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5143500" cx="9144000"/>
  <p:notesSz cx="6858000" cy="9144000"/>
  <p:embeddedFontLst>
    <p:embeddedFont>
      <p:font typeface="Raleway"/>
      <p:regular r:id="rId34"/>
      <p:bold r:id="rId35"/>
      <p:italic r:id="rId36"/>
      <p:boldItalic r:id="rId37"/>
    </p:embeddedFont>
    <p:embeddedFont>
      <p:font typeface="La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italic.fntdata"/><Relationship Id="rId20" Type="http://schemas.openxmlformats.org/officeDocument/2006/relationships/slide" Target="slides/slide15.xml"/><Relationship Id="rId41" Type="http://schemas.openxmlformats.org/officeDocument/2006/relationships/font" Target="fonts/La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bold.fntdata"/><Relationship Id="rId12" Type="http://schemas.openxmlformats.org/officeDocument/2006/relationships/slide" Target="slides/slide7.xml"/><Relationship Id="rId34" Type="http://schemas.openxmlformats.org/officeDocument/2006/relationships/font" Target="fonts/Raleway-regular.fntdata"/><Relationship Id="rId15" Type="http://schemas.openxmlformats.org/officeDocument/2006/relationships/slide" Target="slides/slide10.xml"/><Relationship Id="rId37" Type="http://schemas.openxmlformats.org/officeDocument/2006/relationships/font" Target="fonts/Raleway-boldItalic.fntdata"/><Relationship Id="rId14" Type="http://schemas.openxmlformats.org/officeDocument/2006/relationships/slide" Target="slides/slide9.xml"/><Relationship Id="rId36" Type="http://schemas.openxmlformats.org/officeDocument/2006/relationships/font" Target="fonts/Raleway-italic.fntdata"/><Relationship Id="rId17" Type="http://schemas.openxmlformats.org/officeDocument/2006/relationships/slide" Target="slides/slide12.xml"/><Relationship Id="rId39" Type="http://schemas.openxmlformats.org/officeDocument/2006/relationships/font" Target="fonts/Lato-bold.fntdata"/><Relationship Id="rId16" Type="http://schemas.openxmlformats.org/officeDocument/2006/relationships/slide" Target="slides/slide11.xml"/><Relationship Id="rId38" Type="http://schemas.openxmlformats.org/officeDocument/2006/relationships/font" Target="fonts/La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ceur-ws.org/Vol-2280/paper-06.pdf"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citationmachine.ne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2400"/>
              </a:spcBef>
              <a:spcAft>
                <a:spcPts val="0"/>
              </a:spcAft>
              <a:buNone/>
            </a:pPr>
            <a:r>
              <a:rPr b="1" lang="en" sz="1000"/>
              <a:t>Pesentation (4pm, Aug 6th Tuesday)</a:t>
            </a:r>
            <a:endParaRPr b="1" sz="1000"/>
          </a:p>
          <a:p>
            <a:pPr indent="0" lvl="0" marL="0" rtl="0" algn="ctr">
              <a:lnSpc>
                <a:spcPct val="115000"/>
              </a:lnSpc>
              <a:spcBef>
                <a:spcPts val="600"/>
              </a:spcBef>
              <a:spcAft>
                <a:spcPts val="0"/>
              </a:spcAft>
              <a:buNone/>
            </a:pPr>
            <a:r>
              <a:rPr b="1" lang="en"/>
              <a:t>Presentation Schedule</a:t>
            </a:r>
            <a:r>
              <a:rPr lang="en"/>
              <a:t>: 4pm - 5:40pm (at Zoom, Aug 6 Tuesday)</a:t>
            </a:r>
            <a:endParaRPr/>
          </a:p>
          <a:p>
            <a:pPr indent="0" lvl="0" marL="0" rtl="0" algn="ctr">
              <a:lnSpc>
                <a:spcPct val="115000"/>
              </a:lnSpc>
              <a:spcBef>
                <a:spcPts val="0"/>
              </a:spcBef>
              <a:spcAft>
                <a:spcPts val="0"/>
              </a:spcAft>
              <a:buNone/>
            </a:pPr>
            <a:r>
              <a:rPr lang="en"/>
              <a:t>20 mins (= 15 mins presentation + 5 min Q&amp;A)</a:t>
            </a:r>
            <a:endParaRPr/>
          </a:p>
          <a:p>
            <a:pPr indent="0" lvl="0" marL="0" rtl="0" algn="ctr">
              <a:lnSpc>
                <a:spcPct val="115000"/>
              </a:lnSpc>
              <a:spcBef>
                <a:spcPts val="0"/>
              </a:spcBef>
              <a:spcAft>
                <a:spcPts val="0"/>
              </a:spcAft>
              <a:buNone/>
            </a:pPr>
            <a:r>
              <a:rPr b="1" lang="en">
                <a:solidFill>
                  <a:srgbClr val="800000"/>
                </a:solidFill>
              </a:rPr>
              <a:t>Due</a:t>
            </a:r>
            <a:r>
              <a:rPr lang="en">
                <a:solidFill>
                  <a:srgbClr val="800000"/>
                </a:solidFill>
              </a:rPr>
              <a:t> </a:t>
            </a:r>
            <a:r>
              <a:rPr lang="en"/>
              <a:t>to add your presentation slide to your github and email the url address to the instructor (</a:t>
            </a:r>
            <a:r>
              <a:rPr b="1" lang="en">
                <a:solidFill>
                  <a:srgbClr val="800000"/>
                </a:solidFill>
              </a:rPr>
              <a:t>3:45pm, Aug 6</a:t>
            </a:r>
            <a:r>
              <a:rPr lang="en"/>
              <a:t>).</a:t>
            </a:r>
            <a:endParaRPr/>
          </a:p>
          <a:p>
            <a:pPr indent="0" lvl="0" marL="0" rtl="0" algn="l">
              <a:lnSpc>
                <a:spcPct val="115000"/>
              </a:lnSpc>
              <a:spcBef>
                <a:spcPts val="0"/>
              </a:spcBef>
              <a:spcAft>
                <a:spcPts val="0"/>
              </a:spcAft>
              <a:buNone/>
            </a:pPr>
            <a:r>
              <a:rPr b="1" lang="en"/>
              <a:t>Group 4:</a:t>
            </a:r>
            <a:r>
              <a:rPr lang="en"/>
              <a:t> 5:00 - 5:20pm</a:t>
            </a:r>
            <a:endParaRPr/>
          </a:p>
          <a:p>
            <a:pPr indent="0" lvl="0" marL="0" rtl="0" algn="l">
              <a:lnSpc>
                <a:spcPct val="115000"/>
              </a:lnSpc>
              <a:spcBef>
                <a:spcPts val="2400"/>
              </a:spcBef>
              <a:spcAft>
                <a:spcPts val="0"/>
              </a:spcAft>
              <a:buNone/>
            </a:pPr>
            <a:r>
              <a:t/>
            </a:r>
            <a:endParaRPr/>
          </a:p>
          <a:p>
            <a:pPr indent="0" lvl="0" marL="0" rtl="0" algn="l">
              <a:lnSpc>
                <a:spcPct val="115000"/>
              </a:lnSpc>
              <a:spcBef>
                <a:spcPts val="2400"/>
              </a:spcBef>
              <a:spcAft>
                <a:spcPts val="0"/>
              </a:spcAft>
              <a:buNone/>
            </a:pPr>
            <a:r>
              <a:rPr lang="en"/>
              <a:t> </a:t>
            </a:r>
            <a:endParaRPr/>
          </a:p>
          <a:p>
            <a:pPr indent="0" lvl="0" marL="0" rtl="0" algn="l">
              <a:lnSpc>
                <a:spcPct val="115000"/>
              </a:lnSpc>
              <a:spcBef>
                <a:spcPts val="2400"/>
              </a:spcBef>
              <a:spcAft>
                <a:spcPts val="0"/>
              </a:spcAft>
              <a:buNone/>
            </a:pPr>
            <a:r>
              <a:t/>
            </a:r>
            <a:endParaRPr b="1" sz="1000"/>
          </a:p>
          <a:p>
            <a:pPr indent="0" lvl="0" marL="0" rtl="0" algn="l">
              <a:spcBef>
                <a:spcPts val="600"/>
              </a:spcBef>
              <a:spcAft>
                <a:spcPts val="0"/>
              </a:spcAft>
              <a:buNone/>
            </a:pPr>
            <a:r>
              <a:t/>
            </a:r>
            <a:endParaRPr sz="10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5e1ed6fb5b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5e1ed6fb5b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5e1ed6fb5b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e1ed6fb5b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5e1ed6fb5b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5e1ed6fb5b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5e1ed6fb5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5e1ed6fb5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5e1ed6fb5b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5e1ed6fb5b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5f04746109_5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5f04746109_5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5e32e5ff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5e32e5ff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5e32e5ffa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5e32e5ffa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5f04746109_5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5f04746109_5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e1ed6fb5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e1ed6fb5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5e1ed6fb5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5e1ed6fb5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http://ceur-ws.org/Vol-2280/paper-06.pdf</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5e32e5ffa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e32e5ffa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g5e76b424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e76b424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5e76b424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5e76b424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3" name="Shape 213"/>
        <p:cNvGrpSpPr/>
        <p:nvPr/>
      </p:nvGrpSpPr>
      <p:grpSpPr>
        <a:xfrm>
          <a:off x="0" y="0"/>
          <a:ext cx="0" cy="0"/>
          <a:chOff x="0" y="0"/>
          <a:chExt cx="0" cy="0"/>
        </a:xfrm>
      </p:grpSpPr>
      <p:sp>
        <p:nvSpPr>
          <p:cNvPr id="214" name="Google Shape;214;g5e1ed6fb5b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e1ed6fb5b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5e1ed6fb5b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5e1ed6fb5b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5f04746109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5f04746109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5e1ed6fb5b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5e1ed6fb5b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5e1ed6fb5b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5e1ed6fb5b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g5e1ed6fb5b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5e1ed6fb5b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sz="1300">
                <a:latin typeface="Lato"/>
                <a:ea typeface="Lato"/>
                <a:cs typeface="Lato"/>
                <a:sym typeface="Lato"/>
              </a:rPr>
              <a:t>Use this website ---&gt; </a:t>
            </a:r>
            <a:r>
              <a:rPr lang="en" sz="1300" u="sng">
                <a:solidFill>
                  <a:schemeClr val="accent5"/>
                </a:solidFill>
                <a:latin typeface="Lato"/>
                <a:ea typeface="Lato"/>
                <a:cs typeface="Lato"/>
                <a:sym typeface="Lato"/>
                <a:hlinkClick r:id="rId2"/>
              </a:rPr>
              <a:t>www.citationmachine.net/</a:t>
            </a:r>
            <a:r>
              <a:rPr lang="en" sz="1300">
                <a:latin typeface="Lato"/>
                <a:ea typeface="Lato"/>
                <a:cs typeface="Lato"/>
                <a:sym typeface="Lato"/>
              </a:rPr>
              <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5f04746109_5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5f04746109_5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f04746109_5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f04746109_5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5f04746109_5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5f04746109_5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5e1ed6fb5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5e1ed6fb5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Google Shape;122;g5e1ed6fb5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5e1ed6fb5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5f04746109_5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5f04746109_5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5e1ed6fb5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5e1ed6fb5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kymind.ai/wiki/lst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51175" y="1322450"/>
            <a:ext cx="8276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Prediction of Bitcoin Currency</a:t>
            </a:r>
            <a:endParaRPr/>
          </a:p>
        </p:txBody>
      </p:sp>
      <p:sp>
        <p:nvSpPr>
          <p:cNvPr id="87" name="Google Shape;87;p13"/>
          <p:cNvSpPr txBox="1"/>
          <p:nvPr>
            <p:ph idx="1" type="subTitle"/>
          </p:nvPr>
        </p:nvSpPr>
        <p:spPr>
          <a:xfrm>
            <a:off x="700100" y="3630100"/>
            <a:ext cx="8211300" cy="138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Group 4: </a:t>
            </a:r>
            <a:endParaRPr sz="2800"/>
          </a:p>
          <a:p>
            <a:pPr indent="0" lvl="0" marL="0" rtl="0" algn="l">
              <a:spcBef>
                <a:spcPts val="0"/>
              </a:spcBef>
              <a:spcAft>
                <a:spcPts val="0"/>
              </a:spcAft>
              <a:buNone/>
            </a:pPr>
            <a:r>
              <a:rPr lang="en" sz="2800"/>
              <a:t>Sushant Burde |  Swarnim Jambhule | Kathryn Mak </a:t>
            </a:r>
            <a:endParaRPr sz="2800"/>
          </a:p>
          <a:p>
            <a:pPr indent="0" lvl="0" marL="0" rtl="0" algn="l">
              <a:spcBef>
                <a:spcPts val="0"/>
              </a:spcBef>
              <a:spcAft>
                <a:spcPts val="0"/>
              </a:spcAft>
              <a:buNone/>
            </a:pPr>
            <a:r>
              <a:rPr lang="en" sz="2800"/>
              <a:t>Pratik Parmar | Monish Phatarpekar | Smit Shiroya </a:t>
            </a:r>
            <a:endParaRPr sz="2800"/>
          </a:p>
        </p:txBody>
      </p:sp>
      <p:pic>
        <p:nvPicPr>
          <p:cNvPr id="88" name="Google Shape;88;p13"/>
          <p:cNvPicPr preferRelativeResize="0"/>
          <p:nvPr/>
        </p:nvPicPr>
        <p:blipFill>
          <a:blip r:embed="rId3">
            <a:alphaModFix/>
          </a:blip>
          <a:stretch>
            <a:fillRect/>
          </a:stretch>
        </p:blipFill>
        <p:spPr>
          <a:xfrm>
            <a:off x="3645961" y="2222448"/>
            <a:ext cx="1852075" cy="1852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7068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REMINDER slide for us... delete this after</a:t>
            </a:r>
            <a:endParaRPr sz="2800"/>
          </a:p>
        </p:txBody>
      </p:sp>
      <p:sp>
        <p:nvSpPr>
          <p:cNvPr id="146" name="Google Shape;146;p22"/>
          <p:cNvSpPr txBox="1"/>
          <p:nvPr>
            <p:ph idx="1" type="body"/>
          </p:nvPr>
        </p:nvSpPr>
        <p:spPr>
          <a:xfrm>
            <a:off x="631950" y="1493825"/>
            <a:ext cx="7688700" cy="3089100"/>
          </a:xfrm>
          <a:prstGeom prst="rect">
            <a:avLst/>
          </a:prstGeom>
        </p:spPr>
        <p:txBody>
          <a:bodyPr anchorCtr="0" anchor="t" bIns="91425" lIns="91425" spcFirstLastPara="1" rIns="91425" wrap="square" tIns="91425">
            <a:noAutofit/>
          </a:bodyPr>
          <a:lstStyle/>
          <a:p>
            <a:pPr indent="0" lvl="0" marL="0" marR="650046" rtl="0" algn="l">
              <a:spcBef>
                <a:spcPts val="0"/>
              </a:spcBef>
              <a:spcAft>
                <a:spcPts val="0"/>
              </a:spcAft>
              <a:buNone/>
            </a:pPr>
            <a:r>
              <a:rPr lang="en" sz="1200">
                <a:solidFill>
                  <a:srgbClr val="FF00FF"/>
                </a:solidFill>
                <a:latin typeface="Times New Roman"/>
                <a:ea typeface="Times New Roman"/>
                <a:cs typeface="Times New Roman"/>
                <a:sym typeface="Times New Roman"/>
              </a:rPr>
              <a:t>Visualization : </a:t>
            </a:r>
            <a:endParaRPr sz="1200">
              <a:solidFill>
                <a:srgbClr val="FF00FF"/>
              </a:solidFill>
              <a:latin typeface="Times New Roman"/>
              <a:ea typeface="Times New Roman"/>
              <a:cs typeface="Times New Roman"/>
              <a:sym typeface="Times New Roman"/>
            </a:endParaRPr>
          </a:p>
          <a:p>
            <a:pPr indent="0" lvl="0" marL="0" marR="650046" rtl="0" algn="l">
              <a:spcBef>
                <a:spcPts val="0"/>
              </a:spcBef>
              <a:spcAft>
                <a:spcPts val="0"/>
              </a:spcAft>
              <a:buNone/>
            </a:pPr>
            <a:r>
              <a:rPr lang="en" sz="1200">
                <a:solidFill>
                  <a:srgbClr val="FF00FF"/>
                </a:solidFill>
                <a:latin typeface="Times New Roman"/>
                <a:ea typeface="Times New Roman"/>
                <a:cs typeface="Times New Roman"/>
                <a:sym typeface="Times New Roman"/>
              </a:rPr>
              <a:t>1) Using line graph we are going to display all the price chart on yearly basis.</a:t>
            </a:r>
            <a:endParaRPr sz="1200">
              <a:solidFill>
                <a:srgbClr val="FF00FF"/>
              </a:solidFill>
              <a:latin typeface="Times New Roman"/>
              <a:ea typeface="Times New Roman"/>
              <a:cs typeface="Times New Roman"/>
              <a:sym typeface="Times New Roman"/>
            </a:endParaRPr>
          </a:p>
          <a:p>
            <a:pPr indent="0" lvl="0" marL="0" marR="650046" rtl="0" algn="l">
              <a:spcBef>
                <a:spcPts val="0"/>
              </a:spcBef>
              <a:spcAft>
                <a:spcPts val="0"/>
              </a:spcAft>
              <a:buNone/>
            </a:pPr>
            <a:r>
              <a:rPr lang="en" sz="1200">
                <a:solidFill>
                  <a:srgbClr val="FF00FF"/>
                </a:solidFill>
                <a:latin typeface="Times New Roman"/>
                <a:ea typeface="Times New Roman"/>
                <a:cs typeface="Times New Roman"/>
                <a:sym typeface="Times New Roman"/>
              </a:rPr>
              <a:t>2) Using pie chart we are going to distribute the volume like which year has the highest volume.</a:t>
            </a:r>
            <a:endParaRPr sz="1200">
              <a:solidFill>
                <a:srgbClr val="FF00FF"/>
              </a:solidFill>
              <a:latin typeface="Times New Roman"/>
              <a:ea typeface="Times New Roman"/>
              <a:cs typeface="Times New Roman"/>
              <a:sym typeface="Times New Roman"/>
            </a:endParaRPr>
          </a:p>
          <a:p>
            <a:pPr indent="0" lvl="0" marL="0" marR="650046" rtl="0" algn="l">
              <a:spcBef>
                <a:spcPts val="0"/>
              </a:spcBef>
              <a:spcAft>
                <a:spcPts val="0"/>
              </a:spcAft>
              <a:buNone/>
            </a:pPr>
            <a:r>
              <a:rPr lang="en" sz="1200">
                <a:solidFill>
                  <a:srgbClr val="FF00FF"/>
                </a:solidFill>
                <a:latin typeface="Times New Roman"/>
                <a:ea typeface="Times New Roman"/>
                <a:cs typeface="Times New Roman"/>
                <a:sym typeface="Times New Roman"/>
              </a:rPr>
              <a:t>3) Comparison between the opening and the closing price.</a:t>
            </a:r>
            <a:endParaRPr sz="1200">
              <a:solidFill>
                <a:srgbClr val="FF00FF"/>
              </a:solidFill>
              <a:latin typeface="Times New Roman"/>
              <a:ea typeface="Times New Roman"/>
              <a:cs typeface="Times New Roman"/>
              <a:sym typeface="Times New Roman"/>
            </a:endParaRPr>
          </a:p>
          <a:p>
            <a:pPr indent="0" lvl="0" marL="0" marR="650046" rtl="0" algn="l">
              <a:spcBef>
                <a:spcPts val="0"/>
              </a:spcBef>
              <a:spcAft>
                <a:spcPts val="0"/>
              </a:spcAft>
              <a:buNone/>
            </a:pPr>
            <a:r>
              <a:t/>
            </a:r>
            <a:endParaRPr sz="1200">
              <a:solidFill>
                <a:srgbClr val="FF00FF"/>
              </a:solidFill>
              <a:latin typeface="Times New Roman"/>
              <a:ea typeface="Times New Roman"/>
              <a:cs typeface="Times New Roman"/>
              <a:sym typeface="Times New Roman"/>
            </a:endParaRPr>
          </a:p>
          <a:p>
            <a:pPr indent="0" lvl="0" marL="0" marR="650046" rtl="0" algn="l">
              <a:spcBef>
                <a:spcPts val="0"/>
              </a:spcBef>
              <a:spcAft>
                <a:spcPts val="0"/>
              </a:spcAft>
              <a:buNone/>
            </a:pPr>
            <a:r>
              <a:t/>
            </a:r>
            <a:endParaRPr sz="1200">
              <a:solidFill>
                <a:srgbClr val="FF00FF"/>
              </a:solidFill>
              <a:latin typeface="Times New Roman"/>
              <a:ea typeface="Times New Roman"/>
              <a:cs typeface="Times New Roman"/>
              <a:sym typeface="Times New Roman"/>
            </a:endParaRPr>
          </a:p>
          <a:p>
            <a:pPr indent="0" lvl="0" marL="0" marR="650046" rtl="0" algn="l">
              <a:spcBef>
                <a:spcPts val="0"/>
              </a:spcBef>
              <a:spcAft>
                <a:spcPts val="0"/>
              </a:spcAft>
              <a:buNone/>
            </a:pPr>
            <a:r>
              <a:rPr lang="en" sz="1200">
                <a:solidFill>
                  <a:srgbClr val="FF00FF"/>
                </a:solidFill>
                <a:latin typeface="Times New Roman"/>
                <a:ea typeface="Times New Roman"/>
                <a:cs typeface="Times New Roman"/>
                <a:sym typeface="Times New Roman"/>
              </a:rPr>
              <a:t>Term project should be similar to what you have done at the lab: Collecting Data, Analyze, and Visualize using ElasticSearch (ES) - Optionally Deep Learning (DL) and Prediction using ES or DL - and present the insights you find out.</a:t>
            </a:r>
            <a:endParaRPr sz="1200">
              <a:solidFill>
                <a:srgbClr val="FF00FF"/>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Trend Of </a:t>
            </a:r>
            <a:r>
              <a:rPr lang="en" sz="2800"/>
              <a:t>Cryptocurrency</a:t>
            </a:r>
            <a:endParaRPr sz="2800"/>
          </a:p>
        </p:txBody>
      </p:sp>
      <p:pic>
        <p:nvPicPr>
          <p:cNvPr id="152" name="Google Shape;152;p23"/>
          <p:cNvPicPr preferRelativeResize="0"/>
          <p:nvPr/>
        </p:nvPicPr>
        <p:blipFill rotWithShape="1">
          <a:blip r:embed="rId3">
            <a:alphaModFix/>
          </a:blip>
          <a:srcRect b="0" l="139" r="139" t="0"/>
          <a:stretch/>
        </p:blipFill>
        <p:spPr>
          <a:xfrm>
            <a:off x="881850" y="1366700"/>
            <a:ext cx="6988325" cy="35725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nvSpPr>
        <p:spPr>
          <a:xfrm>
            <a:off x="954350" y="1898675"/>
            <a:ext cx="57864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58" name="Google Shape;158;p24"/>
          <p:cNvSpPr txBox="1"/>
          <p:nvPr/>
        </p:nvSpPr>
        <p:spPr>
          <a:xfrm>
            <a:off x="257175" y="1346150"/>
            <a:ext cx="8729700" cy="2320500"/>
          </a:xfrm>
          <a:prstGeom prst="rect">
            <a:avLst/>
          </a:prstGeom>
          <a:noFill/>
          <a:ln>
            <a:noFill/>
          </a:ln>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Times New Roman"/>
              <a:buChar char="●"/>
            </a:pPr>
            <a:r>
              <a:rPr lang="en" sz="2800">
                <a:latin typeface="Times New Roman"/>
                <a:ea typeface="Times New Roman"/>
                <a:cs typeface="Times New Roman"/>
                <a:sym typeface="Times New Roman"/>
              </a:rPr>
              <a:t>Fig. Illustrates the growth rate of count of volume per year. There was a significant increase in the amount of the volume for various cryptocurrency during 2014 to 2017. Later, sudden raise was noticed during 2018, buyers enticed to buy more amount of bitcoin. </a:t>
            </a:r>
            <a:endParaRPr sz="2800">
              <a:latin typeface="Times New Roman"/>
              <a:ea typeface="Times New Roman"/>
              <a:cs typeface="Times New Roman"/>
              <a:sym typeface="Times New Roman"/>
            </a:endParaRPr>
          </a:p>
          <a:p>
            <a:pPr indent="0" lvl="0" marL="457200" rtl="0" algn="just">
              <a:spcBef>
                <a:spcPts val="0"/>
              </a:spcBef>
              <a:spcAft>
                <a:spcPts val="0"/>
              </a:spcAft>
              <a:buNone/>
            </a:pPr>
            <a:r>
              <a:t/>
            </a:r>
            <a:endParaRPr sz="2800">
              <a:latin typeface="Times New Roman"/>
              <a:ea typeface="Times New Roman"/>
              <a:cs typeface="Times New Roman"/>
              <a:sym typeface="Times New Roman"/>
            </a:endParaRPr>
          </a:p>
          <a:p>
            <a:pPr indent="-406400" lvl="0" marL="457200" rtl="0" algn="just">
              <a:spcBef>
                <a:spcPts val="0"/>
              </a:spcBef>
              <a:spcAft>
                <a:spcPts val="0"/>
              </a:spcAft>
              <a:buSzPts val="2800"/>
              <a:buFont typeface="Times New Roman"/>
              <a:buChar char="●"/>
            </a:pPr>
            <a:r>
              <a:rPr lang="en" sz="2800">
                <a:latin typeface="Times New Roman"/>
                <a:ea typeface="Times New Roman"/>
                <a:cs typeface="Times New Roman"/>
                <a:sym typeface="Times New Roman"/>
              </a:rPr>
              <a:t>As market goes down in late 2018, a sudden fall was recorded which in led more loss to buyers. </a:t>
            </a:r>
            <a:endParaRPr sz="28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7068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Chart: Currency Based On Rank</a:t>
            </a:r>
            <a:endParaRPr sz="2800"/>
          </a:p>
          <a:p>
            <a:pPr indent="0" lvl="0" marL="0" rtl="0" algn="l">
              <a:spcBef>
                <a:spcPts val="0"/>
              </a:spcBef>
              <a:spcAft>
                <a:spcPts val="0"/>
              </a:spcAft>
              <a:buNone/>
            </a:pPr>
            <a:r>
              <a:t/>
            </a:r>
            <a:endParaRPr sz="2800"/>
          </a:p>
        </p:txBody>
      </p:sp>
      <p:pic>
        <p:nvPicPr>
          <p:cNvPr id="164" name="Google Shape;164;p25"/>
          <p:cNvPicPr preferRelativeResize="0"/>
          <p:nvPr/>
        </p:nvPicPr>
        <p:blipFill rotWithShape="1">
          <a:blip r:embed="rId3">
            <a:alphaModFix/>
          </a:blip>
          <a:srcRect b="0" l="19" r="19" t="0"/>
          <a:stretch/>
        </p:blipFill>
        <p:spPr>
          <a:xfrm>
            <a:off x="844950" y="1443052"/>
            <a:ext cx="6780448" cy="3444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nvSpPr>
        <p:spPr>
          <a:xfrm>
            <a:off x="428625" y="1284875"/>
            <a:ext cx="8415600" cy="2872200"/>
          </a:xfrm>
          <a:prstGeom prst="rect">
            <a:avLst/>
          </a:prstGeom>
          <a:noFill/>
          <a:ln>
            <a:noFill/>
          </a:ln>
        </p:spPr>
        <p:txBody>
          <a:bodyPr anchorCtr="0" anchor="t" bIns="91425" lIns="91425" spcFirstLastPara="1" rIns="91425" wrap="square" tIns="91425">
            <a:noAutofit/>
          </a:bodyPr>
          <a:lstStyle/>
          <a:p>
            <a:pPr indent="-406400" lvl="0" marL="457200" marR="381902" rtl="0" algn="just">
              <a:spcBef>
                <a:spcPts val="0"/>
              </a:spcBef>
              <a:spcAft>
                <a:spcPts val="0"/>
              </a:spcAft>
              <a:buSzPts val="2800"/>
              <a:buFont typeface="Times New Roman"/>
              <a:buChar char="●"/>
            </a:pPr>
            <a:r>
              <a:rPr lang="en" sz="2800">
                <a:latin typeface="Times New Roman"/>
                <a:ea typeface="Times New Roman"/>
                <a:cs typeface="Times New Roman"/>
                <a:sym typeface="Times New Roman"/>
              </a:rPr>
              <a:t>Chart illustrates the stock market ranking of various </a:t>
            </a:r>
            <a:r>
              <a:rPr lang="en" sz="2800">
                <a:latin typeface="Times New Roman"/>
                <a:ea typeface="Times New Roman"/>
                <a:cs typeface="Times New Roman"/>
                <a:sym typeface="Times New Roman"/>
              </a:rPr>
              <a:t>bitcoin</a:t>
            </a:r>
            <a:r>
              <a:rPr lang="en" sz="2800">
                <a:latin typeface="Times New Roman"/>
                <a:ea typeface="Times New Roman"/>
                <a:cs typeface="Times New Roman"/>
                <a:sym typeface="Times New Roman"/>
              </a:rPr>
              <a:t> available in the market. As per the record, bitcoin lead  the market with a significant jump in stock market makes buyers to entice more during the time period.  </a:t>
            </a:r>
            <a:endParaRPr sz="2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7"/>
          <p:cNvSpPr txBox="1"/>
          <p:nvPr/>
        </p:nvSpPr>
        <p:spPr>
          <a:xfrm>
            <a:off x="428625" y="1284875"/>
            <a:ext cx="8415600" cy="2872200"/>
          </a:xfrm>
          <a:prstGeom prst="rect">
            <a:avLst/>
          </a:prstGeom>
          <a:noFill/>
          <a:ln>
            <a:noFill/>
          </a:ln>
        </p:spPr>
        <p:txBody>
          <a:bodyPr anchorCtr="0" anchor="t" bIns="91425" lIns="91425" spcFirstLastPara="1" rIns="91425" wrap="square" tIns="91425">
            <a:noAutofit/>
          </a:bodyPr>
          <a:lstStyle/>
          <a:p>
            <a:pPr indent="0" lvl="0" marL="0" marR="381902" rtl="0" algn="just">
              <a:spcBef>
                <a:spcPts val="0"/>
              </a:spcBef>
              <a:spcAft>
                <a:spcPts val="0"/>
              </a:spcAft>
              <a:buNone/>
            </a:pPr>
            <a:r>
              <a:t/>
            </a:r>
            <a:endParaRPr sz="2800">
              <a:latin typeface="Times New Roman"/>
              <a:ea typeface="Times New Roman"/>
              <a:cs typeface="Times New Roman"/>
              <a:sym typeface="Times New Roman"/>
            </a:endParaRPr>
          </a:p>
          <a:p>
            <a:pPr indent="-406400" lvl="0" marL="457200" marR="381902" rtl="0" algn="just">
              <a:spcBef>
                <a:spcPts val="0"/>
              </a:spcBef>
              <a:spcAft>
                <a:spcPts val="0"/>
              </a:spcAft>
              <a:buSzPts val="2800"/>
              <a:buFont typeface="Times New Roman"/>
              <a:buChar char="●"/>
            </a:pPr>
            <a:r>
              <a:rPr lang="en" sz="2800">
                <a:latin typeface="Times New Roman"/>
                <a:ea typeface="Times New Roman"/>
                <a:cs typeface="Times New Roman"/>
                <a:sym typeface="Times New Roman"/>
              </a:rPr>
              <a:t>The average price for bitcoin jumped over 10K dollars which makes difficult other stock to increase their prices. The IOTA and NEO still struggling to achieve the spot in the marketplace. Bitcoin and Ethereum popularity makes them continue to stay at the top spot.</a:t>
            </a:r>
            <a:endParaRPr sz="28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7068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Chart: Currency Based On Volume</a:t>
            </a:r>
            <a:endParaRPr sz="2800"/>
          </a:p>
          <a:p>
            <a:pPr indent="0" lvl="0" marL="0" rtl="0" algn="l">
              <a:spcBef>
                <a:spcPts val="0"/>
              </a:spcBef>
              <a:spcAft>
                <a:spcPts val="0"/>
              </a:spcAft>
              <a:buNone/>
            </a:pPr>
            <a:r>
              <a:t/>
            </a:r>
            <a:endParaRPr sz="2800"/>
          </a:p>
        </p:txBody>
      </p:sp>
      <p:pic>
        <p:nvPicPr>
          <p:cNvPr id="180" name="Google Shape;180;p28"/>
          <p:cNvPicPr preferRelativeResize="0"/>
          <p:nvPr/>
        </p:nvPicPr>
        <p:blipFill rotWithShape="1">
          <a:blip r:embed="rId3">
            <a:alphaModFix/>
          </a:blip>
          <a:srcRect b="19" l="0" r="0" t="19"/>
          <a:stretch/>
        </p:blipFill>
        <p:spPr>
          <a:xfrm>
            <a:off x="844950" y="1443052"/>
            <a:ext cx="6780449" cy="3444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nvSpPr>
        <p:spPr>
          <a:xfrm>
            <a:off x="414350" y="1436575"/>
            <a:ext cx="8372400" cy="2823000"/>
          </a:xfrm>
          <a:prstGeom prst="rect">
            <a:avLst/>
          </a:prstGeom>
          <a:noFill/>
          <a:ln>
            <a:noFill/>
          </a:ln>
        </p:spPr>
        <p:txBody>
          <a:bodyPr anchorCtr="0" anchor="t" bIns="91425" lIns="91425" spcFirstLastPara="1" rIns="91425" wrap="square" tIns="91425">
            <a:noAutofit/>
          </a:bodyPr>
          <a:lstStyle/>
          <a:p>
            <a:pPr indent="-406400" lvl="0" marL="457200" rtl="0" algn="just">
              <a:spcBef>
                <a:spcPts val="0"/>
              </a:spcBef>
              <a:spcAft>
                <a:spcPts val="0"/>
              </a:spcAft>
              <a:buSzPts val="2800"/>
              <a:buFont typeface="Times New Roman"/>
              <a:buChar char="●"/>
            </a:pPr>
            <a:r>
              <a:rPr lang="en" sz="2800">
                <a:latin typeface="Times New Roman"/>
                <a:ea typeface="Times New Roman"/>
                <a:cs typeface="Times New Roman"/>
                <a:sym typeface="Times New Roman"/>
              </a:rPr>
              <a:t>Fig shows the overall volume of stock market leading cryptocurrencies. The bitcoin prices rising </a:t>
            </a:r>
            <a:r>
              <a:rPr lang="en" sz="2800">
                <a:latin typeface="Times New Roman"/>
                <a:ea typeface="Times New Roman"/>
                <a:cs typeface="Times New Roman"/>
                <a:sym typeface="Times New Roman"/>
              </a:rPr>
              <a:t>heavily makes buyer to buy more stock. There were </a:t>
            </a:r>
            <a:r>
              <a:rPr lang="en" sz="2800">
                <a:latin typeface="Times New Roman"/>
                <a:ea typeface="Times New Roman"/>
                <a:cs typeface="Times New Roman"/>
                <a:sym typeface="Times New Roman"/>
              </a:rPr>
              <a:t> over 1.5B stock recorded for year 2013 to 2018. </a:t>
            </a:r>
            <a:endParaRPr sz="2800">
              <a:latin typeface="Times New Roman"/>
              <a:ea typeface="Times New Roman"/>
              <a:cs typeface="Times New Roman"/>
              <a:sym typeface="Times New Roman"/>
            </a:endParaRPr>
          </a:p>
          <a:p>
            <a:pPr indent="0" lvl="0" marL="0" rtl="0" algn="l">
              <a:spcBef>
                <a:spcPts val="0"/>
              </a:spcBef>
              <a:spcAft>
                <a:spcPts val="0"/>
              </a:spcAft>
              <a:buNone/>
            </a:pPr>
            <a:r>
              <a:t/>
            </a:r>
            <a:endParaRPr sz="2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30"/>
          <p:cNvSpPr txBox="1"/>
          <p:nvPr/>
        </p:nvSpPr>
        <p:spPr>
          <a:xfrm>
            <a:off x="385800" y="1278125"/>
            <a:ext cx="8372400" cy="28230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t/>
            </a:r>
            <a:endParaRPr sz="2800">
              <a:latin typeface="Times New Roman"/>
              <a:ea typeface="Times New Roman"/>
              <a:cs typeface="Times New Roman"/>
              <a:sym typeface="Times New Roman"/>
            </a:endParaRPr>
          </a:p>
          <a:p>
            <a:pPr indent="-406400" lvl="0" marL="457200" rtl="0" algn="just">
              <a:spcBef>
                <a:spcPts val="0"/>
              </a:spcBef>
              <a:spcAft>
                <a:spcPts val="0"/>
              </a:spcAft>
              <a:buSzPts val="2800"/>
              <a:buFont typeface="Times New Roman"/>
              <a:buChar char="●"/>
            </a:pPr>
            <a:r>
              <a:rPr lang="en" sz="2800">
                <a:latin typeface="Times New Roman"/>
                <a:ea typeface="Times New Roman"/>
                <a:cs typeface="Times New Roman"/>
                <a:sym typeface="Times New Roman"/>
              </a:rPr>
              <a:t>Ripple and bitcoin cash struggles to make above average. The volume rate changes according to bitcoin price changes which affects other to increase their prices as well. Probably, the prices for bitcoin was predicted to cross over 13K/ per stock which definitely crash the stock market.</a:t>
            </a:r>
            <a:endParaRPr sz="2800">
              <a:latin typeface="Times New Roman"/>
              <a:ea typeface="Times New Roman"/>
              <a:cs typeface="Times New Roman"/>
              <a:sym typeface="Times New Roman"/>
            </a:endParaRPr>
          </a:p>
          <a:p>
            <a:pPr indent="0" lvl="0" marL="0" rtl="0" algn="l">
              <a:spcBef>
                <a:spcPts val="0"/>
              </a:spcBef>
              <a:spcAft>
                <a:spcPts val="0"/>
              </a:spcAft>
              <a:buNone/>
            </a:pPr>
            <a:r>
              <a:rPr lang="en"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04800" y="615325"/>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Market Value Of Bitcoin 2013 - 2018</a:t>
            </a:r>
            <a:endParaRPr sz="2800"/>
          </a:p>
        </p:txBody>
      </p:sp>
      <p:pic>
        <p:nvPicPr>
          <p:cNvPr id="196" name="Google Shape;196;p31"/>
          <p:cNvPicPr preferRelativeResize="0"/>
          <p:nvPr/>
        </p:nvPicPr>
        <p:blipFill rotWithShape="1">
          <a:blip r:embed="rId3">
            <a:alphaModFix/>
          </a:blip>
          <a:srcRect b="0" l="367" r="377" t="0"/>
          <a:stretch/>
        </p:blipFill>
        <p:spPr>
          <a:xfrm>
            <a:off x="805650" y="1309202"/>
            <a:ext cx="7114501" cy="3637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4"/>
          <p:cNvSpPr txBox="1"/>
          <p:nvPr>
            <p:ph type="title"/>
          </p:nvPr>
        </p:nvSpPr>
        <p:spPr>
          <a:xfrm>
            <a:off x="727650" y="533125"/>
            <a:ext cx="7688700" cy="57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PPT Guideline from Professor </a:t>
            </a:r>
            <a:endParaRPr sz="2800"/>
          </a:p>
        </p:txBody>
      </p:sp>
      <p:sp>
        <p:nvSpPr>
          <p:cNvPr id="94" name="Google Shape;94;p14"/>
          <p:cNvSpPr txBox="1"/>
          <p:nvPr>
            <p:ph idx="1" type="body"/>
          </p:nvPr>
        </p:nvSpPr>
        <p:spPr>
          <a:xfrm>
            <a:off x="71750" y="1025975"/>
            <a:ext cx="8524200" cy="3762300"/>
          </a:xfrm>
          <a:prstGeom prst="rect">
            <a:avLst/>
          </a:prstGeom>
        </p:spPr>
        <p:txBody>
          <a:bodyPr anchorCtr="0" anchor="t" bIns="91425" lIns="91425" spcFirstLastPara="1" rIns="91425" wrap="square" tIns="91425">
            <a:noAutofit/>
          </a:bodyPr>
          <a:lstStyle/>
          <a:p>
            <a:pPr indent="0" lvl="0" marL="0" marR="650046" rtl="0" algn="just">
              <a:spcBef>
                <a:spcPts val="0"/>
              </a:spcBef>
              <a:spcAft>
                <a:spcPts val="0"/>
              </a:spcAft>
              <a:buNone/>
            </a:pPr>
            <a:r>
              <a:rPr lang="en" sz="1400">
                <a:latin typeface="Times New Roman"/>
                <a:ea typeface="Times New Roman"/>
                <a:cs typeface="Times New Roman"/>
                <a:sym typeface="Times New Roman"/>
              </a:rPr>
              <a:t>Team Presentation Rubric: 100%</a:t>
            </a:r>
            <a:endParaRPr sz="1400">
              <a:latin typeface="Times New Roman"/>
              <a:ea typeface="Times New Roman"/>
              <a:cs typeface="Times New Roman"/>
              <a:sym typeface="Times New Roman"/>
            </a:endParaRPr>
          </a:p>
          <a:p>
            <a:pPr indent="0" lvl="0" marL="0" marR="650046" rtl="0" algn="just">
              <a:spcBef>
                <a:spcPts val="0"/>
              </a:spcBef>
              <a:spcAft>
                <a:spcPts val="0"/>
              </a:spcAft>
              <a:buNone/>
            </a:pPr>
            <a:r>
              <a:rPr lang="en" sz="1400">
                <a:latin typeface="Times New Roman"/>
                <a:ea typeface="Times New Roman"/>
                <a:cs typeface="Times New Roman"/>
                <a:sym typeface="Times New Roman"/>
              </a:rPr>
              <a:t>1.      Presentation Slide Format: 30%</a:t>
            </a:r>
            <a:endParaRPr sz="1400">
              <a:latin typeface="Times New Roman"/>
              <a:ea typeface="Times New Roman"/>
              <a:cs typeface="Times New Roman"/>
              <a:sym typeface="Times New Roman"/>
            </a:endParaRPr>
          </a:p>
          <a:p>
            <a:pPr indent="0" lvl="0" marL="914400" marR="650046" rtl="0" algn="just">
              <a:spcBef>
                <a:spcPts val="0"/>
              </a:spcBef>
              <a:spcAft>
                <a:spcPts val="0"/>
              </a:spcAft>
              <a:buNone/>
            </a:pPr>
            <a:r>
              <a:rPr lang="en" sz="1400">
                <a:latin typeface="Times New Roman"/>
                <a:ea typeface="Times New Roman"/>
                <a:cs typeface="Times New Roman"/>
                <a:sym typeface="Times New Roman"/>
              </a:rPr>
              <a:t>a.      Font Size (at least 28 font size): 9%</a:t>
            </a:r>
            <a:endParaRPr sz="1400">
              <a:latin typeface="Times New Roman"/>
              <a:ea typeface="Times New Roman"/>
              <a:cs typeface="Times New Roman"/>
              <a:sym typeface="Times New Roman"/>
            </a:endParaRPr>
          </a:p>
          <a:p>
            <a:pPr indent="0" lvl="0" marL="914400" marR="650046" rtl="0" algn="just">
              <a:spcBef>
                <a:spcPts val="0"/>
              </a:spcBef>
              <a:spcAft>
                <a:spcPts val="0"/>
              </a:spcAft>
              <a:buNone/>
            </a:pPr>
            <a:r>
              <a:rPr lang="en" sz="1400">
                <a:latin typeface="Times New Roman"/>
                <a:ea typeface="Times New Roman"/>
                <a:cs typeface="Times New Roman"/>
                <a:sym typeface="Times New Roman"/>
              </a:rPr>
              <a:t>b.      Data Size (should be at least 2GB; or need permission to get full credit): 7%</a:t>
            </a:r>
            <a:endParaRPr sz="1400">
              <a:latin typeface="Times New Roman"/>
              <a:ea typeface="Times New Roman"/>
              <a:cs typeface="Times New Roman"/>
              <a:sym typeface="Times New Roman"/>
            </a:endParaRPr>
          </a:p>
          <a:p>
            <a:pPr indent="0" lvl="0" marL="914400" marR="650046" rtl="0" algn="just">
              <a:spcBef>
                <a:spcPts val="0"/>
              </a:spcBef>
              <a:spcAft>
                <a:spcPts val="0"/>
              </a:spcAft>
              <a:buNone/>
            </a:pPr>
            <a:r>
              <a:rPr lang="en" sz="1400">
                <a:latin typeface="Times New Roman"/>
                <a:ea typeface="Times New Roman"/>
                <a:cs typeface="Times New Roman"/>
                <a:sym typeface="Times New Roman"/>
              </a:rPr>
              <a:t>c.      Data Source URLs: 6%</a:t>
            </a:r>
            <a:endParaRPr sz="1400">
              <a:latin typeface="Times New Roman"/>
              <a:ea typeface="Times New Roman"/>
              <a:cs typeface="Times New Roman"/>
              <a:sym typeface="Times New Roman"/>
            </a:endParaRPr>
          </a:p>
          <a:p>
            <a:pPr indent="0" lvl="0" marL="914400" marR="650046" rtl="0" algn="just">
              <a:spcBef>
                <a:spcPts val="0"/>
              </a:spcBef>
              <a:spcAft>
                <a:spcPts val="0"/>
              </a:spcAft>
              <a:buNone/>
            </a:pPr>
            <a:r>
              <a:rPr lang="en" sz="1400">
                <a:latin typeface="Times New Roman"/>
                <a:ea typeface="Times New Roman"/>
                <a:cs typeface="Times New Roman"/>
                <a:sym typeface="Times New Roman"/>
              </a:rPr>
              <a:t>d.      H/W experimental Specifications (Your server’s OS, memory size, CPU speed): 8%</a:t>
            </a:r>
            <a:endParaRPr sz="1400">
              <a:latin typeface="Times New Roman"/>
              <a:ea typeface="Times New Roman"/>
              <a:cs typeface="Times New Roman"/>
              <a:sym typeface="Times New Roman"/>
            </a:endParaRPr>
          </a:p>
          <a:p>
            <a:pPr indent="0" lvl="0" marL="0" marR="650046" rtl="0" algn="just">
              <a:spcBef>
                <a:spcPts val="0"/>
              </a:spcBef>
              <a:spcAft>
                <a:spcPts val="0"/>
              </a:spcAft>
              <a:buNone/>
            </a:pPr>
            <a:r>
              <a:rPr lang="en" sz="1400">
                <a:latin typeface="Times New Roman"/>
                <a:ea typeface="Times New Roman"/>
                <a:cs typeface="Times New Roman"/>
                <a:sym typeface="Times New Roman"/>
              </a:rPr>
              <a:t>2.      Originality: 20%</a:t>
            </a:r>
            <a:endParaRPr sz="1400">
              <a:latin typeface="Times New Roman"/>
              <a:ea typeface="Times New Roman"/>
              <a:cs typeface="Times New Roman"/>
              <a:sym typeface="Times New Roman"/>
            </a:endParaRPr>
          </a:p>
          <a:p>
            <a:pPr indent="-317500" lvl="0" marL="914400" marR="650046"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How unique your idea (10%)</a:t>
            </a:r>
            <a:endParaRPr sz="1400">
              <a:latin typeface="Times New Roman"/>
              <a:ea typeface="Times New Roman"/>
              <a:cs typeface="Times New Roman"/>
              <a:sym typeface="Times New Roman"/>
            </a:endParaRPr>
          </a:p>
          <a:p>
            <a:pPr indent="-317500" lvl="0" marL="914400" marR="650046"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your deliverable (10%)</a:t>
            </a:r>
            <a:endParaRPr sz="1400">
              <a:latin typeface="Times New Roman"/>
              <a:ea typeface="Times New Roman"/>
              <a:cs typeface="Times New Roman"/>
              <a:sym typeface="Times New Roman"/>
            </a:endParaRPr>
          </a:p>
          <a:p>
            <a:pPr indent="-317500" lvl="0" marL="914400" marR="650046" rtl="0" algn="just">
              <a:spcBef>
                <a:spcPts val="0"/>
              </a:spcBef>
              <a:spcAft>
                <a:spcPts val="0"/>
              </a:spcAft>
              <a:buSzPts val="1400"/>
              <a:buFont typeface="Times New Roman"/>
              <a:buChar char="●"/>
            </a:pPr>
            <a:r>
              <a:rPr lang="en" sz="1400">
                <a:latin typeface="Times New Roman"/>
                <a:ea typeface="Times New Roman"/>
                <a:cs typeface="Times New Roman"/>
                <a:sym typeface="Times New Roman"/>
              </a:rPr>
              <a:t>Workflow or architecture charts, you may see the example workflow or architecture (2% of 10%)</a:t>
            </a:r>
            <a:endParaRPr sz="1400">
              <a:latin typeface="Times New Roman"/>
              <a:ea typeface="Times New Roman"/>
              <a:cs typeface="Times New Roman"/>
              <a:sym typeface="Times New Roman"/>
            </a:endParaRPr>
          </a:p>
          <a:p>
            <a:pPr indent="0" lvl="0" marL="0" marR="650046" rtl="0" algn="just">
              <a:spcBef>
                <a:spcPts val="0"/>
              </a:spcBef>
              <a:spcAft>
                <a:spcPts val="0"/>
              </a:spcAft>
              <a:buNone/>
            </a:pPr>
            <a:r>
              <a:rPr lang="en" sz="1400">
                <a:latin typeface="Times New Roman"/>
                <a:ea typeface="Times New Roman"/>
                <a:cs typeface="Times New Roman"/>
                <a:sym typeface="Times New Roman"/>
              </a:rPr>
              <a:t>3.      Relevance with the topic in the class: 35%</a:t>
            </a:r>
            <a:endParaRPr sz="1400">
              <a:latin typeface="Times New Roman"/>
              <a:ea typeface="Times New Roman"/>
              <a:cs typeface="Times New Roman"/>
              <a:sym typeface="Times New Roman"/>
            </a:endParaRPr>
          </a:p>
          <a:p>
            <a:pPr indent="457200" lvl="0" marL="0" marR="650046" rtl="0" algn="just">
              <a:spcBef>
                <a:spcPts val="0"/>
              </a:spcBef>
              <a:spcAft>
                <a:spcPts val="0"/>
              </a:spcAft>
              <a:buNone/>
            </a:pPr>
            <a:r>
              <a:rPr lang="en" sz="1400">
                <a:latin typeface="Times New Roman"/>
                <a:ea typeface="Times New Roman"/>
                <a:cs typeface="Times New Roman"/>
                <a:sym typeface="Times New Roman"/>
              </a:rPr>
              <a:t>a.      </a:t>
            </a:r>
            <a:r>
              <a:rPr lang="en" sz="1400">
                <a:solidFill>
                  <a:srgbClr val="FF00FF"/>
                </a:solidFill>
                <a:latin typeface="Times New Roman"/>
                <a:ea typeface="Times New Roman"/>
                <a:cs typeface="Times New Roman"/>
                <a:sym typeface="Times New Roman"/>
              </a:rPr>
              <a:t>Completeness Visualization in location &amp; time info (Geo-Spatial Visualization) if your dataset has them: 16%</a:t>
            </a:r>
            <a:endParaRPr sz="1400">
              <a:solidFill>
                <a:srgbClr val="FF00FF"/>
              </a:solidFill>
              <a:latin typeface="Times New Roman"/>
              <a:ea typeface="Times New Roman"/>
              <a:cs typeface="Times New Roman"/>
              <a:sym typeface="Times New Roman"/>
            </a:endParaRPr>
          </a:p>
          <a:p>
            <a:pPr indent="457200" lvl="0" marL="0" marR="650046" rtl="0" algn="just">
              <a:spcBef>
                <a:spcPts val="0"/>
              </a:spcBef>
              <a:spcAft>
                <a:spcPts val="0"/>
              </a:spcAft>
              <a:buNone/>
            </a:pPr>
            <a:r>
              <a:rPr lang="en" sz="1400">
                <a:solidFill>
                  <a:srgbClr val="FF00FF"/>
                </a:solidFill>
                <a:latin typeface="Times New Roman"/>
                <a:ea typeface="Times New Roman"/>
                <a:cs typeface="Times New Roman"/>
                <a:sym typeface="Times New Roman"/>
              </a:rPr>
              <a:t>b.      Implementation (Flow Chart that shows the architecture of your implementation, for example,   </a:t>
            </a:r>
            <a:r>
              <a:rPr lang="en" sz="1400">
                <a:latin typeface="Times New Roman"/>
                <a:ea typeface="Times New Roman"/>
                <a:cs typeface="Times New Roman"/>
                <a:sym typeface="Times New Roman"/>
              </a:rPr>
              <a:t>https://goo.gl/3AnnPN, https://www.rroij.com/articles-images/IJIRCCE-264-g002.GIF, ): 9%</a:t>
            </a:r>
            <a:endParaRPr sz="1400">
              <a:latin typeface="Times New Roman"/>
              <a:ea typeface="Times New Roman"/>
              <a:cs typeface="Times New Roman"/>
              <a:sym typeface="Times New Roman"/>
            </a:endParaRPr>
          </a:p>
          <a:p>
            <a:pPr indent="457200" lvl="0" marL="0" marR="650046" rtl="0" algn="just">
              <a:spcBef>
                <a:spcPts val="0"/>
              </a:spcBef>
              <a:spcAft>
                <a:spcPts val="0"/>
              </a:spcAft>
              <a:buNone/>
            </a:pPr>
            <a:r>
              <a:rPr lang="en" sz="1400">
                <a:latin typeface="Times New Roman"/>
                <a:ea typeface="Times New Roman"/>
                <a:cs typeface="Times New Roman"/>
                <a:sym typeface="Times New Roman"/>
              </a:rPr>
              <a:t>c.	Github link that has all the codes and documents: 10%</a:t>
            </a:r>
            <a:endParaRPr sz="1400">
              <a:latin typeface="Times New Roman"/>
              <a:ea typeface="Times New Roman"/>
              <a:cs typeface="Times New Roman"/>
              <a:sym typeface="Times New Roman"/>
            </a:endParaRPr>
          </a:p>
          <a:p>
            <a:pPr indent="0" lvl="0" marL="0" marR="650046" rtl="0" algn="just">
              <a:spcBef>
                <a:spcPts val="0"/>
              </a:spcBef>
              <a:spcAft>
                <a:spcPts val="0"/>
              </a:spcAft>
              <a:buNone/>
            </a:pPr>
            <a:r>
              <a:rPr lang="en" sz="1400">
                <a:latin typeface="Times New Roman"/>
                <a:ea typeface="Times New Roman"/>
                <a:cs typeface="Times New Roman"/>
                <a:sym typeface="Times New Roman"/>
              </a:rPr>
              <a:t>4.      Communicate with the instructor about the topic to get approval about the topic: 15%</a:t>
            </a:r>
            <a:endParaRPr sz="1400">
              <a:latin typeface="Times New Roman"/>
              <a:ea typeface="Times New Roman"/>
              <a:cs typeface="Times New Roman"/>
              <a:sym typeface="Times New Roman"/>
            </a:endParaRPr>
          </a:p>
          <a:p>
            <a:pPr indent="0" lvl="0" marL="1371600" marR="650046" rtl="0" algn="just">
              <a:spcBef>
                <a:spcPts val="0"/>
              </a:spcBef>
              <a:spcAft>
                <a:spcPts val="0"/>
              </a:spcAft>
              <a:buNone/>
            </a:pPr>
            <a:r>
              <a:t/>
            </a:r>
            <a:endParaRPr sz="1400">
              <a:latin typeface="Times New Roman"/>
              <a:ea typeface="Times New Roman"/>
              <a:cs typeface="Times New Roman"/>
              <a:sym typeface="Times New Roman"/>
            </a:endParaRPr>
          </a:p>
        </p:txBody>
      </p:sp>
      <p:sp>
        <p:nvSpPr>
          <p:cNvPr id="95" name="Google Shape;95;p14"/>
          <p:cNvSpPr txBox="1"/>
          <p:nvPr/>
        </p:nvSpPr>
        <p:spPr>
          <a:xfrm>
            <a:off x="5595925" y="723900"/>
            <a:ext cx="3000000" cy="9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br>
              <a:rPr b="1" lang="en" sz="2800">
                <a:solidFill>
                  <a:schemeClr val="dk2"/>
                </a:solidFill>
                <a:latin typeface="Raleway"/>
                <a:ea typeface="Raleway"/>
                <a:cs typeface="Raleway"/>
                <a:sym typeface="Raleway"/>
              </a:rPr>
            </a:br>
            <a:r>
              <a:rPr b="1" lang="en" sz="2800">
                <a:solidFill>
                  <a:schemeClr val="dk2"/>
                </a:solidFill>
                <a:latin typeface="Raleway"/>
                <a:ea typeface="Raleway"/>
                <a:cs typeface="Raleway"/>
                <a:sym typeface="Raleway"/>
              </a:rPr>
              <a:t>          </a:t>
            </a:r>
            <a:r>
              <a:rPr b="1" lang="en" sz="1300">
                <a:solidFill>
                  <a:srgbClr val="FF00FF"/>
                </a:solidFill>
                <a:latin typeface="Raleway"/>
                <a:ea typeface="Raleway"/>
                <a:cs typeface="Raleway"/>
                <a:sym typeface="Raleway"/>
              </a:rPr>
              <a:t>(Smit review to confirm to add more slides if needed </a:t>
            </a:r>
            <a:endParaRPr b="1" sz="2800">
              <a:solidFill>
                <a:schemeClr val="dk2"/>
              </a:solidFill>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Extra slides for explanation</a:t>
            </a:r>
            <a:endParaRPr sz="2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04800" y="615325"/>
            <a:ext cx="91440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Max Spread out Of Bitcoin 2013 - 2018</a:t>
            </a:r>
            <a:endParaRPr sz="2800"/>
          </a:p>
        </p:txBody>
      </p:sp>
      <p:pic>
        <p:nvPicPr>
          <p:cNvPr id="207" name="Google Shape;207;p33"/>
          <p:cNvPicPr preferRelativeResize="0"/>
          <p:nvPr/>
        </p:nvPicPr>
        <p:blipFill>
          <a:blip r:embed="rId3">
            <a:alphaModFix/>
          </a:blip>
          <a:stretch>
            <a:fillRect/>
          </a:stretch>
        </p:blipFill>
        <p:spPr>
          <a:xfrm>
            <a:off x="510575" y="1412725"/>
            <a:ext cx="6912150" cy="35212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Extra slides for explanation</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685800" y="615325"/>
            <a:ext cx="9327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Applying Deep Learning to predict “Bitcoin”</a:t>
            </a:r>
            <a:endParaRPr sz="2800"/>
          </a:p>
        </p:txBody>
      </p:sp>
      <p:sp>
        <p:nvSpPr>
          <p:cNvPr id="218" name="Google Shape;218;p35"/>
          <p:cNvSpPr txBox="1"/>
          <p:nvPr>
            <p:ph idx="1" type="body"/>
          </p:nvPr>
        </p:nvSpPr>
        <p:spPr>
          <a:xfrm>
            <a:off x="685800" y="1530400"/>
            <a:ext cx="7168500" cy="3259500"/>
          </a:xfrm>
          <a:prstGeom prst="rect">
            <a:avLst/>
          </a:prstGeom>
        </p:spPr>
        <p:txBody>
          <a:bodyPr anchorCtr="0" anchor="t" bIns="91425" lIns="91425" spcFirstLastPara="1" rIns="91425" wrap="square" tIns="91425">
            <a:noAutofit/>
          </a:bodyPr>
          <a:lstStyle/>
          <a:p>
            <a:pPr indent="0" lvl="0" marL="0" marR="125947" rtl="0" algn="just">
              <a:spcBef>
                <a:spcPts val="0"/>
              </a:spcBef>
              <a:spcAft>
                <a:spcPts val="0"/>
              </a:spcAft>
              <a:buNone/>
            </a:pPr>
            <a:r>
              <a:rPr lang="en" sz="1200">
                <a:solidFill>
                  <a:srgbClr val="000000"/>
                </a:solidFill>
                <a:latin typeface="Times New Roman"/>
                <a:ea typeface="Times New Roman"/>
                <a:cs typeface="Times New Roman"/>
                <a:sym typeface="Times New Roman"/>
              </a:rPr>
              <a:t>Applying Deep learning to predict one particular currency (“Bitcoin”) :</a:t>
            </a:r>
            <a:endParaRPr sz="1200">
              <a:solidFill>
                <a:srgbClr val="000000"/>
              </a:solidFill>
              <a:latin typeface="Times New Roman"/>
              <a:ea typeface="Times New Roman"/>
              <a:cs typeface="Times New Roman"/>
              <a:sym typeface="Times New Roman"/>
            </a:endParaRPr>
          </a:p>
          <a:p>
            <a:pPr indent="0" lvl="0" marL="0" marR="125947" rtl="0" algn="just">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marR="1259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From the dataset we extract the bitcoin data and applied deep learning with the help of python programming.</a:t>
            </a:r>
            <a:endParaRPr sz="1200">
              <a:solidFill>
                <a:srgbClr val="000000"/>
              </a:solidFill>
              <a:latin typeface="Times New Roman"/>
              <a:ea typeface="Times New Roman"/>
              <a:cs typeface="Times New Roman"/>
              <a:sym typeface="Times New Roman"/>
            </a:endParaRPr>
          </a:p>
          <a:p>
            <a:pPr indent="0" lvl="0" marL="0" marR="125947" rtl="0" algn="just">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marR="1259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 Libraries : Numpy, Pandas , Sklearn , Keras</a:t>
            </a:r>
            <a:br>
              <a:rPr lang="en" sz="1200">
                <a:solidFill>
                  <a:srgbClr val="000000"/>
                </a:solidFill>
                <a:latin typeface="Times New Roman"/>
                <a:ea typeface="Times New Roman"/>
                <a:cs typeface="Times New Roman"/>
                <a:sym typeface="Times New Roman"/>
              </a:rPr>
            </a:b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Using jupyter platform and with the help python libraries  we trained our dataset with 150 epochs and build a neural network using LSTM architecture and adam optimizing algorithm.</a:t>
            </a:r>
            <a:endParaRPr sz="12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In the programming we have also used sigmoid function, </a:t>
            </a:r>
            <a:r>
              <a:rPr lang="en" sz="1200">
                <a:solidFill>
                  <a:srgbClr val="222222"/>
                </a:solidFill>
                <a:highlight>
                  <a:srgbClr val="FFFFFF"/>
                </a:highlight>
                <a:latin typeface="Times New Roman"/>
                <a:ea typeface="Times New Roman"/>
                <a:cs typeface="Times New Roman"/>
                <a:sym typeface="Times New Roman"/>
              </a:rPr>
              <a:t>The main reason why we use </a:t>
            </a:r>
            <a:r>
              <a:rPr b="1" lang="en" sz="1200">
                <a:solidFill>
                  <a:srgbClr val="222222"/>
                </a:solidFill>
                <a:latin typeface="Times New Roman"/>
                <a:ea typeface="Times New Roman"/>
                <a:cs typeface="Times New Roman"/>
                <a:sym typeface="Times New Roman"/>
              </a:rPr>
              <a:t>sigmoid function</a:t>
            </a:r>
            <a:r>
              <a:rPr lang="en" sz="1200">
                <a:solidFill>
                  <a:srgbClr val="222222"/>
                </a:solidFill>
                <a:highlight>
                  <a:srgbClr val="FFFFFF"/>
                </a:highlight>
                <a:latin typeface="Times New Roman"/>
                <a:ea typeface="Times New Roman"/>
                <a:cs typeface="Times New Roman"/>
                <a:sym typeface="Times New Roman"/>
              </a:rPr>
              <a:t> is because it exists between (0 to 1). Therefore, it is especially used for models where we have to predict the probability as an output.Since probability of anything exists only between the range of 0 and 1, </a:t>
            </a:r>
            <a:r>
              <a:rPr b="1" lang="en" sz="1200">
                <a:solidFill>
                  <a:srgbClr val="222222"/>
                </a:solidFill>
                <a:latin typeface="Times New Roman"/>
                <a:ea typeface="Times New Roman"/>
                <a:cs typeface="Times New Roman"/>
                <a:sym typeface="Times New Roman"/>
              </a:rPr>
              <a:t>sigmoid</a:t>
            </a:r>
            <a:r>
              <a:rPr lang="en" sz="1200">
                <a:solidFill>
                  <a:srgbClr val="222222"/>
                </a:solidFill>
                <a:highlight>
                  <a:srgbClr val="FFFFFF"/>
                </a:highlight>
                <a:latin typeface="Times New Roman"/>
                <a:ea typeface="Times New Roman"/>
                <a:cs typeface="Times New Roman"/>
                <a:sym typeface="Times New Roman"/>
              </a:rPr>
              <a:t> is the right choice.</a:t>
            </a:r>
            <a:endParaRPr sz="1200">
              <a:solidFill>
                <a:srgbClr val="000000"/>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When we compare the results with the original one we can see that we have better prediction with LSTM.</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p:txBody>
      </p:sp>
      <p:sp>
        <p:nvSpPr>
          <p:cNvPr id="219" name="Google Shape;219;p35"/>
          <p:cNvSpPr txBox="1"/>
          <p:nvPr/>
        </p:nvSpPr>
        <p:spPr>
          <a:xfrm>
            <a:off x="5529275" y="1350550"/>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FF"/>
                </a:solidFill>
                <a:latin typeface="Raleway"/>
                <a:ea typeface="Raleway"/>
                <a:cs typeface="Raleway"/>
                <a:sym typeface="Raleway"/>
              </a:rPr>
              <a:t>Pls highlight YELLOW those to KEEP &amp; i’ll delete those not highlighted.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36"/>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Understanding of LSTM </a:t>
            </a:r>
            <a:endParaRPr sz="2800"/>
          </a:p>
        </p:txBody>
      </p:sp>
      <p:sp>
        <p:nvSpPr>
          <p:cNvPr id="225" name="Google Shape;225;p36"/>
          <p:cNvSpPr txBox="1"/>
          <p:nvPr/>
        </p:nvSpPr>
        <p:spPr>
          <a:xfrm>
            <a:off x="783000" y="1216450"/>
            <a:ext cx="7020600" cy="3780900"/>
          </a:xfrm>
          <a:prstGeom prst="rect">
            <a:avLst/>
          </a:prstGeom>
          <a:noFill/>
          <a:ln>
            <a:noFill/>
          </a:ln>
        </p:spPr>
        <p:txBody>
          <a:bodyPr anchorCtr="0" anchor="t" bIns="91425" lIns="91425" spcFirstLastPara="1" rIns="91425" wrap="square" tIns="91425">
            <a:noAutofit/>
          </a:bodyPr>
          <a:lstStyle/>
          <a:p>
            <a:pPr indent="-304800" lvl="0" marL="457200" rtl="0" algn="just">
              <a:lnSpc>
                <a:spcPct val="115000"/>
              </a:lnSpc>
              <a:spcBef>
                <a:spcPts val="1200"/>
              </a:spcBef>
              <a:spcAft>
                <a:spcPts val="0"/>
              </a:spcAft>
              <a:buSzPts val="1200"/>
              <a:buChar char="●"/>
            </a:pPr>
            <a:r>
              <a:rPr lang="en" sz="1200">
                <a:highlight>
                  <a:srgbClr val="FFFFFF"/>
                </a:highlight>
                <a:latin typeface="Gulim"/>
                <a:ea typeface="Gulim"/>
                <a:cs typeface="Gulim"/>
                <a:sym typeface="Gulim"/>
              </a:rPr>
              <a:t>Theoretically the naively connected neural network, so called recurrent neural network, can work.</a:t>
            </a:r>
            <a:br>
              <a:rPr lang="en" sz="1200">
                <a:highlight>
                  <a:srgbClr val="FFFFFF"/>
                </a:highlight>
                <a:latin typeface="Gulim"/>
                <a:ea typeface="Gulim"/>
                <a:cs typeface="Gulim"/>
                <a:sym typeface="Gulim"/>
              </a:rPr>
            </a:br>
            <a:r>
              <a:rPr lang="en" sz="1200">
                <a:highlight>
                  <a:srgbClr val="FFFFFF"/>
                </a:highlight>
                <a:latin typeface="Gulim"/>
                <a:ea typeface="Gulim"/>
                <a:cs typeface="Gulim"/>
                <a:sym typeface="Gulim"/>
              </a:rPr>
              <a:t>But in practice, it suffers from two problems:</a:t>
            </a:r>
            <a:br>
              <a:rPr lang="en" sz="1200">
                <a:highlight>
                  <a:srgbClr val="FFFFFF"/>
                </a:highlight>
                <a:latin typeface="Gulim"/>
                <a:ea typeface="Gulim"/>
                <a:cs typeface="Gulim"/>
                <a:sym typeface="Gulim"/>
              </a:rPr>
            </a:br>
            <a:r>
              <a:rPr lang="en" sz="1200">
                <a:highlight>
                  <a:srgbClr val="FFFFFF"/>
                </a:highlight>
              </a:rPr>
              <a:t>• </a:t>
            </a:r>
            <a:r>
              <a:rPr lang="en" sz="1200">
                <a:highlight>
                  <a:srgbClr val="FFFFFF"/>
                </a:highlight>
                <a:latin typeface="Gulim"/>
                <a:ea typeface="Gulim"/>
                <a:cs typeface="Gulim"/>
                <a:sym typeface="Gulim"/>
              </a:rPr>
              <a:t>vanishing gradient and exploding gradient, which make it unusable.</a:t>
            </a:r>
            <a:endParaRPr sz="1200">
              <a:highlight>
                <a:srgbClr val="FFFFFF"/>
              </a:highlight>
              <a:latin typeface="Gulim"/>
              <a:ea typeface="Gulim"/>
              <a:cs typeface="Gulim"/>
              <a:sym typeface="Gulim"/>
            </a:endParaRPr>
          </a:p>
          <a:p>
            <a:pPr indent="-304800" lvl="0" marL="457200" rtl="0" algn="just">
              <a:lnSpc>
                <a:spcPct val="115000"/>
              </a:lnSpc>
              <a:spcBef>
                <a:spcPts val="0"/>
              </a:spcBef>
              <a:spcAft>
                <a:spcPts val="0"/>
              </a:spcAft>
              <a:buSzPts val="1200"/>
              <a:buChar char="●"/>
            </a:pPr>
            <a:r>
              <a:rPr lang="en" sz="1200">
                <a:highlight>
                  <a:srgbClr val="FFFFFF"/>
                </a:highlight>
                <a:latin typeface="Gulim"/>
                <a:ea typeface="Gulim"/>
                <a:cs typeface="Gulim"/>
                <a:sym typeface="Gulim"/>
              </a:rPr>
              <a:t>Then later, </a:t>
            </a:r>
            <a:r>
              <a:rPr b="1" lang="en" sz="1200">
                <a:highlight>
                  <a:srgbClr val="FFFFFF"/>
                </a:highlight>
                <a:latin typeface="Gulim"/>
                <a:ea typeface="Gulim"/>
                <a:cs typeface="Gulim"/>
                <a:sym typeface="Gulim"/>
              </a:rPr>
              <a:t>LSTM (long short term memory)</a:t>
            </a:r>
            <a:r>
              <a:rPr lang="en" sz="1200">
                <a:solidFill>
                  <a:srgbClr val="4472C4"/>
                </a:solidFill>
                <a:highlight>
                  <a:srgbClr val="FFFFFF"/>
                </a:highlight>
                <a:latin typeface="Gulim"/>
                <a:ea typeface="Gulim"/>
                <a:cs typeface="Gulim"/>
                <a:sym typeface="Gulim"/>
              </a:rPr>
              <a:t> </a:t>
            </a:r>
            <a:r>
              <a:rPr lang="en" sz="1200">
                <a:highlight>
                  <a:srgbClr val="FFFFFF"/>
                </a:highlight>
                <a:latin typeface="Gulim"/>
                <a:ea typeface="Gulim"/>
                <a:cs typeface="Gulim"/>
                <a:sym typeface="Gulim"/>
              </a:rPr>
              <a:t>was invented to solve this issue by explicitly introducing a memory unit, called the cell into the network.</a:t>
            </a:r>
            <a:endParaRPr sz="1200">
              <a:highlight>
                <a:srgbClr val="FFFFFF"/>
              </a:highlight>
              <a:latin typeface="Gulim"/>
              <a:ea typeface="Gulim"/>
              <a:cs typeface="Gulim"/>
              <a:sym typeface="Gulim"/>
            </a:endParaRPr>
          </a:p>
          <a:p>
            <a:pPr indent="-304800" lvl="0" marL="457200" marR="125947" rtl="0" algn="just">
              <a:lnSpc>
                <a:spcPct val="115000"/>
              </a:lnSpc>
              <a:spcBef>
                <a:spcPts val="0"/>
              </a:spcBef>
              <a:spcAft>
                <a:spcPts val="0"/>
              </a:spcAft>
              <a:buSzPts val="1200"/>
              <a:buFont typeface="Gulim"/>
              <a:buChar char="●"/>
            </a:pPr>
            <a:r>
              <a:rPr lang="en" sz="1200">
                <a:latin typeface="Times New Roman"/>
                <a:ea typeface="Times New Roman"/>
                <a:cs typeface="Times New Roman"/>
                <a:sym typeface="Times New Roman"/>
              </a:rPr>
              <a:t>Long short-term memory (LSTM) is an artificial recurrent neural network (RNN) architecture used in the field of deep learning. </a:t>
            </a:r>
            <a:r>
              <a:rPr lang="en" sz="1200">
                <a:highlight>
                  <a:schemeClr val="lt1"/>
                </a:highlight>
                <a:latin typeface="Times New Roman"/>
                <a:ea typeface="Times New Roman"/>
                <a:cs typeface="Times New Roman"/>
                <a:sym typeface="Times New Roman"/>
              </a:rPr>
              <a:t>A common LSTM unit is composed of a </a:t>
            </a:r>
            <a:r>
              <a:rPr lang="en" sz="1200">
                <a:latin typeface="Times New Roman"/>
                <a:ea typeface="Times New Roman"/>
                <a:cs typeface="Times New Roman"/>
                <a:sym typeface="Times New Roman"/>
              </a:rPr>
              <a:t>cell</a:t>
            </a:r>
            <a:r>
              <a:rPr lang="en" sz="1200">
                <a:highlight>
                  <a:schemeClr val="lt1"/>
                </a:highlight>
                <a:latin typeface="Times New Roman"/>
                <a:ea typeface="Times New Roman"/>
                <a:cs typeface="Times New Roman"/>
                <a:sym typeface="Times New Roman"/>
              </a:rPr>
              <a:t>, an </a:t>
            </a:r>
            <a:r>
              <a:rPr lang="en" sz="1200">
                <a:latin typeface="Times New Roman"/>
                <a:ea typeface="Times New Roman"/>
                <a:cs typeface="Times New Roman"/>
                <a:sym typeface="Times New Roman"/>
              </a:rPr>
              <a:t>input gate</a:t>
            </a:r>
            <a:r>
              <a:rPr lang="en" sz="1200">
                <a:highlight>
                  <a:schemeClr val="lt1"/>
                </a:highlight>
                <a:latin typeface="Times New Roman"/>
                <a:ea typeface="Times New Roman"/>
                <a:cs typeface="Times New Roman"/>
                <a:sym typeface="Times New Roman"/>
              </a:rPr>
              <a:t>, an </a:t>
            </a:r>
            <a:r>
              <a:rPr lang="en" sz="1200">
                <a:latin typeface="Times New Roman"/>
                <a:ea typeface="Times New Roman"/>
                <a:cs typeface="Times New Roman"/>
                <a:sym typeface="Times New Roman"/>
              </a:rPr>
              <a:t>output gate</a:t>
            </a:r>
            <a:r>
              <a:rPr lang="en" sz="1200">
                <a:highlight>
                  <a:schemeClr val="lt1"/>
                </a:highlight>
                <a:latin typeface="Times New Roman"/>
                <a:ea typeface="Times New Roman"/>
                <a:cs typeface="Times New Roman"/>
                <a:sym typeface="Times New Roman"/>
              </a:rPr>
              <a:t> and a </a:t>
            </a:r>
            <a:r>
              <a:rPr lang="en" sz="1200">
                <a:latin typeface="Times New Roman"/>
                <a:ea typeface="Times New Roman"/>
                <a:cs typeface="Times New Roman"/>
                <a:sym typeface="Times New Roman"/>
              </a:rPr>
              <a:t>forget gate</a:t>
            </a:r>
            <a:r>
              <a:rPr lang="en" sz="1200">
                <a:highlight>
                  <a:schemeClr val="lt1"/>
                </a:highlight>
                <a:latin typeface="Times New Roman"/>
                <a:ea typeface="Times New Roman"/>
                <a:cs typeface="Times New Roman"/>
                <a:sym typeface="Times New Roman"/>
              </a:rPr>
              <a:t>. The cell remembers values over arbitrary time intervals and the three </a:t>
            </a:r>
            <a:r>
              <a:rPr lang="en" sz="1200">
                <a:latin typeface="Times New Roman"/>
                <a:ea typeface="Times New Roman"/>
                <a:cs typeface="Times New Roman"/>
                <a:sym typeface="Times New Roman"/>
              </a:rPr>
              <a:t>gates</a:t>
            </a:r>
            <a:r>
              <a:rPr lang="en" sz="1200">
                <a:highlight>
                  <a:schemeClr val="lt1"/>
                </a:highlight>
                <a:latin typeface="Times New Roman"/>
                <a:ea typeface="Times New Roman"/>
                <a:cs typeface="Times New Roman"/>
                <a:sym typeface="Times New Roman"/>
              </a:rPr>
              <a:t> regulate the flow of information into and out of the cell.LSTM networks are well-suited to classifying, processing and making predictions based on time series data, since there can be lags of unknown duration between important events in a time series. LSTMs were developed to deal with the exploding and vanishing gradient problems that can be encountered when training traditional RNNs.</a:t>
            </a:r>
            <a:endParaRPr sz="1200">
              <a:highlight>
                <a:srgbClr val="FFFFFF"/>
              </a:highlight>
              <a:latin typeface="Gulim"/>
              <a:ea typeface="Gulim"/>
              <a:cs typeface="Gulim"/>
              <a:sym typeface="Gulim"/>
            </a:endParaRPr>
          </a:p>
          <a:p>
            <a:pPr indent="-304800" lvl="0" marL="457200" rtl="0" algn="just">
              <a:lnSpc>
                <a:spcPct val="115000"/>
              </a:lnSpc>
              <a:spcBef>
                <a:spcPts val="0"/>
              </a:spcBef>
              <a:spcAft>
                <a:spcPts val="0"/>
              </a:spcAft>
              <a:buSzPts val="1200"/>
              <a:buFont typeface="Times New Roman"/>
              <a:buChar char="●"/>
            </a:pPr>
            <a:r>
              <a:rPr lang="en" sz="1200">
                <a:highlight>
                  <a:srgbClr val="FFFFFF"/>
                </a:highlight>
                <a:latin typeface="Times New Roman"/>
                <a:ea typeface="Times New Roman"/>
                <a:cs typeface="Times New Roman"/>
                <a:sym typeface="Times New Roman"/>
              </a:rPr>
              <a:t>LSTMs contain information outside the normal flow of the recurrent network in a gated cell. Information can be stored in, written to, or read from a cell, much like data in a computer’s memory.The cell makes decisions about what to store, and when to allow reads, writes and erasures, via gates that open and close. </a:t>
            </a:r>
            <a:endParaRPr sz="1200">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200">
              <a:highlight>
                <a:srgbClr val="FFFFFF"/>
              </a:highlight>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200">
              <a:highlight>
                <a:srgbClr val="FFFFFF"/>
              </a:highlight>
              <a:latin typeface="Gulim"/>
              <a:ea typeface="Gulim"/>
              <a:cs typeface="Gulim"/>
              <a:sym typeface="Gulim"/>
            </a:endParaRPr>
          </a:p>
          <a:p>
            <a:pPr indent="0" lvl="0" marL="0" rtl="0" algn="l">
              <a:spcBef>
                <a:spcPts val="1200"/>
              </a:spcBef>
              <a:spcAft>
                <a:spcPts val="0"/>
              </a:spcAft>
              <a:buNone/>
            </a:pPr>
            <a:r>
              <a:t/>
            </a:r>
            <a:endParaRPr sz="1200">
              <a:latin typeface="Lato"/>
              <a:ea typeface="Lato"/>
              <a:cs typeface="Lato"/>
              <a:sym typeface="Lato"/>
            </a:endParaRPr>
          </a:p>
        </p:txBody>
      </p:sp>
      <p:sp>
        <p:nvSpPr>
          <p:cNvPr id="226" name="Google Shape;226;p36"/>
          <p:cNvSpPr txBox="1"/>
          <p:nvPr/>
        </p:nvSpPr>
        <p:spPr>
          <a:xfrm>
            <a:off x="5929325" y="5218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FF"/>
                </a:solidFill>
                <a:latin typeface="Raleway"/>
                <a:ea typeface="Raleway"/>
                <a:cs typeface="Raleway"/>
                <a:sym typeface="Raleway"/>
              </a:rPr>
              <a:t>Pls highlight YELLOW those to KEEP &amp; i’ll delete those not highlighted.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37"/>
          <p:cNvSpPr txBox="1"/>
          <p:nvPr>
            <p:ph idx="1" type="body"/>
          </p:nvPr>
        </p:nvSpPr>
        <p:spPr>
          <a:xfrm>
            <a:off x="727650" y="-590825"/>
            <a:ext cx="7688700" cy="1620900"/>
          </a:xfrm>
          <a:prstGeom prst="rect">
            <a:avLst/>
          </a:prstGeom>
        </p:spPr>
        <p:txBody>
          <a:bodyPr anchorCtr="0" anchor="t" bIns="91425" lIns="91425" spcFirstLastPara="1" rIns="91425" wrap="square" tIns="91425">
            <a:noAutofit/>
          </a:bodyPr>
          <a:lstStyle/>
          <a:p>
            <a:pPr indent="0" lvl="0" marL="0" marR="125947" rtl="0" algn="l">
              <a:spcBef>
                <a:spcPts val="0"/>
              </a:spcBef>
              <a:spcAft>
                <a:spcPts val="0"/>
              </a:spcAft>
              <a:buNone/>
            </a:pPr>
            <a:r>
              <a:t/>
            </a:r>
            <a:endParaRPr sz="2800">
              <a:solidFill>
                <a:srgbClr val="000000"/>
              </a:solidFill>
              <a:highlight>
                <a:schemeClr val="lt1"/>
              </a:highlight>
              <a:latin typeface="Times New Roman"/>
              <a:ea typeface="Times New Roman"/>
              <a:cs typeface="Times New Roman"/>
              <a:sym typeface="Times New Roman"/>
            </a:endParaRPr>
          </a:p>
          <a:p>
            <a:pPr indent="-406400" lvl="0" marL="457200" rtl="0" algn="just">
              <a:spcBef>
                <a:spcPts val="1200"/>
              </a:spcBef>
              <a:spcAft>
                <a:spcPts val="0"/>
              </a:spcAft>
              <a:buClr>
                <a:srgbClr val="000000"/>
              </a:buClr>
              <a:buSzPts val="2800"/>
              <a:buFont typeface="Times New Roman"/>
              <a:buChar char="●"/>
            </a:pPr>
            <a:r>
              <a:rPr lang="en" sz="2800">
                <a:solidFill>
                  <a:srgbClr val="000000"/>
                </a:solidFill>
                <a:highlight>
                  <a:schemeClr val="lt1"/>
                </a:highlight>
                <a:latin typeface="Times New Roman"/>
                <a:ea typeface="Times New Roman"/>
                <a:cs typeface="Times New Roman"/>
                <a:sym typeface="Times New Roman"/>
              </a:rPr>
              <a:t>Those gates act on the signals they receive, and similar to the neural network’s nodes, they block or pass on information based on its strength and import, which they filter with their own sets of weights. </a:t>
            </a:r>
            <a:endParaRPr sz="2800">
              <a:solidFill>
                <a:srgbClr val="000000"/>
              </a:solidFill>
              <a:highlight>
                <a:schemeClr val="lt1"/>
              </a:highlight>
              <a:latin typeface="Times New Roman"/>
              <a:ea typeface="Times New Roman"/>
              <a:cs typeface="Times New Roman"/>
              <a:sym typeface="Times New Roman"/>
            </a:endParaRPr>
          </a:p>
          <a:p>
            <a:pPr indent="-406400" lvl="0" marL="457200" rtl="0" algn="just">
              <a:spcBef>
                <a:spcPts val="0"/>
              </a:spcBef>
              <a:spcAft>
                <a:spcPts val="0"/>
              </a:spcAft>
              <a:buClr>
                <a:srgbClr val="000000"/>
              </a:buClr>
              <a:buSzPts val="2800"/>
              <a:buFont typeface="Times New Roman"/>
              <a:buChar char="●"/>
            </a:pPr>
            <a:r>
              <a:rPr lang="en" sz="2800">
                <a:solidFill>
                  <a:srgbClr val="000000"/>
                </a:solidFill>
                <a:highlight>
                  <a:schemeClr val="lt1"/>
                </a:highlight>
                <a:latin typeface="Times New Roman"/>
                <a:ea typeface="Times New Roman"/>
                <a:cs typeface="Times New Roman"/>
                <a:sym typeface="Times New Roman"/>
              </a:rPr>
              <a:t>Those weights, like the weights that modulate input and hidden states, are adjusted via the recurrent networks learning process. That is, the cells learn when to allow data to enter, leave or be deleted through the iterative process of making guesses, backpropagating error, and adjusting weights via gradient descent.</a:t>
            </a:r>
            <a:endParaRPr sz="2800">
              <a:solidFill>
                <a:srgbClr val="000000"/>
              </a:solidFill>
              <a:highlight>
                <a:schemeClr val="lt1"/>
              </a:highlight>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685800" y="615325"/>
            <a:ext cx="9327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Architecture of LSTM Network:</a:t>
            </a:r>
            <a:endParaRPr sz="2800"/>
          </a:p>
        </p:txBody>
      </p:sp>
      <p:pic>
        <p:nvPicPr>
          <p:cNvPr id="237" name="Google Shape;237;p38"/>
          <p:cNvPicPr preferRelativeResize="0"/>
          <p:nvPr/>
        </p:nvPicPr>
        <p:blipFill rotWithShape="1">
          <a:blip r:embed="rId3">
            <a:alphaModFix/>
          </a:blip>
          <a:srcRect b="563" l="0" r="0" t="573"/>
          <a:stretch/>
        </p:blipFill>
        <p:spPr>
          <a:xfrm>
            <a:off x="685800" y="1286400"/>
            <a:ext cx="7485525" cy="37340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39"/>
          <p:cNvSpPr txBox="1"/>
          <p:nvPr>
            <p:ph type="title"/>
          </p:nvPr>
        </p:nvSpPr>
        <p:spPr>
          <a:xfrm>
            <a:off x="685800" y="615325"/>
            <a:ext cx="93279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Output</a:t>
            </a:r>
            <a:endParaRPr sz="2800"/>
          </a:p>
        </p:txBody>
      </p:sp>
      <p:pic>
        <p:nvPicPr>
          <p:cNvPr id="243" name="Google Shape;243;p39"/>
          <p:cNvPicPr preferRelativeResize="0"/>
          <p:nvPr/>
        </p:nvPicPr>
        <p:blipFill>
          <a:blip r:embed="rId3">
            <a:alphaModFix/>
          </a:blip>
          <a:stretch>
            <a:fillRect/>
          </a:stretch>
        </p:blipFill>
        <p:spPr>
          <a:xfrm>
            <a:off x="685800" y="1372650"/>
            <a:ext cx="7066025" cy="35896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References</a:t>
            </a:r>
            <a:endParaRPr sz="2800"/>
          </a:p>
        </p:txBody>
      </p:sp>
      <p:sp>
        <p:nvSpPr>
          <p:cNvPr id="249" name="Google Shape;249;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rgbClr val="000000"/>
              </a:solidFill>
            </a:endParaRPr>
          </a:p>
          <a:p>
            <a:pPr indent="-311150" lvl="0" marL="457200" rtl="0" algn="l">
              <a:spcBef>
                <a:spcPts val="1600"/>
              </a:spcBef>
              <a:spcAft>
                <a:spcPts val="0"/>
              </a:spcAft>
              <a:buClr>
                <a:srgbClr val="000000"/>
              </a:buClr>
              <a:buSzPts val="1300"/>
              <a:buChar char="●"/>
            </a:pPr>
            <a:r>
              <a:rPr lang="en">
                <a:solidFill>
                  <a:srgbClr val="000000"/>
                </a:solidFill>
              </a:rPr>
              <a:t> A Beginner's Guide to LSTMs and Recurrent Neural Networks. (n.d.). Retrieved from </a:t>
            </a:r>
            <a:r>
              <a:rPr lang="en" u="sng">
                <a:solidFill>
                  <a:schemeClr val="hlink"/>
                </a:solidFill>
                <a:hlinkClick r:id="rId3"/>
              </a:rPr>
              <a:t>https://skymind.ai/wiki/lstm</a:t>
            </a:r>
            <a:br>
              <a:rPr lang="en">
                <a:solidFill>
                  <a:srgbClr val="000000"/>
                </a:solidFill>
              </a:rPr>
            </a:br>
            <a:endParaRPr>
              <a:solidFill>
                <a:srgbClr val="000000"/>
              </a:solidFill>
            </a:endParaRPr>
          </a:p>
          <a:p>
            <a:pPr indent="-311150" lvl="0" marL="457200" rtl="0" algn="l">
              <a:spcBef>
                <a:spcPts val="0"/>
              </a:spcBef>
              <a:spcAft>
                <a:spcPts val="0"/>
              </a:spcAft>
              <a:buClr>
                <a:srgbClr val="000000"/>
              </a:buClr>
              <a:buSzPts val="1300"/>
              <a:buChar char="●"/>
            </a:pPr>
            <a:r>
              <a:rPr lang="en">
                <a:solidFill>
                  <a:srgbClr val="000000"/>
                </a:solidFill>
              </a:rPr>
              <a:t>Yan, S. (2017, November 15). Understanding LSTM and its diagrams. Retrieved from https://medium.com/mlreview/understanding-lstm-and-its-diagrams-37e2f46f1714</a:t>
            </a:r>
            <a:endParaRPr>
              <a:solidFill>
                <a:srgbClr val="000000"/>
              </a:solidFill>
            </a:endParaRPr>
          </a:p>
          <a:p>
            <a:pPr indent="0" lvl="0" marL="457200" rtl="0" algn="l">
              <a:spcBef>
                <a:spcPts val="1600"/>
              </a:spcBef>
              <a:spcAft>
                <a:spcPts val="1600"/>
              </a:spcAft>
              <a:buNone/>
            </a:pPr>
            <a:r>
              <a:t/>
            </a:r>
            <a:endParaRPr>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5"/>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Outline </a:t>
            </a:r>
            <a:endParaRPr sz="2800"/>
          </a:p>
        </p:txBody>
      </p:sp>
      <p:sp>
        <p:nvSpPr>
          <p:cNvPr id="101" name="Google Shape;101;p15"/>
          <p:cNvSpPr txBox="1"/>
          <p:nvPr>
            <p:ph idx="1" type="body"/>
          </p:nvPr>
        </p:nvSpPr>
        <p:spPr>
          <a:xfrm>
            <a:off x="727650" y="1185925"/>
            <a:ext cx="8187600" cy="3925800"/>
          </a:xfrm>
          <a:prstGeom prst="rect">
            <a:avLst/>
          </a:prstGeom>
        </p:spPr>
        <p:txBody>
          <a:bodyPr anchorCtr="0" anchor="t" bIns="91425" lIns="91425" spcFirstLastPara="1" rIns="91425" wrap="square" tIns="91425">
            <a:noAutofit/>
          </a:bodyPr>
          <a:lstStyle/>
          <a:p>
            <a:pPr indent="-406400" lvl="0" marL="457200" marR="650046" rtl="0" algn="just">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Abstract</a:t>
            </a:r>
            <a:endParaRPr sz="2800">
              <a:solidFill>
                <a:srgbClr val="000000"/>
              </a:solidFill>
              <a:latin typeface="Times New Roman"/>
              <a:ea typeface="Times New Roman"/>
              <a:cs typeface="Times New Roman"/>
              <a:sym typeface="Times New Roman"/>
            </a:endParaRPr>
          </a:p>
          <a:p>
            <a:pPr indent="-406400" lvl="0" marL="457200" marR="650046" rtl="0" algn="just">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Introduction</a:t>
            </a:r>
            <a:endParaRPr sz="2800">
              <a:solidFill>
                <a:srgbClr val="000000"/>
              </a:solidFill>
              <a:latin typeface="Times New Roman"/>
              <a:ea typeface="Times New Roman"/>
              <a:cs typeface="Times New Roman"/>
              <a:sym typeface="Times New Roman"/>
            </a:endParaRPr>
          </a:p>
          <a:p>
            <a:pPr indent="-406400" lvl="0" marL="457200" marR="650046" rtl="0" algn="just">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Background</a:t>
            </a:r>
            <a:endParaRPr sz="2800">
              <a:solidFill>
                <a:srgbClr val="000000"/>
              </a:solidFill>
              <a:latin typeface="Times New Roman"/>
              <a:ea typeface="Times New Roman"/>
              <a:cs typeface="Times New Roman"/>
              <a:sym typeface="Times New Roman"/>
            </a:endParaRPr>
          </a:p>
          <a:p>
            <a:pPr indent="-406400" lvl="0" marL="457200" marR="650046" rtl="0" algn="just">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Related work (other people work similar to urs)</a:t>
            </a:r>
            <a:endParaRPr sz="2800">
              <a:solidFill>
                <a:srgbClr val="000000"/>
              </a:solidFill>
              <a:latin typeface="Times New Roman"/>
              <a:ea typeface="Times New Roman"/>
              <a:cs typeface="Times New Roman"/>
              <a:sym typeface="Times New Roman"/>
            </a:endParaRPr>
          </a:p>
          <a:p>
            <a:pPr indent="-406400" lvl="0" marL="457200" marR="650046" rtl="0" algn="just">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Visualizations</a:t>
            </a:r>
            <a:endParaRPr sz="2800">
              <a:solidFill>
                <a:srgbClr val="000000"/>
              </a:solidFill>
              <a:latin typeface="Times New Roman"/>
              <a:ea typeface="Times New Roman"/>
              <a:cs typeface="Times New Roman"/>
              <a:sym typeface="Times New Roman"/>
            </a:endParaRPr>
          </a:p>
          <a:p>
            <a:pPr indent="-406400" lvl="0" marL="457200" marR="650046" rtl="0" algn="just">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Conclusion</a:t>
            </a:r>
            <a:endParaRPr sz="2800">
              <a:solidFill>
                <a:srgbClr val="000000"/>
              </a:solidFill>
              <a:latin typeface="Times New Roman"/>
              <a:ea typeface="Times New Roman"/>
              <a:cs typeface="Times New Roman"/>
              <a:sym typeface="Times New Roman"/>
            </a:endParaRPr>
          </a:p>
          <a:p>
            <a:pPr indent="-406400" lvl="0" marL="457200" marR="650046" rtl="0" algn="just">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References</a:t>
            </a:r>
            <a:endParaRPr sz="2800">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Visualization </a:t>
            </a:r>
            <a:r>
              <a:rPr lang="en" sz="1300">
                <a:solidFill>
                  <a:srgbClr val="FF00FF"/>
                </a:solidFill>
              </a:rPr>
              <a:t>(Just to confirm these 6 visualization for your work Smit).</a:t>
            </a:r>
            <a:endParaRPr sz="1300">
              <a:solidFill>
                <a:srgbClr val="FF00FF"/>
              </a:solidFill>
            </a:endParaRPr>
          </a:p>
        </p:txBody>
      </p:sp>
      <p:sp>
        <p:nvSpPr>
          <p:cNvPr id="107" name="Google Shape;107;p16"/>
          <p:cNvSpPr txBox="1"/>
          <p:nvPr>
            <p:ph idx="1" type="body"/>
          </p:nvPr>
        </p:nvSpPr>
        <p:spPr>
          <a:xfrm>
            <a:off x="727650" y="1262125"/>
            <a:ext cx="7688700" cy="3316200"/>
          </a:xfrm>
          <a:prstGeom prst="rect">
            <a:avLst/>
          </a:prstGeom>
        </p:spPr>
        <p:txBody>
          <a:bodyPr anchorCtr="0" anchor="t" bIns="91425" lIns="91425" spcFirstLastPara="1" rIns="91425" wrap="square" tIns="91425">
            <a:noAutofit/>
          </a:bodyPr>
          <a:lstStyle/>
          <a:p>
            <a:pPr indent="-400050" lvl="0" marL="457200" marR="650046" rtl="0" algn="just">
              <a:spcBef>
                <a:spcPts val="0"/>
              </a:spcBef>
              <a:spcAft>
                <a:spcPts val="0"/>
              </a:spcAft>
              <a:buClr>
                <a:srgbClr val="000000"/>
              </a:buClr>
              <a:buSzPts val="2700"/>
              <a:buFont typeface="Times New Roman"/>
              <a:buChar char="●"/>
            </a:pPr>
            <a:r>
              <a:rPr lang="en" sz="2700">
                <a:solidFill>
                  <a:srgbClr val="000000"/>
                </a:solidFill>
                <a:latin typeface="Times New Roman"/>
                <a:ea typeface="Times New Roman"/>
                <a:cs typeface="Times New Roman"/>
                <a:sym typeface="Times New Roman"/>
              </a:rPr>
              <a:t>Bitcoin Market Value 2013-2019</a:t>
            </a:r>
            <a:endParaRPr sz="2700">
              <a:solidFill>
                <a:srgbClr val="000000"/>
              </a:solidFill>
              <a:latin typeface="Times New Roman"/>
              <a:ea typeface="Times New Roman"/>
              <a:cs typeface="Times New Roman"/>
              <a:sym typeface="Times New Roman"/>
            </a:endParaRPr>
          </a:p>
          <a:p>
            <a:pPr indent="-400050" lvl="0" marL="457200" marR="650046" rtl="0" algn="just">
              <a:spcBef>
                <a:spcPts val="0"/>
              </a:spcBef>
              <a:spcAft>
                <a:spcPts val="0"/>
              </a:spcAft>
              <a:buClr>
                <a:srgbClr val="000000"/>
              </a:buClr>
              <a:buSzPts val="2700"/>
              <a:buFont typeface="Times New Roman"/>
              <a:buChar char="●"/>
            </a:pPr>
            <a:r>
              <a:rPr lang="en" sz="2700">
                <a:solidFill>
                  <a:srgbClr val="000000"/>
                </a:solidFill>
                <a:latin typeface="Times New Roman"/>
                <a:ea typeface="Times New Roman"/>
                <a:cs typeface="Times New Roman"/>
                <a:sym typeface="Times New Roman"/>
              </a:rPr>
              <a:t>Close Ratio</a:t>
            </a:r>
            <a:endParaRPr sz="2700">
              <a:solidFill>
                <a:srgbClr val="000000"/>
              </a:solidFill>
              <a:latin typeface="Times New Roman"/>
              <a:ea typeface="Times New Roman"/>
              <a:cs typeface="Times New Roman"/>
              <a:sym typeface="Times New Roman"/>
            </a:endParaRPr>
          </a:p>
          <a:p>
            <a:pPr indent="-400050" lvl="0" marL="457200" marR="650046" rtl="0" algn="just">
              <a:spcBef>
                <a:spcPts val="0"/>
              </a:spcBef>
              <a:spcAft>
                <a:spcPts val="0"/>
              </a:spcAft>
              <a:buClr>
                <a:srgbClr val="000000"/>
              </a:buClr>
              <a:buSzPts val="2700"/>
              <a:buFont typeface="Times New Roman"/>
              <a:buChar char="●"/>
            </a:pPr>
            <a:r>
              <a:rPr lang="en" sz="2700">
                <a:solidFill>
                  <a:srgbClr val="000000"/>
                </a:solidFill>
                <a:latin typeface="Times New Roman"/>
                <a:ea typeface="Times New Roman"/>
                <a:cs typeface="Times New Roman"/>
                <a:sym typeface="Times New Roman"/>
              </a:rPr>
              <a:t>Max Spread Out Of Bitcoin</a:t>
            </a:r>
            <a:endParaRPr sz="2700">
              <a:solidFill>
                <a:srgbClr val="000000"/>
              </a:solidFill>
              <a:latin typeface="Times New Roman"/>
              <a:ea typeface="Times New Roman"/>
              <a:cs typeface="Times New Roman"/>
              <a:sym typeface="Times New Roman"/>
            </a:endParaRPr>
          </a:p>
          <a:p>
            <a:pPr indent="-400050" lvl="0" marL="457200" marR="650046" rtl="0" algn="just">
              <a:spcBef>
                <a:spcPts val="0"/>
              </a:spcBef>
              <a:spcAft>
                <a:spcPts val="0"/>
              </a:spcAft>
              <a:buClr>
                <a:srgbClr val="000000"/>
              </a:buClr>
              <a:buSzPts val="2700"/>
              <a:buFont typeface="Times New Roman"/>
              <a:buChar char="●"/>
            </a:pPr>
            <a:r>
              <a:rPr lang="en" sz="2700">
                <a:solidFill>
                  <a:srgbClr val="000000"/>
                </a:solidFill>
                <a:latin typeface="Times New Roman"/>
                <a:ea typeface="Times New Roman"/>
                <a:cs typeface="Times New Roman"/>
                <a:sym typeface="Times New Roman"/>
              </a:rPr>
              <a:t>Ranking of Cryptocurrency</a:t>
            </a:r>
            <a:endParaRPr sz="2700">
              <a:solidFill>
                <a:srgbClr val="000000"/>
              </a:solidFill>
              <a:latin typeface="Times New Roman"/>
              <a:ea typeface="Times New Roman"/>
              <a:cs typeface="Times New Roman"/>
              <a:sym typeface="Times New Roman"/>
            </a:endParaRPr>
          </a:p>
          <a:p>
            <a:pPr indent="-400050" lvl="0" marL="457200" marR="650046" rtl="0" algn="just">
              <a:spcBef>
                <a:spcPts val="0"/>
              </a:spcBef>
              <a:spcAft>
                <a:spcPts val="0"/>
              </a:spcAft>
              <a:buClr>
                <a:srgbClr val="000000"/>
              </a:buClr>
              <a:buSzPts val="2700"/>
              <a:buFont typeface="Times New Roman"/>
              <a:buChar char="●"/>
            </a:pPr>
            <a:r>
              <a:rPr lang="en" sz="2700">
                <a:solidFill>
                  <a:srgbClr val="000000"/>
                </a:solidFill>
                <a:latin typeface="Times New Roman"/>
                <a:ea typeface="Times New Roman"/>
                <a:cs typeface="Times New Roman"/>
                <a:sym typeface="Times New Roman"/>
              </a:rPr>
              <a:t>Volume </a:t>
            </a:r>
            <a:endParaRPr sz="270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Abstract  </a:t>
            </a:r>
            <a:br>
              <a:rPr lang="en" sz="2800"/>
            </a:br>
            <a:br>
              <a:rPr lang="en" sz="2800"/>
            </a:br>
            <a:r>
              <a:rPr lang="en" sz="1300">
                <a:solidFill>
                  <a:srgbClr val="FF00FF"/>
                </a:solidFill>
              </a:rPr>
              <a:t>Pls read over, if ok I will have to shrink &amp; condense bcz it’s too wordy for PPT but this is great for the term paper. </a:t>
            </a:r>
            <a:endParaRPr sz="1300">
              <a:solidFill>
                <a:srgbClr val="FF00FF"/>
              </a:solidFill>
            </a:endParaRPr>
          </a:p>
          <a:p>
            <a:pPr indent="0" lvl="0" marL="0" rtl="0" algn="l">
              <a:spcBef>
                <a:spcPts val="0"/>
              </a:spcBef>
              <a:spcAft>
                <a:spcPts val="0"/>
              </a:spcAft>
              <a:buNone/>
            </a:pPr>
            <a:r>
              <a:t/>
            </a:r>
            <a:endParaRPr sz="2800"/>
          </a:p>
        </p:txBody>
      </p:sp>
      <p:sp>
        <p:nvSpPr>
          <p:cNvPr id="113" name="Google Shape;113;p17"/>
          <p:cNvSpPr txBox="1"/>
          <p:nvPr>
            <p:ph idx="1" type="body"/>
          </p:nvPr>
        </p:nvSpPr>
        <p:spPr>
          <a:xfrm>
            <a:off x="727650" y="2024125"/>
            <a:ext cx="7688700" cy="2804700"/>
          </a:xfrm>
          <a:prstGeom prst="rect">
            <a:avLst/>
          </a:prstGeom>
        </p:spPr>
        <p:txBody>
          <a:bodyPr anchorCtr="0" anchor="t" bIns="91425" lIns="91425" spcFirstLastPara="1" rIns="91425" wrap="square" tIns="91425">
            <a:noAutofit/>
          </a:bodyPr>
          <a:lstStyle/>
          <a:p>
            <a:pPr indent="0" lvl="0" marL="0" marR="650046" rtl="0" algn="just">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A cryptocurrency is a digital money designed to work as a medium of exchange in an electronic payment system in which payments are validated by a decentralized network of system users and cryptographic protocols instead of by a centralized intermediary (such as a bank). Since 2009, cryptocurrencies have gone from being academic concept, niche technological curiosities to rapidly proliferating financial instruments that are the subject of intense public interest. Recently, they have been incorporated into a variety of other financial transactions and products. </a:t>
            </a:r>
            <a:endParaRPr sz="1200">
              <a:solidFill>
                <a:srgbClr val="000000"/>
              </a:solidFill>
              <a:highlight>
                <a:srgbClr val="FFFFFF"/>
              </a:highlight>
              <a:latin typeface="Times New Roman"/>
              <a:ea typeface="Times New Roman"/>
              <a:cs typeface="Times New Roman"/>
              <a:sym typeface="Times New Roman"/>
            </a:endParaRPr>
          </a:p>
          <a:p>
            <a:pPr indent="0" lvl="0" marL="0" marR="650046" rtl="0" algn="just">
              <a:spcBef>
                <a:spcPts val="0"/>
              </a:spcBef>
              <a:spcAft>
                <a:spcPts val="0"/>
              </a:spcAft>
              <a:buNone/>
            </a:pPr>
            <a:r>
              <a:rPr lang="en" sz="1200">
                <a:solidFill>
                  <a:srgbClr val="000000"/>
                </a:solidFill>
                <a:highlight>
                  <a:srgbClr val="FFFFFF"/>
                </a:highlight>
                <a:latin typeface="Times New Roman"/>
                <a:ea typeface="Times New Roman"/>
                <a:cs typeface="Times New Roman"/>
                <a:sym typeface="Times New Roman"/>
              </a:rPr>
              <a:t>For example, cryptocurrencies have been sold to investors to raise funding through initial coin offerings (ICOs), and the terms of certain derivatives are now based on cryptocurrencies.  Some government central banks have examined the possibility of issuing cryptocurrencies or other digital currency. Like any investment, these can carry risk. Media coverage of cryptocurrencies has been widespread, and observers have characterized cryptocurrencies as either the future of monetary and payment systems that will displace cash, government-backed currencies, or a fad with little real value.</a:t>
            </a:r>
            <a:endParaRPr sz="12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Background</a:t>
            </a:r>
            <a:endParaRPr sz="2800"/>
          </a:p>
        </p:txBody>
      </p:sp>
      <p:sp>
        <p:nvSpPr>
          <p:cNvPr id="119" name="Google Shape;119;p18"/>
          <p:cNvSpPr txBox="1"/>
          <p:nvPr>
            <p:ph idx="1" type="body"/>
          </p:nvPr>
        </p:nvSpPr>
        <p:spPr>
          <a:xfrm>
            <a:off x="727650" y="1783350"/>
            <a:ext cx="7688700" cy="3259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200">
                <a:solidFill>
                  <a:srgbClr val="000000"/>
                </a:solidFill>
                <a:latin typeface="Times New Roman"/>
                <a:ea typeface="Times New Roman"/>
                <a:cs typeface="Times New Roman"/>
                <a:sym typeface="Times New Roman"/>
              </a:rPr>
              <a:t>The world of cryptocurrency and blockchain are constantly evolving and fascinating to many. As one of the most valuable virtual currency that is completely paperless and autonomous, Bitcoin has been the topic of discussion among financial investors, stock traders, software programmers, and the public in general. For centuries in history, people rely on printed money as the major medium of transacting business. Since its first introduction by a Japanese person who uses the pseudonym of Satoshi Nakamoto, Bitcoin and others forms of cryptocurrency open up new spectrum through this form of digital money to provide business transactions that are relatively secure, trusted, reliable. The nature by which cryptocurrency work makes the system less prone to human errors and malicious activities. The system of cryptocurrency as a form of digital money is based upon the idea of blockchain, which can be understood as a ledger that is publicly available and can be monitored simultaneously by hundreds of computer users. The information contained within these blockchains can be verified among the public, thus potentially bypassing a centralized system operated by banks and other financial institutions. The Bitcoin, the Ethereum, and other similar cryptocurrencies presented a relatively volatile fluctuation in its face value. Over time, the market favored a rise in the values of these digital currencies. Although some financial and academic leaders have raised concerns to the reliability of the cryptocurrency system, further research is required to better understand and improve any shortcomings of the cryptocurrency and blockchain system.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rgbClr val="000000"/>
              </a:solidFill>
              <a:latin typeface="Times New Roman"/>
              <a:ea typeface="Times New Roman"/>
              <a:cs typeface="Times New Roman"/>
              <a:sym typeface="Times New Roman"/>
            </a:endParaRPr>
          </a:p>
        </p:txBody>
      </p:sp>
      <p:sp>
        <p:nvSpPr>
          <p:cNvPr id="120" name="Google Shape;120;p18"/>
          <p:cNvSpPr txBox="1"/>
          <p:nvPr/>
        </p:nvSpPr>
        <p:spPr>
          <a:xfrm>
            <a:off x="3664725" y="714375"/>
            <a:ext cx="4193400" cy="74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FF"/>
                </a:solidFill>
                <a:latin typeface="Raleway"/>
                <a:ea typeface="Raleway"/>
                <a:cs typeface="Raleway"/>
                <a:sym typeface="Raleway"/>
              </a:rPr>
              <a:t>Pls read over, if ok I will have to shrink &amp; condense… highlight those are must &amp; write on the notes below cuz this paragraph is more generic cuz i wasn’t sure how you want to tie to the project so i  have to review what you write in OBJECTIVE or purpose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Google Shape;125;p19"/>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Objectives of prediction - Kay (Can you?) </a:t>
            </a:r>
            <a:endParaRPr sz="2800"/>
          </a:p>
        </p:txBody>
      </p:sp>
      <p:sp>
        <p:nvSpPr>
          <p:cNvPr id="126" name="Google Shape;126;p19"/>
          <p:cNvSpPr txBox="1"/>
          <p:nvPr>
            <p:ph idx="1" type="body"/>
          </p:nvPr>
        </p:nvSpPr>
        <p:spPr>
          <a:xfrm>
            <a:off x="729450" y="2078875"/>
            <a:ext cx="7688700" cy="2692800"/>
          </a:xfrm>
          <a:prstGeom prst="rect">
            <a:avLst/>
          </a:prstGeom>
        </p:spPr>
        <p:txBody>
          <a:bodyPr anchorCtr="0" anchor="t" bIns="91425" lIns="91425" spcFirstLastPara="1" rIns="91425" wrap="square" tIns="91425">
            <a:noAutofit/>
          </a:bodyPr>
          <a:lstStyle/>
          <a:p>
            <a:pPr indent="-406400" lvl="0" marL="457200" marR="650046"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The aim of this project is </a:t>
            </a:r>
            <a:r>
              <a:rPr lang="en" sz="2800">
                <a:solidFill>
                  <a:srgbClr val="000000"/>
                </a:solidFill>
                <a:latin typeface="Times New Roman"/>
                <a:ea typeface="Times New Roman"/>
                <a:cs typeface="Times New Roman"/>
                <a:sym typeface="Times New Roman"/>
              </a:rPr>
              <a:t>to predict </a:t>
            </a:r>
            <a:r>
              <a:rPr lang="en" sz="2800">
                <a:solidFill>
                  <a:srgbClr val="000000"/>
                </a:solidFill>
                <a:latin typeface="Times New Roman"/>
                <a:ea typeface="Times New Roman"/>
                <a:cs typeface="Times New Roman"/>
                <a:sym typeface="Times New Roman"/>
              </a:rPr>
              <a:t>one of the </a:t>
            </a:r>
            <a:r>
              <a:rPr lang="en" sz="2800">
                <a:solidFill>
                  <a:srgbClr val="000000"/>
                </a:solidFill>
                <a:latin typeface="Times New Roman"/>
                <a:ea typeface="Times New Roman"/>
                <a:cs typeface="Times New Roman"/>
                <a:sym typeface="Times New Roman"/>
              </a:rPr>
              <a:t>cryptocurrency</a:t>
            </a:r>
            <a:r>
              <a:rPr lang="en" sz="2800">
                <a:solidFill>
                  <a:srgbClr val="000000"/>
                </a:solidFill>
                <a:latin typeface="Times New Roman"/>
                <a:ea typeface="Times New Roman"/>
                <a:cs typeface="Times New Roman"/>
                <a:sym typeface="Times New Roman"/>
              </a:rPr>
              <a:t> price based on the past data using neural network and using kibana to do </a:t>
            </a:r>
            <a:r>
              <a:rPr lang="en" sz="2800">
                <a:solidFill>
                  <a:srgbClr val="000000"/>
                </a:solidFill>
                <a:latin typeface="Times New Roman"/>
                <a:ea typeface="Times New Roman"/>
                <a:cs typeface="Times New Roman"/>
                <a:sym typeface="Times New Roman"/>
              </a:rPr>
              <a:t>visualization</a:t>
            </a:r>
            <a:r>
              <a:rPr lang="en" sz="2800">
                <a:solidFill>
                  <a:srgbClr val="000000"/>
                </a:solidFill>
                <a:latin typeface="Times New Roman"/>
                <a:ea typeface="Times New Roman"/>
                <a:cs typeface="Times New Roman"/>
                <a:sym typeface="Times New Roman"/>
              </a:rPr>
              <a:t> to make data more understandable.</a:t>
            </a:r>
            <a:endParaRPr sz="2800">
              <a:solidFill>
                <a:srgbClr val="000000"/>
              </a:solidFill>
              <a:latin typeface="Times New Roman"/>
              <a:ea typeface="Times New Roman"/>
              <a:cs typeface="Times New Roman"/>
              <a:sym typeface="Times New Roman"/>
            </a:endParaRPr>
          </a:p>
        </p:txBody>
      </p:sp>
      <p:sp>
        <p:nvSpPr>
          <p:cNvPr id="127" name="Google Shape;127;p19"/>
          <p:cNvSpPr txBox="1"/>
          <p:nvPr/>
        </p:nvSpPr>
        <p:spPr>
          <a:xfrm>
            <a:off x="5623850" y="13399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FF"/>
                </a:solidFill>
                <a:latin typeface="Raleway"/>
                <a:ea typeface="Raleway"/>
                <a:cs typeface="Raleway"/>
                <a:sym typeface="Raleway"/>
              </a:rPr>
              <a:t>Pls add i’l make reword … what else asside prediction… we did some </a:t>
            </a:r>
            <a:r>
              <a:rPr b="1" lang="en" sz="1300">
                <a:solidFill>
                  <a:srgbClr val="FF00FF"/>
                </a:solidFill>
                <a:latin typeface="Raleway"/>
                <a:ea typeface="Raleway"/>
                <a:cs typeface="Raleway"/>
                <a:sym typeface="Raleway"/>
              </a:rPr>
              <a:t>visualization using kibana to make data more understandable </a:t>
            </a:r>
            <a:r>
              <a:rPr b="1" lang="en" sz="1300">
                <a:solidFill>
                  <a:srgbClr val="FF00FF"/>
                </a:solidFill>
                <a:latin typeface="Raleway"/>
                <a:ea typeface="Raleway"/>
                <a:cs typeface="Raleway"/>
                <a:sym typeface="Raleway"/>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Data URL</a:t>
            </a:r>
            <a:endParaRPr sz="2800"/>
          </a:p>
        </p:txBody>
      </p:sp>
      <p:sp>
        <p:nvSpPr>
          <p:cNvPr id="133" name="Google Shape;133;p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406400" lvl="0" marL="457200" marR="650046" rtl="0" algn="l">
              <a:spcBef>
                <a:spcPts val="0"/>
              </a:spcBef>
              <a:spcAft>
                <a:spcPts val="0"/>
              </a:spcAft>
              <a:buClr>
                <a:srgbClr val="000000"/>
              </a:buClr>
              <a:buSzPts val="2800"/>
              <a:buFont typeface="Times New Roman"/>
              <a:buChar char="●"/>
            </a:pPr>
            <a:r>
              <a:rPr lang="en" sz="2800">
                <a:solidFill>
                  <a:srgbClr val="000000"/>
                </a:solidFill>
                <a:latin typeface="Times New Roman"/>
                <a:ea typeface="Times New Roman"/>
                <a:cs typeface="Times New Roman"/>
                <a:sym typeface="Times New Roman"/>
              </a:rPr>
              <a:t>https://www.kaggle.com/jessevent/all-crypto-currencies</a:t>
            </a:r>
            <a:endParaRPr sz="2800">
              <a:solidFill>
                <a:srgbClr val="000000"/>
              </a:solidFill>
              <a:latin typeface="Times New Roman"/>
              <a:ea typeface="Times New Roman"/>
              <a:cs typeface="Times New Roman"/>
              <a:sym typeface="Times New Roman"/>
            </a:endParaRPr>
          </a:p>
        </p:txBody>
      </p:sp>
      <p:sp>
        <p:nvSpPr>
          <p:cNvPr id="134" name="Google Shape;134;p20"/>
          <p:cNvSpPr txBox="1"/>
          <p:nvPr/>
        </p:nvSpPr>
        <p:spPr>
          <a:xfrm>
            <a:off x="5343525" y="1550575"/>
            <a:ext cx="3000000" cy="30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FF00FF"/>
                </a:solidFill>
                <a:latin typeface="Raleway"/>
                <a:ea typeface="Raleway"/>
                <a:cs typeface="Raleway"/>
                <a:sym typeface="Raleway"/>
              </a:rPr>
              <a:t>where is data set from? Why pick some explaination..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1"/>
          <p:cNvSpPr txBox="1"/>
          <p:nvPr>
            <p:ph type="title"/>
          </p:nvPr>
        </p:nvSpPr>
        <p:spPr>
          <a:xfrm>
            <a:off x="783000" y="6153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Methodology</a:t>
            </a:r>
            <a:endParaRPr sz="2800"/>
          </a:p>
        </p:txBody>
      </p:sp>
      <p:sp>
        <p:nvSpPr>
          <p:cNvPr id="140" name="Google Shape;140;p21"/>
          <p:cNvSpPr txBox="1"/>
          <p:nvPr>
            <p:ph idx="1" type="body"/>
          </p:nvPr>
        </p:nvSpPr>
        <p:spPr>
          <a:xfrm>
            <a:off x="727650" y="1326175"/>
            <a:ext cx="8202000" cy="2261100"/>
          </a:xfrm>
          <a:prstGeom prst="rect">
            <a:avLst/>
          </a:prstGeom>
        </p:spPr>
        <p:txBody>
          <a:bodyPr anchorCtr="0" anchor="t" bIns="91425" lIns="91425" spcFirstLastPara="1" rIns="91425" wrap="square" tIns="91425">
            <a:noAutofit/>
          </a:bodyPr>
          <a:lstStyle/>
          <a:p>
            <a:pPr indent="0" lvl="0" marL="0" marR="650046" rtl="0" algn="just">
              <a:spcBef>
                <a:spcPts val="0"/>
              </a:spcBef>
              <a:spcAft>
                <a:spcPts val="0"/>
              </a:spcAft>
              <a:buNone/>
            </a:pPr>
            <a:r>
              <a:rPr lang="en" sz="2800">
                <a:solidFill>
                  <a:srgbClr val="000000"/>
                </a:solidFill>
                <a:latin typeface="Times New Roman"/>
                <a:ea typeface="Times New Roman"/>
                <a:cs typeface="Times New Roman"/>
                <a:sym typeface="Times New Roman"/>
              </a:rPr>
              <a:t>We are going to do some analysis and visualization of trending crypto currency with the help of elasticsearch and  kibana and will apply some deep learning method(If Possible) using keras library and build a neural network by doing some python programming to predict the future close price of a particular currency which is bitcoin.</a:t>
            </a:r>
            <a:endParaRPr sz="28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