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78" r:id="rId4"/>
    <p:sldId id="258" r:id="rId5"/>
    <p:sldId id="277" r:id="rId6"/>
    <p:sldId id="259" r:id="rId7"/>
    <p:sldId id="267" r:id="rId8"/>
    <p:sldId id="268" r:id="rId9"/>
    <p:sldId id="269" r:id="rId10"/>
    <p:sldId id="280" r:id="rId11"/>
    <p:sldId id="260" r:id="rId12"/>
    <p:sldId id="261" r:id="rId13"/>
    <p:sldId id="279" r:id="rId14"/>
    <p:sldId id="272" r:id="rId15"/>
    <p:sldId id="274"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9DDC23-227A-4636-9613-FA902E690C23}" v="57" dt="2019-04-30T18:42:01.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595"/>
  </p:normalViewPr>
  <p:slideViewPr>
    <p:cSldViewPr snapToGrid="0" snapToObjects="1">
      <p:cViewPr varScale="1">
        <p:scale>
          <a:sx n="72" d="100"/>
          <a:sy n="72" d="100"/>
        </p:scale>
        <p:origin x="636" y="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7/9/2020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287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866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8296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025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4815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2812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80167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28698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199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4664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2402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797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7967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816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716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152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9215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7/9/2020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7586991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orums.databricks.com/" TargetMode="External"/><Relationship Id="rId2" Type="http://schemas.openxmlformats.org/officeDocument/2006/relationships/hyperlink" Target="https://docs.microsoft.com/en-us/azure/machine-learning/studio/create-experiment" TargetMode="External"/><Relationship Id="rId1" Type="http://schemas.openxmlformats.org/officeDocument/2006/relationships/slideLayout" Target="../slideLayouts/slideLayout2.xml"/><Relationship Id="rId5" Type="http://schemas.openxmlformats.org/officeDocument/2006/relationships/hyperlink" Target="https://docs.microsoft.com/en-us/azure/machine-learning/studio/faq" TargetMode="External"/><Relationship Id="rId4" Type="http://schemas.openxmlformats.org/officeDocument/2006/relationships/hyperlink" Target="https://stackoverflow.com/questions/tagged/databrick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seattle.gov/Community/Checkouts-by-Title/tmmm-ytt6" TargetMode="External"/><Relationship Id="rId2" Type="http://schemas.openxmlformats.org/officeDocument/2006/relationships/hyperlink" Target="https://data.seattle.gov/Community/Library-Collection-Inventory/6vkj-f5x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ata.seattle.gov/Community/Integrated-Library-System-ILS-Data-Dictionary/pbt3-ytbc"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55DCB-1A44-AD4C-A1B8-DA69B4F132BC}"/>
              </a:ext>
            </a:extLst>
          </p:cNvPr>
          <p:cNvSpPr>
            <a:spLocks noGrp="1"/>
          </p:cNvSpPr>
          <p:nvPr>
            <p:ph type="ctrTitle"/>
          </p:nvPr>
        </p:nvSpPr>
        <p:spPr/>
        <p:txBody>
          <a:bodyPr>
            <a:normAutofit/>
          </a:bodyPr>
          <a:lstStyle/>
          <a:p>
            <a:pPr algn="ct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Seattle Public Library </a:t>
            </a:r>
            <a:r>
              <a:rPr lang="en-US" dirty="0">
                <a:solidFill>
                  <a:schemeClr val="bg1"/>
                </a:solidFill>
                <a:latin typeface="Times New Roman" panose="02020603050405020304" pitchFamily="18" charset="0"/>
                <a:cs typeface="Times New Roman" panose="02020603050405020304" pitchFamily="18" charset="0"/>
              </a:rPr>
              <a:t>analysis &amp;</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Machine learning</a:t>
            </a:r>
          </a:p>
        </p:txBody>
      </p:sp>
      <p:sp>
        <p:nvSpPr>
          <p:cNvPr id="3" name="Subtitle 2">
            <a:extLst>
              <a:ext uri="{FF2B5EF4-FFF2-40B4-BE49-F238E27FC236}">
                <a16:creationId xmlns:a16="http://schemas.microsoft.com/office/drawing/2014/main" id="{09FCDC33-0131-1F42-A6F6-C3110F3246E3}"/>
              </a:ext>
            </a:extLst>
          </p:cNvPr>
          <p:cNvSpPr>
            <a:spLocks noGrp="1"/>
          </p:cNvSpPr>
          <p:nvPr>
            <p:ph type="subTitle" idx="1"/>
          </p:nvPr>
        </p:nvSpPr>
        <p:spPr/>
        <p:txBody>
          <a:bodyPr>
            <a:normAutofit lnSpcReduction="10000"/>
          </a:bodyPr>
          <a:lstStyle/>
          <a:p>
            <a:pPr algn="ctr"/>
            <a:r>
              <a:rPr lang="en-US" sz="2400" dirty="0">
                <a:solidFill>
                  <a:schemeClr val="bg1"/>
                </a:solidFill>
                <a:latin typeface="Times New Roman" panose="02020603050405020304" pitchFamily="18" charset="0"/>
                <a:cs typeface="Times New Roman" panose="02020603050405020304" pitchFamily="18" charset="0"/>
              </a:rPr>
              <a:t>Microsoft Azure Machine learning Studio</a:t>
            </a:r>
          </a:p>
          <a:p>
            <a:pPr algn="ctr"/>
            <a:r>
              <a:rPr lang="en-US" sz="2400" dirty="0">
                <a:solidFill>
                  <a:schemeClr val="bg1"/>
                </a:solidFill>
                <a:latin typeface="Times New Roman" panose="02020603050405020304" pitchFamily="18" charset="0"/>
                <a:cs typeface="Times New Roman" panose="02020603050405020304" pitchFamily="18" charset="0"/>
              </a:rPr>
              <a:t>&amp;</a:t>
            </a:r>
          </a:p>
          <a:p>
            <a:pPr algn="ctr"/>
            <a:r>
              <a:rPr lang="en-US" sz="2400" dirty="0">
                <a:solidFill>
                  <a:schemeClr val="bg1"/>
                </a:solidFill>
                <a:latin typeface="Times New Roman" panose="02020603050405020304" pitchFamily="18" charset="0"/>
                <a:cs typeface="Times New Roman" panose="02020603050405020304" pitchFamily="18" charset="0"/>
              </a:rPr>
              <a:t>DATABRICKS </a:t>
            </a:r>
          </a:p>
          <a:p>
            <a:pPr algn="ctr"/>
            <a:endParaRPr lang="en-US" dirty="0">
              <a:solidFill>
                <a:schemeClr val="bg1"/>
              </a:solidFill>
            </a:endParaRPr>
          </a:p>
        </p:txBody>
      </p:sp>
    </p:spTree>
    <p:extLst>
      <p:ext uri="{BB962C8B-B14F-4D97-AF65-F5344CB8AC3E}">
        <p14:creationId xmlns:p14="http://schemas.microsoft.com/office/powerpoint/2010/main" val="100917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14BE7-DF64-ED40-9596-2BFCB46FE712}"/>
              </a:ext>
            </a:extLst>
          </p:cNvPr>
          <p:cNvSpPr>
            <a:spLocks noGrp="1"/>
          </p:cNvSpPr>
          <p:nvPr>
            <p:ph idx="1"/>
          </p:nvPr>
        </p:nvSpPr>
        <p:spPr>
          <a:xfrm>
            <a:off x="1141412" y="715617"/>
            <a:ext cx="4844521" cy="4002157"/>
          </a:xfrm>
        </p:spPr>
        <p:txBody>
          <a:bodyPr anchor="ctr">
            <a:normAutofit/>
          </a:bodyPr>
          <a:lstStyle/>
          <a:p>
            <a:pPr>
              <a:lnSpc>
                <a:spcPct val="110000"/>
              </a:lnSpc>
              <a:buFont typeface="Wingdings" pitchFamily="2" charset="2"/>
              <a:buChar char="Ø"/>
            </a:pPr>
            <a:r>
              <a:rPr lang="en-US">
                <a:solidFill>
                  <a:schemeClr val="bg1"/>
                </a:solidFill>
                <a:latin typeface="Times New Roman" panose="02020603050405020304" pitchFamily="18" charset="0"/>
                <a:cs typeface="Times New Roman" panose="02020603050405020304" pitchFamily="18" charset="0"/>
              </a:rPr>
              <a:t> CROSS VALIDATION OUTPUT: </a:t>
            </a:r>
          </a:p>
          <a:p>
            <a:pPr marL="0" indent="0">
              <a:lnSpc>
                <a:spcPct val="110000"/>
              </a:lnSpc>
              <a:buNone/>
            </a:pPr>
            <a:endParaRPr lang="en-US" sz="2200" b="1">
              <a:latin typeface="Times New Roman" panose="02020603050405020304" pitchFamily="18" charset="0"/>
              <a:cs typeface="Times New Roman" panose="02020603050405020304" pitchFamily="18" charset="0"/>
            </a:endParaRPr>
          </a:p>
          <a:p>
            <a:pPr marL="0" indent="0">
              <a:lnSpc>
                <a:spcPct val="110000"/>
              </a:lnSpc>
              <a:buNone/>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64908C-549A-4E4E-83E7-749CD4F61D2B}"/>
              </a:ext>
            </a:extLst>
          </p:cNvPr>
          <p:cNvPicPr>
            <a:picLocks noChangeAspect="1"/>
          </p:cNvPicPr>
          <p:nvPr/>
        </p:nvPicPr>
        <p:blipFill>
          <a:blip r:embed="rId2"/>
          <a:stretch>
            <a:fillRect/>
          </a:stretch>
        </p:blipFill>
        <p:spPr>
          <a:xfrm>
            <a:off x="1729319" y="1409779"/>
            <a:ext cx="8953500" cy="5114925"/>
          </a:xfrm>
          <a:prstGeom prst="rect">
            <a:avLst/>
          </a:prstGeom>
        </p:spPr>
      </p:pic>
    </p:spTree>
    <p:extLst>
      <p:ext uri="{BB962C8B-B14F-4D97-AF65-F5344CB8AC3E}">
        <p14:creationId xmlns:p14="http://schemas.microsoft.com/office/powerpoint/2010/main" val="94151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961-DD36-1C4B-BD48-33D2A6391F3A}"/>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DATA Bricks (SPARK Machine Learning) </a:t>
            </a:r>
          </a:p>
        </p:txBody>
      </p:sp>
      <p:sp>
        <p:nvSpPr>
          <p:cNvPr id="3" name="Content Placeholder 2">
            <a:extLst>
              <a:ext uri="{FF2B5EF4-FFF2-40B4-BE49-F238E27FC236}">
                <a16:creationId xmlns:a16="http://schemas.microsoft.com/office/drawing/2014/main" id="{E0E15EFC-F7BB-7847-BD8A-D11169FD5A75}"/>
              </a:ext>
            </a:extLst>
          </p:cNvPr>
          <p:cNvSpPr>
            <a:spLocks noGrp="1"/>
          </p:cNvSpPr>
          <p:nvPr>
            <p:ph idx="1"/>
          </p:nvPr>
        </p:nvSpPr>
        <p:spPr>
          <a:xfrm>
            <a:off x="1141411" y="1045155"/>
            <a:ext cx="10043262" cy="5656728"/>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1:</a:t>
            </a:r>
          </a:p>
          <a:p>
            <a:pPr marL="0" indent="0">
              <a:buNone/>
            </a:pPr>
            <a:r>
              <a:rPr lang="en-US" dirty="0">
                <a:solidFill>
                  <a:schemeClr val="bg1"/>
                </a:solidFill>
                <a:latin typeface="Times New Roman" panose="02020603050405020304" pitchFamily="18" charset="0"/>
                <a:cs typeface="Times New Roman" panose="02020603050405020304" pitchFamily="18" charset="0"/>
              </a:rPr>
              <a:t>ALGORITHM USED : </a:t>
            </a:r>
            <a:r>
              <a:rPr lang="en-US" b="1" dirty="0">
                <a:solidFill>
                  <a:schemeClr val="bg1"/>
                </a:solidFill>
                <a:latin typeface="Times New Roman" panose="02020603050405020304" pitchFamily="18" charset="0"/>
                <a:cs typeface="Times New Roman" panose="02020603050405020304" pitchFamily="18" charset="0"/>
              </a:rPr>
              <a:t>LINEAR REGRESSION</a:t>
            </a:r>
          </a:p>
          <a:p>
            <a:pPr marL="0" indent="0" algn="just">
              <a:buNone/>
            </a:pPr>
            <a:r>
              <a:rPr lang="en-US" b="1" dirty="0">
                <a:solidFill>
                  <a:schemeClr val="bg1"/>
                </a:solidFill>
                <a:latin typeface="Times New Roman" panose="02020603050405020304" pitchFamily="18" charset="0"/>
                <a:cs typeface="Times New Roman" panose="02020603050405020304" pitchFamily="18" charset="0"/>
              </a:rPr>
              <a:t>OUTPUT: </a:t>
            </a:r>
            <a:r>
              <a:rPr lang="en-US" dirty="0">
                <a:solidFill>
                  <a:schemeClr val="bg1"/>
                </a:solidFill>
                <a:latin typeface="Times New Roman" panose="02020603050405020304" pitchFamily="18" charset="0"/>
                <a:cs typeface="Times New Roman" panose="02020603050405020304" pitchFamily="18" charset="0"/>
              </a:rPr>
              <a:t>Predicted column contains the predicted value for the label, </a:t>
            </a:r>
            <a:r>
              <a:rPr lang="en-US" dirty="0" err="1">
                <a:solidFill>
                  <a:schemeClr val="bg1"/>
                </a:solidFill>
                <a:latin typeface="Times New Roman" panose="02020603050405020304" pitchFamily="18" charset="0"/>
                <a:cs typeface="Times New Roman" panose="02020603050405020304" pitchFamily="18" charset="0"/>
              </a:rPr>
              <a:t>TrueLabel</a:t>
            </a:r>
            <a:r>
              <a:rPr lang="en-US" dirty="0">
                <a:solidFill>
                  <a:schemeClr val="bg1"/>
                </a:solidFill>
                <a:latin typeface="Times New Roman" panose="02020603050405020304" pitchFamily="18" charset="0"/>
                <a:cs typeface="Times New Roman" panose="02020603050405020304" pitchFamily="18" charset="0"/>
              </a:rPr>
              <a:t> column contains the actual known value from the testing data.</a:t>
            </a: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480966-9586-47F9-AA0C-1DD055608369}"/>
              </a:ext>
            </a:extLst>
          </p:cNvPr>
          <p:cNvPicPr>
            <a:picLocks noChangeAspect="1"/>
          </p:cNvPicPr>
          <p:nvPr/>
        </p:nvPicPr>
        <p:blipFill>
          <a:blip r:embed="rId2"/>
          <a:stretch>
            <a:fillRect/>
          </a:stretch>
        </p:blipFill>
        <p:spPr>
          <a:xfrm>
            <a:off x="1283871" y="3085309"/>
            <a:ext cx="8761276" cy="3448013"/>
          </a:xfrm>
          <a:prstGeom prst="rect">
            <a:avLst/>
          </a:prstGeom>
        </p:spPr>
      </p:pic>
    </p:spTree>
    <p:extLst>
      <p:ext uri="{BB962C8B-B14F-4D97-AF65-F5344CB8AC3E}">
        <p14:creationId xmlns:p14="http://schemas.microsoft.com/office/powerpoint/2010/main" val="945567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CE3768-A113-0D41-8DA6-476F5171A758}"/>
              </a:ext>
            </a:extLst>
          </p:cNvPr>
          <p:cNvSpPr>
            <a:spLocks noGrp="1"/>
          </p:cNvSpPr>
          <p:nvPr>
            <p:ph idx="1"/>
          </p:nvPr>
        </p:nvSpPr>
        <p:spPr>
          <a:xfrm>
            <a:off x="1230622" y="487594"/>
            <a:ext cx="9905999" cy="6154943"/>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1: </a:t>
            </a:r>
          </a:p>
          <a:p>
            <a:pPr marL="0" indent="0">
              <a:buNone/>
            </a:pPr>
            <a:r>
              <a:rPr lang="en-US" dirty="0">
                <a:solidFill>
                  <a:schemeClr val="bg1"/>
                </a:solidFill>
                <a:latin typeface="Times New Roman" panose="02020603050405020304" pitchFamily="18" charset="0"/>
                <a:cs typeface="Times New Roman" panose="02020603050405020304" pitchFamily="18" charset="0"/>
              </a:rPr>
              <a:t>RMSE : 0.19423</a:t>
            </a: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DD8DC69-A7B9-49C3-A065-C591284A190B}"/>
              </a:ext>
            </a:extLst>
          </p:cNvPr>
          <p:cNvPicPr>
            <a:picLocks noChangeAspect="1"/>
          </p:cNvPicPr>
          <p:nvPr/>
        </p:nvPicPr>
        <p:blipFill>
          <a:blip r:embed="rId2"/>
          <a:stretch>
            <a:fillRect/>
          </a:stretch>
        </p:blipFill>
        <p:spPr>
          <a:xfrm>
            <a:off x="889348" y="1823947"/>
            <a:ext cx="8969618" cy="3782860"/>
          </a:xfrm>
          <a:prstGeom prst="rect">
            <a:avLst/>
          </a:prstGeom>
        </p:spPr>
      </p:pic>
    </p:spTree>
    <p:extLst>
      <p:ext uri="{BB962C8B-B14F-4D97-AF65-F5344CB8AC3E}">
        <p14:creationId xmlns:p14="http://schemas.microsoft.com/office/powerpoint/2010/main" val="396977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FB961-DD36-1C4B-BD48-33D2A6391F3A}"/>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DATA Bricks (SPARK Machine Learning) </a:t>
            </a:r>
          </a:p>
        </p:txBody>
      </p:sp>
      <p:sp>
        <p:nvSpPr>
          <p:cNvPr id="3" name="Content Placeholder 2">
            <a:extLst>
              <a:ext uri="{FF2B5EF4-FFF2-40B4-BE49-F238E27FC236}">
                <a16:creationId xmlns:a16="http://schemas.microsoft.com/office/drawing/2014/main" id="{E0E15EFC-F7BB-7847-BD8A-D11169FD5A75}"/>
              </a:ext>
            </a:extLst>
          </p:cNvPr>
          <p:cNvSpPr>
            <a:spLocks noGrp="1"/>
          </p:cNvSpPr>
          <p:nvPr>
            <p:ph idx="1"/>
          </p:nvPr>
        </p:nvSpPr>
        <p:spPr>
          <a:xfrm>
            <a:off x="1141411" y="1045155"/>
            <a:ext cx="10043262" cy="5656728"/>
          </a:xfrm>
        </p:spPr>
        <p:txBody>
          <a:bodyPr/>
          <a:lstStyle/>
          <a:p>
            <a:pPr marL="0" indent="0">
              <a:buNone/>
            </a:pPr>
            <a:r>
              <a:rPr lang="en-US" b="1" dirty="0">
                <a:solidFill>
                  <a:schemeClr val="bg1"/>
                </a:solidFill>
                <a:latin typeface="Times New Roman" panose="02020603050405020304" pitchFamily="18" charset="0"/>
                <a:cs typeface="Times New Roman" panose="02020603050405020304" pitchFamily="18" charset="0"/>
              </a:rPr>
              <a:t>MODEL 2:</a:t>
            </a:r>
          </a:p>
          <a:p>
            <a:pPr marL="0" indent="0">
              <a:buNone/>
            </a:pPr>
            <a:r>
              <a:rPr lang="en-US" dirty="0">
                <a:solidFill>
                  <a:schemeClr val="bg1"/>
                </a:solidFill>
                <a:latin typeface="Times New Roman" panose="02020603050405020304" pitchFamily="18" charset="0"/>
                <a:cs typeface="Times New Roman" panose="02020603050405020304" pitchFamily="18" charset="0"/>
              </a:rPr>
              <a:t>ALGORITHM USED : </a:t>
            </a:r>
            <a:r>
              <a:rPr lang="en-US" b="1" dirty="0">
                <a:solidFill>
                  <a:schemeClr val="bg1"/>
                </a:solidFill>
                <a:latin typeface="Times New Roman" panose="02020603050405020304" pitchFamily="18" charset="0"/>
                <a:cs typeface="Times New Roman" panose="02020603050405020304" pitchFamily="18" charset="0"/>
              </a:rPr>
              <a:t>CLUSTERING</a:t>
            </a:r>
          </a:p>
          <a:p>
            <a:pPr marL="0" indent="0" algn="just">
              <a:buNone/>
            </a:pPr>
            <a:r>
              <a:rPr lang="en-US" b="1" dirty="0">
                <a:solidFill>
                  <a:schemeClr val="bg1"/>
                </a:solidFill>
                <a:latin typeface="Times New Roman" panose="02020603050405020304" pitchFamily="18" charset="0"/>
                <a:cs typeface="Times New Roman" panose="02020603050405020304" pitchFamily="18" charset="0"/>
              </a:rPr>
              <a:t>OUTPUT: Clustering is based on Major distributer sources like Horizon, Overdrive, </a:t>
            </a:r>
            <a:r>
              <a:rPr lang="en-US" b="1" dirty="0" err="1">
                <a:solidFill>
                  <a:schemeClr val="bg1"/>
                </a:solidFill>
                <a:latin typeface="Times New Roman" panose="02020603050405020304" pitchFamily="18" charset="0"/>
                <a:cs typeface="Times New Roman" panose="02020603050405020304" pitchFamily="18" charset="0"/>
              </a:rPr>
              <a:t>Freegal</a:t>
            </a:r>
            <a:r>
              <a:rPr lang="en-US" b="1" dirty="0">
                <a:solidFill>
                  <a:schemeClr val="bg1"/>
                </a:solidFill>
                <a:latin typeface="Times New Roman" panose="02020603050405020304" pitchFamily="18" charset="0"/>
                <a:cs typeface="Times New Roman" panose="02020603050405020304" pitchFamily="18" charset="0"/>
              </a:rPr>
              <a:t>, Hoopla and </a:t>
            </a:r>
            <a:r>
              <a:rPr lang="en-US" b="1" dirty="0" err="1">
                <a:solidFill>
                  <a:schemeClr val="bg1"/>
                </a:solidFill>
                <a:latin typeface="Times New Roman" panose="02020603050405020304" pitchFamily="18" charset="0"/>
                <a:cs typeface="Times New Roman" panose="02020603050405020304" pitchFamily="18" charset="0"/>
              </a:rPr>
              <a:t>Zinio</a:t>
            </a:r>
            <a:r>
              <a:rPr lang="en-US" b="1" dirty="0">
                <a:solidFill>
                  <a:schemeClr val="bg1"/>
                </a:solidFill>
                <a:latin typeface="Times New Roman" panose="02020603050405020304" pitchFamily="18" charset="0"/>
                <a:cs typeface="Times New Roman" panose="02020603050405020304" pitchFamily="18" charset="0"/>
              </a:rPr>
              <a:t>. </a:t>
            </a: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88C7B41-8DC8-43B0-841C-B47E6600D3BB}"/>
              </a:ext>
            </a:extLst>
          </p:cNvPr>
          <p:cNvPicPr>
            <a:picLocks noChangeAspect="1"/>
          </p:cNvPicPr>
          <p:nvPr/>
        </p:nvPicPr>
        <p:blipFill>
          <a:blip r:embed="rId2"/>
          <a:stretch>
            <a:fillRect/>
          </a:stretch>
        </p:blipFill>
        <p:spPr>
          <a:xfrm>
            <a:off x="795404" y="3150026"/>
            <a:ext cx="9905998" cy="3379688"/>
          </a:xfrm>
          <a:prstGeom prst="rect">
            <a:avLst/>
          </a:prstGeom>
        </p:spPr>
      </p:pic>
    </p:spTree>
    <p:extLst>
      <p:ext uri="{BB962C8B-B14F-4D97-AF65-F5344CB8AC3E}">
        <p14:creationId xmlns:p14="http://schemas.microsoft.com/office/powerpoint/2010/main" val="3738916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62C2-8105-C74A-9BA7-D37EB664855E}"/>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F2E8E7AB-D9D7-7844-83B8-F12387487ABE}"/>
              </a:ext>
            </a:extLst>
          </p:cNvPr>
          <p:cNvSpPr>
            <a:spLocks noGrp="1"/>
          </p:cNvSpPr>
          <p:nvPr>
            <p:ph idx="1"/>
          </p:nvPr>
        </p:nvSpPr>
        <p:spPr>
          <a:xfrm>
            <a:off x="1141414" y="1692439"/>
            <a:ext cx="9905998" cy="3026706"/>
          </a:xfrm>
        </p:spPr>
        <p:txBody>
          <a:bodyPr/>
          <a:lstStyle/>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rgbClr val="FF0000"/>
                </a:solidFill>
                <a:latin typeface="Times New Roman" panose="02020603050405020304" pitchFamily="18" charset="0"/>
                <a:cs typeface="Times New Roman" panose="02020603050405020304" pitchFamily="18" charset="0"/>
                <a:hlinkClick r:id="rId2"/>
              </a:rPr>
              <a:t>https://docs.microsoft.com/en-us/azure/machine-learning/studio/create-experiment</a:t>
            </a:r>
            <a:endParaRPr lang="en-US" dirty="0">
              <a:solidFill>
                <a:srgbClr val="FF0000"/>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hlinkClick r:id="rId3"/>
              </a:rPr>
              <a:t>https://forums.databricks.com/</a:t>
            </a: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hlinkClick r:id="rId4"/>
              </a:rPr>
              <a:t>https://stackoverflow.com/questions/tagged/databricks</a:t>
            </a: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hlinkClick r:id="rId5"/>
              </a:rPr>
              <a:t>https://docs.microsoft.com/en-us/azure/machine-learning/studio/faq</a:t>
            </a: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marL="0" indent="0">
              <a:buNone/>
            </a:pPr>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14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0DCA-4C45-394C-A664-4DDCFC4F437E}"/>
              </a:ext>
            </a:extLst>
          </p:cNvPr>
          <p:cNvSpPr>
            <a:spLocks noGrp="1"/>
          </p:cNvSpPr>
          <p:nvPr>
            <p:ph type="title"/>
          </p:nvPr>
        </p:nvSpPr>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Microsoft Azure Machine Learning</a:t>
            </a:r>
          </a:p>
        </p:txBody>
      </p:sp>
      <p:sp>
        <p:nvSpPr>
          <p:cNvPr id="3" name="Content Placeholder 2">
            <a:extLst>
              <a:ext uri="{FF2B5EF4-FFF2-40B4-BE49-F238E27FC236}">
                <a16:creationId xmlns:a16="http://schemas.microsoft.com/office/drawing/2014/main" id="{426D3071-4589-C549-A27D-814978EF4434}"/>
              </a:ext>
            </a:extLst>
          </p:cNvPr>
          <p:cNvSpPr>
            <a:spLocks noGrp="1"/>
          </p:cNvSpPr>
          <p:nvPr>
            <p:ph idx="1"/>
          </p:nvPr>
        </p:nvSpPr>
        <p:spPr>
          <a:xfrm>
            <a:off x="1141412" y="2249487"/>
            <a:ext cx="9452247" cy="1032332"/>
          </a:xfrm>
        </p:spPr>
        <p:txBody>
          <a:bodyPr>
            <a:normAutofit/>
          </a:bodyPr>
          <a:lstStyle/>
          <a:p>
            <a:pPr algn="just">
              <a:buFont typeface="Wingdings" pitchFamily="2" charset="2"/>
              <a:buChar char="Ø"/>
            </a:pPr>
            <a:r>
              <a:rPr lang="en-US" dirty="0">
                <a:solidFill>
                  <a:schemeClr val="bg1"/>
                </a:solidFill>
              </a:rPr>
              <a:t> </a:t>
            </a:r>
            <a:r>
              <a:rPr lang="en-US" dirty="0">
                <a:solidFill>
                  <a:srgbClr val="FFFF66"/>
                </a:solidFill>
              </a:rPr>
              <a:t>https://gallery.azure.ai/Experiment/Seattle-Binary-Classification-Floating-condition-prediction</a:t>
            </a:r>
          </a:p>
        </p:txBody>
      </p:sp>
    </p:spTree>
    <p:extLst>
      <p:ext uri="{BB962C8B-B14F-4D97-AF65-F5344CB8AC3E}">
        <p14:creationId xmlns:p14="http://schemas.microsoft.com/office/powerpoint/2010/main" val="3165590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B257-DC79-6241-B437-50DB9EA07FAC}"/>
              </a:ext>
            </a:extLst>
          </p:cNvPr>
          <p:cNvSpPr>
            <a:spLocks noGrp="1"/>
          </p:cNvSpPr>
          <p:nvPr>
            <p:ph type="title"/>
          </p:nvPr>
        </p:nvSpPr>
        <p:spPr>
          <a:xfrm>
            <a:off x="1088862" y="2573442"/>
            <a:ext cx="9905998" cy="1478570"/>
          </a:xfrm>
        </p:spPr>
        <p:txBody>
          <a:bodyPr>
            <a:norm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37610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D0A9-81DE-8846-AD9A-C3E5008ABEF5}"/>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Presented by:-  (Group- 1)</a:t>
            </a:r>
          </a:p>
        </p:txBody>
      </p:sp>
      <p:sp>
        <p:nvSpPr>
          <p:cNvPr id="3" name="Content Placeholder 2">
            <a:extLst>
              <a:ext uri="{FF2B5EF4-FFF2-40B4-BE49-F238E27FC236}">
                <a16:creationId xmlns:a16="http://schemas.microsoft.com/office/drawing/2014/main" id="{66F8D03E-8D13-0F4E-BB48-55C82601168A}"/>
              </a:ext>
            </a:extLst>
          </p:cNvPr>
          <p:cNvSpPr>
            <a:spLocks noGrp="1"/>
          </p:cNvSpPr>
          <p:nvPr>
            <p:ph idx="1"/>
          </p:nvPr>
        </p:nvSpPr>
        <p:spPr/>
        <p:txBody>
          <a:bodyPr/>
          <a:lstStyle/>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SUSHANT BURDE </a:t>
            </a: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SWARNIM JAMBHULE</a:t>
            </a:r>
          </a:p>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TANVI GAWADE</a:t>
            </a:r>
          </a:p>
        </p:txBody>
      </p:sp>
    </p:spTree>
    <p:extLst>
      <p:ext uri="{BB962C8B-B14F-4D97-AF65-F5344CB8AC3E}">
        <p14:creationId xmlns:p14="http://schemas.microsoft.com/office/powerpoint/2010/main" val="2618964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extLst>
              <a:ext uri="{BEBA8EAE-BF5A-486C-A8C5-ECC9F3942E4B}">
                <a14:imgProps xmlns:a14="http://schemas.microsoft.com/office/drawing/2010/main">
                  <a14:imgLayer r:embed="rId3">
                    <a14:imgEffect>
                      <a14:colorTemperature colorTemp="3509"/>
                    </a14:imgEffect>
                    <a14:imgEffect>
                      <a14:saturation sat="94000"/>
                    </a14:imgEffect>
                  </a14:imgLayer>
                </a14:imgProps>
              </a:ext>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DA4F9-1EF4-5346-9F63-B50C8F5DFC30}"/>
              </a:ext>
            </a:extLst>
          </p:cNvPr>
          <p:cNvSpPr>
            <a:spLocks noGrp="1"/>
          </p:cNvSpPr>
          <p:nvPr>
            <p:ph type="title"/>
          </p:nvPr>
        </p:nvSpPr>
        <p:spPr>
          <a:xfrm>
            <a:off x="1141413" y="0"/>
            <a:ext cx="9831387" cy="1418897"/>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About the dataset</a:t>
            </a:r>
          </a:p>
        </p:txBody>
      </p:sp>
      <p:sp>
        <p:nvSpPr>
          <p:cNvPr id="3" name="Content Placeholder 2">
            <a:extLst>
              <a:ext uri="{FF2B5EF4-FFF2-40B4-BE49-F238E27FC236}">
                <a16:creationId xmlns:a16="http://schemas.microsoft.com/office/drawing/2014/main" id="{45A790A2-9CCB-F94F-BC89-16E61FB3963B}"/>
              </a:ext>
            </a:extLst>
          </p:cNvPr>
          <p:cNvSpPr>
            <a:spLocks noGrp="1"/>
          </p:cNvSpPr>
          <p:nvPr>
            <p:ph idx="1"/>
          </p:nvPr>
        </p:nvSpPr>
        <p:spPr>
          <a:xfrm>
            <a:off x="821635" y="1156410"/>
            <a:ext cx="10495722" cy="5601741"/>
          </a:xfrm>
        </p:spPr>
        <p:txBody>
          <a:bodyPr wrap="square">
            <a:normAutofit lnSpcReduction="10000"/>
          </a:bodyPr>
          <a:lstStyle/>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This is a dataset hosted by the City of Seattle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Integrated Library System (ILS) Data Dictionary: This dataset is useful for understanding the codes used in other corresponding Seattle Public Library datasets. These codes (namely "ItemType" and "</a:t>
            </a:r>
            <a:r>
              <a:rPr lang="en-US" dirty="0" err="1">
                <a:solidFill>
                  <a:schemeClr val="bg1"/>
                </a:solidFill>
                <a:effectLst/>
                <a:latin typeface="Times New Roman" panose="02020603050405020304" pitchFamily="18" charset="0"/>
                <a:cs typeface="Times New Roman" panose="02020603050405020304" pitchFamily="18" charset="0"/>
              </a:rPr>
              <a:t>ItemCollection</a:t>
            </a:r>
            <a:r>
              <a:rPr lang="en-US" dirty="0">
                <a:solidFill>
                  <a:schemeClr val="bg1"/>
                </a:solidFill>
                <a:effectLst/>
                <a:latin typeface="Times New Roman" panose="02020603050405020304" pitchFamily="18" charset="0"/>
                <a:cs typeface="Times New Roman" panose="02020603050405020304" pitchFamily="18" charset="0"/>
              </a:rPr>
              <a:t>") are systematically used in the cataloging of items within Integrated Library System (ILS). The data is used in the daily operation of the library, including circulation, cataloging, acquisitions, collection development, processing, and serials control.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Library Collection Inventory :Consists of all of the physical items in the Seattle Public Library’s collection. </a:t>
            </a:r>
          </a:p>
          <a:p>
            <a:pPr algn="just">
              <a:buFont typeface="Wingdings" panose="05000000000000000000" pitchFamily="2" charset="2"/>
              <a:buChar char="Ø"/>
            </a:pPr>
            <a:r>
              <a:rPr lang="en-US" dirty="0">
                <a:solidFill>
                  <a:schemeClr val="bg1"/>
                </a:solidFill>
                <a:effectLst/>
                <a:latin typeface="Times New Roman" panose="02020603050405020304" pitchFamily="18" charset="0"/>
                <a:cs typeface="Times New Roman" panose="02020603050405020304" pitchFamily="18" charset="0"/>
              </a:rPr>
              <a:t>Checkouts by Title :This dataset includes a monthly count of Seattle Public Library checkouts by title for physical and electronic items. The dataset begins with checkouts that occurred in April 2005 and is updated till date.</a:t>
            </a:r>
          </a:p>
        </p:txBody>
      </p:sp>
    </p:spTree>
    <p:extLst>
      <p:ext uri="{BB962C8B-B14F-4D97-AF65-F5344CB8AC3E}">
        <p14:creationId xmlns:p14="http://schemas.microsoft.com/office/powerpoint/2010/main" val="3285160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47EE-1501-374E-B5FD-1DE36AFE91B3}"/>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DATA SET Specifications :</a:t>
            </a:r>
          </a:p>
        </p:txBody>
      </p:sp>
      <p:sp>
        <p:nvSpPr>
          <p:cNvPr id="3" name="Content Placeholder 2">
            <a:extLst>
              <a:ext uri="{FF2B5EF4-FFF2-40B4-BE49-F238E27FC236}">
                <a16:creationId xmlns:a16="http://schemas.microsoft.com/office/drawing/2014/main" id="{B0DBB052-E7B4-1148-AE00-0F0DF056FA14}"/>
              </a:ext>
            </a:extLst>
          </p:cNvPr>
          <p:cNvSpPr>
            <a:spLocks noGrp="1"/>
          </p:cNvSpPr>
          <p:nvPr>
            <p:ph idx="1"/>
          </p:nvPr>
        </p:nvSpPr>
        <p:spPr>
          <a:xfrm>
            <a:off x="1141413" y="1758832"/>
            <a:ext cx="9764480" cy="4854003"/>
          </a:xfrm>
        </p:spPr>
        <p:txBody>
          <a:bodyPr>
            <a:noAutofit/>
          </a:bodyPr>
          <a:lstStyle/>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Seattle Public Library Dataset.</a:t>
            </a:r>
          </a:p>
          <a:p>
            <a:pPr algn="just">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 of the dataset: Checkouts by Title, Library Collection Inventory, Integrated Library System (ILS) Data Dictionary</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Link(</a:t>
            </a:r>
            <a:r>
              <a:rPr lang="en-US"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https://data.seattle.gov/Community/Library-Collection-Inventory/6vkj-f5xf</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Link (</a:t>
            </a:r>
            <a:r>
              <a:rPr lang="en-US"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https://data.seattle.gov/Community/Checkouts-by-Title/tmmm-ytt6</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9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97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C47EE-1501-374E-B5FD-1DE36AFE91B3}"/>
              </a:ext>
            </a:extLst>
          </p:cNvPr>
          <p:cNvSpPr>
            <a:spLocks noGrp="1"/>
          </p:cNvSpPr>
          <p:nvPr>
            <p:ph type="title"/>
          </p:nvPr>
        </p:nvSpPr>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DATA SET Specifications :</a:t>
            </a:r>
          </a:p>
        </p:txBody>
      </p:sp>
      <p:sp>
        <p:nvSpPr>
          <p:cNvPr id="3" name="Content Placeholder 2">
            <a:extLst>
              <a:ext uri="{FF2B5EF4-FFF2-40B4-BE49-F238E27FC236}">
                <a16:creationId xmlns:a16="http://schemas.microsoft.com/office/drawing/2014/main" id="{B0DBB052-E7B4-1148-AE00-0F0DF056FA14}"/>
              </a:ext>
            </a:extLst>
          </p:cNvPr>
          <p:cNvSpPr>
            <a:spLocks noGrp="1"/>
          </p:cNvSpPr>
          <p:nvPr>
            <p:ph idx="1"/>
          </p:nvPr>
        </p:nvSpPr>
        <p:spPr>
          <a:xfrm>
            <a:off x="1141413" y="1758832"/>
            <a:ext cx="9764480" cy="5251567"/>
          </a:xfrm>
        </p:spPr>
        <p:txBody>
          <a:bodyPr>
            <a:normAutofit lnSpcReduction="10000"/>
          </a:bodyPr>
          <a:lstStyle/>
          <a:p>
            <a:pPr marL="0" indent="0">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Link(</a:t>
            </a:r>
            <a:r>
              <a:rPr lang="en-US" u="sng" dirty="0">
                <a:solidFill>
                  <a:srgbClr val="FFFF6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https://data.seattle.gov/Community/Integrated-Library-System-ILS-Data-Dictionary/pbt3-ytbc</a:t>
            </a: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buFont typeface="Wingdings" pitchFamily="2" charset="2"/>
              <a:buChar char="Ø"/>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 Size of the data: 7.8 GB</a:t>
            </a:r>
          </a:p>
          <a:p>
            <a:pPr marL="0" indent="0" algn="just">
              <a:buNone/>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endParaRPr lang="en-US" sz="26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buNone/>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0" indent="0">
              <a:buNone/>
            </a:pPr>
            <a:r>
              <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a:buFont typeface="Wingdings" pitchFamily="2" charset="2"/>
              <a:buChar char="Ø"/>
            </a:pPr>
            <a:endParaRPr lang="en-US"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09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3D48-C546-2F4B-B77D-C8A8545BA7FE}"/>
              </a:ext>
            </a:extLst>
          </p:cNvPr>
          <p:cNvSpPr>
            <a:spLocks noGrp="1"/>
          </p:cNvSpPr>
          <p:nvPr>
            <p:ph type="title"/>
          </p:nvPr>
        </p:nvSpPr>
        <p:spPr>
          <a:xfrm>
            <a:off x="1141413" y="94411"/>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Homework Experimental specifications</a:t>
            </a:r>
          </a:p>
        </p:txBody>
      </p:sp>
      <p:sp>
        <p:nvSpPr>
          <p:cNvPr id="3" name="Content Placeholder 2">
            <a:extLst>
              <a:ext uri="{FF2B5EF4-FFF2-40B4-BE49-F238E27FC236}">
                <a16:creationId xmlns:a16="http://schemas.microsoft.com/office/drawing/2014/main" id="{30B2A0FB-91C2-4F4B-BEE5-53C080172087}"/>
              </a:ext>
            </a:extLst>
          </p:cNvPr>
          <p:cNvSpPr>
            <a:spLocks noGrp="1"/>
          </p:cNvSpPr>
          <p:nvPr>
            <p:ph idx="1"/>
          </p:nvPr>
        </p:nvSpPr>
        <p:spPr>
          <a:xfrm>
            <a:off x="1141412" y="1190121"/>
            <a:ext cx="10065564" cy="5277585"/>
          </a:xfrm>
        </p:spPr>
        <p:txBody>
          <a:bodyPr/>
          <a:lstStyle/>
          <a:p>
            <a:pPr>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Data Bricks Specifications:</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Execution: Single Node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Memory: 6GB Capacity</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Databricks Runtime Version: 5.2(Incl. Apache Spark 2.4.0, Scala 2.11)</a:t>
            </a:r>
          </a:p>
          <a:p>
            <a:pPr>
              <a:lnSpc>
                <a:spcPct val="100000"/>
              </a:lnSpc>
              <a:buFont typeface="Wingdings" pitchFamily="2" charset="2"/>
              <a:buChar char="Ø"/>
            </a:pPr>
            <a:endParaRPr lang="en-US" dirty="0">
              <a:solidFill>
                <a:schemeClr val="bg1"/>
              </a:solidFill>
              <a:latin typeface="Times New Roman" panose="02020603050405020304" pitchFamily="18" charset="0"/>
              <a:cs typeface="Times New Roman" panose="02020603050405020304" pitchFamily="18" charset="0"/>
            </a:endParaRPr>
          </a:p>
          <a:p>
            <a:pPr>
              <a:lnSpc>
                <a:spcPct val="100000"/>
              </a:lnSpc>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Microsoft Azure Machine Learning Studio Specification:</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Execution: Single Node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Storage Space Capacity: 10 GB Memory </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Compute Resource Type: ML service is a multitenant service.</a:t>
            </a:r>
          </a:p>
          <a:p>
            <a:pPr marL="0" indent="0">
              <a:lnSpc>
                <a:spcPct val="100000"/>
              </a:lnSpc>
              <a:buNone/>
            </a:pPr>
            <a:r>
              <a:rPr lang="en-US"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815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8705D-0C45-E545-A635-D60D9502416C}"/>
              </a:ext>
            </a:extLst>
          </p:cNvPr>
          <p:cNvSpPr>
            <a:spLocks noGrp="1"/>
          </p:cNvSpPr>
          <p:nvPr>
            <p:ph type="title"/>
          </p:nvPr>
        </p:nvSpPr>
        <p:spPr>
          <a:xfrm>
            <a:off x="1141412" y="0"/>
            <a:ext cx="9905998" cy="1478570"/>
          </a:xfrm>
        </p:spPr>
        <p:txBody>
          <a:bodyPr>
            <a:norm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MICROSOFT AZURE MACHINE LEARNING STUDIO</a:t>
            </a:r>
          </a:p>
        </p:txBody>
      </p:sp>
      <p:sp>
        <p:nvSpPr>
          <p:cNvPr id="9" name="Content Placeholder 8">
            <a:extLst>
              <a:ext uri="{FF2B5EF4-FFF2-40B4-BE49-F238E27FC236}">
                <a16:creationId xmlns:a16="http://schemas.microsoft.com/office/drawing/2014/main" id="{AF29DE9C-CF51-4902-8D4E-A661E429D6ED}"/>
              </a:ext>
            </a:extLst>
          </p:cNvPr>
          <p:cNvSpPr>
            <a:spLocks noGrp="1"/>
          </p:cNvSpPr>
          <p:nvPr>
            <p:ph idx="1"/>
          </p:nvPr>
        </p:nvSpPr>
        <p:spPr>
          <a:xfrm>
            <a:off x="1141412" y="1478570"/>
            <a:ext cx="9905999" cy="4312631"/>
          </a:xfrm>
        </p:spPr>
        <p:txBody>
          <a:bodyPr>
            <a:normAutofit fontScale="92500" lnSpcReduction="20000"/>
          </a:bodyPr>
          <a:lstStyle/>
          <a:p>
            <a:pPr marL="0" indent="0" algn="just">
              <a:buNone/>
            </a:pPr>
            <a:r>
              <a:rPr lang="en-US" sz="2600" b="1" dirty="0">
                <a:solidFill>
                  <a:schemeClr val="bg1"/>
                </a:solidFill>
                <a:latin typeface="Times New Roman" panose="02020603050405020304" pitchFamily="18" charset="0"/>
                <a:cs typeface="Times New Roman" panose="02020603050405020304" pitchFamily="18" charset="0"/>
              </a:rPr>
              <a:t>MODEL 1: 2 Class Decision Jungle</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We have created a model to classify whether the book is floating or not floating(i.e. Circulatory within the Seattle branches or not)</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 We have used the dataset Library Inventory Dataset for the above classification. </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Classification is based on the column Floating Item where Floating Item = Yes and Non Floating Item = No</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Data is split into train and test in the ratio of 0.8 0.2</a:t>
            </a:r>
          </a:p>
          <a:p>
            <a:pPr algn="just">
              <a:buFont typeface="Wingdings" pitchFamily="2" charset="2"/>
              <a:buChar char="Ø"/>
            </a:pPr>
            <a:r>
              <a:rPr lang="en-US" sz="2600" dirty="0">
                <a:solidFill>
                  <a:schemeClr val="bg1"/>
                </a:solidFill>
                <a:latin typeface="Times New Roman" panose="02020603050405020304" pitchFamily="18" charset="0"/>
                <a:cs typeface="Times New Roman" panose="02020603050405020304" pitchFamily="18" charset="0"/>
              </a:rPr>
              <a:t>Algorithm used for the above evaluation : 2 Class Decision Jungle </a:t>
            </a:r>
          </a:p>
          <a:p>
            <a:endParaRPr lang="en-US" dirty="0"/>
          </a:p>
        </p:txBody>
      </p:sp>
    </p:spTree>
    <p:extLst>
      <p:ext uri="{BB962C8B-B14F-4D97-AF65-F5344CB8AC3E}">
        <p14:creationId xmlns:p14="http://schemas.microsoft.com/office/powerpoint/2010/main" val="257049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3B9F-52EF-DC48-AF05-1D28859521C8}"/>
              </a:ext>
            </a:extLst>
          </p:cNvPr>
          <p:cNvSpPr>
            <a:spLocks noGrp="1"/>
          </p:cNvSpPr>
          <p:nvPr>
            <p:ph type="title"/>
          </p:nvPr>
        </p:nvSpPr>
        <p:spPr>
          <a:xfrm>
            <a:off x="1141413" y="-262428"/>
            <a:ext cx="9905998" cy="1478570"/>
          </a:xfrm>
        </p:spPr>
        <p:txBody>
          <a:bodyPr>
            <a:normAutofit/>
          </a:bodyPr>
          <a:lstStyle/>
          <a:p>
            <a:r>
              <a:rPr lang="en-US" sz="2400" b="1" dirty="0">
                <a:solidFill>
                  <a:schemeClr val="bg1"/>
                </a:solidFill>
                <a:latin typeface="Times New Roman" panose="02020603050405020304" pitchFamily="18" charset="0"/>
                <a:cs typeface="Times New Roman" panose="02020603050405020304" pitchFamily="18" charset="0"/>
              </a:rPr>
              <a:t>Model 1:</a:t>
            </a:r>
          </a:p>
        </p:txBody>
      </p:sp>
      <p:pic>
        <p:nvPicPr>
          <p:cNvPr id="6" name="Content Placeholder 5">
            <a:extLst>
              <a:ext uri="{FF2B5EF4-FFF2-40B4-BE49-F238E27FC236}">
                <a16:creationId xmlns:a16="http://schemas.microsoft.com/office/drawing/2014/main" id="{992640AA-A37F-4933-8A07-003ABDFFB65F}"/>
              </a:ext>
            </a:extLst>
          </p:cNvPr>
          <p:cNvPicPr>
            <a:picLocks noGrp="1" noChangeAspect="1"/>
          </p:cNvPicPr>
          <p:nvPr>
            <p:ph idx="1"/>
          </p:nvPr>
        </p:nvPicPr>
        <p:blipFill>
          <a:blip r:embed="rId2"/>
          <a:stretch>
            <a:fillRect/>
          </a:stretch>
        </p:blipFill>
        <p:spPr>
          <a:xfrm>
            <a:off x="1470991" y="1113183"/>
            <a:ext cx="9276522" cy="5102087"/>
          </a:xfrm>
        </p:spPr>
      </p:pic>
    </p:spTree>
    <p:extLst>
      <p:ext uri="{BB962C8B-B14F-4D97-AF65-F5344CB8AC3E}">
        <p14:creationId xmlns:p14="http://schemas.microsoft.com/office/powerpoint/2010/main" val="3685048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C14BE7-DF64-ED40-9596-2BFCB46FE712}"/>
              </a:ext>
            </a:extLst>
          </p:cNvPr>
          <p:cNvSpPr>
            <a:spLocks noGrp="1"/>
          </p:cNvSpPr>
          <p:nvPr>
            <p:ph idx="1"/>
          </p:nvPr>
        </p:nvSpPr>
        <p:spPr>
          <a:xfrm>
            <a:off x="1141412" y="2249487"/>
            <a:ext cx="4844521" cy="3541714"/>
          </a:xfrm>
        </p:spPr>
        <p:txBody>
          <a:bodyPr anchor="ctr">
            <a:normAutofit lnSpcReduction="10000"/>
          </a:bodyPr>
          <a:lstStyle/>
          <a:p>
            <a:pPr>
              <a:lnSpc>
                <a:spcPct val="110000"/>
              </a:lnSpc>
              <a:buFont typeface="Wingdings" pitchFamily="2" charset="2"/>
              <a:buChar char="Ø"/>
            </a:pPr>
            <a:r>
              <a:rPr lang="en-US" dirty="0">
                <a:solidFill>
                  <a:schemeClr val="bg1"/>
                </a:solidFill>
                <a:latin typeface="Times New Roman" panose="02020603050405020304" pitchFamily="18" charset="0"/>
                <a:cs typeface="Times New Roman" panose="02020603050405020304" pitchFamily="18" charset="0"/>
              </a:rPr>
              <a:t> ALGORITHM USED: </a:t>
            </a:r>
          </a:p>
          <a:p>
            <a:pPr marL="0" indent="0">
              <a:lnSpc>
                <a:spcPct val="110000"/>
              </a:lnSpc>
              <a:buNone/>
            </a:pPr>
            <a:r>
              <a:rPr lang="en-US" b="1" dirty="0">
                <a:solidFill>
                  <a:schemeClr val="bg1"/>
                </a:solidFill>
                <a:latin typeface="Times New Roman" panose="02020603050405020304" pitchFamily="18" charset="0"/>
                <a:cs typeface="Times New Roman" panose="02020603050405020304" pitchFamily="18" charset="0"/>
              </a:rPr>
              <a:t>2 CLASS DECISION JUNGLE</a:t>
            </a:r>
          </a:p>
          <a:p>
            <a:pPr>
              <a:lnSpc>
                <a:spcPct val="110000"/>
              </a:lnSpc>
              <a:buFont typeface="Wingdings" pitchFamily="2" charset="2"/>
              <a:buChar char="Ø"/>
            </a:pPr>
            <a:endParaRPr lang="en-US" b="1" dirty="0">
              <a:solidFill>
                <a:schemeClr val="bg1"/>
              </a:solidFill>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r>
              <a:rPr lang="en-US" b="1"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SPLIT DATA is </a:t>
            </a:r>
            <a:r>
              <a:rPr lang="en-US" b="1" dirty="0">
                <a:solidFill>
                  <a:schemeClr val="bg1"/>
                </a:solidFill>
                <a:latin typeface="Times New Roman" panose="02020603050405020304" pitchFamily="18" charset="0"/>
                <a:cs typeface="Times New Roman" panose="02020603050405020304" pitchFamily="18" charset="0"/>
              </a:rPr>
              <a:t>80-20 and it is Randomized Split</a:t>
            </a:r>
          </a:p>
          <a:p>
            <a:pPr>
              <a:lnSpc>
                <a:spcPct val="110000"/>
              </a:lnSpc>
              <a:buFont typeface="Wingdings" pitchFamily="2" charset="2"/>
              <a:buChar char="Ø"/>
            </a:pPr>
            <a:endParaRPr lang="en-US" b="1" dirty="0">
              <a:solidFill>
                <a:schemeClr val="bg1"/>
              </a:solidFill>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r>
              <a:rPr lang="en-US" b="1" dirty="0">
                <a:solidFill>
                  <a:schemeClr val="bg1"/>
                </a:solidFill>
                <a:latin typeface="Times New Roman" panose="02020603050405020304" pitchFamily="18" charset="0"/>
                <a:cs typeface="Times New Roman" panose="02020603050405020304" pitchFamily="18" charset="0"/>
              </a:rPr>
              <a:t>AUC : 0.891</a:t>
            </a:r>
          </a:p>
          <a:p>
            <a:pPr marL="0" indent="0">
              <a:lnSpc>
                <a:spcPct val="110000"/>
              </a:lnSpc>
              <a:buNone/>
            </a:pPr>
            <a:endParaRPr lang="en-US" sz="2200" b="1" dirty="0">
              <a:latin typeface="Times New Roman" panose="02020603050405020304" pitchFamily="18" charset="0"/>
              <a:cs typeface="Times New Roman" panose="02020603050405020304" pitchFamily="18" charset="0"/>
            </a:endParaRPr>
          </a:p>
          <a:p>
            <a:pPr marL="0" indent="0">
              <a:lnSpc>
                <a:spcPct val="110000"/>
              </a:lnSpc>
              <a:buNone/>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a:p>
            <a:pPr>
              <a:lnSpc>
                <a:spcPct val="110000"/>
              </a:lnSpc>
              <a:buFont typeface="Wingdings" pitchFamily="2" charset="2"/>
              <a:buChar char="Ø"/>
            </a:pPr>
            <a:endParaRPr lang="en-US" sz="22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43A8983-310A-46D1-8650-2C76620307C0}"/>
              </a:ext>
            </a:extLst>
          </p:cNvPr>
          <p:cNvPicPr>
            <a:picLocks noChangeAspect="1"/>
          </p:cNvPicPr>
          <p:nvPr/>
        </p:nvPicPr>
        <p:blipFill rotWithShape="1">
          <a:blip r:embed="rId3"/>
          <a:srcRect l="5038" r="20122" b="-3"/>
          <a:stretch/>
        </p:blipFill>
        <p:spPr>
          <a:xfrm>
            <a:off x="5804452" y="212035"/>
            <a:ext cx="5897217" cy="61755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36020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1177</TotalTime>
  <Words>619</Words>
  <Application>Microsoft Office PowerPoint</Application>
  <PresentationFormat>Widescreen</PresentationFormat>
  <Paragraphs>96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Tw Cen MT</vt:lpstr>
      <vt:lpstr>Wingdings</vt:lpstr>
      <vt:lpstr>Circuit</vt:lpstr>
      <vt:lpstr>Seattle Public Library analysis &amp; Machine learning</vt:lpstr>
      <vt:lpstr>Presented by:-  (Group- 1)</vt:lpstr>
      <vt:lpstr>About the dataset</vt:lpstr>
      <vt:lpstr>DATA SET Specifications :</vt:lpstr>
      <vt:lpstr>DATA SET Specifications :</vt:lpstr>
      <vt:lpstr>Homework Experimental specifications</vt:lpstr>
      <vt:lpstr>MICROSOFT AZURE MACHINE LEARNING STUDIO</vt:lpstr>
      <vt:lpstr>Model 1:</vt:lpstr>
      <vt:lpstr>PowerPoint Presentation</vt:lpstr>
      <vt:lpstr>PowerPoint Presentation</vt:lpstr>
      <vt:lpstr>DATA Bricks (SPARK Machine Learning) </vt:lpstr>
      <vt:lpstr>PowerPoint Presentation</vt:lpstr>
      <vt:lpstr>DATA Bricks (SPARK Machine Learning) </vt:lpstr>
      <vt:lpstr>References:</vt:lpstr>
      <vt:lpstr>Microsoft Azure Machine Learning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5560 Machine learning</dc:title>
  <dc:creator>Gawade, Tanvi K</dc:creator>
  <cp:lastModifiedBy>Sushant Burde</cp:lastModifiedBy>
  <cp:revision>28</cp:revision>
  <dcterms:created xsi:type="dcterms:W3CDTF">2019-04-29T22:51:42Z</dcterms:created>
  <dcterms:modified xsi:type="dcterms:W3CDTF">2020-07-09T18:41:25Z</dcterms:modified>
</cp:coreProperties>
</file>