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78" r:id="rId5"/>
    <p:sldId id="258" r:id="rId6"/>
    <p:sldId id="264" r:id="rId7"/>
    <p:sldId id="265" r:id="rId8"/>
    <p:sldId id="266" r:id="rId9"/>
    <p:sldId id="305" r:id="rId10"/>
    <p:sldId id="304" r:id="rId11"/>
    <p:sldId id="269" r:id="rId12"/>
    <p:sldId id="270" r:id="rId13"/>
    <p:sldId id="301" r:id="rId14"/>
    <p:sldId id="285" r:id="rId15"/>
    <p:sldId id="287" r:id="rId16"/>
    <p:sldId id="289" r:id="rId17"/>
    <p:sldId id="288" r:id="rId18"/>
    <p:sldId id="302" r:id="rId19"/>
    <p:sldId id="279" r:id="rId20"/>
    <p:sldId id="271" r:id="rId21"/>
    <p:sldId id="280" r:id="rId22"/>
    <p:sldId id="293" r:id="rId23"/>
    <p:sldId id="281" r:id="rId24"/>
    <p:sldId id="282" r:id="rId25"/>
    <p:sldId id="284" r:id="rId26"/>
    <p:sldId id="283" r:id="rId27"/>
    <p:sldId id="300" r:id="rId28"/>
    <p:sldId id="298" r:id="rId29"/>
    <p:sldId id="303" r:id="rId30"/>
    <p:sldId id="306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1"/>
    <p:restoredTop sz="79936" autoAdjust="0"/>
  </p:normalViewPr>
  <p:slideViewPr>
    <p:cSldViewPr snapToGrid="0">
      <p:cViewPr varScale="1">
        <p:scale>
          <a:sx n="94" d="100"/>
          <a:sy n="94" d="100"/>
        </p:scale>
        <p:origin x="11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8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A6DD-2A67-4105-BDE1-3794F27CF7FE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A4C7-54B4-478B-A5CD-B867A930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Balancing Weather </a:t>
            </a:r>
            <a:r>
              <a:rPr lang="en-US" sz="4800" dirty="0" smtClean="0"/>
              <a:t>Risk</a:t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r>
              <a:rPr lang="en-US" sz="4800" dirty="0"/>
              <a:t>Crop </a:t>
            </a:r>
            <a:r>
              <a:rPr lang="en-US" sz="4800" dirty="0" smtClean="0"/>
              <a:t>Yield</a:t>
            </a:r>
            <a:r>
              <a:rPr lang="en-US" sz="4800" dirty="0"/>
              <a:t> </a:t>
            </a:r>
            <a:r>
              <a:rPr lang="en-US" sz="4800" dirty="0" smtClean="0"/>
              <a:t>for</a:t>
            </a:r>
            <a:br>
              <a:rPr lang="en-US" sz="4800" dirty="0" smtClean="0"/>
            </a:br>
            <a:r>
              <a:rPr lang="en-US" sz="4800" dirty="0" smtClean="0"/>
              <a:t>Soybean </a:t>
            </a:r>
            <a:r>
              <a:rPr lang="en-US" sz="4800" dirty="0"/>
              <a:t>Variety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pPr algn="l"/>
            <a:r>
              <a:rPr lang="en-US" dirty="0" err="1" smtClean="0"/>
              <a:t>Bhupesh</a:t>
            </a:r>
            <a:r>
              <a:rPr lang="en-US" dirty="0" smtClean="0"/>
              <a:t> Shetty</a:t>
            </a:r>
          </a:p>
          <a:p>
            <a:pPr algn="l"/>
            <a:r>
              <a:rPr lang="en-US" dirty="0" smtClean="0"/>
              <a:t>Ling Tong</a:t>
            </a:r>
          </a:p>
          <a:p>
            <a:pPr algn="l"/>
            <a:r>
              <a:rPr lang="en-US" dirty="0" smtClean="0"/>
              <a:t>Samuel Burer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2" y="3788489"/>
            <a:ext cx="4285753" cy="11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1" y="2694648"/>
            <a:ext cx="7234280" cy="2118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105" y="1803268"/>
            <a:ext cx="519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maximize guaranteed yield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15825" y="5331893"/>
            <a:ext cx="3242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expected yield of variety</a:t>
            </a:r>
          </a:p>
          <a:p>
            <a:pPr algn="ctr"/>
            <a:r>
              <a:rPr lang="en-US" sz="2400" dirty="0" smtClean="0"/>
              <a:t>during season type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6416984" y="4612460"/>
            <a:ext cx="420087" cy="7194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06" y="2346794"/>
            <a:ext cx="6311788" cy="21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1805842"/>
            <a:ext cx="4483099" cy="43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909" y="2921169"/>
            <a:ext cx="2414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0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97369"/>
              </p:ext>
            </p:extLst>
          </p:nvPr>
        </p:nvGraphicFramePr>
        <p:xfrm>
          <a:off x="628650" y="2588952"/>
          <a:ext cx="788670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36901"/>
                <a:gridCol w="484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Data handling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R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Optimization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Julia + </a:t>
                      </a:r>
                      <a:r>
                        <a:rPr lang="en-US" sz="3600" b="0" dirty="0" err="1" smtClean="0"/>
                        <a:t>JuMP</a:t>
                      </a:r>
                      <a:r>
                        <a:rPr lang="en-US" sz="3600" b="0" dirty="0" smtClean="0"/>
                        <a:t> + </a:t>
                      </a:r>
                      <a:r>
                        <a:rPr lang="en-US" sz="3600" b="0" dirty="0" err="1" smtClean="0"/>
                        <a:t>Cbc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Time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/>
                        <a:t>&lt; 3 min on typical laptop</a:t>
                      </a:r>
                      <a:endParaRPr lang="en-US" sz="36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0" y="1532614"/>
            <a:ext cx="7090860" cy="49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16" y="1147176"/>
            <a:ext cx="5652098" cy="5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8" y="1690689"/>
            <a:ext cx="56823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21" y="1690689"/>
            <a:ext cx="57421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099" y="2921169"/>
            <a:ext cx="7051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/>
              <a:t>Coefficient Estimation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02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2236" y="2921169"/>
            <a:ext cx="36595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Thank you!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61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623" y="2063552"/>
            <a:ext cx="7057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Followed Challenge FAQ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Imputed missing data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Identified data-unique site locations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2" y="2237233"/>
            <a:ext cx="8318377" cy="3192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3" y="1577311"/>
            <a:ext cx="6267634" cy="475295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Coefficients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2186608" y="1800756"/>
            <a:ext cx="787179" cy="787179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91" y="591365"/>
            <a:ext cx="1192058" cy="8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Coefficients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5" y="2337981"/>
            <a:ext cx="8138160" cy="21820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2627453" y="2720052"/>
            <a:ext cx="335666" cy="238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627453" y="3566945"/>
            <a:ext cx="335666" cy="238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627453" y="3024150"/>
            <a:ext cx="335666" cy="238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560055" y="3686293"/>
            <a:ext cx="335666" cy="238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91" y="591365"/>
            <a:ext cx="1192058" cy="8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7" y="1990641"/>
            <a:ext cx="7614605" cy="145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Coefficients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32757" y="3221075"/>
            <a:ext cx="1367161" cy="12594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6150" y="4460873"/>
            <a:ext cx="3884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“Check Yield”</a:t>
            </a:r>
          </a:p>
          <a:p>
            <a:pPr algn="ctr"/>
            <a:r>
              <a:rPr lang="en-US" sz="3200" dirty="0" smtClean="0"/>
              <a:t>via regression</a:t>
            </a:r>
          </a:p>
          <a:p>
            <a:pPr algn="ctr"/>
            <a:r>
              <a:rPr lang="en-US" sz="3200" dirty="0" smtClean="0"/>
              <a:t>(variety independent)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145398" y="3221075"/>
            <a:ext cx="16053" cy="1117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71430" y="4367928"/>
            <a:ext cx="3481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“Yield Diff” via Bayesian updating</a:t>
            </a:r>
          </a:p>
          <a:p>
            <a:pPr algn="ctr"/>
            <a:r>
              <a:rPr lang="en-US" sz="3200" smtClean="0"/>
              <a:t>(variety dependent)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16308"/>
            <a:ext cx="7886700" cy="3180617"/>
          </a:xfrm>
        </p:spPr>
        <p:txBody>
          <a:bodyPr/>
          <a:lstStyle/>
          <a:p>
            <a:r>
              <a:rPr lang="en-US" dirty="0" smtClean="0"/>
              <a:t>Used linear model with verified assumptions</a:t>
            </a:r>
          </a:p>
          <a:p>
            <a:r>
              <a:rPr lang="en-US" dirty="0" smtClean="0"/>
              <a:t>Restricted model to “non-variety” variables</a:t>
            </a:r>
          </a:p>
          <a:p>
            <a:r>
              <a:rPr lang="en-US" dirty="0" smtClean="0"/>
              <a:t>Removed duplicate observations and clear outliers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3236" y="2084726"/>
            <a:ext cx="2437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Regression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85" y="460762"/>
            <a:ext cx="1286521" cy="11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86000"/>
            <a:ext cx="8153401" cy="2286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Yield Coefficients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74659" y="2958353"/>
            <a:ext cx="874059" cy="2433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2558" y="5392273"/>
            <a:ext cx="388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smtClean="0"/>
              <a:t>ow </a:t>
            </a:r>
            <a:r>
              <a:rPr lang="en-US" sz="2400" dirty="0" smtClean="0"/>
              <a:t>probability (0.0004)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85" y="460762"/>
            <a:ext cx="1286521" cy="11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16308"/>
            <a:ext cx="7886700" cy="3180617"/>
          </a:xfrm>
        </p:spPr>
        <p:txBody>
          <a:bodyPr/>
          <a:lstStyle/>
          <a:p>
            <a:r>
              <a:rPr lang="en-US" dirty="0" smtClean="0"/>
              <a:t>Standard approach with verified assumptions</a:t>
            </a:r>
          </a:p>
          <a:p>
            <a:r>
              <a:rPr lang="en-US" dirty="0" smtClean="0"/>
              <a:t>Allowed the sensible use of </a:t>
            </a:r>
            <a:r>
              <a:rPr lang="en-US" i="1" dirty="0" smtClean="0"/>
              <a:t>all</a:t>
            </a:r>
            <a:r>
              <a:rPr lang="en-US" dirty="0" smtClean="0"/>
              <a:t> variety data</a:t>
            </a:r>
          </a:p>
          <a:p>
            <a:r>
              <a:rPr lang="en-US" dirty="0" smtClean="0"/>
              <a:t>Strong varieties “bubble to the top”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4044" y="2084726"/>
            <a:ext cx="4035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Bayesian Updating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46" y="543839"/>
            <a:ext cx="1331251" cy="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Coefficients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3" y="1690689"/>
            <a:ext cx="6287093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46" y="543839"/>
            <a:ext cx="1331251" cy="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Coefficients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3" y="1690689"/>
            <a:ext cx="6287093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46" y="543839"/>
            <a:ext cx="1331251" cy="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Decision Model</a:t>
            </a:r>
          </a:p>
          <a:p>
            <a:r>
              <a:rPr lang="en-US" sz="4400" dirty="0" smtClean="0"/>
              <a:t>Results</a:t>
            </a:r>
          </a:p>
          <a:p>
            <a:r>
              <a:rPr lang="en-US" sz="4400" dirty="0" smtClean="0"/>
              <a:t>Coefficient Estimation</a:t>
            </a:r>
          </a:p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13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2591" y="2921169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Conclusions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Expected values for simplicity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Worst-case approach for risk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8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Optimization-based approach balancing competing objectives</a:t>
            </a:r>
          </a:p>
          <a:p>
            <a:r>
              <a:rPr lang="en-US" dirty="0" smtClean="0"/>
              <a:t>Coefficients estimated directly from data using relatively simple, standard analytical tools</a:t>
            </a:r>
          </a:p>
          <a:p>
            <a:r>
              <a:rPr lang="en-US" dirty="0" smtClean="0"/>
              <a:t>Make use of all variety data, even for “rare” varieties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9" y="4564246"/>
            <a:ext cx="4559863" cy="18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728" y="2921169"/>
            <a:ext cx="5030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Decision Model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Objectives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534" y="5410987"/>
            <a:ext cx="3775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Minimizing </a:t>
            </a:r>
            <a:r>
              <a:rPr lang="en-US" sz="2400" dirty="0" smtClean="0"/>
              <a:t>weather risk /</a:t>
            </a:r>
          </a:p>
          <a:p>
            <a:pPr algn="ctr"/>
            <a:r>
              <a:rPr lang="en-US" sz="2400" dirty="0" smtClean="0"/>
              <a:t>Maximizing guaranteed yield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24213" y="5595653"/>
            <a:ext cx="348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Maximizing </a:t>
            </a:r>
            <a:r>
              <a:rPr lang="en-US" sz="2400" dirty="0" smtClean="0"/>
              <a:t>expected yield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7" y="1750767"/>
            <a:ext cx="3279606" cy="3383280"/>
          </a:xfr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83" y="1750767"/>
            <a:ext cx="338328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600" y="2790947"/>
            <a:ext cx="177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varieties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25600" y="4206997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season types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63" y="2679700"/>
            <a:ext cx="3120962" cy="757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63" y="4125881"/>
            <a:ext cx="2943162" cy="8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Constraints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2810" y="2574034"/>
            <a:ext cx="435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ercentage </a:t>
            </a:r>
            <a:r>
              <a:rPr lang="en-US" sz="3600" smtClean="0"/>
              <a:t>to allocate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92810" y="4416475"/>
            <a:ext cx="315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100% allocation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78" y="2512321"/>
            <a:ext cx="1976731" cy="769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34" y="3939708"/>
            <a:ext cx="2826217" cy="15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Constraints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130" y="1872994"/>
            <a:ext cx="1842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indicator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130" y="3141584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bounds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13130" y="4646206"/>
            <a:ext cx="3291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limit on number</a:t>
            </a:r>
          </a:p>
          <a:p>
            <a:r>
              <a:rPr lang="en-US" sz="3600" dirty="0" smtClean="0"/>
              <a:t>of varieties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06" y="1690690"/>
            <a:ext cx="3018330" cy="908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51" y="3038451"/>
            <a:ext cx="3738240" cy="773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57" y="4251469"/>
            <a:ext cx="3251228" cy="19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1" y="2677368"/>
            <a:ext cx="7112899" cy="200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9895" y="1775492"/>
            <a:ext cx="489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maximize expected yield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69460" y="5560380"/>
            <a:ext cx="342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of season type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74100" y="5267157"/>
            <a:ext cx="3242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expected yield of variety</a:t>
            </a:r>
          </a:p>
          <a:p>
            <a:pPr algn="ctr"/>
            <a:r>
              <a:rPr lang="en-US" sz="2400" dirty="0" smtClean="0"/>
              <a:t>during season type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3380762" y="4312579"/>
            <a:ext cx="1295380" cy="12478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6771861" y="4418011"/>
            <a:ext cx="623485" cy="849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2118</TotalTime>
  <Words>254</Words>
  <Application>Microsoft Office PowerPoint</Application>
  <PresentationFormat>On-screen Show (4:3)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Balancing Weather Risk and Crop Yield for Soybean Variety Selection</vt:lpstr>
      <vt:lpstr>PowerPoint Presentation</vt:lpstr>
      <vt:lpstr>Outline</vt:lpstr>
      <vt:lpstr>PowerPoint Presentation</vt:lpstr>
      <vt:lpstr>Competing Objectives</vt:lpstr>
      <vt:lpstr>Sets</vt:lpstr>
      <vt:lpstr>Variables and Constraints</vt:lpstr>
      <vt:lpstr>Variables and Constraints</vt:lpstr>
      <vt:lpstr>Objectives</vt:lpstr>
      <vt:lpstr>Objectives</vt:lpstr>
      <vt:lpstr>Frontier</vt:lpstr>
      <vt:lpstr>Frontier</vt:lpstr>
      <vt:lpstr>PowerPoint Presentation</vt:lpstr>
      <vt:lpstr>Implementation</vt:lpstr>
      <vt:lpstr>Frontier</vt:lpstr>
      <vt:lpstr>Frontier</vt:lpstr>
      <vt:lpstr>Optimal Solutions</vt:lpstr>
      <vt:lpstr>Optimal Solutions</vt:lpstr>
      <vt:lpstr>PowerPoint Presentation</vt:lpstr>
      <vt:lpstr>Data Cleaning</vt:lpstr>
      <vt:lpstr>Data Cleaning</vt:lpstr>
      <vt:lpstr>Probability Coefficients</vt:lpstr>
      <vt:lpstr>Probability Coefficients</vt:lpstr>
      <vt:lpstr>Yield Coefficients</vt:lpstr>
      <vt:lpstr>Yield Coefficients</vt:lpstr>
      <vt:lpstr>PowerPoint Presentation</vt:lpstr>
      <vt:lpstr>Yield Coefficients</vt:lpstr>
      <vt:lpstr>Yield Coefficients</vt:lpstr>
      <vt:lpstr>Yield Coefficients</vt:lpstr>
      <vt:lpstr>PowerPoint Presentation</vt:lpstr>
      <vt:lpstr>Limitations and Opportunities</vt:lpstr>
      <vt:lpstr>Final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Weather Risk and Crop Yield for Soybean Variety Selection</dc:title>
  <dc:creator>Bhupesh Shetty</dc:creator>
  <cp:lastModifiedBy>Shetty, Bhupesh</cp:lastModifiedBy>
  <cp:revision>159</cp:revision>
  <dcterms:created xsi:type="dcterms:W3CDTF">2016-03-28T03:00:42Z</dcterms:created>
  <dcterms:modified xsi:type="dcterms:W3CDTF">2016-04-07T13:32:59Z</dcterms:modified>
</cp:coreProperties>
</file>