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6" r:id="rId4"/>
    <p:sldId id="258" r:id="rId5"/>
    <p:sldId id="267" r:id="rId6"/>
    <p:sldId id="268" r:id="rId7"/>
    <p:sldId id="259" r:id="rId8"/>
    <p:sldId id="260" r:id="rId9"/>
    <p:sldId id="261" r:id="rId10"/>
    <p:sldId id="269" r:id="rId11"/>
    <p:sldId id="270" r:id="rId12"/>
    <p:sldId id="271" r:id="rId13"/>
    <p:sldId id="272" r:id="rId14"/>
    <p:sldId id="273" r:id="rId15"/>
    <p:sldId id="274" r:id="rId16"/>
    <p:sldId id="275" r:id="rId17"/>
    <p:sldId id="276" r:id="rId18"/>
    <p:sldId id="262" r:id="rId19"/>
    <p:sldId id="263" r:id="rId20"/>
    <p:sldId id="264" r:id="rId21"/>
    <p:sldId id="277" r:id="rId22"/>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208" autoAdjust="0"/>
  </p:normalViewPr>
  <p:slideViewPr>
    <p:cSldViewPr snapToGrid="0">
      <p:cViewPr varScale="1">
        <p:scale>
          <a:sx n="80" d="100"/>
          <a:sy n="80" d="100"/>
        </p:scale>
        <p:origin x="11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E898B627-8E12-45B5-88E9-482D361B2A16}" type="datetimeFigureOut">
              <a:rPr lang="en-US" smtClean="0"/>
              <a:t>12/9/2019</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5A47B3A0-0325-463D-8A20-47634203A700}" type="slidenum">
              <a:rPr lang="en-US" smtClean="0"/>
              <a:t>‹#›</a:t>
            </a:fld>
            <a:endParaRPr lang="en-US"/>
          </a:p>
        </p:txBody>
      </p:sp>
    </p:spTree>
    <p:extLst>
      <p:ext uri="{BB962C8B-B14F-4D97-AF65-F5344CB8AC3E}">
        <p14:creationId xmlns:p14="http://schemas.microsoft.com/office/powerpoint/2010/main" val="16140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owardsdatascience.com/what-are-overfitting-and-underfitting-in-machine-learning-a96b30864690"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s.google.com/machine-learning/crash-course/descending-into-ml/training-and-los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47B3A0-0325-463D-8A20-47634203A700}" type="slidenum">
              <a:rPr lang="en-US" smtClean="0"/>
              <a:t>1</a:t>
            </a:fld>
            <a:endParaRPr lang="en-US"/>
          </a:p>
        </p:txBody>
      </p:sp>
    </p:spTree>
    <p:extLst>
      <p:ext uri="{BB962C8B-B14F-4D97-AF65-F5344CB8AC3E}">
        <p14:creationId xmlns:p14="http://schemas.microsoft.com/office/powerpoint/2010/main" val="284192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loss in this network is extremely high for training and validation, though training is much higher than the validation loss.</a:t>
            </a:r>
          </a:p>
          <a:p>
            <a:endParaRPr lang="en-US" dirty="0"/>
          </a:p>
          <a:p>
            <a:r>
              <a:rPr lang="en-US" dirty="0"/>
              <a:t>Signs that are indicators when looking at the loss graph is as following:</a:t>
            </a:r>
          </a:p>
          <a:p>
            <a:endParaRPr lang="en-US" dirty="0"/>
          </a:p>
          <a:p>
            <a:r>
              <a:rPr lang="en-US" dirty="0"/>
              <a:t>Underfit – high training and validation error (not learned enough)</a:t>
            </a:r>
          </a:p>
          <a:p>
            <a:r>
              <a:rPr lang="en-US" dirty="0"/>
              <a:t>Overfit – low training and high testing (model learns too much from data)</a:t>
            </a:r>
          </a:p>
          <a:p>
            <a:endParaRPr lang="en-US" dirty="0"/>
          </a:p>
          <a:p>
            <a:r>
              <a:rPr lang="en-US" dirty="0"/>
              <a:t>This network is not overfit. It could be argued that it is underfit as both training and validation are high,  but it could be argued that it might not be able to be classified totally as underfit as training is higher than validation. If both were closer together, I would feel more confident on calling it underfit.</a:t>
            </a:r>
          </a:p>
          <a:p>
            <a:endParaRPr lang="en-US" dirty="0"/>
          </a:p>
          <a:p>
            <a:r>
              <a:rPr lang="en-US" dirty="0"/>
              <a:t>On research, Dr Jason Brownlee’s website on machine learning was found. He suggests that cross entropy values greater than 1 are pretty bad, which it is in this case. [17]</a:t>
            </a:r>
          </a:p>
        </p:txBody>
      </p:sp>
      <p:sp>
        <p:nvSpPr>
          <p:cNvPr id="4" name="Slide Number Placeholder 3"/>
          <p:cNvSpPr>
            <a:spLocks noGrp="1"/>
          </p:cNvSpPr>
          <p:nvPr>
            <p:ph type="sldNum" sz="quarter" idx="5"/>
          </p:nvPr>
        </p:nvSpPr>
        <p:spPr/>
        <p:txBody>
          <a:bodyPr/>
          <a:lstStyle/>
          <a:p>
            <a:fld id="{5A47B3A0-0325-463D-8A20-47634203A700}" type="slidenum">
              <a:rPr lang="en-US" smtClean="0"/>
              <a:t>10</a:t>
            </a:fld>
            <a:endParaRPr lang="en-US"/>
          </a:p>
        </p:txBody>
      </p:sp>
    </p:spTree>
    <p:extLst>
      <p:ext uri="{BB962C8B-B14F-4D97-AF65-F5344CB8AC3E}">
        <p14:creationId xmlns:p14="http://schemas.microsoft.com/office/powerpoint/2010/main" val="113691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network essentially is the exact same results as the </a:t>
            </a:r>
            <a:r>
              <a:rPr lang="en-US" dirty="0" err="1"/>
              <a:t>Adadelta</a:t>
            </a:r>
            <a:r>
              <a:rPr lang="en-US" dirty="0"/>
              <a:t> model. But that makes complete sense since </a:t>
            </a:r>
            <a:r>
              <a:rPr lang="en-US" dirty="0" err="1"/>
              <a:t>Adadelta</a:t>
            </a:r>
            <a:r>
              <a:rPr lang="en-US" dirty="0"/>
              <a:t> is a modified version of </a:t>
            </a:r>
            <a:r>
              <a:rPr lang="en-US" dirty="0" err="1"/>
              <a:t>Adagrad</a:t>
            </a:r>
            <a:r>
              <a:rPr lang="en-US" dirty="0"/>
              <a:t>.</a:t>
            </a:r>
          </a:p>
          <a:p>
            <a:endParaRPr lang="en-US" dirty="0"/>
          </a:p>
          <a:p>
            <a:r>
              <a:rPr lang="en-US" dirty="0"/>
              <a:t>Once again the training loss is extremely high and validation loss is relatively high. I’m still not confident on calling this underfit</a:t>
            </a:r>
          </a:p>
        </p:txBody>
      </p:sp>
      <p:sp>
        <p:nvSpPr>
          <p:cNvPr id="4" name="Slide Number Placeholder 3"/>
          <p:cNvSpPr>
            <a:spLocks noGrp="1"/>
          </p:cNvSpPr>
          <p:nvPr>
            <p:ph type="sldNum" sz="quarter" idx="5"/>
          </p:nvPr>
        </p:nvSpPr>
        <p:spPr/>
        <p:txBody>
          <a:bodyPr/>
          <a:lstStyle/>
          <a:p>
            <a:fld id="{5A47B3A0-0325-463D-8A20-47634203A700}" type="slidenum">
              <a:rPr lang="en-US" smtClean="0"/>
              <a:t>11</a:t>
            </a:fld>
            <a:endParaRPr lang="en-US"/>
          </a:p>
        </p:txBody>
      </p:sp>
    </p:spTree>
    <p:extLst>
      <p:ext uri="{BB962C8B-B14F-4D97-AF65-F5344CB8AC3E}">
        <p14:creationId xmlns:p14="http://schemas.microsoft.com/office/powerpoint/2010/main" val="1636977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network is the best performing thus far, even though I am more confident on calling this underfit due to training and validation loss getting closer at the end. It is possible if I added more epochs, the two losses might converge, which would indicate a good model. While not overly obvious, the validation loss does decrease through the epochs. It is possible with the training loss being so high that we can’t see the decrease in the validation loss.</a:t>
            </a:r>
          </a:p>
          <a:p>
            <a:endParaRPr lang="en-US" dirty="0"/>
          </a:p>
          <a:p>
            <a:r>
              <a:rPr lang="en-US" dirty="0"/>
              <a:t>This network has an accuracy of 71.8% on the testing data (the data the network has never seen). </a:t>
            </a:r>
          </a:p>
          <a:p>
            <a:endParaRPr lang="en-US" dirty="0"/>
          </a:p>
          <a:p>
            <a:r>
              <a:rPr lang="en-US" dirty="0"/>
              <a:t>Error rate is just subtracting 1 from the accuracy, and that gives us an error rate of 28.2%.</a:t>
            </a:r>
          </a:p>
          <a:p>
            <a:endParaRPr lang="en-US" dirty="0"/>
          </a:p>
          <a:p>
            <a:r>
              <a:rPr lang="en-US" dirty="0"/>
              <a:t>Recall shows us how many “yes” days were predicted correctly out of actual “yes”, or the same thing for “no” days. The “yes” recall was 18% and the “no recall” was 90%.</a:t>
            </a:r>
          </a:p>
          <a:p>
            <a:endParaRPr lang="en-US" dirty="0"/>
          </a:p>
          <a:p>
            <a:r>
              <a:rPr lang="en-US" dirty="0"/>
              <a:t>Precision shows how many “yes” days were predicted correctly out of the total predicted “yes”. The same idea for “no” days. Precision for “yes” was 38% and the precision for “no” was  76%.</a:t>
            </a:r>
          </a:p>
          <a:p>
            <a:endParaRPr lang="en-US" dirty="0"/>
          </a:p>
          <a:p>
            <a:r>
              <a:rPr lang="en-US" dirty="0"/>
              <a:t>While the accuracy seems really great, the recall and precision starts to show where the network is going wrong. The key point out of both recall and precision is that the network can predict days with less than 5 tornadoes better than it can days with five or more tornadoes. This most likely is the result of having more “no” days than “yes” days in the data set. This could also be the reason for classifying it as underfitting.</a:t>
            </a:r>
          </a:p>
          <a:p>
            <a:endParaRPr lang="en-US" dirty="0"/>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12</a:t>
            </a:fld>
            <a:endParaRPr lang="en-US"/>
          </a:p>
        </p:txBody>
      </p:sp>
    </p:spTree>
    <p:extLst>
      <p:ext uri="{BB962C8B-B14F-4D97-AF65-F5344CB8AC3E}">
        <p14:creationId xmlns:p14="http://schemas.microsoft.com/office/powerpoint/2010/main" val="2733593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network is essentially the same as the last one, because of that and the less smooth curve, won’t discuss this further.</a:t>
            </a:r>
          </a:p>
          <a:p>
            <a:endParaRPr lang="en-US" dirty="0"/>
          </a:p>
          <a:p>
            <a:r>
              <a:rPr lang="en-US" dirty="0"/>
              <a:t>I am still fairly confident on calling this one underfit as both the training and validation loss values are greater than 1, but they are showing improvement, which is promising.</a:t>
            </a:r>
          </a:p>
        </p:txBody>
      </p:sp>
      <p:sp>
        <p:nvSpPr>
          <p:cNvPr id="4" name="Slide Number Placeholder 3"/>
          <p:cNvSpPr>
            <a:spLocks noGrp="1"/>
          </p:cNvSpPr>
          <p:nvPr>
            <p:ph type="sldNum" sz="quarter" idx="5"/>
          </p:nvPr>
        </p:nvSpPr>
        <p:spPr/>
        <p:txBody>
          <a:bodyPr/>
          <a:lstStyle/>
          <a:p>
            <a:fld id="{5A47B3A0-0325-463D-8A20-47634203A700}" type="slidenum">
              <a:rPr lang="en-US" smtClean="0"/>
              <a:t>13</a:t>
            </a:fld>
            <a:endParaRPr lang="en-US"/>
          </a:p>
        </p:txBody>
      </p:sp>
    </p:spTree>
    <p:extLst>
      <p:ext uri="{BB962C8B-B14F-4D97-AF65-F5344CB8AC3E}">
        <p14:creationId xmlns:p14="http://schemas.microsoft.com/office/powerpoint/2010/main" val="499950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all networks, this one I feel is the best just by the curve. The training loss curve looks like curves I’ve seen in other classes and with other examples. However, I still can be fairly confident on calling this an underfit network.</a:t>
            </a:r>
          </a:p>
          <a:p>
            <a:endParaRPr lang="en-US" dirty="0"/>
          </a:p>
          <a:p>
            <a:r>
              <a:rPr lang="en-US" dirty="0"/>
              <a:t>Accuracy was less than Adam at 68.9%</a:t>
            </a:r>
          </a:p>
          <a:p>
            <a:endParaRPr lang="en-US" dirty="0"/>
          </a:p>
          <a:p>
            <a:r>
              <a:rPr lang="en-US" dirty="0"/>
              <a:t>Recall for “no” days was 92% and for “yes” was 20%</a:t>
            </a:r>
          </a:p>
          <a:p>
            <a:endParaRPr lang="en-US" dirty="0"/>
          </a:p>
          <a:p>
            <a:r>
              <a:rPr lang="en-US" dirty="0"/>
              <a:t>Precision for “no” days was 71% and “yes” is 54%</a:t>
            </a:r>
          </a:p>
          <a:p>
            <a:endParaRPr lang="en-US" dirty="0"/>
          </a:p>
          <a:p>
            <a:r>
              <a:rPr lang="en-US" dirty="0"/>
              <a:t>While overall accuracy decreased, the recall and precision increased for “yes” days. Recall and precision decreased slightly for “no” days, but as we want to predict days with tornadoes, I am happier with the increase in “yes” days</a:t>
            </a:r>
          </a:p>
          <a:p>
            <a:endParaRPr lang="en-US" dirty="0"/>
          </a:p>
          <a:p>
            <a:r>
              <a:rPr lang="en-US" dirty="0"/>
              <a:t>Given the loss graph and the confusion matrix, there is potential in using machine learning for this purpose</a:t>
            </a:r>
          </a:p>
        </p:txBody>
      </p:sp>
      <p:sp>
        <p:nvSpPr>
          <p:cNvPr id="4" name="Slide Number Placeholder 3"/>
          <p:cNvSpPr>
            <a:spLocks noGrp="1"/>
          </p:cNvSpPr>
          <p:nvPr>
            <p:ph type="sldNum" sz="quarter" idx="5"/>
          </p:nvPr>
        </p:nvSpPr>
        <p:spPr/>
        <p:txBody>
          <a:bodyPr/>
          <a:lstStyle/>
          <a:p>
            <a:fld id="{5A47B3A0-0325-463D-8A20-47634203A700}" type="slidenum">
              <a:rPr lang="en-US" smtClean="0"/>
              <a:t>14</a:t>
            </a:fld>
            <a:endParaRPr lang="en-US"/>
          </a:p>
        </p:txBody>
      </p:sp>
    </p:spTree>
    <p:extLst>
      <p:ext uri="{BB962C8B-B14F-4D97-AF65-F5344CB8AC3E}">
        <p14:creationId xmlns:p14="http://schemas.microsoft.com/office/powerpoint/2010/main" val="193043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five networks were used exactly the same parameters as 12Z networks. Generally, the loss graphs are very close to being the same as the 12Z networks.</a:t>
            </a:r>
          </a:p>
          <a:p>
            <a:endParaRPr lang="en-US" dirty="0"/>
          </a:p>
          <a:p>
            <a:r>
              <a:rPr lang="en-US" dirty="0"/>
              <a:t>However, </a:t>
            </a:r>
            <a:r>
              <a:rPr lang="en-US" dirty="0" err="1"/>
              <a:t>Nadam</a:t>
            </a:r>
            <a:r>
              <a:rPr lang="en-US" dirty="0"/>
              <a:t> seems to be doing better for 00Z than it did for 12Z. In fact, it looks very similar to the 12Z SGD network.</a:t>
            </a:r>
          </a:p>
        </p:txBody>
      </p:sp>
      <p:sp>
        <p:nvSpPr>
          <p:cNvPr id="4" name="Slide Number Placeholder 3"/>
          <p:cNvSpPr>
            <a:spLocks noGrp="1"/>
          </p:cNvSpPr>
          <p:nvPr>
            <p:ph type="sldNum" sz="quarter" idx="5"/>
          </p:nvPr>
        </p:nvSpPr>
        <p:spPr/>
        <p:txBody>
          <a:bodyPr/>
          <a:lstStyle/>
          <a:p>
            <a:fld id="{5A47B3A0-0325-463D-8A20-47634203A700}" type="slidenum">
              <a:rPr lang="en-US" smtClean="0"/>
              <a:t>15</a:t>
            </a:fld>
            <a:endParaRPr lang="en-US"/>
          </a:p>
        </p:txBody>
      </p:sp>
    </p:spTree>
    <p:extLst>
      <p:ext uri="{BB962C8B-B14F-4D97-AF65-F5344CB8AC3E}">
        <p14:creationId xmlns:p14="http://schemas.microsoft.com/office/powerpoint/2010/main" val="177264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SGD worked best with 12Z data, it was thought that maybe it would be good for 00Z as well.</a:t>
            </a:r>
          </a:p>
          <a:p>
            <a:endParaRPr lang="en-US" dirty="0"/>
          </a:p>
          <a:p>
            <a:r>
              <a:rPr lang="en-US" dirty="0"/>
              <a:t>The loss graph essentially immediately says that this is not a good network for 00Z data as the training loss decreases and then stays constant for the rest of the epochs. It only needed two epochs and even then, I would consider this to be underfit.</a:t>
            </a:r>
          </a:p>
          <a:p>
            <a:endParaRPr lang="en-US" dirty="0"/>
          </a:p>
          <a:p>
            <a:r>
              <a:rPr lang="en-US" dirty="0"/>
              <a:t>Accuracy is 76.77%</a:t>
            </a:r>
          </a:p>
          <a:p>
            <a:endParaRPr lang="en-US" dirty="0"/>
          </a:p>
          <a:p>
            <a:r>
              <a:rPr lang="en-US" dirty="0"/>
              <a:t>Precision for “no” days is 85% while “yes” days is 19%.</a:t>
            </a:r>
          </a:p>
          <a:p>
            <a:endParaRPr lang="en-US" dirty="0"/>
          </a:p>
          <a:p>
            <a:r>
              <a:rPr lang="en-US" dirty="0"/>
              <a:t>Recall for “no” days is 88% and 15% for “yes” days.</a:t>
            </a:r>
          </a:p>
          <a:p>
            <a:endParaRPr lang="en-US" dirty="0"/>
          </a:p>
          <a:p>
            <a:r>
              <a:rPr lang="en-US" dirty="0"/>
              <a:t>Accuracy of the network, when compared to 12Z, increased. Precision went up for “no days” but drastically went down for “yes” days. Recall for both “no” and “yes” days went down.</a:t>
            </a:r>
          </a:p>
          <a:p>
            <a:endParaRPr lang="en-US" dirty="0"/>
          </a:p>
          <a:p>
            <a:r>
              <a:rPr lang="en-US" dirty="0"/>
              <a:t>So while the accuracy went up, I’m not happy with the precision drastically decreasing for “yes” days and recall decreasing for both. The training loss graph also does not look promising for this particular network.</a:t>
            </a:r>
          </a:p>
        </p:txBody>
      </p:sp>
      <p:sp>
        <p:nvSpPr>
          <p:cNvPr id="4" name="Slide Number Placeholder 3"/>
          <p:cNvSpPr>
            <a:spLocks noGrp="1"/>
          </p:cNvSpPr>
          <p:nvPr>
            <p:ph type="sldNum" sz="quarter" idx="5"/>
          </p:nvPr>
        </p:nvSpPr>
        <p:spPr/>
        <p:txBody>
          <a:bodyPr/>
          <a:lstStyle/>
          <a:p>
            <a:fld id="{5A47B3A0-0325-463D-8A20-47634203A700}" type="slidenum">
              <a:rPr lang="en-US" smtClean="0"/>
              <a:t>16</a:t>
            </a:fld>
            <a:endParaRPr lang="en-US"/>
          </a:p>
        </p:txBody>
      </p:sp>
    </p:spTree>
    <p:extLst>
      <p:ext uri="{BB962C8B-B14F-4D97-AF65-F5344CB8AC3E}">
        <p14:creationId xmlns:p14="http://schemas.microsoft.com/office/powerpoint/2010/main" val="101606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Nadam</a:t>
            </a:r>
            <a:r>
              <a:rPr lang="en-US" dirty="0"/>
              <a:t> preformed best for 00Z data given the loss graph.</a:t>
            </a:r>
          </a:p>
          <a:p>
            <a:endParaRPr lang="en-US" dirty="0"/>
          </a:p>
          <a:p>
            <a:r>
              <a:rPr lang="en-US" dirty="0"/>
              <a:t>I would say this is underfit still, just like all the other networks.</a:t>
            </a:r>
          </a:p>
          <a:p>
            <a:endParaRPr lang="en-US" dirty="0"/>
          </a:p>
          <a:p>
            <a:r>
              <a:rPr lang="en-US" dirty="0"/>
              <a:t>Accuracy is 87.29%</a:t>
            </a:r>
          </a:p>
          <a:p>
            <a:endParaRPr lang="en-US" dirty="0"/>
          </a:p>
          <a:p>
            <a:r>
              <a:rPr lang="en-US" dirty="0"/>
              <a:t>Precision for “no” is 98% and 13% for “yes” days</a:t>
            </a:r>
          </a:p>
          <a:p>
            <a:endParaRPr lang="en-US" dirty="0"/>
          </a:p>
          <a:p>
            <a:r>
              <a:rPr lang="en-US" dirty="0"/>
              <a:t>Recall is 89% for “no” and 45% for “yes”</a:t>
            </a:r>
          </a:p>
          <a:p>
            <a:endParaRPr lang="en-US" dirty="0"/>
          </a:p>
          <a:p>
            <a:r>
              <a:rPr lang="en-US" dirty="0"/>
              <a:t>Compared to SGD for 00z, the accuracy using </a:t>
            </a:r>
            <a:r>
              <a:rPr lang="en-US" dirty="0" err="1"/>
              <a:t>Nadam</a:t>
            </a:r>
            <a:r>
              <a:rPr lang="en-US" dirty="0"/>
              <a:t> increased, precision increased for “no” and decreased for “yes”. Recall increased drastically for “no”  and “yes”. </a:t>
            </a:r>
          </a:p>
          <a:p>
            <a:endParaRPr lang="en-US" dirty="0"/>
          </a:p>
          <a:p>
            <a:r>
              <a:rPr lang="en-US" dirty="0"/>
              <a:t>While precision decreased for “yes” days, all other parameters increased. This along with the loss graph, I think this is the best network for 00Z.</a:t>
            </a:r>
          </a:p>
          <a:p>
            <a:endParaRPr lang="en-US" dirty="0"/>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17</a:t>
            </a:fld>
            <a:endParaRPr lang="en-US"/>
          </a:p>
        </p:txBody>
      </p:sp>
    </p:spTree>
    <p:extLst>
      <p:ext uri="{BB962C8B-B14F-4D97-AF65-F5344CB8AC3E}">
        <p14:creationId xmlns:p14="http://schemas.microsoft.com/office/powerpoint/2010/main" val="367561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would have to say all the models were underfit. I believe this is due to having more days with less than 5 tornadoes than days with more than 5. I even changed it to be less than 3 or more than 3, and the results looked very similar.</a:t>
            </a:r>
          </a:p>
          <a:p>
            <a:endParaRPr lang="en-US" dirty="0"/>
          </a:p>
          <a:p>
            <a:r>
              <a:rPr lang="en-US" dirty="0">
                <a:hlinkClick r:id="rId3"/>
              </a:rPr>
              <a:t>https://towardsdatascience.com/what-are-overfitting-and-underfitting-in-machine-learning-a96b30864690</a:t>
            </a:r>
            <a:endParaRPr lang="en-US" dirty="0"/>
          </a:p>
          <a:p>
            <a:r>
              <a:rPr lang="en-US" dirty="0">
                <a:hlinkClick r:id="rId4"/>
              </a:rPr>
              <a:t>https://developers.google.com/machine-learning/crash-course/descending-into-ml/training-and-loss</a:t>
            </a:r>
            <a:endParaRPr lang="en-US" dirty="0"/>
          </a:p>
          <a:p>
            <a:endParaRPr lang="en-US" dirty="0"/>
          </a:p>
          <a:p>
            <a:endParaRPr lang="en-US" dirty="0"/>
          </a:p>
          <a:p>
            <a:r>
              <a:rPr lang="en-US" dirty="0"/>
              <a:t>Some reasons I think cause these issues:</a:t>
            </a:r>
          </a:p>
          <a:p>
            <a:pPr marL="176131" indent="-176131">
              <a:buFontTx/>
              <a:buChar char="-"/>
            </a:pPr>
            <a:r>
              <a:rPr lang="en-US" dirty="0"/>
              <a:t>The limited time, I didn’t have enough time to really tune the networks</a:t>
            </a:r>
          </a:p>
          <a:p>
            <a:pPr marL="176131" indent="-176131">
              <a:buFontTx/>
              <a:buChar char="-"/>
            </a:pPr>
            <a:r>
              <a:rPr lang="en-US" dirty="0"/>
              <a:t>As I already stated, not enough days with 5 or more tornadoes</a:t>
            </a:r>
          </a:p>
          <a:p>
            <a:pPr marL="176131" indent="-176131">
              <a:buFontTx/>
              <a:buChar char="-"/>
            </a:pPr>
            <a:r>
              <a:rPr lang="en-US" dirty="0"/>
              <a:t>Could I used the wrong algorithm? Would an ensemble be better? Or would Support Vector Machine, or decision tree be better? This would need to be investigated further</a:t>
            </a:r>
          </a:p>
          <a:p>
            <a:pPr marL="176131" indent="-176131">
              <a:buFontTx/>
              <a:buChar char="-"/>
            </a:pPr>
            <a:endParaRPr lang="en-US" dirty="0"/>
          </a:p>
          <a:p>
            <a:r>
              <a:rPr lang="en-US" dirty="0"/>
              <a:t>While there are issues, I think with more time, tornado prediction using ML, or even severe in general, could be better.</a:t>
            </a:r>
          </a:p>
        </p:txBody>
      </p:sp>
      <p:sp>
        <p:nvSpPr>
          <p:cNvPr id="4" name="Slide Number Placeholder 3"/>
          <p:cNvSpPr>
            <a:spLocks noGrp="1"/>
          </p:cNvSpPr>
          <p:nvPr>
            <p:ph type="sldNum" sz="quarter" idx="5"/>
          </p:nvPr>
        </p:nvSpPr>
        <p:spPr/>
        <p:txBody>
          <a:bodyPr/>
          <a:lstStyle/>
          <a:p>
            <a:fld id="{5A47B3A0-0325-463D-8A20-47634203A700}" type="slidenum">
              <a:rPr lang="en-US" smtClean="0"/>
              <a:t>18</a:t>
            </a:fld>
            <a:endParaRPr lang="en-US"/>
          </a:p>
        </p:txBody>
      </p:sp>
    </p:spTree>
    <p:extLst>
      <p:ext uri="{BB962C8B-B14F-4D97-AF65-F5344CB8AC3E}">
        <p14:creationId xmlns:p14="http://schemas.microsoft.com/office/powerpoint/2010/main" val="3628331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tune the hyperparameters more. I know Amazon Web Services has a tool that does this for you, so it might be something to look into</a:t>
            </a:r>
          </a:p>
          <a:p>
            <a:r>
              <a:rPr lang="en-US" dirty="0"/>
              <a:t>Getting 2014-2018 would add more data, and could potentially help the models learn better</a:t>
            </a:r>
          </a:p>
          <a:p>
            <a:r>
              <a:rPr lang="en-US" dirty="0"/>
              <a:t>Try using the networks but all the </a:t>
            </a:r>
            <a:r>
              <a:rPr lang="en-US" dirty="0" err="1"/>
              <a:t>gridpoints</a:t>
            </a:r>
            <a:r>
              <a:rPr lang="en-US" dirty="0"/>
              <a:t> instead of an average.</a:t>
            </a:r>
          </a:p>
          <a:p>
            <a:pPr defTabSz="939363">
              <a:defRPr/>
            </a:pPr>
            <a:r>
              <a:rPr lang="en-US" dirty="0"/>
              <a:t>Using severe wind and hail might help the networks. Also, if this is wanted to be used for S2S, doing all severe together would be the best in my opinion</a:t>
            </a:r>
          </a:p>
          <a:p>
            <a:endParaRPr lang="en-US" dirty="0"/>
          </a:p>
          <a:p>
            <a:r>
              <a:rPr lang="en-US" dirty="0"/>
              <a:t>I’m not giving up on this. There is room for improvement and the improvement needs to be done in order to say yes this is good or no this won’t work.</a:t>
            </a:r>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19</a:t>
            </a:fld>
            <a:endParaRPr lang="en-US"/>
          </a:p>
        </p:txBody>
      </p:sp>
    </p:spTree>
    <p:extLst>
      <p:ext uri="{BB962C8B-B14F-4D97-AF65-F5344CB8AC3E}">
        <p14:creationId xmlns:p14="http://schemas.microsoft.com/office/powerpoint/2010/main" val="298726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Cohen et al used clustering methods and multilinear regression for winter weather precipitation hindcasts in Europe.  Compared to existing models, their results showed improvement [1].</a:t>
            </a:r>
          </a:p>
          <a:p>
            <a:endParaRPr lang="en-US" dirty="0"/>
          </a:p>
          <a:p>
            <a:r>
              <a:rPr lang="en-US" dirty="0"/>
              <a:t>Hwang et al. Used an ensemble of ML to predict temperature and precipitation[2]</a:t>
            </a:r>
          </a:p>
          <a:p>
            <a:endParaRPr lang="en-US" dirty="0"/>
          </a:p>
          <a:p>
            <a:r>
              <a:rPr lang="en-US" dirty="0" err="1"/>
              <a:t>Homstrom</a:t>
            </a:r>
            <a:r>
              <a:rPr lang="en-US" dirty="0"/>
              <a:t> et al. used linear regression to predict high and low temps. Short term forecasts were off compared to professional forecasts, but their results improved further out in time [3]</a:t>
            </a:r>
          </a:p>
          <a:p>
            <a:r>
              <a:rPr lang="en-US" dirty="0"/>
              <a:t> </a:t>
            </a:r>
          </a:p>
          <a:p>
            <a:r>
              <a:rPr lang="en-US" dirty="0" err="1"/>
              <a:t>Haberlie</a:t>
            </a:r>
            <a:r>
              <a:rPr lang="en-US" dirty="0"/>
              <a:t> and Ashley used random forests, gradient boosting and </a:t>
            </a:r>
            <a:r>
              <a:rPr lang="en-US" dirty="0" err="1"/>
              <a:t>XGBoost</a:t>
            </a:r>
            <a:r>
              <a:rPr lang="en-US" dirty="0"/>
              <a:t> to reduce false positive identifications of MCS [4]</a:t>
            </a:r>
          </a:p>
          <a:p>
            <a:endParaRPr lang="en-US" dirty="0"/>
          </a:p>
          <a:p>
            <a:r>
              <a:rPr lang="en-US" dirty="0"/>
              <a:t>McGovern et. al used gradient boosted regression trees, random forests and elastic nets to predict duration of a storm [5]</a:t>
            </a:r>
          </a:p>
          <a:p>
            <a:endParaRPr lang="en-US" dirty="0"/>
          </a:p>
          <a:p>
            <a:r>
              <a:rPr lang="en-US" dirty="0"/>
              <a:t>Ghosh and </a:t>
            </a:r>
            <a:r>
              <a:rPr lang="en-US" dirty="0" err="1"/>
              <a:t>Krishnamurti</a:t>
            </a:r>
            <a:r>
              <a:rPr lang="en-US" dirty="0"/>
              <a:t> used generalized regression neural network to improve hurricane intensity forecasts [6]</a:t>
            </a:r>
          </a:p>
          <a:p>
            <a:endParaRPr lang="en-US" dirty="0"/>
          </a:p>
          <a:p>
            <a:r>
              <a:rPr lang="en-US" dirty="0"/>
              <a:t>These are just a few, but there are many other studies out there</a:t>
            </a:r>
          </a:p>
        </p:txBody>
      </p:sp>
      <p:sp>
        <p:nvSpPr>
          <p:cNvPr id="4" name="Slide Number Placeholder 3"/>
          <p:cNvSpPr>
            <a:spLocks noGrp="1"/>
          </p:cNvSpPr>
          <p:nvPr>
            <p:ph type="sldNum" sz="quarter" idx="5"/>
          </p:nvPr>
        </p:nvSpPr>
        <p:spPr/>
        <p:txBody>
          <a:bodyPr/>
          <a:lstStyle/>
          <a:p>
            <a:fld id="{5A47B3A0-0325-463D-8A20-47634203A700}" type="slidenum">
              <a:rPr lang="en-US" smtClean="0"/>
              <a:t>2</a:t>
            </a:fld>
            <a:endParaRPr lang="en-US"/>
          </a:p>
        </p:txBody>
      </p:sp>
    </p:spTree>
    <p:extLst>
      <p:ext uri="{BB962C8B-B14F-4D97-AF65-F5344CB8AC3E}">
        <p14:creationId xmlns:p14="http://schemas.microsoft.com/office/powerpoint/2010/main" val="405985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20</a:t>
            </a:fld>
            <a:endParaRPr lang="en-US"/>
          </a:p>
        </p:txBody>
      </p:sp>
    </p:spTree>
    <p:extLst>
      <p:ext uri="{BB962C8B-B14F-4D97-AF65-F5344CB8AC3E}">
        <p14:creationId xmlns:p14="http://schemas.microsoft.com/office/powerpoint/2010/main" val="3250190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21</a:t>
            </a:fld>
            <a:endParaRPr lang="en-US"/>
          </a:p>
        </p:txBody>
      </p:sp>
    </p:spTree>
    <p:extLst>
      <p:ext uri="{BB962C8B-B14F-4D97-AF65-F5344CB8AC3E}">
        <p14:creationId xmlns:p14="http://schemas.microsoft.com/office/powerpoint/2010/main" val="273727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personally identifiable information anywhere in the data used in this study</a:t>
            </a:r>
          </a:p>
          <a:p>
            <a:endParaRPr lang="en-US" dirty="0"/>
          </a:p>
          <a:p>
            <a:r>
              <a:rPr lang="en-US" dirty="0"/>
              <a:t>Storm Prediction dataset does have number of injuries and deaths in it</a:t>
            </a:r>
          </a:p>
          <a:p>
            <a:endParaRPr lang="en-US" dirty="0"/>
          </a:p>
          <a:p>
            <a:r>
              <a:rPr lang="en-US" dirty="0"/>
              <a:t>This study doesn’t use those fields and if it did, those fields are just numerical, no personal information anywhere</a:t>
            </a:r>
          </a:p>
        </p:txBody>
      </p:sp>
      <p:sp>
        <p:nvSpPr>
          <p:cNvPr id="4" name="Slide Number Placeholder 3"/>
          <p:cNvSpPr>
            <a:spLocks noGrp="1"/>
          </p:cNvSpPr>
          <p:nvPr>
            <p:ph type="sldNum" sz="quarter" idx="5"/>
          </p:nvPr>
        </p:nvSpPr>
        <p:spPr/>
        <p:txBody>
          <a:bodyPr/>
          <a:lstStyle/>
          <a:p>
            <a:fld id="{5A47B3A0-0325-463D-8A20-47634203A700}" type="slidenum">
              <a:rPr lang="en-US" smtClean="0"/>
              <a:t>3</a:t>
            </a:fld>
            <a:endParaRPr lang="en-US"/>
          </a:p>
        </p:txBody>
      </p:sp>
    </p:spTree>
    <p:extLst>
      <p:ext uri="{BB962C8B-B14F-4D97-AF65-F5344CB8AC3E}">
        <p14:creationId xmlns:p14="http://schemas.microsoft.com/office/powerpoint/2010/main" val="305750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NARR</a:t>
            </a:r>
            <a:r>
              <a:rPr lang="en-US" dirty="0"/>
              <a:t> – 6.92 TB of data, January 1, 1979 through October 31, 2019, 32 km x 32 km grid layout</a:t>
            </a:r>
          </a:p>
          <a:p>
            <a:endParaRPr lang="en-US" dirty="0"/>
          </a:p>
          <a:p>
            <a:r>
              <a:rPr lang="en-US" dirty="0"/>
              <a:t>Tornado – 1950 to 2018, only initial point of all tornadoes</a:t>
            </a:r>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4</a:t>
            </a:fld>
            <a:endParaRPr lang="en-US"/>
          </a:p>
        </p:txBody>
      </p:sp>
    </p:spTree>
    <p:extLst>
      <p:ext uri="{BB962C8B-B14F-4D97-AF65-F5344CB8AC3E}">
        <p14:creationId xmlns:p14="http://schemas.microsoft.com/office/powerpoint/2010/main" val="313501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explain convective parameters next</a:t>
            </a:r>
          </a:p>
          <a:p>
            <a:endParaRPr lang="en-US" dirty="0"/>
          </a:p>
          <a:p>
            <a:r>
              <a:rPr lang="en-US" dirty="0"/>
              <a:t>Out of all variables in the </a:t>
            </a:r>
            <a:r>
              <a:rPr lang="en-US" dirty="0" err="1"/>
              <a:t>NARR</a:t>
            </a:r>
            <a:r>
              <a:rPr lang="en-US" dirty="0"/>
              <a:t> by default, these seemed to be the best for this study</a:t>
            </a:r>
          </a:p>
        </p:txBody>
      </p:sp>
      <p:sp>
        <p:nvSpPr>
          <p:cNvPr id="4" name="Slide Number Placeholder 3"/>
          <p:cNvSpPr>
            <a:spLocks noGrp="1"/>
          </p:cNvSpPr>
          <p:nvPr>
            <p:ph type="sldNum" sz="quarter" idx="5"/>
          </p:nvPr>
        </p:nvSpPr>
        <p:spPr/>
        <p:txBody>
          <a:bodyPr/>
          <a:lstStyle/>
          <a:p>
            <a:fld id="{5A47B3A0-0325-463D-8A20-47634203A700}" type="slidenum">
              <a:rPr lang="en-US" smtClean="0"/>
              <a:t>5</a:t>
            </a:fld>
            <a:endParaRPr lang="en-US"/>
          </a:p>
        </p:txBody>
      </p:sp>
    </p:spTree>
    <p:extLst>
      <p:ext uri="{BB962C8B-B14F-4D97-AF65-F5344CB8AC3E}">
        <p14:creationId xmlns:p14="http://schemas.microsoft.com/office/powerpoint/2010/main" val="288287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CAPE value is a sum of the calculation at each atmospheric level. In calculus can be calculated by using an integral [7]</a:t>
            </a:r>
          </a:p>
          <a:p>
            <a:endParaRPr lang="en-US" dirty="0"/>
          </a:p>
          <a:p>
            <a:r>
              <a:rPr lang="en-US" dirty="0" err="1"/>
              <a:t>CIN</a:t>
            </a:r>
            <a:r>
              <a:rPr lang="en-US" dirty="0"/>
              <a:t> calculated same as cape. If looking at a sounding of the atmosphere (think like when you core an apple, the core is the part of atmosphere seen by the weather balloon), there may be CAPE above, but if the </a:t>
            </a:r>
            <a:r>
              <a:rPr lang="en-US" dirty="0" err="1"/>
              <a:t>CIN</a:t>
            </a:r>
            <a:r>
              <a:rPr lang="en-US" dirty="0"/>
              <a:t> is very strong at the bottom, air parcels will not be able to continuing rising through the cap [7]</a:t>
            </a:r>
          </a:p>
          <a:p>
            <a:endParaRPr lang="en-US" dirty="0"/>
          </a:p>
          <a:p>
            <a:r>
              <a:rPr lang="en-US" dirty="0"/>
              <a:t>Lifted index mostly used in the 1980s, but it is another stability measure, so with the limited number of convective parameters in the </a:t>
            </a:r>
            <a:r>
              <a:rPr lang="en-US" dirty="0" err="1"/>
              <a:t>NARR</a:t>
            </a:r>
            <a:r>
              <a:rPr lang="en-US" dirty="0"/>
              <a:t>, it is used in this study. [7]</a:t>
            </a:r>
          </a:p>
          <a:p>
            <a:endParaRPr lang="en-US" dirty="0"/>
          </a:p>
          <a:p>
            <a:r>
              <a:rPr lang="en-US" dirty="0"/>
              <a:t>Cyclonic means the air is rotating in the same direction of the Earth’s rotation (or counter clockwise). Rotation is important for tornadoes. </a:t>
            </a:r>
            <a:r>
              <a:rPr lang="en-US" dirty="0" err="1"/>
              <a:t>SRH</a:t>
            </a:r>
            <a:r>
              <a:rPr lang="en-US" dirty="0"/>
              <a:t> measure relies on knowing the correct storm motion, and is most useful if storm is right moving [7]</a:t>
            </a:r>
          </a:p>
          <a:p>
            <a:endParaRPr lang="en-US" dirty="0"/>
          </a:p>
          <a:p>
            <a:r>
              <a:rPr lang="en-US" dirty="0"/>
              <a:t>Potential temperature is when a parcel of air is brought down to the surface dry adiabatically, that is, no condensation of its water vapor and there is no liquid water present (dry) and adiabatically means no interaction between the parcel and atmosphere. If the value increases with height, the atmosphere is stable [7]</a:t>
            </a:r>
          </a:p>
          <a:p>
            <a:endParaRPr lang="en-US" dirty="0"/>
          </a:p>
          <a:p>
            <a:r>
              <a:rPr lang="en-US" dirty="0"/>
              <a:t>Geopotential height – easy way to remember is by using Paul </a:t>
            </a:r>
            <a:r>
              <a:rPr lang="en-US" dirty="0" err="1"/>
              <a:t>Sirvatka</a:t>
            </a:r>
            <a:r>
              <a:rPr lang="en-US" dirty="0"/>
              <a:t> from COD quote of “The thicker the warmer the thinner the cooler” [8]. Meaning when the atmosphere is warm, the higher up you have to go to get to the pressure level and vice versa. Storms, especially those that produce tornadoes, generally want warm conditions, so geopotential height is a good first indicator at the warmth of the atmosphere.</a:t>
            </a:r>
          </a:p>
          <a:p>
            <a:endParaRPr lang="en-US" dirty="0"/>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6</a:t>
            </a:fld>
            <a:endParaRPr lang="en-US"/>
          </a:p>
        </p:txBody>
      </p:sp>
    </p:spTree>
    <p:extLst>
      <p:ext uri="{BB962C8B-B14F-4D97-AF65-F5344CB8AC3E}">
        <p14:creationId xmlns:p14="http://schemas.microsoft.com/office/powerpoint/2010/main" val="74456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time frame – couldn’t really focus on tuning the neural networks, getting all the data, letting the networks run on a personal computer (a custom built with more power, but still limited)</a:t>
            </a:r>
          </a:p>
          <a:p>
            <a:endParaRPr lang="en-US" dirty="0"/>
          </a:p>
          <a:p>
            <a:r>
              <a:rPr lang="en-US" dirty="0"/>
              <a:t>6.92 TB of data to download was also not feasible within the time frame, especially since Research Data Archive at </a:t>
            </a:r>
            <a:r>
              <a:rPr lang="en-US" dirty="0" err="1"/>
              <a:t>NCAR</a:t>
            </a:r>
            <a:r>
              <a:rPr lang="en-US" dirty="0"/>
              <a:t>/</a:t>
            </a:r>
            <a:r>
              <a:rPr lang="en-US" dirty="0" err="1"/>
              <a:t>UCAR</a:t>
            </a:r>
            <a:r>
              <a:rPr lang="en-US" dirty="0"/>
              <a:t> limits to 10 concurrent downloads. National Centers for Environmental Prediction had </a:t>
            </a:r>
            <a:r>
              <a:rPr lang="en-US" dirty="0" err="1"/>
              <a:t>NARR</a:t>
            </a:r>
            <a:endParaRPr lang="en-US" dirty="0"/>
          </a:p>
          <a:p>
            <a:r>
              <a:rPr lang="en-US" dirty="0"/>
              <a:t>From 1979 – October 2014, so 1979 through 2013 was downloaded from this source.</a:t>
            </a:r>
          </a:p>
          <a:p>
            <a:endParaRPr lang="en-US" dirty="0"/>
          </a:p>
          <a:p>
            <a:r>
              <a:rPr lang="en-US" dirty="0"/>
              <a:t>A subsector of the CONUS was used to have less area to cover and hopefully speed up the processing</a:t>
            </a:r>
          </a:p>
          <a:p>
            <a:pPr defTabSz="939363">
              <a:defRPr/>
            </a:pPr>
            <a:endParaRPr lang="en-US" dirty="0"/>
          </a:p>
          <a:p>
            <a:pPr defTabSz="939363">
              <a:defRPr/>
            </a:pPr>
            <a:r>
              <a:rPr lang="en-US" dirty="0"/>
              <a:t>While other convective parameters could be calculated, it was decided to skip them for this study to spend more time on the machine learning (the emphasis of the program)</a:t>
            </a:r>
          </a:p>
          <a:p>
            <a:endParaRPr lang="en-US" dirty="0"/>
          </a:p>
          <a:p>
            <a:r>
              <a:rPr lang="en-US" dirty="0"/>
              <a:t>As running </a:t>
            </a:r>
            <a:r>
              <a:rPr lang="en-US" dirty="0" err="1"/>
              <a:t>gridpoint</a:t>
            </a:r>
            <a:r>
              <a:rPr lang="en-US" dirty="0"/>
              <a:t> by </a:t>
            </a:r>
            <a:r>
              <a:rPr lang="en-US" dirty="0" err="1"/>
              <a:t>gridpoint</a:t>
            </a:r>
            <a:r>
              <a:rPr lang="en-US" dirty="0"/>
              <a:t> wasn’t possible, an average of the subsector was used. This could reduce the accuracy of any models generated</a:t>
            </a:r>
          </a:p>
          <a:p>
            <a:endParaRPr lang="en-US" dirty="0"/>
          </a:p>
          <a:p>
            <a:r>
              <a:rPr lang="en-US" dirty="0"/>
              <a:t>Tornadoes are in micro scale while the </a:t>
            </a:r>
            <a:r>
              <a:rPr lang="en-US" dirty="0" err="1"/>
              <a:t>NARR</a:t>
            </a:r>
            <a:r>
              <a:rPr lang="en-US" dirty="0"/>
              <a:t> is in mesoscale. This means the model cannot resolve tornadoes in its grid and thus can’t predict tornadoes per-say</a:t>
            </a:r>
          </a:p>
          <a:p>
            <a:endParaRPr lang="en-US" dirty="0"/>
          </a:p>
          <a:p>
            <a:r>
              <a:rPr lang="en-US" dirty="0"/>
              <a:t>Tornadoes have to be seen by a human in order to be reported (this could also mean NWS meteorologist sees indication on RADAR). This was an issue especially early on in the data</a:t>
            </a:r>
          </a:p>
          <a:p>
            <a:endParaRPr lang="en-US" dirty="0"/>
          </a:p>
          <a:p>
            <a:r>
              <a:rPr lang="en-US" dirty="0"/>
              <a:t>Tuning the neural network is an important process, and it can be lengthy. It was known right off the bat that limited tuning would be possible</a:t>
            </a:r>
          </a:p>
          <a:p>
            <a:endParaRPr lang="en-US" dirty="0"/>
          </a:p>
          <a:p>
            <a:endParaRPr lang="en-US" dirty="0"/>
          </a:p>
        </p:txBody>
      </p:sp>
      <p:sp>
        <p:nvSpPr>
          <p:cNvPr id="4" name="Slide Number Placeholder 3"/>
          <p:cNvSpPr>
            <a:spLocks noGrp="1"/>
          </p:cNvSpPr>
          <p:nvPr>
            <p:ph type="sldNum" sz="quarter" idx="5"/>
          </p:nvPr>
        </p:nvSpPr>
        <p:spPr/>
        <p:txBody>
          <a:bodyPr/>
          <a:lstStyle/>
          <a:p>
            <a:fld id="{5A47B3A0-0325-463D-8A20-47634203A700}" type="slidenum">
              <a:rPr lang="en-US" smtClean="0"/>
              <a:t>7</a:t>
            </a:fld>
            <a:endParaRPr lang="en-US"/>
          </a:p>
        </p:txBody>
      </p:sp>
    </p:spTree>
    <p:extLst>
      <p:ext uri="{BB962C8B-B14F-4D97-AF65-F5344CB8AC3E}">
        <p14:creationId xmlns:p14="http://schemas.microsoft.com/office/powerpoint/2010/main" val="367126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Pandas Python library was used to restrict the tornado data to the years of the study. A mask was created and applied to the </a:t>
            </a:r>
            <a:r>
              <a:rPr lang="en-US" dirty="0" err="1"/>
              <a:t>dataframe</a:t>
            </a:r>
            <a:r>
              <a:rPr lang="en-US" dirty="0"/>
              <a:t>.</a:t>
            </a:r>
          </a:p>
          <a:p>
            <a:endParaRPr lang="en-US" dirty="0"/>
          </a:p>
          <a:p>
            <a:r>
              <a:rPr lang="en-US" dirty="0" err="1"/>
              <a:t>GeoPandas</a:t>
            </a:r>
            <a:r>
              <a:rPr lang="en-US" dirty="0"/>
              <a:t> Python library can create a </a:t>
            </a:r>
            <a:r>
              <a:rPr lang="en-US" dirty="0" err="1"/>
              <a:t>geodataframe</a:t>
            </a:r>
            <a:r>
              <a:rPr lang="en-US" dirty="0"/>
              <a:t> from the Pandas </a:t>
            </a:r>
            <a:r>
              <a:rPr lang="en-US" dirty="0" err="1"/>
              <a:t>dataframe</a:t>
            </a:r>
            <a:r>
              <a:rPr lang="en-US" dirty="0"/>
              <a:t>. This was done to find all tornadoes that fall within the bounding box.</a:t>
            </a:r>
          </a:p>
          <a:p>
            <a:endParaRPr lang="en-US" dirty="0"/>
          </a:p>
          <a:p>
            <a:r>
              <a:rPr lang="en-US" dirty="0"/>
              <a:t>The Shapely library was used to create a polygon (the box) and the </a:t>
            </a:r>
            <a:r>
              <a:rPr lang="en-US" dirty="0" err="1"/>
              <a:t>dataframe</a:t>
            </a:r>
            <a:r>
              <a:rPr lang="en-US" dirty="0"/>
              <a:t> was queried and all tornadoes within that polygon were extracted</a:t>
            </a:r>
          </a:p>
          <a:p>
            <a:endParaRPr lang="en-US" dirty="0"/>
          </a:p>
          <a:p>
            <a:r>
              <a:rPr lang="en-US" dirty="0"/>
              <a:t>A Pandas series object was created to hold the count of tornadoes for each day. A </a:t>
            </a:r>
            <a:r>
              <a:rPr lang="en-US" dirty="0" err="1"/>
              <a:t>reindex</a:t>
            </a:r>
            <a:r>
              <a:rPr lang="en-US" dirty="0"/>
              <a:t> function was called to fill all missing dates in with 0s</a:t>
            </a:r>
          </a:p>
          <a:p>
            <a:endParaRPr lang="en-US" dirty="0"/>
          </a:p>
          <a:p>
            <a:r>
              <a:rPr lang="en-US" dirty="0"/>
              <a:t>A Python script was used to download the files from </a:t>
            </a:r>
            <a:r>
              <a:rPr lang="en-US" dirty="0" err="1"/>
              <a:t>NCEP</a:t>
            </a:r>
            <a:r>
              <a:rPr lang="en-US" dirty="0"/>
              <a:t>. From here, the grid files were passed to a </a:t>
            </a:r>
            <a:r>
              <a:rPr lang="en-US" dirty="0" err="1"/>
              <a:t>GrADS</a:t>
            </a:r>
            <a:r>
              <a:rPr lang="en-US" dirty="0"/>
              <a:t> script to extract the average of all meteorological variables used for the study.</a:t>
            </a:r>
          </a:p>
          <a:p>
            <a:endParaRPr lang="en-US" dirty="0"/>
          </a:p>
          <a:p>
            <a:r>
              <a:rPr lang="en-US" dirty="0"/>
              <a:t>The tornado data was converted to binary representation,  0 meaning less than 5 tornadoes and 1 for 5 or more tornadoes</a:t>
            </a:r>
          </a:p>
          <a:p>
            <a:endParaRPr lang="en-US" dirty="0"/>
          </a:p>
          <a:p>
            <a:r>
              <a:rPr lang="en-US" dirty="0"/>
              <a:t>In order to get consistent results in the neural networks, it is necessary to seed the network. This seeding was set via an environmental variable, and inside the TensorFlow package.</a:t>
            </a:r>
          </a:p>
          <a:p>
            <a:endParaRPr lang="en-US" dirty="0"/>
          </a:p>
          <a:p>
            <a:r>
              <a:rPr lang="en-US" dirty="0" err="1"/>
              <a:t>Scikit</a:t>
            </a:r>
            <a:r>
              <a:rPr lang="en-US" dirty="0"/>
              <a:t>-learn library was used for the train/test/validation split and for converting the data to standardization</a:t>
            </a:r>
          </a:p>
        </p:txBody>
      </p:sp>
      <p:sp>
        <p:nvSpPr>
          <p:cNvPr id="4" name="Slide Number Placeholder 3"/>
          <p:cNvSpPr>
            <a:spLocks noGrp="1"/>
          </p:cNvSpPr>
          <p:nvPr>
            <p:ph type="sldNum" sz="quarter" idx="5"/>
          </p:nvPr>
        </p:nvSpPr>
        <p:spPr/>
        <p:txBody>
          <a:bodyPr/>
          <a:lstStyle/>
          <a:p>
            <a:fld id="{5A47B3A0-0325-463D-8A20-47634203A700}" type="slidenum">
              <a:rPr lang="en-US" smtClean="0"/>
              <a:t>8</a:t>
            </a:fld>
            <a:endParaRPr lang="en-US"/>
          </a:p>
        </p:txBody>
      </p:sp>
    </p:spTree>
    <p:extLst>
      <p:ext uri="{BB962C8B-B14F-4D97-AF65-F5344CB8AC3E}">
        <p14:creationId xmlns:p14="http://schemas.microsoft.com/office/powerpoint/2010/main" val="387427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five models used different optimizers (SGD, Adam, </a:t>
            </a:r>
            <a:r>
              <a:rPr lang="en-US" dirty="0" err="1"/>
              <a:t>Nadam</a:t>
            </a:r>
            <a:r>
              <a:rPr lang="en-US" dirty="0"/>
              <a:t>, etc) </a:t>
            </a:r>
          </a:p>
          <a:p>
            <a:r>
              <a:rPr lang="en-US" dirty="0"/>
              <a:t>The </a:t>
            </a:r>
            <a:r>
              <a:rPr lang="en-US" dirty="0" err="1"/>
              <a:t>NARR</a:t>
            </a:r>
            <a:r>
              <a:rPr lang="en-US" dirty="0"/>
              <a:t> contains both 12Z and 00Z data</a:t>
            </a:r>
          </a:p>
          <a:p>
            <a:endParaRPr lang="en-US" dirty="0"/>
          </a:p>
          <a:p>
            <a:r>
              <a:rPr lang="en-US" dirty="0"/>
              <a:t>Regularization tries to control the complexity of the model. [14]</a:t>
            </a:r>
          </a:p>
          <a:p>
            <a:endParaRPr lang="en-US" dirty="0"/>
          </a:p>
          <a:p>
            <a:r>
              <a:rPr lang="en-US" dirty="0"/>
              <a:t>Dropout layer tries to prevent overfitting. Dropout will randomly choose neuron(s) to remove from the next calculation. [15]</a:t>
            </a:r>
          </a:p>
          <a:p>
            <a:endParaRPr lang="en-US" dirty="0"/>
          </a:p>
          <a:p>
            <a:r>
              <a:rPr lang="en-US" dirty="0"/>
              <a:t>This network design was the best performer out of different attempts. This very well could not be the best network design for this problem.</a:t>
            </a:r>
          </a:p>
        </p:txBody>
      </p:sp>
      <p:sp>
        <p:nvSpPr>
          <p:cNvPr id="4" name="Slide Number Placeholder 3"/>
          <p:cNvSpPr>
            <a:spLocks noGrp="1"/>
          </p:cNvSpPr>
          <p:nvPr>
            <p:ph type="sldNum" sz="quarter" idx="5"/>
          </p:nvPr>
        </p:nvSpPr>
        <p:spPr/>
        <p:txBody>
          <a:bodyPr/>
          <a:lstStyle/>
          <a:p>
            <a:fld id="{5A47B3A0-0325-463D-8A20-47634203A700}" type="slidenum">
              <a:rPr lang="en-US" smtClean="0"/>
              <a:t>9</a:t>
            </a:fld>
            <a:endParaRPr lang="en-US"/>
          </a:p>
        </p:txBody>
      </p:sp>
    </p:spTree>
    <p:extLst>
      <p:ext uri="{BB962C8B-B14F-4D97-AF65-F5344CB8AC3E}">
        <p14:creationId xmlns:p14="http://schemas.microsoft.com/office/powerpoint/2010/main" val="180429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93F88-16B3-479E-964B-C0B4061FC6C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70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13248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216532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144243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893F88-16B3-479E-964B-C0B4061FC6C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59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148390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384283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378733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22520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DDB9D5-B5CC-4D4A-87C3-4A070F7F24D5}" type="datetimeFigureOut">
              <a:rPr lang="en-US" smtClean="0"/>
              <a:t>12/9/2019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893F88-16B3-479E-964B-C0B4061FC6CC}" type="slidenum">
              <a:rPr lang="en-US" smtClean="0"/>
              <a:t>‹#›</a:t>
            </a:fld>
            <a:endParaRPr lang="en-US" dirty="0"/>
          </a:p>
        </p:txBody>
      </p:sp>
    </p:spTree>
    <p:extLst>
      <p:ext uri="{BB962C8B-B14F-4D97-AF65-F5344CB8AC3E}">
        <p14:creationId xmlns:p14="http://schemas.microsoft.com/office/powerpoint/2010/main" val="30439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DDB9D5-B5CC-4D4A-87C3-4A070F7F24D5}" type="datetimeFigureOut">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893F88-16B3-479E-964B-C0B4061FC6CC}" type="slidenum">
              <a:rPr lang="en-US" smtClean="0"/>
              <a:t>‹#›</a:t>
            </a:fld>
            <a:endParaRPr lang="en-US" dirty="0"/>
          </a:p>
        </p:txBody>
      </p:sp>
    </p:spTree>
    <p:extLst>
      <p:ext uri="{BB962C8B-B14F-4D97-AF65-F5344CB8AC3E}">
        <p14:creationId xmlns:p14="http://schemas.microsoft.com/office/powerpoint/2010/main" val="106119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DDB9D5-B5CC-4D4A-87C3-4A070F7F24D5}" type="datetimeFigureOut">
              <a:rPr lang="en-US" smtClean="0"/>
              <a:t>12/9/2019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893F88-16B3-479E-964B-C0B4061FC6C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203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cs.utah.edu/~bhaskara/courses/theoryml/scribes/lecture19.pdf" TargetMode="External"/><Relationship Id="rId3" Type="http://schemas.openxmlformats.org/officeDocument/2006/relationships/hyperlink" Target="https://pandas.pydata.org/" TargetMode="External"/><Relationship Id="rId7" Type="http://schemas.openxmlformats.org/officeDocument/2006/relationships/hyperlink" Target="https://www.tensorflow.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opengrads.org/" TargetMode="External"/><Relationship Id="rId10" Type="http://schemas.openxmlformats.org/officeDocument/2006/relationships/hyperlink" Target="https://machinelearningmastery.com/cross-entropy-for-machine-learning/" TargetMode="External"/><Relationship Id="rId4" Type="http://schemas.openxmlformats.org/officeDocument/2006/relationships/hyperlink" Target="http://geopandas.org/" TargetMode="External"/><Relationship Id="rId9" Type="http://schemas.openxmlformats.org/officeDocument/2006/relationships/hyperlink" Target="https://towardsdatascience.com/overfitting-vs-underfitting-a-complete-example-d05dd7e19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FD95-F212-4A89-A447-4FD457FEF94D}"/>
              </a:ext>
            </a:extLst>
          </p:cNvPr>
          <p:cNvSpPr>
            <a:spLocks noGrp="1"/>
          </p:cNvSpPr>
          <p:nvPr>
            <p:ph type="ctrTitle"/>
          </p:nvPr>
        </p:nvSpPr>
        <p:spPr/>
        <p:txBody>
          <a:bodyPr>
            <a:normAutofit/>
          </a:bodyPr>
          <a:lstStyle/>
          <a:p>
            <a:r>
              <a:rPr lang="en-US" dirty="0"/>
              <a:t>Using Machine Learning to Predict Tornadoes</a:t>
            </a:r>
          </a:p>
        </p:txBody>
      </p:sp>
      <p:sp>
        <p:nvSpPr>
          <p:cNvPr id="3" name="Subtitle 2">
            <a:extLst>
              <a:ext uri="{FF2B5EF4-FFF2-40B4-BE49-F238E27FC236}">
                <a16:creationId xmlns:a16="http://schemas.microsoft.com/office/drawing/2014/main" id="{434DEF36-26A1-4256-A3DE-ABB7945A69EA}"/>
              </a:ext>
            </a:extLst>
          </p:cNvPr>
          <p:cNvSpPr>
            <a:spLocks noGrp="1"/>
          </p:cNvSpPr>
          <p:nvPr>
            <p:ph type="subTitle" idx="1"/>
          </p:nvPr>
        </p:nvSpPr>
        <p:spPr/>
        <p:txBody>
          <a:bodyPr/>
          <a:lstStyle/>
          <a:p>
            <a:r>
              <a:rPr lang="en-US" dirty="0"/>
              <a:t>Scott </a:t>
            </a:r>
            <a:r>
              <a:rPr lang="en-US" dirty="0" err="1"/>
              <a:t>burgholzer</a:t>
            </a:r>
            <a:endParaRPr lang="en-US" dirty="0"/>
          </a:p>
          <a:p>
            <a:r>
              <a:rPr lang="en-US" dirty="0"/>
              <a:t>Lewis university – data science capstone 2019</a:t>
            </a:r>
          </a:p>
        </p:txBody>
      </p:sp>
    </p:spTree>
    <p:extLst>
      <p:ext uri="{BB962C8B-B14F-4D97-AF65-F5344CB8AC3E}">
        <p14:creationId xmlns:p14="http://schemas.microsoft.com/office/powerpoint/2010/main" val="153539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F36-8F32-4A4E-B214-5AFE024CC970}"/>
              </a:ext>
            </a:extLst>
          </p:cNvPr>
          <p:cNvSpPr>
            <a:spLocks noGrp="1"/>
          </p:cNvSpPr>
          <p:nvPr>
            <p:ph type="title"/>
          </p:nvPr>
        </p:nvSpPr>
        <p:spPr/>
        <p:txBody>
          <a:bodyPr/>
          <a:lstStyle/>
          <a:p>
            <a:r>
              <a:rPr lang="en-US" dirty="0"/>
              <a:t>12Z Results – Model 1</a:t>
            </a:r>
          </a:p>
        </p:txBody>
      </p:sp>
      <p:sp>
        <p:nvSpPr>
          <p:cNvPr id="3" name="Content Placeholder 2">
            <a:extLst>
              <a:ext uri="{FF2B5EF4-FFF2-40B4-BE49-F238E27FC236}">
                <a16:creationId xmlns:a16="http://schemas.microsoft.com/office/drawing/2014/main" id="{1BC88DAA-9067-4B98-B2A8-B8D91CD4BEB9}"/>
              </a:ext>
            </a:extLst>
          </p:cNvPr>
          <p:cNvSpPr>
            <a:spLocks noGrp="1"/>
          </p:cNvSpPr>
          <p:nvPr>
            <p:ph idx="1"/>
          </p:nvPr>
        </p:nvSpPr>
        <p:spPr/>
        <p:txBody>
          <a:bodyPr>
            <a:noAutofit/>
          </a:bodyPr>
          <a:lstStyle/>
          <a:p>
            <a:pPr lvl="1"/>
            <a:r>
              <a:rPr lang="en-US" sz="2800" dirty="0" err="1"/>
              <a:t>Adadelta</a:t>
            </a:r>
            <a:r>
              <a:rPr lang="en-US" sz="2800" dirty="0"/>
              <a:t> optimizer used</a:t>
            </a:r>
          </a:p>
          <a:p>
            <a:pPr lvl="2"/>
            <a:r>
              <a:rPr lang="en-US" sz="2000" dirty="0"/>
              <a:t>Learning rate = 0.001</a:t>
            </a:r>
          </a:p>
          <a:p>
            <a:pPr lvl="2"/>
            <a:r>
              <a:rPr lang="en-US" sz="2000" dirty="0"/>
              <a:t>Decay rate = 0.95</a:t>
            </a:r>
          </a:p>
          <a:p>
            <a:pPr lvl="2"/>
            <a:r>
              <a:rPr lang="en-US" sz="2000" dirty="0"/>
              <a:t>Constant = 1 x 10</a:t>
            </a:r>
            <a:r>
              <a:rPr lang="en-US" sz="2000" baseline="30000" dirty="0"/>
              <a:t>-7</a:t>
            </a:r>
          </a:p>
          <a:p>
            <a:pPr lvl="1"/>
            <a:r>
              <a:rPr lang="en-US" sz="2800" dirty="0"/>
              <a:t>Training and Validation Loss</a:t>
            </a:r>
          </a:p>
          <a:p>
            <a:pPr lvl="1"/>
            <a:r>
              <a:rPr lang="en-US" sz="2800" dirty="0"/>
              <a:t>Underfit signs [16]</a:t>
            </a:r>
          </a:p>
          <a:p>
            <a:pPr lvl="2"/>
            <a:r>
              <a:rPr lang="en-US" sz="2000" dirty="0"/>
              <a:t>High training </a:t>
            </a:r>
          </a:p>
          <a:p>
            <a:pPr lvl="2"/>
            <a:r>
              <a:rPr lang="en-US" sz="2000" dirty="0"/>
              <a:t>High validation</a:t>
            </a:r>
          </a:p>
          <a:p>
            <a:pPr lvl="1"/>
            <a:r>
              <a:rPr lang="en-US" sz="2800" dirty="0"/>
              <a:t>Overfit signs [16]</a:t>
            </a:r>
          </a:p>
          <a:p>
            <a:pPr lvl="2"/>
            <a:r>
              <a:rPr lang="en-US" sz="2000" dirty="0"/>
              <a:t>Low training</a:t>
            </a:r>
          </a:p>
          <a:p>
            <a:pPr lvl="2"/>
            <a:r>
              <a:rPr lang="en-US" sz="2000" dirty="0"/>
              <a:t>High validation</a:t>
            </a:r>
          </a:p>
        </p:txBody>
      </p:sp>
      <p:grpSp>
        <p:nvGrpSpPr>
          <p:cNvPr id="6" name="Group 5">
            <a:extLst>
              <a:ext uri="{FF2B5EF4-FFF2-40B4-BE49-F238E27FC236}">
                <a16:creationId xmlns:a16="http://schemas.microsoft.com/office/drawing/2014/main" id="{CE2383DB-5128-4C3F-8CA3-EF68CF3F1BF5}"/>
              </a:ext>
            </a:extLst>
          </p:cNvPr>
          <p:cNvGrpSpPr/>
          <p:nvPr/>
        </p:nvGrpSpPr>
        <p:grpSpPr>
          <a:xfrm>
            <a:off x="7183668" y="1845734"/>
            <a:ext cx="3972012" cy="2724368"/>
            <a:chOff x="7183668" y="1845734"/>
            <a:chExt cx="3972012" cy="2724368"/>
          </a:xfrm>
        </p:grpSpPr>
        <p:pic>
          <p:nvPicPr>
            <p:cNvPr id="4" name="Picture 3">
              <a:extLst>
                <a:ext uri="{FF2B5EF4-FFF2-40B4-BE49-F238E27FC236}">
                  <a16:creationId xmlns:a16="http://schemas.microsoft.com/office/drawing/2014/main" id="{94207C21-7637-49B9-8E5E-FC2C8BC81E90}"/>
                </a:ext>
              </a:extLst>
            </p:cNvPr>
            <p:cNvPicPr/>
            <p:nvPr/>
          </p:nvPicPr>
          <p:blipFill rotWithShape="1">
            <a:blip r:embed="rId3">
              <a:extLst>
                <a:ext uri="{28A0092B-C50C-407E-A947-70E740481C1C}">
                  <a14:useLocalDpi xmlns:a14="http://schemas.microsoft.com/office/drawing/2010/main" val="0"/>
                </a:ext>
              </a:extLst>
            </a:blip>
            <a:srcRect t="-1" r="50000" b="52101"/>
            <a:stretch/>
          </p:blipFill>
          <p:spPr bwMode="auto">
            <a:xfrm>
              <a:off x="7183668" y="1845734"/>
              <a:ext cx="3972012" cy="2724368"/>
            </a:xfrm>
            <a:prstGeom prst="rect">
              <a:avLst/>
            </a:prstGeom>
            <a:noFill/>
            <a:ln>
              <a:noFill/>
            </a:ln>
          </p:spPr>
        </p:pic>
        <p:sp>
          <p:nvSpPr>
            <p:cNvPr id="5" name="Rectangle 4">
              <a:extLst>
                <a:ext uri="{FF2B5EF4-FFF2-40B4-BE49-F238E27FC236}">
                  <a16:creationId xmlns:a16="http://schemas.microsoft.com/office/drawing/2014/main" id="{7A4AB21A-833D-469A-9FC3-5FB9266F9C1F}"/>
                </a:ext>
              </a:extLst>
            </p:cNvPr>
            <p:cNvSpPr/>
            <p:nvPr/>
          </p:nvSpPr>
          <p:spPr>
            <a:xfrm>
              <a:off x="7183668" y="1845734"/>
              <a:ext cx="265756" cy="2011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F36-8F32-4A4E-B214-5AFE024CC970}"/>
              </a:ext>
            </a:extLst>
          </p:cNvPr>
          <p:cNvSpPr>
            <a:spLocks noGrp="1"/>
          </p:cNvSpPr>
          <p:nvPr>
            <p:ph type="title"/>
          </p:nvPr>
        </p:nvSpPr>
        <p:spPr/>
        <p:txBody>
          <a:bodyPr/>
          <a:lstStyle/>
          <a:p>
            <a:r>
              <a:rPr lang="en-US" dirty="0"/>
              <a:t>12Z Results – Model 2</a:t>
            </a:r>
          </a:p>
        </p:txBody>
      </p:sp>
      <p:sp>
        <p:nvSpPr>
          <p:cNvPr id="3" name="Content Placeholder 2">
            <a:extLst>
              <a:ext uri="{FF2B5EF4-FFF2-40B4-BE49-F238E27FC236}">
                <a16:creationId xmlns:a16="http://schemas.microsoft.com/office/drawing/2014/main" id="{1BC88DAA-9067-4B98-B2A8-B8D91CD4BEB9}"/>
              </a:ext>
            </a:extLst>
          </p:cNvPr>
          <p:cNvSpPr>
            <a:spLocks noGrp="1"/>
          </p:cNvSpPr>
          <p:nvPr>
            <p:ph idx="1"/>
          </p:nvPr>
        </p:nvSpPr>
        <p:spPr/>
        <p:txBody>
          <a:bodyPr>
            <a:normAutofit/>
          </a:bodyPr>
          <a:lstStyle/>
          <a:p>
            <a:pPr lvl="1"/>
            <a:r>
              <a:rPr lang="en-US" sz="2400" dirty="0" err="1"/>
              <a:t>Adagrad</a:t>
            </a:r>
            <a:r>
              <a:rPr lang="en-US" sz="2400" dirty="0"/>
              <a:t> optimizer used</a:t>
            </a:r>
          </a:p>
          <a:p>
            <a:pPr lvl="2"/>
            <a:r>
              <a:rPr lang="en-US" sz="1800" dirty="0"/>
              <a:t>Learning rate = 0.001</a:t>
            </a:r>
          </a:p>
          <a:p>
            <a:pPr lvl="2"/>
            <a:r>
              <a:rPr lang="en-US" sz="1800" dirty="0"/>
              <a:t>Initial accumulator = 0.1</a:t>
            </a:r>
          </a:p>
          <a:p>
            <a:pPr lvl="2"/>
            <a:r>
              <a:rPr lang="en-US" sz="1800" dirty="0"/>
              <a:t>Constant = 1 x 10</a:t>
            </a:r>
            <a:r>
              <a:rPr lang="en-US" sz="1800" baseline="30000" dirty="0"/>
              <a:t>-7</a:t>
            </a:r>
          </a:p>
          <a:p>
            <a:pPr lvl="1"/>
            <a:r>
              <a:rPr lang="en-US" sz="2400" dirty="0"/>
              <a:t>Training and Validation Loss</a:t>
            </a:r>
          </a:p>
          <a:p>
            <a:pPr lvl="1"/>
            <a:r>
              <a:rPr lang="en-US" sz="2400" dirty="0" err="1"/>
              <a:t>Adadelta</a:t>
            </a:r>
            <a:r>
              <a:rPr lang="en-US" sz="2400" dirty="0"/>
              <a:t> is modified version of </a:t>
            </a:r>
            <a:r>
              <a:rPr lang="en-US" sz="2400" dirty="0" err="1"/>
              <a:t>Adagrad</a:t>
            </a:r>
            <a:r>
              <a:rPr lang="en-US" sz="2400" dirty="0"/>
              <a:t> </a:t>
            </a:r>
            <a:br>
              <a:rPr lang="en-US" sz="2400" dirty="0"/>
            </a:br>
            <a:r>
              <a:rPr lang="en-US" sz="2400" dirty="0"/>
              <a:t>[18]</a:t>
            </a:r>
          </a:p>
        </p:txBody>
      </p:sp>
      <p:grpSp>
        <p:nvGrpSpPr>
          <p:cNvPr id="9" name="Group 8">
            <a:extLst>
              <a:ext uri="{FF2B5EF4-FFF2-40B4-BE49-F238E27FC236}">
                <a16:creationId xmlns:a16="http://schemas.microsoft.com/office/drawing/2014/main" id="{45BA598C-0BDE-4DE3-B9E9-68972C031D50}"/>
              </a:ext>
            </a:extLst>
          </p:cNvPr>
          <p:cNvGrpSpPr/>
          <p:nvPr/>
        </p:nvGrpSpPr>
        <p:grpSpPr>
          <a:xfrm>
            <a:off x="6568678" y="1909712"/>
            <a:ext cx="4823671" cy="3210929"/>
            <a:chOff x="6332009" y="1909712"/>
            <a:chExt cx="4823671" cy="3210929"/>
          </a:xfrm>
        </p:grpSpPr>
        <p:pic>
          <p:nvPicPr>
            <p:cNvPr id="7" name="Picture 6">
              <a:extLst>
                <a:ext uri="{FF2B5EF4-FFF2-40B4-BE49-F238E27FC236}">
                  <a16:creationId xmlns:a16="http://schemas.microsoft.com/office/drawing/2014/main" id="{8A033CB9-F29A-442E-B999-F84EF53F83FA}"/>
                </a:ext>
              </a:extLst>
            </p:cNvPr>
            <p:cNvPicPr/>
            <p:nvPr/>
          </p:nvPicPr>
          <p:blipFill rotWithShape="1">
            <a:blip r:embed="rId3">
              <a:extLst>
                <a:ext uri="{28A0092B-C50C-407E-A947-70E740481C1C}">
                  <a14:useLocalDpi xmlns:a14="http://schemas.microsoft.com/office/drawing/2010/main" val="0"/>
                </a:ext>
              </a:extLst>
            </a:blip>
            <a:srcRect l="51404" b="52100"/>
            <a:stretch/>
          </p:blipFill>
          <p:spPr bwMode="auto">
            <a:xfrm>
              <a:off x="6441066" y="1909712"/>
              <a:ext cx="4714614" cy="3210929"/>
            </a:xfrm>
            <a:prstGeom prst="rect">
              <a:avLst/>
            </a:prstGeom>
            <a:noFill/>
            <a:ln>
              <a:noFill/>
            </a:ln>
          </p:spPr>
        </p:pic>
        <p:sp>
          <p:nvSpPr>
            <p:cNvPr id="8" name="Rectangle: Rounded Corners 7">
              <a:extLst>
                <a:ext uri="{FF2B5EF4-FFF2-40B4-BE49-F238E27FC236}">
                  <a16:creationId xmlns:a16="http://schemas.microsoft.com/office/drawing/2014/main" id="{582FDDE2-87B3-437A-9A2A-3AE6A3C2B2B5}"/>
                </a:ext>
              </a:extLst>
            </p:cNvPr>
            <p:cNvSpPr/>
            <p:nvPr/>
          </p:nvSpPr>
          <p:spPr>
            <a:xfrm>
              <a:off x="6332009" y="1909712"/>
              <a:ext cx="395962" cy="38711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177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F36-8F32-4A4E-B214-5AFE024CC970}"/>
              </a:ext>
            </a:extLst>
          </p:cNvPr>
          <p:cNvSpPr>
            <a:spLocks noGrp="1"/>
          </p:cNvSpPr>
          <p:nvPr>
            <p:ph type="title"/>
          </p:nvPr>
        </p:nvSpPr>
        <p:spPr/>
        <p:txBody>
          <a:bodyPr/>
          <a:lstStyle/>
          <a:p>
            <a:r>
              <a:rPr lang="en-US" dirty="0"/>
              <a:t>12Z Results – Model 3</a:t>
            </a:r>
          </a:p>
        </p:txBody>
      </p:sp>
      <p:sp>
        <p:nvSpPr>
          <p:cNvPr id="3" name="Content Placeholder 2">
            <a:extLst>
              <a:ext uri="{FF2B5EF4-FFF2-40B4-BE49-F238E27FC236}">
                <a16:creationId xmlns:a16="http://schemas.microsoft.com/office/drawing/2014/main" id="{1BC88DAA-9067-4B98-B2A8-B8D91CD4BEB9}"/>
              </a:ext>
            </a:extLst>
          </p:cNvPr>
          <p:cNvSpPr>
            <a:spLocks noGrp="1"/>
          </p:cNvSpPr>
          <p:nvPr>
            <p:ph idx="1"/>
          </p:nvPr>
        </p:nvSpPr>
        <p:spPr>
          <a:xfrm>
            <a:off x="1097280" y="1737360"/>
            <a:ext cx="10058400" cy="4834038"/>
          </a:xfrm>
        </p:spPr>
        <p:txBody>
          <a:bodyPr>
            <a:normAutofit fontScale="85000" lnSpcReduction="20000"/>
          </a:bodyPr>
          <a:lstStyle/>
          <a:p>
            <a:pPr lvl="1"/>
            <a:r>
              <a:rPr lang="en-US" sz="2800" dirty="0"/>
              <a:t>Adam optimizer</a:t>
            </a:r>
          </a:p>
          <a:p>
            <a:pPr lvl="2"/>
            <a:r>
              <a:rPr lang="en-US" sz="2000" dirty="0"/>
              <a:t>Learning rate = 0.001</a:t>
            </a:r>
          </a:p>
          <a:p>
            <a:pPr lvl="2"/>
            <a:r>
              <a:rPr lang="en-US" sz="2000" dirty="0"/>
              <a:t>First exponential decay rate = 0.9</a:t>
            </a:r>
          </a:p>
          <a:p>
            <a:pPr lvl="2"/>
            <a:r>
              <a:rPr lang="en-US" sz="2000" dirty="0"/>
              <a:t>Second exponential decay rate = 0.999</a:t>
            </a:r>
          </a:p>
          <a:p>
            <a:pPr lvl="2"/>
            <a:r>
              <a:rPr lang="en-US" sz="2000" dirty="0"/>
              <a:t>Constant = 1 x 10</a:t>
            </a:r>
            <a:r>
              <a:rPr lang="en-US" sz="2000" baseline="30000" dirty="0"/>
              <a:t>-7</a:t>
            </a:r>
          </a:p>
          <a:p>
            <a:pPr lvl="1"/>
            <a:r>
              <a:rPr lang="en-US" sz="2800" dirty="0"/>
              <a:t>Training and validation loss</a:t>
            </a:r>
          </a:p>
          <a:p>
            <a:pPr lvl="1"/>
            <a:r>
              <a:rPr lang="en-US" sz="2800" dirty="0"/>
              <a:t>Confusion Matrix</a:t>
            </a:r>
          </a:p>
          <a:p>
            <a:pPr lvl="2"/>
            <a:r>
              <a:rPr lang="en-US" sz="2400" dirty="0"/>
              <a:t>Accuracy </a:t>
            </a:r>
          </a:p>
          <a:p>
            <a:pPr lvl="3"/>
            <a:r>
              <a:rPr lang="en-US" sz="2400" dirty="0"/>
              <a:t>71.8%</a:t>
            </a:r>
          </a:p>
          <a:p>
            <a:pPr lvl="2"/>
            <a:r>
              <a:rPr lang="en-US" sz="2000" dirty="0"/>
              <a:t>Error rate    </a:t>
            </a:r>
          </a:p>
          <a:p>
            <a:pPr lvl="3"/>
            <a:r>
              <a:rPr lang="en-US" sz="2000" dirty="0"/>
              <a:t>28.2%</a:t>
            </a:r>
          </a:p>
          <a:p>
            <a:pPr lvl="2"/>
            <a:r>
              <a:rPr lang="en-US" sz="2000" dirty="0"/>
              <a:t>Recall        </a:t>
            </a:r>
          </a:p>
          <a:p>
            <a:pPr lvl="3"/>
            <a:r>
              <a:rPr lang="en-US" sz="2000" dirty="0"/>
              <a:t>18% “yes”             </a:t>
            </a:r>
          </a:p>
          <a:p>
            <a:pPr lvl="3"/>
            <a:r>
              <a:rPr lang="en-US" sz="2000" dirty="0"/>
              <a:t>90% “no”</a:t>
            </a:r>
          </a:p>
          <a:p>
            <a:pPr lvl="2"/>
            <a:r>
              <a:rPr lang="en-US" sz="2000" dirty="0"/>
              <a:t>Precision</a:t>
            </a:r>
          </a:p>
          <a:p>
            <a:pPr lvl="3"/>
            <a:r>
              <a:rPr lang="en-US" sz="2000" dirty="0"/>
              <a:t>38% “yes”       </a:t>
            </a:r>
          </a:p>
          <a:p>
            <a:pPr lvl="3"/>
            <a:r>
              <a:rPr lang="en-US" sz="2000" dirty="0"/>
              <a:t>76% “no”</a:t>
            </a:r>
          </a:p>
          <a:p>
            <a:pPr lvl="1"/>
            <a:endParaRPr lang="en-US" dirty="0"/>
          </a:p>
        </p:txBody>
      </p:sp>
      <p:grpSp>
        <p:nvGrpSpPr>
          <p:cNvPr id="5" name="Group 4">
            <a:extLst>
              <a:ext uri="{FF2B5EF4-FFF2-40B4-BE49-F238E27FC236}">
                <a16:creationId xmlns:a16="http://schemas.microsoft.com/office/drawing/2014/main" id="{7C86A9E5-FDCA-42CA-A958-2060680BB8C7}"/>
              </a:ext>
            </a:extLst>
          </p:cNvPr>
          <p:cNvGrpSpPr/>
          <p:nvPr/>
        </p:nvGrpSpPr>
        <p:grpSpPr>
          <a:xfrm>
            <a:off x="7113864" y="1737360"/>
            <a:ext cx="4041816" cy="2818545"/>
            <a:chOff x="7113864" y="1845734"/>
            <a:chExt cx="4041816" cy="2818545"/>
          </a:xfrm>
        </p:grpSpPr>
        <p:pic>
          <p:nvPicPr>
            <p:cNvPr id="10" name="Picture 9">
              <a:extLst>
                <a:ext uri="{FF2B5EF4-FFF2-40B4-BE49-F238E27FC236}">
                  <a16:creationId xmlns:a16="http://schemas.microsoft.com/office/drawing/2014/main" id="{633877ED-7DB9-4005-AF4C-642B55BA86B5}"/>
                </a:ext>
              </a:extLst>
            </p:cNvPr>
            <p:cNvPicPr/>
            <p:nvPr/>
          </p:nvPicPr>
          <p:blipFill rotWithShape="1">
            <a:blip r:embed="rId3">
              <a:extLst>
                <a:ext uri="{28A0092B-C50C-407E-A947-70E740481C1C}">
                  <a14:useLocalDpi xmlns:a14="http://schemas.microsoft.com/office/drawing/2010/main" val="0"/>
                </a:ext>
              </a:extLst>
            </a:blip>
            <a:srcRect t="50000" r="50767"/>
            <a:stretch/>
          </p:blipFill>
          <p:spPr bwMode="auto">
            <a:xfrm>
              <a:off x="7113864" y="1845734"/>
              <a:ext cx="4041816" cy="2818545"/>
            </a:xfrm>
            <a:prstGeom prst="rect">
              <a:avLst/>
            </a:prstGeom>
            <a:noFill/>
            <a:ln>
              <a:noFill/>
            </a:ln>
          </p:spPr>
        </p:pic>
        <p:sp>
          <p:nvSpPr>
            <p:cNvPr id="4" name="Rectangle 3">
              <a:extLst>
                <a:ext uri="{FF2B5EF4-FFF2-40B4-BE49-F238E27FC236}">
                  <a16:creationId xmlns:a16="http://schemas.microsoft.com/office/drawing/2014/main" id="{82FC7A98-162B-4DA0-9A0B-564289C35709}"/>
                </a:ext>
              </a:extLst>
            </p:cNvPr>
            <p:cNvSpPr/>
            <p:nvPr/>
          </p:nvSpPr>
          <p:spPr>
            <a:xfrm>
              <a:off x="7214532" y="1845734"/>
              <a:ext cx="192947" cy="2263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4869A72F-7D0C-4F7F-BDB3-6DC648031D3D}"/>
              </a:ext>
            </a:extLst>
          </p:cNvPr>
          <p:cNvGraphicFramePr>
            <a:graphicFrameLocks noGrp="1"/>
          </p:cNvGraphicFramePr>
          <p:nvPr>
            <p:extLst>
              <p:ext uri="{D42A27DB-BD31-4B8C-83A1-F6EECF244321}">
                <p14:modId xmlns:p14="http://schemas.microsoft.com/office/powerpoint/2010/main" val="1284756022"/>
              </p:ext>
            </p:extLst>
          </p:nvPr>
        </p:nvGraphicFramePr>
        <p:xfrm>
          <a:off x="6328842" y="4923816"/>
          <a:ext cx="4765878" cy="1112520"/>
        </p:xfrm>
        <a:graphic>
          <a:graphicData uri="http://schemas.openxmlformats.org/drawingml/2006/table">
            <a:tbl>
              <a:tblPr firstRow="1" bandRow="1">
                <a:tableStyleId>{5C22544A-7EE6-4342-B048-85BDC9FD1C3A}</a:tableStyleId>
              </a:tblPr>
              <a:tblGrid>
                <a:gridCol w="1571848">
                  <a:extLst>
                    <a:ext uri="{9D8B030D-6E8A-4147-A177-3AD203B41FA5}">
                      <a16:colId xmlns:a16="http://schemas.microsoft.com/office/drawing/2014/main" val="4153797025"/>
                    </a:ext>
                  </a:extLst>
                </a:gridCol>
                <a:gridCol w="1597015">
                  <a:extLst>
                    <a:ext uri="{9D8B030D-6E8A-4147-A177-3AD203B41FA5}">
                      <a16:colId xmlns:a16="http://schemas.microsoft.com/office/drawing/2014/main" val="1543181400"/>
                    </a:ext>
                  </a:extLst>
                </a:gridCol>
                <a:gridCol w="1597015">
                  <a:extLst>
                    <a:ext uri="{9D8B030D-6E8A-4147-A177-3AD203B41FA5}">
                      <a16:colId xmlns:a16="http://schemas.microsoft.com/office/drawing/2014/main" val="146663639"/>
                    </a:ext>
                  </a:extLst>
                </a:gridCol>
              </a:tblGrid>
              <a:tr h="370840">
                <a:tc>
                  <a:txBody>
                    <a:bodyPr/>
                    <a:lstStyle/>
                    <a:p>
                      <a:endParaRPr lang="en-US" dirty="0"/>
                    </a:p>
                  </a:txBody>
                  <a:tcPr>
                    <a:noFill/>
                  </a:tcPr>
                </a:tc>
                <a:tc>
                  <a:txBody>
                    <a:bodyPr/>
                    <a:lstStyle/>
                    <a:p>
                      <a:r>
                        <a:rPr lang="en-US" dirty="0"/>
                        <a:t>Predicted No</a:t>
                      </a:r>
                    </a:p>
                  </a:txBody>
                  <a:tcPr>
                    <a:solidFill>
                      <a:schemeClr val="accent1"/>
                    </a:solidFill>
                  </a:tcPr>
                </a:tc>
                <a:tc>
                  <a:txBody>
                    <a:bodyPr/>
                    <a:lstStyle/>
                    <a:p>
                      <a:r>
                        <a:rPr lang="en-US" dirty="0"/>
                        <a:t>Predicted Yes</a:t>
                      </a:r>
                    </a:p>
                  </a:txBody>
                  <a:tcPr/>
                </a:tc>
                <a:extLst>
                  <a:ext uri="{0D108BD9-81ED-4DB2-BD59-A6C34878D82A}">
                    <a16:rowId xmlns:a16="http://schemas.microsoft.com/office/drawing/2014/main" val="660836632"/>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No</a:t>
                      </a:r>
                    </a:p>
                  </a:txBody>
                  <a:tcPr>
                    <a:solidFill>
                      <a:schemeClr val="accent1"/>
                    </a:solidFill>
                  </a:tcPr>
                </a:tc>
                <a:tc>
                  <a:txBody>
                    <a:bodyPr/>
                    <a:lstStyle/>
                    <a:p>
                      <a:r>
                        <a:rPr lang="en-US" dirty="0"/>
                        <a:t>1721</a:t>
                      </a:r>
                    </a:p>
                  </a:txBody>
                  <a:tcPr/>
                </a:tc>
                <a:tc>
                  <a:txBody>
                    <a:bodyPr/>
                    <a:lstStyle/>
                    <a:p>
                      <a:r>
                        <a:rPr lang="en-US" dirty="0"/>
                        <a:t>191</a:t>
                      </a:r>
                    </a:p>
                  </a:txBody>
                  <a:tcPr/>
                </a:tc>
                <a:extLst>
                  <a:ext uri="{0D108BD9-81ED-4DB2-BD59-A6C34878D82A}">
                    <a16:rowId xmlns:a16="http://schemas.microsoft.com/office/drawing/2014/main" val="884367996"/>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Yes</a:t>
                      </a:r>
                    </a:p>
                  </a:txBody>
                  <a:tcPr>
                    <a:solidFill>
                      <a:schemeClr val="accent1"/>
                    </a:solidFill>
                  </a:tcPr>
                </a:tc>
                <a:tc>
                  <a:txBody>
                    <a:bodyPr/>
                    <a:lstStyle/>
                    <a:p>
                      <a:r>
                        <a:rPr lang="en-US" dirty="0"/>
                        <a:t>529</a:t>
                      </a:r>
                    </a:p>
                  </a:txBody>
                  <a:tcPr/>
                </a:tc>
                <a:tc>
                  <a:txBody>
                    <a:bodyPr/>
                    <a:lstStyle/>
                    <a:p>
                      <a:r>
                        <a:rPr lang="en-US" dirty="0"/>
                        <a:t>116</a:t>
                      </a:r>
                    </a:p>
                  </a:txBody>
                  <a:tcPr/>
                </a:tc>
                <a:extLst>
                  <a:ext uri="{0D108BD9-81ED-4DB2-BD59-A6C34878D82A}">
                    <a16:rowId xmlns:a16="http://schemas.microsoft.com/office/drawing/2014/main" val="724791124"/>
                  </a:ext>
                </a:extLst>
              </a:tr>
            </a:tbl>
          </a:graphicData>
        </a:graphic>
      </p:graphicFrame>
    </p:spTree>
    <p:extLst>
      <p:ext uri="{BB962C8B-B14F-4D97-AF65-F5344CB8AC3E}">
        <p14:creationId xmlns:p14="http://schemas.microsoft.com/office/powerpoint/2010/main" val="165724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 calcmode="lin" valueType="num">
                                      <p:cBhvr additive="base">
                                        <p:cTn id="7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 calcmode="lin" valueType="num">
                                      <p:cBhvr additive="base">
                                        <p:cTn id="7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 calcmode="lin" valueType="num">
                                      <p:cBhvr additive="base">
                                        <p:cTn id="8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anim calcmode="lin" valueType="num">
                                      <p:cBhvr additive="base">
                                        <p:cTn id="8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4" end="14"/>
                                            </p:txEl>
                                          </p:spTgt>
                                        </p:tgtEl>
                                        <p:attrNameLst>
                                          <p:attrName>style.visibility</p:attrName>
                                        </p:attrNameLst>
                                      </p:cBhvr>
                                      <p:to>
                                        <p:strVal val="visible"/>
                                      </p:to>
                                    </p:set>
                                    <p:anim calcmode="lin" valueType="num">
                                      <p:cBhvr additive="base">
                                        <p:cTn id="9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15" end="15"/>
                                            </p:txEl>
                                          </p:spTgt>
                                        </p:tgtEl>
                                        <p:attrNameLst>
                                          <p:attrName>style.visibility</p:attrName>
                                        </p:attrNameLst>
                                      </p:cBhvr>
                                      <p:to>
                                        <p:strVal val="visible"/>
                                      </p:to>
                                    </p:set>
                                    <p:anim calcmode="lin" valueType="num">
                                      <p:cBhvr additive="base">
                                        <p:cTn id="9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F36-8F32-4A4E-B214-5AFE024CC970}"/>
              </a:ext>
            </a:extLst>
          </p:cNvPr>
          <p:cNvSpPr>
            <a:spLocks noGrp="1"/>
          </p:cNvSpPr>
          <p:nvPr>
            <p:ph type="title"/>
          </p:nvPr>
        </p:nvSpPr>
        <p:spPr/>
        <p:txBody>
          <a:bodyPr/>
          <a:lstStyle/>
          <a:p>
            <a:r>
              <a:rPr lang="en-US" dirty="0"/>
              <a:t>12Z Results – Model 4</a:t>
            </a:r>
          </a:p>
        </p:txBody>
      </p:sp>
      <p:sp>
        <p:nvSpPr>
          <p:cNvPr id="3" name="Content Placeholder 2">
            <a:extLst>
              <a:ext uri="{FF2B5EF4-FFF2-40B4-BE49-F238E27FC236}">
                <a16:creationId xmlns:a16="http://schemas.microsoft.com/office/drawing/2014/main" id="{1BC88DAA-9067-4B98-B2A8-B8D91CD4BEB9}"/>
              </a:ext>
            </a:extLst>
          </p:cNvPr>
          <p:cNvSpPr>
            <a:spLocks noGrp="1"/>
          </p:cNvSpPr>
          <p:nvPr>
            <p:ph idx="1"/>
          </p:nvPr>
        </p:nvSpPr>
        <p:spPr/>
        <p:txBody>
          <a:bodyPr/>
          <a:lstStyle/>
          <a:p>
            <a:pPr lvl="1"/>
            <a:r>
              <a:rPr lang="en-US" sz="2800" dirty="0" err="1"/>
              <a:t>NAdam</a:t>
            </a:r>
            <a:r>
              <a:rPr lang="en-US" sz="2800" dirty="0"/>
              <a:t> optimizer</a:t>
            </a:r>
          </a:p>
          <a:p>
            <a:pPr lvl="2"/>
            <a:r>
              <a:rPr lang="en-US" sz="2000" dirty="0"/>
              <a:t>Learning rate = 0.001</a:t>
            </a:r>
          </a:p>
          <a:p>
            <a:pPr lvl="2"/>
            <a:r>
              <a:rPr lang="en-US" sz="2000" dirty="0"/>
              <a:t>Beta 1 = 0.9</a:t>
            </a:r>
          </a:p>
          <a:p>
            <a:pPr lvl="2"/>
            <a:r>
              <a:rPr lang="en-US" sz="2000" dirty="0"/>
              <a:t>Beta 2 = 0.999</a:t>
            </a:r>
          </a:p>
          <a:p>
            <a:pPr lvl="2"/>
            <a:r>
              <a:rPr lang="en-US" sz="2000" dirty="0"/>
              <a:t>Constant = 1 x 10</a:t>
            </a:r>
            <a:r>
              <a:rPr lang="en-US" sz="2000" baseline="30000" dirty="0"/>
              <a:t>-7</a:t>
            </a:r>
          </a:p>
          <a:p>
            <a:pPr lvl="1"/>
            <a:r>
              <a:rPr lang="en-US" sz="2800" dirty="0"/>
              <a:t>Training and validation loss</a:t>
            </a:r>
          </a:p>
          <a:p>
            <a:pPr lvl="1"/>
            <a:endParaRPr lang="en-US" dirty="0"/>
          </a:p>
        </p:txBody>
      </p:sp>
      <p:grpSp>
        <p:nvGrpSpPr>
          <p:cNvPr id="9" name="Group 8">
            <a:extLst>
              <a:ext uri="{FF2B5EF4-FFF2-40B4-BE49-F238E27FC236}">
                <a16:creationId xmlns:a16="http://schemas.microsoft.com/office/drawing/2014/main" id="{FE2A18F1-9F1A-4DC0-BB54-8D4C729BC357}"/>
              </a:ext>
            </a:extLst>
          </p:cNvPr>
          <p:cNvGrpSpPr/>
          <p:nvPr/>
        </p:nvGrpSpPr>
        <p:grpSpPr>
          <a:xfrm>
            <a:off x="7189693" y="1918447"/>
            <a:ext cx="3585883" cy="2911736"/>
            <a:chOff x="7189693" y="1918447"/>
            <a:chExt cx="3585883" cy="2911736"/>
          </a:xfrm>
        </p:grpSpPr>
        <p:pic>
          <p:nvPicPr>
            <p:cNvPr id="8" name="Picture 7">
              <a:extLst>
                <a:ext uri="{FF2B5EF4-FFF2-40B4-BE49-F238E27FC236}">
                  <a16:creationId xmlns:a16="http://schemas.microsoft.com/office/drawing/2014/main" id="{4D77CC0D-8BC0-44DC-A035-A4B8E63C6360}"/>
                </a:ext>
              </a:extLst>
            </p:cNvPr>
            <p:cNvPicPr/>
            <p:nvPr/>
          </p:nvPicPr>
          <p:blipFill rotWithShape="1">
            <a:blip r:embed="rId3">
              <a:extLst>
                <a:ext uri="{28A0092B-C50C-407E-A947-70E740481C1C}">
                  <a14:useLocalDpi xmlns:a14="http://schemas.microsoft.com/office/drawing/2010/main" val="0"/>
                </a:ext>
              </a:extLst>
            </a:blip>
            <a:srcRect l="51151" t="49740"/>
            <a:stretch/>
          </p:blipFill>
          <p:spPr bwMode="auto">
            <a:xfrm>
              <a:off x="7189693" y="2027817"/>
              <a:ext cx="3585883" cy="2802366"/>
            </a:xfrm>
            <a:prstGeom prst="rect">
              <a:avLst/>
            </a:prstGeom>
            <a:noFill/>
            <a:ln>
              <a:noFill/>
            </a:ln>
          </p:spPr>
        </p:pic>
        <p:sp>
          <p:nvSpPr>
            <p:cNvPr id="7" name="Rectangle 6">
              <a:extLst>
                <a:ext uri="{FF2B5EF4-FFF2-40B4-BE49-F238E27FC236}">
                  <a16:creationId xmlns:a16="http://schemas.microsoft.com/office/drawing/2014/main" id="{A25453F0-794E-429E-AD4D-C74E6A4C705C}"/>
                </a:ext>
              </a:extLst>
            </p:cNvPr>
            <p:cNvSpPr/>
            <p:nvPr/>
          </p:nvSpPr>
          <p:spPr>
            <a:xfrm>
              <a:off x="7189693" y="1918447"/>
              <a:ext cx="215154"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61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F36-8F32-4A4E-B214-5AFE024CC970}"/>
              </a:ext>
            </a:extLst>
          </p:cNvPr>
          <p:cNvSpPr>
            <a:spLocks noGrp="1"/>
          </p:cNvSpPr>
          <p:nvPr>
            <p:ph type="title"/>
          </p:nvPr>
        </p:nvSpPr>
        <p:spPr/>
        <p:txBody>
          <a:bodyPr/>
          <a:lstStyle/>
          <a:p>
            <a:r>
              <a:rPr lang="en-US" dirty="0"/>
              <a:t>12Z Results – Model 5</a:t>
            </a:r>
          </a:p>
        </p:txBody>
      </p:sp>
      <p:sp>
        <p:nvSpPr>
          <p:cNvPr id="3" name="Content Placeholder 2">
            <a:extLst>
              <a:ext uri="{FF2B5EF4-FFF2-40B4-BE49-F238E27FC236}">
                <a16:creationId xmlns:a16="http://schemas.microsoft.com/office/drawing/2014/main" id="{1BC88DAA-9067-4B98-B2A8-B8D91CD4BEB9}"/>
              </a:ext>
            </a:extLst>
          </p:cNvPr>
          <p:cNvSpPr>
            <a:spLocks noGrp="1"/>
          </p:cNvSpPr>
          <p:nvPr>
            <p:ph idx="1"/>
          </p:nvPr>
        </p:nvSpPr>
        <p:spPr>
          <a:xfrm>
            <a:off x="1097280" y="1729985"/>
            <a:ext cx="10058400" cy="5145375"/>
          </a:xfrm>
        </p:spPr>
        <p:txBody>
          <a:bodyPr>
            <a:normAutofit fontScale="92500" lnSpcReduction="20000"/>
          </a:bodyPr>
          <a:lstStyle/>
          <a:p>
            <a:pPr lvl="1"/>
            <a:r>
              <a:rPr lang="en-US" sz="2800" dirty="0"/>
              <a:t>Stochastic Gradient Descent optimizer</a:t>
            </a:r>
          </a:p>
          <a:p>
            <a:pPr lvl="2"/>
            <a:r>
              <a:rPr lang="en-US" sz="2000" dirty="0"/>
              <a:t>Learning rate = 0.01</a:t>
            </a:r>
          </a:p>
          <a:p>
            <a:pPr lvl="2"/>
            <a:r>
              <a:rPr lang="en-US" sz="2000" dirty="0"/>
              <a:t>Momentum = 0.0</a:t>
            </a:r>
          </a:p>
          <a:p>
            <a:pPr lvl="2"/>
            <a:r>
              <a:rPr lang="en-US" sz="2000" dirty="0"/>
              <a:t>Tuned</a:t>
            </a:r>
          </a:p>
          <a:p>
            <a:pPr lvl="3"/>
            <a:r>
              <a:rPr lang="en-US" sz="2000" dirty="0"/>
              <a:t>Learning rate = 0.001</a:t>
            </a:r>
          </a:p>
          <a:p>
            <a:pPr lvl="3"/>
            <a:r>
              <a:rPr lang="en-US" sz="2000" dirty="0"/>
              <a:t>Momentum = 0.5</a:t>
            </a:r>
          </a:p>
          <a:p>
            <a:pPr lvl="1"/>
            <a:r>
              <a:rPr lang="en-US" sz="2800" dirty="0"/>
              <a:t>Training and validation loss</a:t>
            </a:r>
          </a:p>
          <a:p>
            <a:pPr lvl="1"/>
            <a:r>
              <a:rPr lang="en-US" sz="2800" dirty="0"/>
              <a:t>Confusion Matrix</a:t>
            </a:r>
          </a:p>
          <a:p>
            <a:pPr lvl="2"/>
            <a:r>
              <a:rPr lang="en-US" sz="2000" dirty="0"/>
              <a:t>Accuracy</a:t>
            </a:r>
          </a:p>
          <a:p>
            <a:pPr lvl="3"/>
            <a:r>
              <a:rPr lang="en-US" sz="2000" dirty="0"/>
              <a:t>68.9%</a:t>
            </a:r>
          </a:p>
          <a:p>
            <a:pPr lvl="2"/>
            <a:r>
              <a:rPr lang="en-US" sz="2000" dirty="0"/>
              <a:t>Recall </a:t>
            </a:r>
          </a:p>
          <a:p>
            <a:pPr lvl="3"/>
            <a:r>
              <a:rPr lang="en-US" sz="2000" dirty="0"/>
              <a:t>20%  “yes”       </a:t>
            </a:r>
          </a:p>
          <a:p>
            <a:pPr lvl="3"/>
            <a:r>
              <a:rPr lang="en-US" sz="2000" dirty="0"/>
              <a:t>92% “no”</a:t>
            </a:r>
          </a:p>
          <a:p>
            <a:pPr lvl="2"/>
            <a:r>
              <a:rPr lang="en-US" sz="2000" dirty="0"/>
              <a:t>Precision</a:t>
            </a:r>
          </a:p>
          <a:p>
            <a:pPr lvl="3"/>
            <a:r>
              <a:rPr lang="en-US" sz="2000" dirty="0"/>
              <a:t>54% “yes”      </a:t>
            </a:r>
          </a:p>
          <a:p>
            <a:pPr lvl="3"/>
            <a:r>
              <a:rPr lang="en-US" sz="2000" dirty="0"/>
              <a:t>71% “no”</a:t>
            </a:r>
          </a:p>
          <a:p>
            <a:pPr lvl="1"/>
            <a:endParaRPr lang="en-US" dirty="0"/>
          </a:p>
        </p:txBody>
      </p:sp>
      <p:graphicFrame>
        <p:nvGraphicFramePr>
          <p:cNvPr id="6" name="Table 5">
            <a:extLst>
              <a:ext uri="{FF2B5EF4-FFF2-40B4-BE49-F238E27FC236}">
                <a16:creationId xmlns:a16="http://schemas.microsoft.com/office/drawing/2014/main" id="{4869A72F-7D0C-4F7F-BDB3-6DC648031D3D}"/>
              </a:ext>
            </a:extLst>
          </p:cNvPr>
          <p:cNvGraphicFramePr>
            <a:graphicFrameLocks noGrp="1"/>
          </p:cNvGraphicFramePr>
          <p:nvPr>
            <p:extLst>
              <p:ext uri="{D42A27DB-BD31-4B8C-83A1-F6EECF244321}">
                <p14:modId xmlns:p14="http://schemas.microsoft.com/office/powerpoint/2010/main" val="1160849168"/>
              </p:ext>
            </p:extLst>
          </p:nvPr>
        </p:nvGraphicFramePr>
        <p:xfrm>
          <a:off x="6328842" y="4923816"/>
          <a:ext cx="4765878" cy="1112520"/>
        </p:xfrm>
        <a:graphic>
          <a:graphicData uri="http://schemas.openxmlformats.org/drawingml/2006/table">
            <a:tbl>
              <a:tblPr firstRow="1" bandRow="1">
                <a:tableStyleId>{5C22544A-7EE6-4342-B048-85BDC9FD1C3A}</a:tableStyleId>
              </a:tblPr>
              <a:tblGrid>
                <a:gridCol w="1571848">
                  <a:extLst>
                    <a:ext uri="{9D8B030D-6E8A-4147-A177-3AD203B41FA5}">
                      <a16:colId xmlns:a16="http://schemas.microsoft.com/office/drawing/2014/main" val="4153797025"/>
                    </a:ext>
                  </a:extLst>
                </a:gridCol>
                <a:gridCol w="1597015">
                  <a:extLst>
                    <a:ext uri="{9D8B030D-6E8A-4147-A177-3AD203B41FA5}">
                      <a16:colId xmlns:a16="http://schemas.microsoft.com/office/drawing/2014/main" val="1543181400"/>
                    </a:ext>
                  </a:extLst>
                </a:gridCol>
                <a:gridCol w="1597015">
                  <a:extLst>
                    <a:ext uri="{9D8B030D-6E8A-4147-A177-3AD203B41FA5}">
                      <a16:colId xmlns:a16="http://schemas.microsoft.com/office/drawing/2014/main" val="146663639"/>
                    </a:ext>
                  </a:extLst>
                </a:gridCol>
              </a:tblGrid>
              <a:tr h="370840">
                <a:tc>
                  <a:txBody>
                    <a:bodyPr/>
                    <a:lstStyle/>
                    <a:p>
                      <a:endParaRPr lang="en-US" dirty="0"/>
                    </a:p>
                  </a:txBody>
                  <a:tcPr>
                    <a:noFill/>
                  </a:tcPr>
                </a:tc>
                <a:tc>
                  <a:txBody>
                    <a:bodyPr/>
                    <a:lstStyle/>
                    <a:p>
                      <a:r>
                        <a:rPr lang="en-US" dirty="0"/>
                        <a:t>Predicted No</a:t>
                      </a:r>
                    </a:p>
                  </a:txBody>
                  <a:tcPr>
                    <a:solidFill>
                      <a:schemeClr val="accent1"/>
                    </a:solidFill>
                  </a:tcPr>
                </a:tc>
                <a:tc>
                  <a:txBody>
                    <a:bodyPr/>
                    <a:lstStyle/>
                    <a:p>
                      <a:r>
                        <a:rPr lang="en-US" dirty="0"/>
                        <a:t>Predicted Yes</a:t>
                      </a:r>
                    </a:p>
                  </a:txBody>
                  <a:tcPr/>
                </a:tc>
                <a:extLst>
                  <a:ext uri="{0D108BD9-81ED-4DB2-BD59-A6C34878D82A}">
                    <a16:rowId xmlns:a16="http://schemas.microsoft.com/office/drawing/2014/main" val="660836632"/>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No</a:t>
                      </a:r>
                    </a:p>
                  </a:txBody>
                  <a:tcPr>
                    <a:solidFill>
                      <a:schemeClr val="accent1"/>
                    </a:solidFill>
                  </a:tcPr>
                </a:tc>
                <a:tc>
                  <a:txBody>
                    <a:bodyPr/>
                    <a:lstStyle/>
                    <a:p>
                      <a:r>
                        <a:rPr lang="en-US" dirty="0"/>
                        <a:t>1596</a:t>
                      </a:r>
                    </a:p>
                  </a:txBody>
                  <a:tcPr/>
                </a:tc>
                <a:tc>
                  <a:txBody>
                    <a:bodyPr/>
                    <a:lstStyle/>
                    <a:p>
                      <a:r>
                        <a:rPr lang="en-US" dirty="0"/>
                        <a:t>141</a:t>
                      </a:r>
                    </a:p>
                  </a:txBody>
                  <a:tcPr/>
                </a:tc>
                <a:extLst>
                  <a:ext uri="{0D108BD9-81ED-4DB2-BD59-A6C34878D82A}">
                    <a16:rowId xmlns:a16="http://schemas.microsoft.com/office/drawing/2014/main" val="884367996"/>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Yes</a:t>
                      </a:r>
                    </a:p>
                  </a:txBody>
                  <a:tcPr>
                    <a:solidFill>
                      <a:schemeClr val="accent1"/>
                    </a:solidFill>
                  </a:tcPr>
                </a:tc>
                <a:tc>
                  <a:txBody>
                    <a:bodyPr/>
                    <a:lstStyle/>
                    <a:p>
                      <a:r>
                        <a:rPr lang="en-US" dirty="0"/>
                        <a:t>654</a:t>
                      </a:r>
                    </a:p>
                  </a:txBody>
                  <a:tcPr/>
                </a:tc>
                <a:tc>
                  <a:txBody>
                    <a:bodyPr/>
                    <a:lstStyle/>
                    <a:p>
                      <a:r>
                        <a:rPr lang="en-US" dirty="0"/>
                        <a:t>166</a:t>
                      </a:r>
                    </a:p>
                  </a:txBody>
                  <a:tcPr/>
                </a:tc>
                <a:extLst>
                  <a:ext uri="{0D108BD9-81ED-4DB2-BD59-A6C34878D82A}">
                    <a16:rowId xmlns:a16="http://schemas.microsoft.com/office/drawing/2014/main" val="724791124"/>
                  </a:ext>
                </a:extLst>
              </a:tr>
            </a:tbl>
          </a:graphicData>
        </a:graphic>
      </p:graphicFrame>
      <p:pic>
        <p:nvPicPr>
          <p:cNvPr id="8" name="Picture 7">
            <a:extLst>
              <a:ext uri="{FF2B5EF4-FFF2-40B4-BE49-F238E27FC236}">
                <a16:creationId xmlns:a16="http://schemas.microsoft.com/office/drawing/2014/main" id="{DE9460D1-9AF5-4CEC-B531-111125161C7A}"/>
              </a:ext>
            </a:extLst>
          </p:cNvPr>
          <p:cNvPicPr/>
          <p:nvPr/>
        </p:nvPicPr>
        <p:blipFill>
          <a:blip r:embed="rId3"/>
          <a:stretch>
            <a:fillRect/>
          </a:stretch>
        </p:blipFill>
        <p:spPr>
          <a:xfrm>
            <a:off x="7469505" y="1845734"/>
            <a:ext cx="3686175" cy="2647950"/>
          </a:xfrm>
          <a:prstGeom prst="rect">
            <a:avLst/>
          </a:prstGeom>
        </p:spPr>
      </p:pic>
    </p:spTree>
    <p:extLst>
      <p:ext uri="{BB962C8B-B14F-4D97-AF65-F5344CB8AC3E}">
        <p14:creationId xmlns:p14="http://schemas.microsoft.com/office/powerpoint/2010/main" val="54240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 calcmode="lin" valueType="num">
                                      <p:cBhvr additive="base">
                                        <p:cTn id="7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additive="base">
                                        <p:cTn id="7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 calcmode="lin" valueType="num">
                                      <p:cBhvr additive="base">
                                        <p:cTn id="8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14" end="14"/>
                                            </p:txEl>
                                          </p:spTgt>
                                        </p:tgtEl>
                                        <p:attrNameLst>
                                          <p:attrName>style.visibility</p:attrName>
                                        </p:attrNameLst>
                                      </p:cBhvr>
                                      <p:to>
                                        <p:strVal val="visible"/>
                                      </p:to>
                                    </p:set>
                                    <p:anim calcmode="lin" valueType="num">
                                      <p:cBhvr additive="base">
                                        <p:cTn id="9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
                                            <p:txEl>
                                              <p:pRg st="15" end="15"/>
                                            </p:txEl>
                                          </p:spTgt>
                                        </p:tgtEl>
                                        <p:attrNameLst>
                                          <p:attrName>style.visibility</p:attrName>
                                        </p:attrNameLst>
                                      </p:cBhvr>
                                      <p:to>
                                        <p:strVal val="visible"/>
                                      </p:to>
                                    </p:set>
                                    <p:anim calcmode="lin" valueType="num">
                                      <p:cBhvr additive="base">
                                        <p:cTn id="9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130A-E817-44E7-83F0-0E3B0B2AE542}"/>
              </a:ext>
            </a:extLst>
          </p:cNvPr>
          <p:cNvSpPr>
            <a:spLocks noGrp="1"/>
          </p:cNvSpPr>
          <p:nvPr>
            <p:ph type="title"/>
          </p:nvPr>
        </p:nvSpPr>
        <p:spPr/>
        <p:txBody>
          <a:bodyPr/>
          <a:lstStyle/>
          <a:p>
            <a:r>
              <a:rPr lang="en-US" dirty="0"/>
              <a:t>00Z First Four Models</a:t>
            </a:r>
          </a:p>
        </p:txBody>
      </p:sp>
      <p:pic>
        <p:nvPicPr>
          <p:cNvPr id="5" name="Content Placeholder 4">
            <a:extLst>
              <a:ext uri="{FF2B5EF4-FFF2-40B4-BE49-F238E27FC236}">
                <a16:creationId xmlns:a16="http://schemas.microsoft.com/office/drawing/2014/main" id="{3CF19942-A653-4242-8765-42E9E094DE0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51465" t="145" b="51496"/>
          <a:stretch/>
        </p:blipFill>
        <p:spPr bwMode="auto">
          <a:xfrm>
            <a:off x="8695766" y="1817012"/>
            <a:ext cx="2767969" cy="1945341"/>
          </a:xfrm>
          <a:prstGeom prst="rect">
            <a:avLst/>
          </a:prstGeom>
          <a:noFill/>
          <a:ln>
            <a:noFill/>
          </a:ln>
        </p:spPr>
      </p:pic>
      <p:pic>
        <p:nvPicPr>
          <p:cNvPr id="6" name="Picture 5">
            <a:extLst>
              <a:ext uri="{FF2B5EF4-FFF2-40B4-BE49-F238E27FC236}">
                <a16:creationId xmlns:a16="http://schemas.microsoft.com/office/drawing/2014/main" id="{35C5BD98-1921-4AE7-9333-B2F4CCF2E57F}"/>
              </a:ext>
            </a:extLst>
          </p:cNvPr>
          <p:cNvPicPr/>
          <p:nvPr/>
        </p:nvPicPr>
        <p:blipFill rotWithShape="1">
          <a:blip r:embed="rId3">
            <a:extLst>
              <a:ext uri="{28A0092B-C50C-407E-A947-70E740481C1C}">
                <a14:useLocalDpi xmlns:a14="http://schemas.microsoft.com/office/drawing/2010/main" val="0"/>
              </a:ext>
            </a:extLst>
          </a:blip>
          <a:srcRect l="51279" t="50000"/>
          <a:stretch/>
        </p:blipFill>
        <p:spPr bwMode="auto">
          <a:xfrm>
            <a:off x="8695766" y="4042184"/>
            <a:ext cx="2879451" cy="2078909"/>
          </a:xfrm>
          <a:prstGeom prst="rect">
            <a:avLst/>
          </a:prstGeom>
          <a:noFill/>
          <a:ln>
            <a:noFill/>
          </a:ln>
        </p:spPr>
      </p:pic>
      <p:pic>
        <p:nvPicPr>
          <p:cNvPr id="7" name="Picture 6">
            <a:extLst>
              <a:ext uri="{FF2B5EF4-FFF2-40B4-BE49-F238E27FC236}">
                <a16:creationId xmlns:a16="http://schemas.microsoft.com/office/drawing/2014/main" id="{7159910A-B7FA-4159-B3A3-77F4D7DB9983}"/>
              </a:ext>
            </a:extLst>
          </p:cNvPr>
          <p:cNvPicPr/>
          <p:nvPr/>
        </p:nvPicPr>
        <p:blipFill rotWithShape="1">
          <a:blip r:embed="rId3">
            <a:extLst>
              <a:ext uri="{28A0092B-C50C-407E-A947-70E740481C1C}">
                <a14:useLocalDpi xmlns:a14="http://schemas.microsoft.com/office/drawing/2010/main" val="0"/>
              </a:ext>
            </a:extLst>
          </a:blip>
          <a:srcRect t="50000" r="51279"/>
          <a:stretch/>
        </p:blipFill>
        <p:spPr bwMode="auto">
          <a:xfrm>
            <a:off x="5772595" y="4010807"/>
            <a:ext cx="2856833" cy="2110291"/>
          </a:xfrm>
          <a:prstGeom prst="rect">
            <a:avLst/>
          </a:prstGeom>
          <a:noFill/>
          <a:ln>
            <a:noFill/>
          </a:ln>
        </p:spPr>
      </p:pic>
      <p:grpSp>
        <p:nvGrpSpPr>
          <p:cNvPr id="12" name="Group 11">
            <a:extLst>
              <a:ext uri="{FF2B5EF4-FFF2-40B4-BE49-F238E27FC236}">
                <a16:creationId xmlns:a16="http://schemas.microsoft.com/office/drawing/2014/main" id="{61AE1B6B-B8D8-4881-9F21-3523EC9D7CBC}"/>
              </a:ext>
            </a:extLst>
          </p:cNvPr>
          <p:cNvGrpSpPr/>
          <p:nvPr/>
        </p:nvGrpSpPr>
        <p:grpSpPr>
          <a:xfrm>
            <a:off x="5635216" y="1817012"/>
            <a:ext cx="3060550" cy="2225173"/>
            <a:chOff x="5680038" y="1203827"/>
            <a:chExt cx="3060550" cy="2225173"/>
          </a:xfrm>
        </p:grpSpPr>
        <p:pic>
          <p:nvPicPr>
            <p:cNvPr id="4" name="Picture 3">
              <a:extLst>
                <a:ext uri="{FF2B5EF4-FFF2-40B4-BE49-F238E27FC236}">
                  <a16:creationId xmlns:a16="http://schemas.microsoft.com/office/drawing/2014/main" id="{ADC83AA1-0884-4A79-BF92-871441652CA8}"/>
                </a:ext>
              </a:extLst>
            </p:cNvPr>
            <p:cNvPicPr/>
            <p:nvPr/>
          </p:nvPicPr>
          <p:blipFill rotWithShape="1">
            <a:blip r:embed="rId3">
              <a:extLst>
                <a:ext uri="{28A0092B-C50C-407E-A947-70E740481C1C}">
                  <a14:useLocalDpi xmlns:a14="http://schemas.microsoft.com/office/drawing/2010/main" val="0"/>
                </a:ext>
              </a:extLst>
            </a:blip>
            <a:srcRect r="50535" b="50649"/>
            <a:stretch/>
          </p:blipFill>
          <p:spPr bwMode="auto">
            <a:xfrm>
              <a:off x="5746713" y="1203827"/>
              <a:ext cx="2927537" cy="2225173"/>
            </a:xfrm>
            <a:prstGeom prst="rect">
              <a:avLst/>
            </a:prstGeom>
            <a:noFill/>
            <a:ln>
              <a:noFill/>
            </a:ln>
          </p:spPr>
        </p:pic>
        <p:cxnSp>
          <p:nvCxnSpPr>
            <p:cNvPr id="9" name="Straight Connector 8">
              <a:extLst>
                <a:ext uri="{FF2B5EF4-FFF2-40B4-BE49-F238E27FC236}">
                  <a16:creationId xmlns:a16="http://schemas.microsoft.com/office/drawing/2014/main" id="{205CC123-CD94-4AFF-8D87-3026114823BB}"/>
                </a:ext>
              </a:extLst>
            </p:cNvPr>
            <p:cNvCxnSpPr>
              <a:cxnSpLocks/>
            </p:cNvCxnSpPr>
            <p:nvPr/>
          </p:nvCxnSpPr>
          <p:spPr>
            <a:xfrm>
              <a:off x="5680038" y="3397623"/>
              <a:ext cx="3060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CFB63F82-6C14-479B-B243-242E65860402}"/>
              </a:ext>
            </a:extLst>
          </p:cNvPr>
          <p:cNvCxnSpPr/>
          <p:nvPr/>
        </p:nvCxnSpPr>
        <p:spPr>
          <a:xfrm>
            <a:off x="7380192" y="5962930"/>
            <a:ext cx="105424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2823285-C00E-4856-877A-B597B1E72DC1}"/>
              </a:ext>
            </a:extLst>
          </p:cNvPr>
          <p:cNvCxnSpPr/>
          <p:nvPr/>
        </p:nvCxnSpPr>
        <p:spPr>
          <a:xfrm>
            <a:off x="8640186" y="1806254"/>
            <a:ext cx="0" cy="439015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B5B03E-3A45-4EC9-91E3-1AC9B3C2874A}"/>
              </a:ext>
            </a:extLst>
          </p:cNvPr>
          <p:cNvCxnSpPr>
            <a:cxnSpLocks/>
          </p:cNvCxnSpPr>
          <p:nvPr/>
        </p:nvCxnSpPr>
        <p:spPr>
          <a:xfrm flipH="1">
            <a:off x="5945398" y="4010807"/>
            <a:ext cx="562983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F72430A9-A0F8-4552-A91C-875C5DD906B0}"/>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000" dirty="0" err="1"/>
              <a:t>Adadelta</a:t>
            </a:r>
            <a:r>
              <a:rPr lang="en-US" sz="2000" dirty="0"/>
              <a:t> Loss</a:t>
            </a:r>
          </a:p>
          <a:p>
            <a:pPr lvl="1"/>
            <a:r>
              <a:rPr lang="en-US" sz="2000" dirty="0" err="1"/>
              <a:t>Adagrad</a:t>
            </a:r>
            <a:r>
              <a:rPr lang="en-US" sz="2000" dirty="0"/>
              <a:t> Loss</a:t>
            </a:r>
          </a:p>
          <a:p>
            <a:pPr lvl="1"/>
            <a:r>
              <a:rPr lang="en-US" sz="2000" dirty="0"/>
              <a:t>Adam Loss</a:t>
            </a:r>
          </a:p>
          <a:p>
            <a:pPr lvl="1"/>
            <a:r>
              <a:rPr lang="en-US" sz="2000" dirty="0" err="1"/>
              <a:t>Nadam</a:t>
            </a:r>
            <a:r>
              <a:rPr lang="en-US" sz="2000" dirty="0"/>
              <a:t> Loss</a:t>
            </a:r>
          </a:p>
        </p:txBody>
      </p:sp>
    </p:spTree>
    <p:extLst>
      <p:ext uri="{BB962C8B-B14F-4D97-AF65-F5344CB8AC3E}">
        <p14:creationId xmlns:p14="http://schemas.microsoft.com/office/powerpoint/2010/main" val="405260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 calcmode="lin" valueType="num">
                                      <p:cBhvr additive="base">
                                        <p:cTn id="19"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anim calcmode="lin" valueType="num">
                                      <p:cBhvr additive="base">
                                        <p:cTn id="31"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anim calcmode="lin" valueType="num">
                                      <p:cBhvr additive="base">
                                        <p:cTn id="4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3F7D-42E0-4D95-BBDB-47A5893D64E7}"/>
              </a:ext>
            </a:extLst>
          </p:cNvPr>
          <p:cNvSpPr>
            <a:spLocks noGrp="1"/>
          </p:cNvSpPr>
          <p:nvPr>
            <p:ph type="title"/>
          </p:nvPr>
        </p:nvSpPr>
        <p:spPr/>
        <p:txBody>
          <a:bodyPr/>
          <a:lstStyle/>
          <a:p>
            <a:r>
              <a:rPr lang="en-US" dirty="0"/>
              <a:t>00Z SGD Model</a:t>
            </a:r>
          </a:p>
        </p:txBody>
      </p:sp>
      <p:sp>
        <p:nvSpPr>
          <p:cNvPr id="3" name="Content Placeholder 2">
            <a:extLst>
              <a:ext uri="{FF2B5EF4-FFF2-40B4-BE49-F238E27FC236}">
                <a16:creationId xmlns:a16="http://schemas.microsoft.com/office/drawing/2014/main" id="{7020E426-B865-464A-B38D-795D32721880}"/>
              </a:ext>
            </a:extLst>
          </p:cNvPr>
          <p:cNvSpPr>
            <a:spLocks noGrp="1"/>
          </p:cNvSpPr>
          <p:nvPr>
            <p:ph idx="1"/>
          </p:nvPr>
        </p:nvSpPr>
        <p:spPr/>
        <p:txBody>
          <a:bodyPr>
            <a:normAutofit lnSpcReduction="10000"/>
          </a:bodyPr>
          <a:lstStyle/>
          <a:p>
            <a:pPr lvl="1"/>
            <a:r>
              <a:rPr lang="en-US" sz="2400" dirty="0"/>
              <a:t>All parameters same as 12Z</a:t>
            </a:r>
          </a:p>
          <a:p>
            <a:pPr lvl="1"/>
            <a:r>
              <a:rPr lang="en-US" sz="2400" dirty="0"/>
              <a:t>Training and validation loss</a:t>
            </a:r>
          </a:p>
          <a:p>
            <a:pPr lvl="1"/>
            <a:r>
              <a:rPr lang="en-US" sz="2400" dirty="0"/>
              <a:t>Confusion Matrix</a:t>
            </a:r>
          </a:p>
          <a:p>
            <a:pPr lvl="2"/>
            <a:r>
              <a:rPr lang="en-US" sz="1800" dirty="0"/>
              <a:t>Accuracy</a:t>
            </a:r>
          </a:p>
          <a:p>
            <a:pPr lvl="3"/>
            <a:r>
              <a:rPr lang="en-US" sz="1800" dirty="0"/>
              <a:t>76.77</a:t>
            </a:r>
          </a:p>
          <a:p>
            <a:pPr lvl="2"/>
            <a:r>
              <a:rPr lang="en-US" sz="1800" dirty="0"/>
              <a:t>Precision</a:t>
            </a:r>
          </a:p>
          <a:p>
            <a:pPr lvl="3"/>
            <a:r>
              <a:rPr lang="en-US" sz="1800" dirty="0"/>
              <a:t>19% “yes”</a:t>
            </a:r>
          </a:p>
          <a:p>
            <a:pPr lvl="3"/>
            <a:r>
              <a:rPr lang="en-US" sz="1800" dirty="0"/>
              <a:t>85% “no”</a:t>
            </a:r>
          </a:p>
          <a:p>
            <a:pPr lvl="2"/>
            <a:r>
              <a:rPr lang="en-US" sz="1800" dirty="0"/>
              <a:t>Recall</a:t>
            </a:r>
          </a:p>
          <a:p>
            <a:pPr lvl="3"/>
            <a:r>
              <a:rPr lang="en-US" sz="1800" dirty="0"/>
              <a:t>15% “yes”</a:t>
            </a:r>
          </a:p>
          <a:p>
            <a:pPr lvl="3"/>
            <a:r>
              <a:rPr lang="en-US" sz="1800" dirty="0"/>
              <a:t>88% “no”</a:t>
            </a:r>
          </a:p>
          <a:p>
            <a:pPr lvl="2"/>
            <a:r>
              <a:rPr lang="en-US" sz="1800" dirty="0"/>
              <a:t>Comparison to 12Z SGD Model</a:t>
            </a:r>
          </a:p>
          <a:p>
            <a:pPr lvl="2"/>
            <a:endParaRPr lang="en-US" dirty="0"/>
          </a:p>
        </p:txBody>
      </p:sp>
      <p:pic>
        <p:nvPicPr>
          <p:cNvPr id="4" name="Picture 3">
            <a:extLst>
              <a:ext uri="{FF2B5EF4-FFF2-40B4-BE49-F238E27FC236}">
                <a16:creationId xmlns:a16="http://schemas.microsoft.com/office/drawing/2014/main" id="{E80D5EAA-88C9-4ADB-86E5-052AB2CA35F5}"/>
              </a:ext>
            </a:extLst>
          </p:cNvPr>
          <p:cNvPicPr/>
          <p:nvPr/>
        </p:nvPicPr>
        <p:blipFill>
          <a:blip r:embed="rId3"/>
          <a:stretch>
            <a:fillRect/>
          </a:stretch>
        </p:blipFill>
        <p:spPr>
          <a:xfrm>
            <a:off x="7488555" y="1845734"/>
            <a:ext cx="3667125" cy="2676525"/>
          </a:xfrm>
          <a:prstGeom prst="rect">
            <a:avLst/>
          </a:prstGeom>
        </p:spPr>
      </p:pic>
      <p:graphicFrame>
        <p:nvGraphicFramePr>
          <p:cNvPr id="5" name="Table 4">
            <a:extLst>
              <a:ext uri="{FF2B5EF4-FFF2-40B4-BE49-F238E27FC236}">
                <a16:creationId xmlns:a16="http://schemas.microsoft.com/office/drawing/2014/main" id="{FB92FFA2-C00C-475F-8E72-80731B0396EF}"/>
              </a:ext>
            </a:extLst>
          </p:cNvPr>
          <p:cNvGraphicFramePr>
            <a:graphicFrameLocks noGrp="1"/>
          </p:cNvGraphicFramePr>
          <p:nvPr>
            <p:extLst>
              <p:ext uri="{D42A27DB-BD31-4B8C-83A1-F6EECF244321}">
                <p14:modId xmlns:p14="http://schemas.microsoft.com/office/powerpoint/2010/main" val="3963848953"/>
              </p:ext>
            </p:extLst>
          </p:nvPr>
        </p:nvGraphicFramePr>
        <p:xfrm>
          <a:off x="6389802" y="4756574"/>
          <a:ext cx="4765878" cy="1112520"/>
        </p:xfrm>
        <a:graphic>
          <a:graphicData uri="http://schemas.openxmlformats.org/drawingml/2006/table">
            <a:tbl>
              <a:tblPr firstRow="1" bandRow="1">
                <a:tableStyleId>{5C22544A-7EE6-4342-B048-85BDC9FD1C3A}</a:tableStyleId>
              </a:tblPr>
              <a:tblGrid>
                <a:gridCol w="1571848">
                  <a:extLst>
                    <a:ext uri="{9D8B030D-6E8A-4147-A177-3AD203B41FA5}">
                      <a16:colId xmlns:a16="http://schemas.microsoft.com/office/drawing/2014/main" val="4153797025"/>
                    </a:ext>
                  </a:extLst>
                </a:gridCol>
                <a:gridCol w="1597015">
                  <a:extLst>
                    <a:ext uri="{9D8B030D-6E8A-4147-A177-3AD203B41FA5}">
                      <a16:colId xmlns:a16="http://schemas.microsoft.com/office/drawing/2014/main" val="1543181400"/>
                    </a:ext>
                  </a:extLst>
                </a:gridCol>
                <a:gridCol w="1597015">
                  <a:extLst>
                    <a:ext uri="{9D8B030D-6E8A-4147-A177-3AD203B41FA5}">
                      <a16:colId xmlns:a16="http://schemas.microsoft.com/office/drawing/2014/main" val="146663639"/>
                    </a:ext>
                  </a:extLst>
                </a:gridCol>
              </a:tblGrid>
              <a:tr h="370840">
                <a:tc>
                  <a:txBody>
                    <a:bodyPr/>
                    <a:lstStyle/>
                    <a:p>
                      <a:endParaRPr lang="en-US" dirty="0"/>
                    </a:p>
                  </a:txBody>
                  <a:tcPr>
                    <a:noFill/>
                  </a:tcPr>
                </a:tc>
                <a:tc>
                  <a:txBody>
                    <a:bodyPr/>
                    <a:lstStyle/>
                    <a:p>
                      <a:r>
                        <a:rPr lang="en-US" dirty="0"/>
                        <a:t>Predicted No</a:t>
                      </a:r>
                    </a:p>
                  </a:txBody>
                  <a:tcPr>
                    <a:solidFill>
                      <a:schemeClr val="accent1"/>
                    </a:solidFill>
                  </a:tcPr>
                </a:tc>
                <a:tc>
                  <a:txBody>
                    <a:bodyPr/>
                    <a:lstStyle/>
                    <a:p>
                      <a:r>
                        <a:rPr lang="en-US" dirty="0"/>
                        <a:t>Predicted Yes</a:t>
                      </a:r>
                    </a:p>
                  </a:txBody>
                  <a:tcPr/>
                </a:tc>
                <a:extLst>
                  <a:ext uri="{0D108BD9-81ED-4DB2-BD59-A6C34878D82A}">
                    <a16:rowId xmlns:a16="http://schemas.microsoft.com/office/drawing/2014/main" val="660836632"/>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No</a:t>
                      </a:r>
                    </a:p>
                  </a:txBody>
                  <a:tcPr>
                    <a:solidFill>
                      <a:schemeClr val="accent1"/>
                    </a:solidFill>
                  </a:tcPr>
                </a:tc>
                <a:tc>
                  <a:txBody>
                    <a:bodyPr/>
                    <a:lstStyle/>
                    <a:p>
                      <a:r>
                        <a:rPr lang="en-US" dirty="0"/>
                        <a:t>1903</a:t>
                      </a:r>
                    </a:p>
                  </a:txBody>
                  <a:tcPr/>
                </a:tc>
                <a:tc>
                  <a:txBody>
                    <a:bodyPr/>
                    <a:lstStyle/>
                    <a:p>
                      <a:r>
                        <a:rPr lang="en-US" dirty="0"/>
                        <a:t>255</a:t>
                      </a:r>
                    </a:p>
                  </a:txBody>
                  <a:tcPr/>
                </a:tc>
                <a:extLst>
                  <a:ext uri="{0D108BD9-81ED-4DB2-BD59-A6C34878D82A}">
                    <a16:rowId xmlns:a16="http://schemas.microsoft.com/office/drawing/2014/main" val="884367996"/>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Yes</a:t>
                      </a:r>
                    </a:p>
                  </a:txBody>
                  <a:tcPr>
                    <a:solidFill>
                      <a:schemeClr val="accent1"/>
                    </a:solidFill>
                  </a:tcPr>
                </a:tc>
                <a:tc>
                  <a:txBody>
                    <a:bodyPr/>
                    <a:lstStyle/>
                    <a:p>
                      <a:r>
                        <a:rPr lang="en-US" dirty="0"/>
                        <a:t>339</a:t>
                      </a:r>
                    </a:p>
                  </a:txBody>
                  <a:tcPr/>
                </a:tc>
                <a:tc>
                  <a:txBody>
                    <a:bodyPr/>
                    <a:lstStyle/>
                    <a:p>
                      <a:r>
                        <a:rPr lang="en-US" dirty="0"/>
                        <a:t>60</a:t>
                      </a:r>
                    </a:p>
                  </a:txBody>
                  <a:tcPr/>
                </a:tc>
                <a:extLst>
                  <a:ext uri="{0D108BD9-81ED-4DB2-BD59-A6C34878D82A}">
                    <a16:rowId xmlns:a16="http://schemas.microsoft.com/office/drawing/2014/main" val="724791124"/>
                  </a:ext>
                </a:extLst>
              </a:tr>
            </a:tbl>
          </a:graphicData>
        </a:graphic>
      </p:graphicFrame>
    </p:spTree>
    <p:extLst>
      <p:ext uri="{BB962C8B-B14F-4D97-AF65-F5344CB8AC3E}">
        <p14:creationId xmlns:p14="http://schemas.microsoft.com/office/powerpoint/2010/main" val="14725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3F7D-42E0-4D95-BBDB-47A5893D64E7}"/>
              </a:ext>
            </a:extLst>
          </p:cNvPr>
          <p:cNvSpPr>
            <a:spLocks noGrp="1"/>
          </p:cNvSpPr>
          <p:nvPr>
            <p:ph type="title"/>
          </p:nvPr>
        </p:nvSpPr>
        <p:spPr/>
        <p:txBody>
          <a:bodyPr/>
          <a:lstStyle/>
          <a:p>
            <a:r>
              <a:rPr lang="en-US" dirty="0"/>
              <a:t>00Z </a:t>
            </a:r>
            <a:r>
              <a:rPr lang="en-US" dirty="0" err="1"/>
              <a:t>NAdam</a:t>
            </a:r>
            <a:r>
              <a:rPr lang="en-US" dirty="0"/>
              <a:t> Model</a:t>
            </a:r>
          </a:p>
        </p:txBody>
      </p:sp>
      <p:sp>
        <p:nvSpPr>
          <p:cNvPr id="3" name="Content Placeholder 2">
            <a:extLst>
              <a:ext uri="{FF2B5EF4-FFF2-40B4-BE49-F238E27FC236}">
                <a16:creationId xmlns:a16="http://schemas.microsoft.com/office/drawing/2014/main" id="{7020E426-B865-464A-B38D-795D32721880}"/>
              </a:ext>
            </a:extLst>
          </p:cNvPr>
          <p:cNvSpPr>
            <a:spLocks noGrp="1"/>
          </p:cNvSpPr>
          <p:nvPr>
            <p:ph idx="1"/>
          </p:nvPr>
        </p:nvSpPr>
        <p:spPr/>
        <p:txBody>
          <a:bodyPr>
            <a:normAutofit fontScale="92500" lnSpcReduction="10000"/>
          </a:bodyPr>
          <a:lstStyle/>
          <a:p>
            <a:pPr lvl="1"/>
            <a:r>
              <a:rPr lang="en-US" sz="2800" dirty="0"/>
              <a:t>All parameters same as 12Z</a:t>
            </a:r>
          </a:p>
          <a:p>
            <a:pPr lvl="1"/>
            <a:r>
              <a:rPr lang="en-US" sz="2800" dirty="0"/>
              <a:t>Training and validation loss</a:t>
            </a:r>
          </a:p>
          <a:p>
            <a:pPr lvl="1"/>
            <a:r>
              <a:rPr lang="en-US" sz="2800" dirty="0"/>
              <a:t>Confusion Matrix</a:t>
            </a:r>
          </a:p>
          <a:p>
            <a:pPr lvl="2"/>
            <a:r>
              <a:rPr lang="en-US" sz="2000" dirty="0"/>
              <a:t>Accuracy</a:t>
            </a:r>
          </a:p>
          <a:p>
            <a:pPr lvl="3"/>
            <a:r>
              <a:rPr lang="en-US" sz="2000" dirty="0"/>
              <a:t>87.29</a:t>
            </a:r>
          </a:p>
          <a:p>
            <a:pPr lvl="2"/>
            <a:r>
              <a:rPr lang="en-US" sz="2000" dirty="0"/>
              <a:t>Precision</a:t>
            </a:r>
          </a:p>
          <a:p>
            <a:pPr lvl="3"/>
            <a:r>
              <a:rPr lang="en-US" sz="2000" dirty="0"/>
              <a:t>13% “yes”</a:t>
            </a:r>
          </a:p>
          <a:p>
            <a:pPr lvl="3"/>
            <a:r>
              <a:rPr lang="en-US" sz="2000" dirty="0"/>
              <a:t>98% “no”</a:t>
            </a:r>
          </a:p>
          <a:p>
            <a:pPr lvl="2"/>
            <a:r>
              <a:rPr lang="en-US" sz="2000" dirty="0"/>
              <a:t>Recall</a:t>
            </a:r>
          </a:p>
          <a:p>
            <a:pPr lvl="3"/>
            <a:r>
              <a:rPr lang="en-US" sz="2000" dirty="0"/>
              <a:t>45% “yes”</a:t>
            </a:r>
          </a:p>
          <a:p>
            <a:pPr lvl="3"/>
            <a:r>
              <a:rPr lang="en-US" sz="2000" dirty="0"/>
              <a:t>89% “no”</a:t>
            </a:r>
          </a:p>
          <a:p>
            <a:pPr lvl="2"/>
            <a:r>
              <a:rPr lang="en-US" sz="2000" dirty="0"/>
              <a:t>Comparison to 00Z SGD Model</a:t>
            </a:r>
          </a:p>
          <a:p>
            <a:pPr lvl="2"/>
            <a:endParaRPr lang="en-US" dirty="0"/>
          </a:p>
        </p:txBody>
      </p:sp>
      <p:graphicFrame>
        <p:nvGraphicFramePr>
          <p:cNvPr id="5" name="Table 4">
            <a:extLst>
              <a:ext uri="{FF2B5EF4-FFF2-40B4-BE49-F238E27FC236}">
                <a16:creationId xmlns:a16="http://schemas.microsoft.com/office/drawing/2014/main" id="{FB92FFA2-C00C-475F-8E72-80731B0396EF}"/>
              </a:ext>
            </a:extLst>
          </p:cNvPr>
          <p:cNvGraphicFramePr>
            <a:graphicFrameLocks noGrp="1"/>
          </p:cNvGraphicFramePr>
          <p:nvPr>
            <p:extLst>
              <p:ext uri="{D42A27DB-BD31-4B8C-83A1-F6EECF244321}">
                <p14:modId xmlns:p14="http://schemas.microsoft.com/office/powerpoint/2010/main" val="3749385103"/>
              </p:ext>
            </p:extLst>
          </p:nvPr>
        </p:nvGraphicFramePr>
        <p:xfrm>
          <a:off x="6389802" y="4756574"/>
          <a:ext cx="4765878" cy="1112520"/>
        </p:xfrm>
        <a:graphic>
          <a:graphicData uri="http://schemas.openxmlformats.org/drawingml/2006/table">
            <a:tbl>
              <a:tblPr firstRow="1" bandRow="1">
                <a:tableStyleId>{5C22544A-7EE6-4342-B048-85BDC9FD1C3A}</a:tableStyleId>
              </a:tblPr>
              <a:tblGrid>
                <a:gridCol w="1571848">
                  <a:extLst>
                    <a:ext uri="{9D8B030D-6E8A-4147-A177-3AD203B41FA5}">
                      <a16:colId xmlns:a16="http://schemas.microsoft.com/office/drawing/2014/main" val="4153797025"/>
                    </a:ext>
                  </a:extLst>
                </a:gridCol>
                <a:gridCol w="1597015">
                  <a:extLst>
                    <a:ext uri="{9D8B030D-6E8A-4147-A177-3AD203B41FA5}">
                      <a16:colId xmlns:a16="http://schemas.microsoft.com/office/drawing/2014/main" val="1543181400"/>
                    </a:ext>
                  </a:extLst>
                </a:gridCol>
                <a:gridCol w="1597015">
                  <a:extLst>
                    <a:ext uri="{9D8B030D-6E8A-4147-A177-3AD203B41FA5}">
                      <a16:colId xmlns:a16="http://schemas.microsoft.com/office/drawing/2014/main" val="146663639"/>
                    </a:ext>
                  </a:extLst>
                </a:gridCol>
              </a:tblGrid>
              <a:tr h="370840">
                <a:tc>
                  <a:txBody>
                    <a:bodyPr/>
                    <a:lstStyle/>
                    <a:p>
                      <a:endParaRPr lang="en-US" dirty="0"/>
                    </a:p>
                  </a:txBody>
                  <a:tcPr>
                    <a:noFill/>
                  </a:tcPr>
                </a:tc>
                <a:tc>
                  <a:txBody>
                    <a:bodyPr/>
                    <a:lstStyle/>
                    <a:p>
                      <a:r>
                        <a:rPr lang="en-US" dirty="0"/>
                        <a:t>Predicted No</a:t>
                      </a:r>
                    </a:p>
                  </a:txBody>
                  <a:tcPr>
                    <a:solidFill>
                      <a:schemeClr val="accent1"/>
                    </a:solidFill>
                  </a:tcPr>
                </a:tc>
                <a:tc>
                  <a:txBody>
                    <a:bodyPr/>
                    <a:lstStyle/>
                    <a:p>
                      <a:r>
                        <a:rPr lang="en-US" dirty="0"/>
                        <a:t>Predicted Yes</a:t>
                      </a:r>
                    </a:p>
                  </a:txBody>
                  <a:tcPr/>
                </a:tc>
                <a:extLst>
                  <a:ext uri="{0D108BD9-81ED-4DB2-BD59-A6C34878D82A}">
                    <a16:rowId xmlns:a16="http://schemas.microsoft.com/office/drawing/2014/main" val="660836632"/>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No</a:t>
                      </a:r>
                    </a:p>
                  </a:txBody>
                  <a:tcPr>
                    <a:solidFill>
                      <a:schemeClr val="accent1"/>
                    </a:solidFill>
                  </a:tcPr>
                </a:tc>
                <a:tc>
                  <a:txBody>
                    <a:bodyPr/>
                    <a:lstStyle/>
                    <a:p>
                      <a:r>
                        <a:rPr lang="en-US" dirty="0"/>
                        <a:t>2191</a:t>
                      </a:r>
                    </a:p>
                  </a:txBody>
                  <a:tcPr/>
                </a:tc>
                <a:tc>
                  <a:txBody>
                    <a:bodyPr/>
                    <a:lstStyle/>
                    <a:p>
                      <a:r>
                        <a:rPr lang="en-US" dirty="0"/>
                        <a:t>274</a:t>
                      </a:r>
                    </a:p>
                  </a:txBody>
                  <a:tcPr/>
                </a:tc>
                <a:extLst>
                  <a:ext uri="{0D108BD9-81ED-4DB2-BD59-A6C34878D82A}">
                    <a16:rowId xmlns:a16="http://schemas.microsoft.com/office/drawing/2014/main" val="884367996"/>
                  </a:ext>
                </a:extLst>
              </a:tr>
              <a:tr h="370840">
                <a:tc>
                  <a:txBody>
                    <a:bodyPr/>
                    <a:lstStyle/>
                    <a:p>
                      <a:pPr marL="0" algn="l" defTabSz="914400" rtl="0" eaLnBrk="1" latinLnBrk="0" hangingPunct="1"/>
                      <a:r>
                        <a:rPr lang="en-US" sz="1800" b="1" kern="1200" dirty="0">
                          <a:solidFill>
                            <a:schemeClr val="lt1"/>
                          </a:solidFill>
                          <a:latin typeface="+mn-lt"/>
                          <a:ea typeface="+mn-ea"/>
                          <a:cs typeface="+mn-cs"/>
                        </a:rPr>
                        <a:t>Actual Yes</a:t>
                      </a:r>
                    </a:p>
                  </a:txBody>
                  <a:tcPr>
                    <a:solidFill>
                      <a:schemeClr val="accent1"/>
                    </a:solidFill>
                  </a:tcPr>
                </a:tc>
                <a:tc>
                  <a:txBody>
                    <a:bodyPr/>
                    <a:lstStyle/>
                    <a:p>
                      <a:r>
                        <a:rPr lang="en-US" dirty="0"/>
                        <a:t>51</a:t>
                      </a:r>
                    </a:p>
                  </a:txBody>
                  <a:tcPr/>
                </a:tc>
                <a:tc>
                  <a:txBody>
                    <a:bodyPr/>
                    <a:lstStyle/>
                    <a:p>
                      <a:r>
                        <a:rPr lang="en-US" dirty="0"/>
                        <a:t>41</a:t>
                      </a:r>
                    </a:p>
                  </a:txBody>
                  <a:tcPr/>
                </a:tc>
                <a:extLst>
                  <a:ext uri="{0D108BD9-81ED-4DB2-BD59-A6C34878D82A}">
                    <a16:rowId xmlns:a16="http://schemas.microsoft.com/office/drawing/2014/main" val="724791124"/>
                  </a:ext>
                </a:extLst>
              </a:tr>
            </a:tbl>
          </a:graphicData>
        </a:graphic>
      </p:graphicFrame>
      <p:grpSp>
        <p:nvGrpSpPr>
          <p:cNvPr id="8" name="Group 7">
            <a:extLst>
              <a:ext uri="{FF2B5EF4-FFF2-40B4-BE49-F238E27FC236}">
                <a16:creationId xmlns:a16="http://schemas.microsoft.com/office/drawing/2014/main" id="{0BFF3F43-3FA9-44EB-B954-7953A2D56EEF}"/>
              </a:ext>
            </a:extLst>
          </p:cNvPr>
          <p:cNvGrpSpPr/>
          <p:nvPr/>
        </p:nvGrpSpPr>
        <p:grpSpPr>
          <a:xfrm>
            <a:off x="7431741" y="1845734"/>
            <a:ext cx="3723939" cy="2735231"/>
            <a:chOff x="7431741" y="1845734"/>
            <a:chExt cx="3723939" cy="2735231"/>
          </a:xfrm>
        </p:grpSpPr>
        <p:pic>
          <p:nvPicPr>
            <p:cNvPr id="6" name="Picture 5">
              <a:extLst>
                <a:ext uri="{FF2B5EF4-FFF2-40B4-BE49-F238E27FC236}">
                  <a16:creationId xmlns:a16="http://schemas.microsoft.com/office/drawing/2014/main" id="{8D095521-9480-4E63-AD50-547BC2A2BD28}"/>
                </a:ext>
              </a:extLst>
            </p:cNvPr>
            <p:cNvPicPr/>
            <p:nvPr/>
          </p:nvPicPr>
          <p:blipFill rotWithShape="1">
            <a:blip r:embed="rId3">
              <a:extLst>
                <a:ext uri="{28A0092B-C50C-407E-A947-70E740481C1C}">
                  <a14:useLocalDpi xmlns:a14="http://schemas.microsoft.com/office/drawing/2010/main" val="0"/>
                </a:ext>
              </a:extLst>
            </a:blip>
            <a:srcRect l="51279" t="50000"/>
            <a:stretch/>
          </p:blipFill>
          <p:spPr bwMode="auto">
            <a:xfrm>
              <a:off x="7507046" y="1845734"/>
              <a:ext cx="3648634" cy="2735231"/>
            </a:xfrm>
            <a:prstGeom prst="rect">
              <a:avLst/>
            </a:prstGeom>
            <a:noFill/>
            <a:ln>
              <a:noFill/>
            </a:ln>
          </p:spPr>
        </p:pic>
        <p:sp>
          <p:nvSpPr>
            <p:cNvPr id="7" name="Rectangle 6">
              <a:extLst>
                <a:ext uri="{FF2B5EF4-FFF2-40B4-BE49-F238E27FC236}">
                  <a16:creationId xmlns:a16="http://schemas.microsoft.com/office/drawing/2014/main" id="{68A4AE24-B557-46FD-9452-A6DC81E0CD50}"/>
                </a:ext>
              </a:extLst>
            </p:cNvPr>
            <p:cNvSpPr/>
            <p:nvPr/>
          </p:nvSpPr>
          <p:spPr>
            <a:xfrm>
              <a:off x="7431741" y="1845734"/>
              <a:ext cx="233083" cy="2556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96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207D-E2F8-4D49-92A1-A9986B6D9AD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40B22A7-8BE6-414C-89C8-67FFB232E511}"/>
              </a:ext>
            </a:extLst>
          </p:cNvPr>
          <p:cNvSpPr>
            <a:spLocks noGrp="1"/>
          </p:cNvSpPr>
          <p:nvPr>
            <p:ph idx="1"/>
          </p:nvPr>
        </p:nvSpPr>
        <p:spPr/>
        <p:txBody>
          <a:bodyPr>
            <a:normAutofit/>
          </a:bodyPr>
          <a:lstStyle/>
          <a:p>
            <a:pPr lvl="1"/>
            <a:r>
              <a:rPr lang="en-US" sz="2800" dirty="0"/>
              <a:t>Issues with all 10 models</a:t>
            </a:r>
          </a:p>
          <a:p>
            <a:pPr lvl="1"/>
            <a:r>
              <a:rPr lang="en-US" sz="2800" dirty="0"/>
              <a:t>Possible reasons</a:t>
            </a:r>
          </a:p>
          <a:p>
            <a:pPr lvl="2"/>
            <a:r>
              <a:rPr lang="en-US" sz="2000" dirty="0"/>
              <a:t>Limiting factors</a:t>
            </a:r>
          </a:p>
          <a:p>
            <a:pPr lvl="2"/>
            <a:r>
              <a:rPr lang="en-US" sz="2000" dirty="0"/>
              <a:t>Enough data?</a:t>
            </a:r>
          </a:p>
          <a:p>
            <a:pPr lvl="2"/>
            <a:r>
              <a:rPr lang="en-US" sz="2000" dirty="0"/>
              <a:t>Wrong machine learning algorithm?</a:t>
            </a:r>
          </a:p>
          <a:p>
            <a:pPr lvl="1"/>
            <a:r>
              <a:rPr lang="en-US" sz="2800" dirty="0"/>
              <a:t>Not ruling out the effectiveness/accuracy of this problem</a:t>
            </a:r>
          </a:p>
        </p:txBody>
      </p:sp>
    </p:spTree>
    <p:extLst>
      <p:ext uri="{BB962C8B-B14F-4D97-AF65-F5344CB8AC3E}">
        <p14:creationId xmlns:p14="http://schemas.microsoft.com/office/powerpoint/2010/main" val="326974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4DDC-4ACD-4E1E-AACB-9B3C8174564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B9A4F44-E293-4F45-A240-5E848C8D2D24}"/>
              </a:ext>
            </a:extLst>
          </p:cNvPr>
          <p:cNvSpPr>
            <a:spLocks noGrp="1"/>
          </p:cNvSpPr>
          <p:nvPr>
            <p:ph idx="1"/>
          </p:nvPr>
        </p:nvSpPr>
        <p:spPr/>
        <p:txBody>
          <a:bodyPr>
            <a:normAutofit/>
          </a:bodyPr>
          <a:lstStyle/>
          <a:p>
            <a:pPr lvl="1"/>
            <a:r>
              <a:rPr lang="en-US" sz="2800" dirty="0"/>
              <a:t>Hyperparameter tuning</a:t>
            </a:r>
          </a:p>
          <a:p>
            <a:pPr lvl="1"/>
            <a:r>
              <a:rPr lang="en-US" sz="2800" dirty="0"/>
              <a:t>Additional data</a:t>
            </a:r>
          </a:p>
          <a:p>
            <a:pPr lvl="1"/>
            <a:r>
              <a:rPr lang="en-US" sz="2800" dirty="0"/>
              <a:t>Trying other machine learning </a:t>
            </a:r>
            <a:r>
              <a:rPr lang="en-US" sz="2800" dirty="0" err="1"/>
              <a:t>algorithims</a:t>
            </a:r>
            <a:endParaRPr lang="en-US" sz="2800" dirty="0"/>
          </a:p>
          <a:p>
            <a:pPr lvl="1"/>
            <a:r>
              <a:rPr lang="en-US" sz="2800" dirty="0" err="1"/>
              <a:t>Gridpoints</a:t>
            </a:r>
            <a:r>
              <a:rPr lang="en-US" sz="2800" dirty="0"/>
              <a:t> instead of average</a:t>
            </a:r>
          </a:p>
          <a:p>
            <a:pPr lvl="1"/>
            <a:r>
              <a:rPr lang="en-US" sz="2800" dirty="0"/>
              <a:t>Make more broad of problem to get more data</a:t>
            </a:r>
          </a:p>
          <a:p>
            <a:pPr lvl="2"/>
            <a:r>
              <a:rPr lang="en-US" sz="2000" dirty="0"/>
              <a:t>Severe wind and hail reports</a:t>
            </a:r>
          </a:p>
        </p:txBody>
      </p:sp>
    </p:spTree>
    <p:extLst>
      <p:ext uri="{BB962C8B-B14F-4D97-AF65-F5344CB8AC3E}">
        <p14:creationId xmlns:p14="http://schemas.microsoft.com/office/powerpoint/2010/main" val="423387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2BC4-1E2D-467E-BD61-3EAFAA360D39}"/>
              </a:ext>
            </a:extLst>
          </p:cNvPr>
          <p:cNvSpPr>
            <a:spLocks noGrp="1"/>
          </p:cNvSpPr>
          <p:nvPr>
            <p:ph type="title"/>
          </p:nvPr>
        </p:nvSpPr>
        <p:spPr/>
        <p:txBody>
          <a:bodyPr/>
          <a:lstStyle/>
          <a:p>
            <a:r>
              <a:rPr lang="en-US" dirty="0"/>
              <a:t>Can Machine Learning Be Used To Predict Weather?</a:t>
            </a:r>
          </a:p>
        </p:txBody>
      </p:sp>
      <p:sp>
        <p:nvSpPr>
          <p:cNvPr id="3" name="Content Placeholder 2">
            <a:extLst>
              <a:ext uri="{FF2B5EF4-FFF2-40B4-BE49-F238E27FC236}">
                <a16:creationId xmlns:a16="http://schemas.microsoft.com/office/drawing/2014/main" id="{1EC6DE40-81BD-429D-A500-49C246EEBD8A}"/>
              </a:ext>
            </a:extLst>
          </p:cNvPr>
          <p:cNvSpPr>
            <a:spLocks noGrp="1"/>
          </p:cNvSpPr>
          <p:nvPr>
            <p:ph idx="1"/>
          </p:nvPr>
        </p:nvSpPr>
        <p:spPr/>
        <p:txBody>
          <a:bodyPr/>
          <a:lstStyle/>
          <a:p>
            <a:pPr lvl="1"/>
            <a:r>
              <a:rPr lang="en-US" sz="2800" dirty="0"/>
              <a:t>Research is already indicating yes</a:t>
            </a:r>
          </a:p>
          <a:p>
            <a:pPr lvl="2"/>
            <a:r>
              <a:rPr lang="en-US" sz="2000" dirty="0"/>
              <a:t>Studies have shown improvement over existing weather models</a:t>
            </a:r>
          </a:p>
          <a:p>
            <a:pPr lvl="2"/>
            <a:r>
              <a:rPr lang="en-US" sz="2000" dirty="0"/>
              <a:t>Mesoscale Convective Systems (MCS) identification [4]</a:t>
            </a:r>
          </a:p>
          <a:p>
            <a:pPr lvl="2"/>
            <a:r>
              <a:rPr lang="en-US" sz="2000" dirty="0"/>
              <a:t>Storm duration [5]</a:t>
            </a:r>
          </a:p>
          <a:p>
            <a:pPr lvl="2"/>
            <a:r>
              <a:rPr lang="en-US" sz="2000" dirty="0"/>
              <a:t>Hurricane intensity [6]</a:t>
            </a:r>
          </a:p>
          <a:p>
            <a:pPr lvl="1"/>
            <a:r>
              <a:rPr lang="en-US" sz="2800" dirty="0"/>
              <a:t>Can it be extended to tornado prediction</a:t>
            </a:r>
          </a:p>
          <a:p>
            <a:pPr lvl="2"/>
            <a:r>
              <a:rPr lang="en-US" sz="2000" dirty="0"/>
              <a:t>Purpose of this study</a:t>
            </a:r>
          </a:p>
          <a:p>
            <a:pPr lvl="1"/>
            <a:r>
              <a:rPr lang="en-US" sz="2800" dirty="0"/>
              <a:t>Can it be extended to Sub-Seasonal to Seasonal Forecasting</a:t>
            </a:r>
          </a:p>
          <a:p>
            <a:pPr lvl="2"/>
            <a:r>
              <a:rPr lang="en-US" sz="2000" dirty="0"/>
              <a:t>Future work?</a:t>
            </a:r>
          </a:p>
          <a:p>
            <a:pPr lvl="2"/>
            <a:endParaRPr lang="en-US" dirty="0"/>
          </a:p>
        </p:txBody>
      </p:sp>
    </p:spTree>
    <p:extLst>
      <p:ext uri="{BB962C8B-B14F-4D97-AF65-F5344CB8AC3E}">
        <p14:creationId xmlns:p14="http://schemas.microsoft.com/office/powerpoint/2010/main" val="295225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A599-A955-4BAD-85AD-D04879FF4B2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C97039A-CAB0-4A19-9A62-9F7E5D5B6C0B}"/>
              </a:ext>
            </a:extLst>
          </p:cNvPr>
          <p:cNvSpPr>
            <a:spLocks noGrp="1"/>
          </p:cNvSpPr>
          <p:nvPr>
            <p:ph idx="1"/>
          </p:nvPr>
        </p:nvSpPr>
        <p:spPr/>
        <p:txBody>
          <a:bodyPr>
            <a:normAutofit fontScale="70000" lnSpcReduction="20000"/>
          </a:bodyPr>
          <a:lstStyle/>
          <a:p>
            <a:r>
              <a:rPr lang="en-US" dirty="0"/>
              <a:t>1. Cohen, J., </a:t>
            </a:r>
            <a:r>
              <a:rPr lang="en-US" dirty="0" err="1"/>
              <a:t>Coumou</a:t>
            </a:r>
            <a:r>
              <a:rPr lang="en-US" dirty="0"/>
              <a:t>, D., Hwang, J., Mackey, L., Orenstein, P., </a:t>
            </a:r>
            <a:r>
              <a:rPr lang="en-US" dirty="0" err="1"/>
              <a:t>Totz</a:t>
            </a:r>
            <a:r>
              <a:rPr lang="en-US" dirty="0"/>
              <a:t>, S., </a:t>
            </a:r>
            <a:r>
              <a:rPr lang="en-US" dirty="0" err="1"/>
              <a:t>Tziperman</a:t>
            </a:r>
            <a:r>
              <a:rPr lang="en-US" dirty="0"/>
              <a:t>, E.: S2S reboot: An argument for greater inclusion of machine learning in </a:t>
            </a:r>
            <a:r>
              <a:rPr lang="en-US" dirty="0" err="1"/>
              <a:t>subseasonal</a:t>
            </a:r>
            <a:r>
              <a:rPr lang="en-US" dirty="0"/>
              <a:t> to seasonal forecasts. Wiley Interdisciplinary Reviews: Climate Change. 10, (2018). </a:t>
            </a:r>
          </a:p>
          <a:p>
            <a:r>
              <a:rPr lang="en-US" dirty="0"/>
              <a:t>2. Hwang, J., Orenstein, P., Cohen, J., Pfeiffer, K., Mackey, L.: Improving </a:t>
            </a:r>
            <a:r>
              <a:rPr lang="en-US" dirty="0" err="1"/>
              <a:t>Subseasonal</a:t>
            </a:r>
            <a:r>
              <a:rPr lang="en-US" dirty="0"/>
              <a:t> Forecasting in the Western U.S. with Machine Learning. Proceedings of the 25th ACM </a:t>
            </a:r>
            <a:r>
              <a:rPr lang="en-US" dirty="0" err="1"/>
              <a:t>SIGKDD</a:t>
            </a:r>
            <a:r>
              <a:rPr lang="en-US" dirty="0"/>
              <a:t> International Conference on Knowledge Discovery &amp; Data Mining - KDD 19. 2325–2335 (2019).</a:t>
            </a:r>
          </a:p>
          <a:p>
            <a:r>
              <a:rPr lang="en-US" dirty="0"/>
              <a:t>3. Holmstrom, M., Liu, D., Vo, C.: Machine Learning Applied to Weather Forecasting. (2016).</a:t>
            </a:r>
          </a:p>
          <a:p>
            <a:r>
              <a:rPr lang="en-US" dirty="0"/>
              <a:t>4. </a:t>
            </a:r>
            <a:r>
              <a:rPr lang="en-US" dirty="0" err="1"/>
              <a:t>Haberlie</a:t>
            </a:r>
            <a:r>
              <a:rPr lang="en-US" dirty="0"/>
              <a:t>, A.M., Ashley, </a:t>
            </a:r>
            <a:r>
              <a:rPr lang="en-US" dirty="0" err="1"/>
              <a:t>W.S</a:t>
            </a:r>
            <a:r>
              <a:rPr lang="en-US" dirty="0"/>
              <a:t>.: A Method for Identifying Midlatitude Mesoscale Convective Systems in Radar Mosaics. Part I: Segmentation and Classification. Journal of Applied Meteorology and Climatology. 57, 1575–1598 (2018).</a:t>
            </a:r>
          </a:p>
          <a:p>
            <a:r>
              <a:rPr lang="en-US" dirty="0"/>
              <a:t>5. </a:t>
            </a:r>
            <a:r>
              <a:rPr lang="en-US" dirty="0" err="1"/>
              <a:t>Mcgovern</a:t>
            </a:r>
            <a:r>
              <a:rPr lang="en-US" dirty="0"/>
              <a:t>, A., Elmore, </a:t>
            </a:r>
            <a:r>
              <a:rPr lang="en-US" dirty="0" err="1"/>
              <a:t>K.L</a:t>
            </a:r>
            <a:r>
              <a:rPr lang="en-US" dirty="0"/>
              <a:t>., Gagne, D.J., Haupt, S.E., </a:t>
            </a:r>
            <a:r>
              <a:rPr lang="en-US" dirty="0" err="1"/>
              <a:t>Karstens</a:t>
            </a:r>
            <a:r>
              <a:rPr lang="en-US" dirty="0"/>
              <a:t>, C.D., </a:t>
            </a:r>
            <a:r>
              <a:rPr lang="en-US" dirty="0" err="1"/>
              <a:t>Lagerquist</a:t>
            </a:r>
            <a:r>
              <a:rPr lang="en-US" dirty="0"/>
              <a:t>, R., Smith, T., Williams, </a:t>
            </a:r>
            <a:r>
              <a:rPr lang="en-US" dirty="0" err="1"/>
              <a:t>J.K</a:t>
            </a:r>
            <a:r>
              <a:rPr lang="en-US" dirty="0"/>
              <a:t>.: Using Artificial Intelligence to Improve Real-Time Decision-Making for High-Impact Weather. Bulletin of the American Meteorological Society. 98, 2073–2090 (2017).</a:t>
            </a:r>
          </a:p>
          <a:p>
            <a:r>
              <a:rPr lang="en-US" dirty="0"/>
              <a:t>6. Ghosh, T., </a:t>
            </a:r>
            <a:r>
              <a:rPr lang="en-US" dirty="0" err="1"/>
              <a:t>Krishnamurti</a:t>
            </a:r>
            <a:r>
              <a:rPr lang="en-US" dirty="0"/>
              <a:t>, T.N.: Improvements in Hurricane Intensity Forecasts from a </a:t>
            </a:r>
            <a:r>
              <a:rPr lang="en-US" dirty="0" err="1"/>
              <a:t>Multimodel</a:t>
            </a:r>
            <a:r>
              <a:rPr lang="en-US" dirty="0"/>
              <a:t> </a:t>
            </a:r>
            <a:r>
              <a:rPr lang="en-US" dirty="0" err="1"/>
              <a:t>Superensemble</a:t>
            </a:r>
            <a:r>
              <a:rPr lang="en-US" dirty="0"/>
              <a:t> Utilizing a Generalized Neural Network Technique. Weather and Forecasting. 33, 873–885 (2018).</a:t>
            </a:r>
          </a:p>
          <a:p>
            <a:r>
              <a:rPr lang="en-US" dirty="0"/>
              <a:t>7. Vasquez, T.: Weather forecasting red book: forecasting techniques for meteorology. Weather Graphics Technologies, Garland, TX (2009).</a:t>
            </a:r>
          </a:p>
          <a:p>
            <a:r>
              <a:rPr lang="en-US" dirty="0"/>
              <a:t>8. Paul </a:t>
            </a:r>
            <a:r>
              <a:rPr lang="en-US" dirty="0" err="1"/>
              <a:t>Sirvatka</a:t>
            </a:r>
            <a:endParaRPr lang="en-US" dirty="0"/>
          </a:p>
        </p:txBody>
      </p:sp>
    </p:spTree>
    <p:extLst>
      <p:ext uri="{BB962C8B-B14F-4D97-AF65-F5344CB8AC3E}">
        <p14:creationId xmlns:p14="http://schemas.microsoft.com/office/powerpoint/2010/main" val="152974854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D730-9F8C-43B1-B95A-57D02EC2AD9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174A89-7D86-497B-AD7B-9E2233B77A0C}"/>
              </a:ext>
            </a:extLst>
          </p:cNvPr>
          <p:cNvSpPr>
            <a:spLocks noGrp="1"/>
          </p:cNvSpPr>
          <p:nvPr>
            <p:ph idx="1"/>
          </p:nvPr>
        </p:nvSpPr>
        <p:spPr/>
        <p:txBody>
          <a:bodyPr>
            <a:normAutofit fontScale="70000" lnSpcReduction="20000"/>
          </a:bodyPr>
          <a:lstStyle/>
          <a:p>
            <a:r>
              <a:rPr lang="en-US" dirty="0"/>
              <a:t>9. </a:t>
            </a:r>
            <a:r>
              <a:rPr lang="en-US" dirty="0">
                <a:hlinkClick r:id="rId3"/>
              </a:rPr>
              <a:t>https://pandas.pydata.org/</a:t>
            </a:r>
            <a:endParaRPr lang="en-US" dirty="0"/>
          </a:p>
          <a:p>
            <a:r>
              <a:rPr lang="en-US" dirty="0"/>
              <a:t>10. </a:t>
            </a:r>
            <a:r>
              <a:rPr lang="en-US" dirty="0">
                <a:hlinkClick r:id="rId4"/>
              </a:rPr>
              <a:t>http://geopandas.org/</a:t>
            </a:r>
            <a:endParaRPr lang="en-US" dirty="0"/>
          </a:p>
          <a:p>
            <a:r>
              <a:rPr lang="en-US" dirty="0"/>
              <a:t>11. </a:t>
            </a:r>
            <a:r>
              <a:rPr lang="en-US" dirty="0">
                <a:hlinkClick r:id="rId5"/>
              </a:rPr>
              <a:t>http://opengrads.org/</a:t>
            </a:r>
            <a:endParaRPr lang="en-US" dirty="0"/>
          </a:p>
          <a:p>
            <a:r>
              <a:rPr lang="en-US" dirty="0"/>
              <a:t>12. </a:t>
            </a:r>
            <a:r>
              <a:rPr lang="en-US" dirty="0">
                <a:hlinkClick r:id="rId6"/>
              </a:rPr>
              <a:t>https://scikit-learn.org/stable/</a:t>
            </a:r>
            <a:endParaRPr lang="en-US" dirty="0"/>
          </a:p>
          <a:p>
            <a:r>
              <a:rPr lang="en-US" dirty="0"/>
              <a:t>13. </a:t>
            </a:r>
            <a:r>
              <a:rPr lang="en-US" dirty="0">
                <a:hlinkClick r:id="rId7"/>
              </a:rPr>
              <a:t>https://www.tensorflow.org/</a:t>
            </a:r>
            <a:endParaRPr lang="en-US" dirty="0"/>
          </a:p>
          <a:p>
            <a:r>
              <a:rPr lang="en-US" dirty="0"/>
              <a:t>14. </a:t>
            </a:r>
            <a:r>
              <a:rPr lang="en-US" dirty="0" err="1"/>
              <a:t>Bhaskara</a:t>
            </a:r>
            <a:r>
              <a:rPr lang="en-US" dirty="0"/>
              <a:t>, A., Roy, C.D.: </a:t>
            </a:r>
            <a:r>
              <a:rPr lang="en-US" dirty="0">
                <a:hlinkClick r:id="rId8"/>
              </a:rPr>
              <a:t>http://www.cs.utah.edu/~bhaskara/courses/theoryml/scribes/lecture19.pdf</a:t>
            </a:r>
            <a:r>
              <a:rPr lang="en-US" dirty="0"/>
              <a:t>.</a:t>
            </a:r>
          </a:p>
          <a:p>
            <a:pPr>
              <a:lnSpc>
                <a:spcPct val="120000"/>
              </a:lnSpc>
            </a:pPr>
            <a:r>
              <a:rPr lang="en-US" dirty="0"/>
              <a:t>15. Srivastava, N., Hinton, G., </a:t>
            </a:r>
            <a:r>
              <a:rPr lang="en-US" dirty="0" err="1"/>
              <a:t>Krizhevsky</a:t>
            </a:r>
            <a:r>
              <a:rPr lang="en-US" dirty="0"/>
              <a:t>, A., </a:t>
            </a:r>
            <a:r>
              <a:rPr lang="en-US" dirty="0" err="1"/>
              <a:t>Sutskever</a:t>
            </a:r>
            <a:r>
              <a:rPr lang="en-US" dirty="0"/>
              <a:t>, I., </a:t>
            </a:r>
            <a:r>
              <a:rPr lang="en-US" dirty="0" err="1"/>
              <a:t>Salakhutdinov</a:t>
            </a:r>
            <a:r>
              <a:rPr lang="en-US" dirty="0"/>
              <a:t>, R.: Dropout: a simple way to prevent</a:t>
            </a:r>
            <a:br>
              <a:rPr lang="en-US" dirty="0"/>
            </a:br>
            <a:r>
              <a:rPr lang="en-US" dirty="0"/>
              <a:t> neural networks from overfitting. The Journal of Machine Learning Research. 15, 1929–1958 (2014).</a:t>
            </a:r>
          </a:p>
          <a:p>
            <a:pPr>
              <a:lnSpc>
                <a:spcPct val="120000"/>
              </a:lnSpc>
            </a:pPr>
            <a:r>
              <a:rPr lang="en-US" dirty="0"/>
              <a:t>16. </a:t>
            </a:r>
            <a:r>
              <a:rPr lang="en-US" dirty="0" err="1"/>
              <a:t>Koehrsen</a:t>
            </a:r>
            <a:r>
              <a:rPr lang="en-US" dirty="0"/>
              <a:t>, W.: Overfitting vs. Underfitting: A Complete Example, </a:t>
            </a:r>
            <a:r>
              <a:rPr lang="en-US" dirty="0">
                <a:hlinkClick r:id="rId9"/>
              </a:rPr>
              <a:t>https://towardsdatascience.com/overfitting-</a:t>
            </a:r>
            <a:br>
              <a:rPr lang="en-US" dirty="0">
                <a:hlinkClick r:id="rId9"/>
              </a:rPr>
            </a:br>
            <a:r>
              <a:rPr lang="en-US" dirty="0">
                <a:hlinkClick r:id="rId9"/>
              </a:rPr>
              <a:t>vs-underfitting-a-complete-example-d05dd7e19765</a:t>
            </a:r>
            <a:r>
              <a:rPr lang="en-US" dirty="0"/>
              <a:t>.</a:t>
            </a:r>
          </a:p>
          <a:p>
            <a:r>
              <a:rPr lang="en-US" dirty="0"/>
              <a:t>17 . </a:t>
            </a:r>
            <a:r>
              <a:rPr lang="en-US" dirty="0">
                <a:hlinkClick r:id="rId10"/>
              </a:rPr>
              <a:t>https://machinelearningmastery.com/cross-entropy-for-machine-learning/</a:t>
            </a:r>
            <a:endParaRPr lang="en-US" dirty="0"/>
          </a:p>
          <a:p>
            <a:r>
              <a:rPr lang="en-US" dirty="0"/>
              <a:t>18. </a:t>
            </a:r>
            <a:r>
              <a:rPr lang="en-US" dirty="0" err="1"/>
              <a:t>Zeiler</a:t>
            </a:r>
            <a:r>
              <a:rPr lang="en-US" dirty="0"/>
              <a:t>, M.D.: </a:t>
            </a:r>
            <a:r>
              <a:rPr lang="en-US" dirty="0" err="1"/>
              <a:t>ADADELTA</a:t>
            </a:r>
            <a:r>
              <a:rPr lang="en-US" dirty="0"/>
              <a:t>: AN ADAPTIVE LEARNING RATE METHOD.</a:t>
            </a:r>
          </a:p>
          <a:p>
            <a:endParaRPr lang="en-US" dirty="0"/>
          </a:p>
        </p:txBody>
      </p:sp>
    </p:spTree>
    <p:extLst>
      <p:ext uri="{BB962C8B-B14F-4D97-AF65-F5344CB8AC3E}">
        <p14:creationId xmlns:p14="http://schemas.microsoft.com/office/powerpoint/2010/main" val="190568967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5C2C-9B70-44A2-9B95-9830706EA40E}"/>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75A7D2B0-A4BC-49E0-A4BC-39278647735A}"/>
              </a:ext>
            </a:extLst>
          </p:cNvPr>
          <p:cNvSpPr>
            <a:spLocks noGrp="1"/>
          </p:cNvSpPr>
          <p:nvPr>
            <p:ph idx="1"/>
          </p:nvPr>
        </p:nvSpPr>
        <p:spPr/>
        <p:txBody>
          <a:bodyPr>
            <a:normAutofit/>
          </a:bodyPr>
          <a:lstStyle/>
          <a:p>
            <a:pPr lvl="1"/>
            <a:r>
              <a:rPr lang="en-US" sz="3600" dirty="0"/>
              <a:t>None in this study</a:t>
            </a:r>
          </a:p>
          <a:p>
            <a:pPr lvl="2"/>
            <a:r>
              <a:rPr lang="en-US" sz="2800" dirty="0"/>
              <a:t>No Personally Identifiable Information</a:t>
            </a:r>
          </a:p>
          <a:p>
            <a:pPr lvl="2"/>
            <a:r>
              <a:rPr lang="en-US" sz="2800" dirty="0"/>
              <a:t>Personally Identifiable Information taken care of by Storm Prediction Center</a:t>
            </a:r>
          </a:p>
        </p:txBody>
      </p:sp>
    </p:spTree>
    <p:extLst>
      <p:ext uri="{BB962C8B-B14F-4D97-AF65-F5344CB8AC3E}">
        <p14:creationId xmlns:p14="http://schemas.microsoft.com/office/powerpoint/2010/main" val="6914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71F-3D4C-4BE5-8F35-4EC0EF8439A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A8EE18A-E749-468C-BB38-35C10B001F11}"/>
              </a:ext>
            </a:extLst>
          </p:cNvPr>
          <p:cNvSpPr>
            <a:spLocks noGrp="1"/>
          </p:cNvSpPr>
          <p:nvPr>
            <p:ph idx="1"/>
          </p:nvPr>
        </p:nvSpPr>
        <p:spPr/>
        <p:txBody>
          <a:bodyPr>
            <a:normAutofit/>
          </a:bodyPr>
          <a:lstStyle/>
          <a:p>
            <a:pPr lvl="1"/>
            <a:r>
              <a:rPr lang="en-US" dirty="0"/>
              <a:t>North American Regional Reanalysis (</a:t>
            </a:r>
            <a:r>
              <a:rPr lang="en-US" dirty="0" err="1"/>
              <a:t>NARR</a:t>
            </a:r>
            <a:r>
              <a:rPr lang="en-US" dirty="0"/>
              <a:t>)</a:t>
            </a:r>
          </a:p>
          <a:p>
            <a:pPr lvl="1"/>
            <a:r>
              <a:rPr lang="en-US" dirty="0"/>
              <a:t>Storm Prediction Center Tornado Reports</a:t>
            </a:r>
          </a:p>
        </p:txBody>
      </p:sp>
    </p:spTree>
    <p:extLst>
      <p:ext uri="{BB962C8B-B14F-4D97-AF65-F5344CB8AC3E}">
        <p14:creationId xmlns:p14="http://schemas.microsoft.com/office/powerpoint/2010/main" val="11552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A6FF-39CC-4F0D-83D0-0747EE09F789}"/>
              </a:ext>
            </a:extLst>
          </p:cNvPr>
          <p:cNvSpPr>
            <a:spLocks noGrp="1"/>
          </p:cNvSpPr>
          <p:nvPr>
            <p:ph type="title"/>
          </p:nvPr>
        </p:nvSpPr>
        <p:spPr/>
        <p:txBody>
          <a:bodyPr/>
          <a:lstStyle/>
          <a:p>
            <a:r>
              <a:rPr lang="en-US" dirty="0"/>
              <a:t>Meteorological Variables Used</a:t>
            </a:r>
          </a:p>
        </p:txBody>
      </p:sp>
      <p:sp>
        <p:nvSpPr>
          <p:cNvPr id="3" name="Content Placeholder 2">
            <a:extLst>
              <a:ext uri="{FF2B5EF4-FFF2-40B4-BE49-F238E27FC236}">
                <a16:creationId xmlns:a16="http://schemas.microsoft.com/office/drawing/2014/main" id="{519F9417-1175-4D92-93F0-9B662D439893}"/>
              </a:ext>
            </a:extLst>
          </p:cNvPr>
          <p:cNvSpPr>
            <a:spLocks noGrp="1"/>
          </p:cNvSpPr>
          <p:nvPr>
            <p:ph sz="half" idx="1"/>
          </p:nvPr>
        </p:nvSpPr>
        <p:spPr/>
        <p:txBody>
          <a:bodyPr>
            <a:normAutofit lnSpcReduction="10000"/>
          </a:bodyPr>
          <a:lstStyle/>
          <a:p>
            <a:pPr lvl="1"/>
            <a:r>
              <a:rPr lang="en-US" sz="2800" dirty="0"/>
              <a:t>2 meter Temperature</a:t>
            </a:r>
          </a:p>
          <a:p>
            <a:pPr lvl="1"/>
            <a:r>
              <a:rPr lang="en-US" sz="2800" dirty="0"/>
              <a:t>2 meter Dewpoint Temperature</a:t>
            </a:r>
          </a:p>
          <a:p>
            <a:pPr lvl="1"/>
            <a:r>
              <a:rPr lang="en-US" sz="2800" dirty="0"/>
              <a:t>Surface Convective Available Potential Energy (CAPE)</a:t>
            </a:r>
          </a:p>
          <a:p>
            <a:pPr lvl="1"/>
            <a:r>
              <a:rPr lang="en-US" sz="2800"/>
              <a:t>Surface Convective </a:t>
            </a:r>
            <a:r>
              <a:rPr lang="en-US" sz="2800" dirty="0"/>
              <a:t>Inhibition (</a:t>
            </a:r>
            <a:r>
              <a:rPr lang="en-US" sz="2800" dirty="0" err="1"/>
              <a:t>CIN</a:t>
            </a:r>
            <a:r>
              <a:rPr lang="en-US" sz="2800" dirty="0"/>
              <a:t>)</a:t>
            </a:r>
          </a:p>
          <a:p>
            <a:pPr lvl="1"/>
            <a:r>
              <a:rPr lang="en-US" sz="2800" dirty="0"/>
              <a:t>Surface Potential Temperature</a:t>
            </a:r>
          </a:p>
          <a:p>
            <a:pPr lvl="1"/>
            <a:r>
              <a:rPr lang="en-US" sz="2800" dirty="0"/>
              <a:t>Surface Pressure</a:t>
            </a:r>
          </a:p>
          <a:p>
            <a:endParaRPr lang="en-US" dirty="0"/>
          </a:p>
        </p:txBody>
      </p:sp>
      <p:sp>
        <p:nvSpPr>
          <p:cNvPr id="4" name="Content Placeholder 3">
            <a:extLst>
              <a:ext uri="{FF2B5EF4-FFF2-40B4-BE49-F238E27FC236}">
                <a16:creationId xmlns:a16="http://schemas.microsoft.com/office/drawing/2014/main" id="{77905334-2159-4E9F-9A45-046C4D636F88}"/>
              </a:ext>
            </a:extLst>
          </p:cNvPr>
          <p:cNvSpPr>
            <a:spLocks noGrp="1"/>
          </p:cNvSpPr>
          <p:nvPr>
            <p:ph sz="half" idx="2"/>
          </p:nvPr>
        </p:nvSpPr>
        <p:spPr>
          <a:xfrm>
            <a:off x="6217918" y="1845735"/>
            <a:ext cx="5669281" cy="4023360"/>
          </a:xfrm>
        </p:spPr>
        <p:txBody>
          <a:bodyPr>
            <a:normAutofit lnSpcReduction="10000"/>
          </a:bodyPr>
          <a:lstStyle/>
          <a:p>
            <a:pPr lvl="1"/>
            <a:r>
              <a:rPr lang="en-US" sz="2800" dirty="0"/>
              <a:t>Precipitable Water (</a:t>
            </a:r>
            <a:r>
              <a:rPr lang="en-US" sz="2800" dirty="0" err="1"/>
              <a:t>PWAT</a:t>
            </a:r>
            <a:r>
              <a:rPr lang="en-US" sz="2800" dirty="0"/>
              <a:t>)</a:t>
            </a:r>
          </a:p>
          <a:p>
            <a:pPr lvl="1"/>
            <a:r>
              <a:rPr lang="en-US" sz="2800" dirty="0"/>
              <a:t>2 meter Relative Humidity (RH)</a:t>
            </a:r>
          </a:p>
          <a:p>
            <a:pPr lvl="1"/>
            <a:r>
              <a:rPr lang="en-US" sz="2800" dirty="0"/>
              <a:t>Storm Relative Helicity (</a:t>
            </a:r>
            <a:r>
              <a:rPr lang="en-US" sz="2800" dirty="0" err="1"/>
              <a:t>SRH</a:t>
            </a:r>
            <a:r>
              <a:rPr lang="en-US" sz="2800" dirty="0"/>
              <a:t>)</a:t>
            </a:r>
          </a:p>
          <a:p>
            <a:pPr lvl="1"/>
            <a:r>
              <a:rPr lang="en-US" sz="2800" dirty="0"/>
              <a:t>Lifted Index</a:t>
            </a:r>
          </a:p>
          <a:p>
            <a:pPr lvl="1"/>
            <a:r>
              <a:rPr lang="en-US" sz="2800" dirty="0"/>
              <a:t>10 meter wind speed</a:t>
            </a:r>
          </a:p>
          <a:p>
            <a:pPr lvl="1"/>
            <a:r>
              <a:rPr lang="en-US" sz="2800" dirty="0"/>
              <a:t>250 millibars (mb), 500 mb, 700 mb, 850 mb and 925 mb</a:t>
            </a:r>
          </a:p>
          <a:p>
            <a:pPr lvl="2"/>
            <a:r>
              <a:rPr lang="en-US" sz="2000" dirty="0"/>
              <a:t>Geopotential Height</a:t>
            </a:r>
          </a:p>
          <a:p>
            <a:pPr lvl="2"/>
            <a:r>
              <a:rPr lang="en-US" sz="2000" dirty="0"/>
              <a:t>Temperature</a:t>
            </a:r>
          </a:p>
          <a:p>
            <a:pPr lvl="2"/>
            <a:r>
              <a:rPr lang="en-US" sz="2000" dirty="0"/>
              <a:t>Wind Speed</a:t>
            </a:r>
          </a:p>
          <a:p>
            <a:endParaRPr lang="en-US" dirty="0"/>
          </a:p>
        </p:txBody>
      </p:sp>
    </p:spTree>
    <p:extLst>
      <p:ext uri="{BB962C8B-B14F-4D97-AF65-F5344CB8AC3E}">
        <p14:creationId xmlns:p14="http://schemas.microsoft.com/office/powerpoint/2010/main" val="374040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anim calcmode="lin" valueType="num">
                                      <p:cBhvr additive="base">
                                        <p:cTn id="9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C402-CB68-4B12-8C01-25608A2B0DD9}"/>
              </a:ext>
            </a:extLst>
          </p:cNvPr>
          <p:cNvSpPr>
            <a:spLocks noGrp="1"/>
          </p:cNvSpPr>
          <p:nvPr>
            <p:ph type="title"/>
          </p:nvPr>
        </p:nvSpPr>
        <p:spPr/>
        <p:txBody>
          <a:bodyPr/>
          <a:lstStyle/>
          <a:p>
            <a:r>
              <a:rPr lang="en-US" dirty="0"/>
              <a:t>Brief Definitions of Meteorological Variables and Reasoning</a:t>
            </a:r>
          </a:p>
        </p:txBody>
      </p:sp>
      <p:sp>
        <p:nvSpPr>
          <p:cNvPr id="3" name="Content Placeholder 2">
            <a:extLst>
              <a:ext uri="{FF2B5EF4-FFF2-40B4-BE49-F238E27FC236}">
                <a16:creationId xmlns:a16="http://schemas.microsoft.com/office/drawing/2014/main" id="{5E91D762-4740-4FB8-B4B7-DB2060D90236}"/>
              </a:ext>
            </a:extLst>
          </p:cNvPr>
          <p:cNvSpPr>
            <a:spLocks noGrp="1"/>
          </p:cNvSpPr>
          <p:nvPr>
            <p:ph sz="half" idx="1"/>
          </p:nvPr>
        </p:nvSpPr>
        <p:spPr>
          <a:xfrm>
            <a:off x="1097279" y="1845734"/>
            <a:ext cx="4937760" cy="4311998"/>
          </a:xfrm>
        </p:spPr>
        <p:txBody>
          <a:bodyPr>
            <a:normAutofit fontScale="92500" lnSpcReduction="20000"/>
          </a:bodyPr>
          <a:lstStyle/>
          <a:p>
            <a:pPr lvl="1"/>
            <a:r>
              <a:rPr lang="en-US" sz="2800" dirty="0"/>
              <a:t>CAPE [7]</a:t>
            </a:r>
          </a:p>
          <a:p>
            <a:pPr lvl="2"/>
            <a:r>
              <a:rPr lang="en-US" sz="2400" dirty="0"/>
              <a:t>Predictor of thunderstorm potential and severe potential</a:t>
            </a:r>
          </a:p>
          <a:p>
            <a:pPr lvl="2"/>
            <a:r>
              <a:rPr lang="en-US" sz="2400" dirty="0"/>
              <a:t>CAPE is where parcel of air lifted from some level is warmer than surrounding air</a:t>
            </a:r>
          </a:p>
          <a:p>
            <a:pPr lvl="1"/>
            <a:r>
              <a:rPr lang="en-US" sz="2800" dirty="0" err="1"/>
              <a:t>CIN</a:t>
            </a:r>
            <a:r>
              <a:rPr lang="en-US" sz="2800" dirty="0"/>
              <a:t> [7]</a:t>
            </a:r>
          </a:p>
          <a:p>
            <a:pPr lvl="2"/>
            <a:r>
              <a:rPr lang="en-US" sz="2400" dirty="0"/>
              <a:t>Same concept as CAPE</a:t>
            </a:r>
          </a:p>
          <a:p>
            <a:pPr lvl="2"/>
            <a:r>
              <a:rPr lang="en-US" sz="2400" dirty="0"/>
              <a:t>Parcel colder than surrounding air</a:t>
            </a:r>
          </a:p>
          <a:p>
            <a:pPr lvl="2"/>
            <a:r>
              <a:rPr lang="en-US" sz="2400" dirty="0"/>
              <a:t>Works to prohibit thunderstorms</a:t>
            </a:r>
          </a:p>
          <a:p>
            <a:pPr lvl="1"/>
            <a:r>
              <a:rPr lang="en-US" sz="2800" dirty="0"/>
              <a:t>Lifted Index [7]</a:t>
            </a:r>
          </a:p>
          <a:p>
            <a:pPr lvl="2"/>
            <a:r>
              <a:rPr lang="en-US" sz="2400" dirty="0"/>
              <a:t>Older stability index</a:t>
            </a:r>
          </a:p>
          <a:p>
            <a:pPr lvl="2"/>
            <a:r>
              <a:rPr lang="en-US" sz="2400" dirty="0"/>
              <a:t>A value of </a:t>
            </a:r>
            <a:r>
              <a:rPr lang="en-US" sz="2400"/>
              <a:t>-4 or less </a:t>
            </a:r>
            <a:r>
              <a:rPr lang="en-US" sz="2400" dirty="0"/>
              <a:t>is a general value to expect severe storms</a:t>
            </a:r>
          </a:p>
        </p:txBody>
      </p:sp>
      <p:sp>
        <p:nvSpPr>
          <p:cNvPr id="4" name="Content Placeholder 3">
            <a:extLst>
              <a:ext uri="{FF2B5EF4-FFF2-40B4-BE49-F238E27FC236}">
                <a16:creationId xmlns:a16="http://schemas.microsoft.com/office/drawing/2014/main" id="{4E648614-DAAE-4771-A51B-C5906407D68D}"/>
              </a:ext>
            </a:extLst>
          </p:cNvPr>
          <p:cNvSpPr>
            <a:spLocks noGrp="1"/>
          </p:cNvSpPr>
          <p:nvPr>
            <p:ph sz="half" idx="2"/>
          </p:nvPr>
        </p:nvSpPr>
        <p:spPr/>
        <p:txBody>
          <a:bodyPr>
            <a:normAutofit fontScale="92500" lnSpcReduction="20000"/>
          </a:bodyPr>
          <a:lstStyle/>
          <a:p>
            <a:pPr lvl="1"/>
            <a:r>
              <a:rPr lang="en-US" sz="2800" dirty="0" err="1"/>
              <a:t>SRH</a:t>
            </a:r>
            <a:r>
              <a:rPr lang="en-US" sz="2800" dirty="0"/>
              <a:t> [7]</a:t>
            </a:r>
          </a:p>
          <a:p>
            <a:pPr lvl="2"/>
            <a:r>
              <a:rPr lang="en-US" sz="2400" dirty="0"/>
              <a:t>Potential for cyclonic updraft rotation</a:t>
            </a:r>
          </a:p>
          <a:p>
            <a:pPr lvl="2"/>
            <a:r>
              <a:rPr lang="en-US" sz="2400" dirty="0"/>
              <a:t>300 – 449 m</a:t>
            </a:r>
            <a:r>
              <a:rPr lang="en-US" sz="2400" baseline="30000" dirty="0"/>
              <a:t>2</a:t>
            </a:r>
            <a:r>
              <a:rPr lang="en-US" sz="2400" dirty="0"/>
              <a:t>s</a:t>
            </a:r>
            <a:r>
              <a:rPr lang="en-US" sz="2400" baseline="30000" dirty="0"/>
              <a:t>-2</a:t>
            </a:r>
            <a:r>
              <a:rPr lang="en-US" sz="2400" dirty="0"/>
              <a:t> moderate tornado potential</a:t>
            </a:r>
          </a:p>
          <a:p>
            <a:pPr lvl="1"/>
            <a:r>
              <a:rPr lang="en-US" sz="2800" dirty="0"/>
              <a:t>Potential Temperature [7]</a:t>
            </a:r>
          </a:p>
          <a:p>
            <a:pPr lvl="2"/>
            <a:r>
              <a:rPr lang="en-US" sz="2400" dirty="0"/>
              <a:t>Temperature of parcel of air when brought dry adiabatically to 1000 millibars</a:t>
            </a:r>
          </a:p>
          <a:p>
            <a:pPr lvl="1"/>
            <a:r>
              <a:rPr lang="en-US" sz="2800" dirty="0" err="1"/>
              <a:t>Geopotenial</a:t>
            </a:r>
            <a:r>
              <a:rPr lang="en-US" sz="2800" dirty="0"/>
              <a:t> Height</a:t>
            </a:r>
          </a:p>
          <a:p>
            <a:pPr lvl="2"/>
            <a:r>
              <a:rPr lang="en-US" sz="2400" dirty="0"/>
              <a:t>How high in atmosphere you have to go to get to a certain pressure</a:t>
            </a:r>
          </a:p>
          <a:p>
            <a:endParaRPr lang="en-US" dirty="0"/>
          </a:p>
        </p:txBody>
      </p:sp>
    </p:spTree>
    <p:extLst>
      <p:ext uri="{BB962C8B-B14F-4D97-AF65-F5344CB8AC3E}">
        <p14:creationId xmlns:p14="http://schemas.microsoft.com/office/powerpoint/2010/main" val="38178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 calcmode="lin" valueType="num">
                                      <p:cBhvr additive="base">
                                        <p:cTn id="6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anim calcmode="lin" valueType="num">
                                      <p:cBhvr additive="base">
                                        <p:cTn id="7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 calcmode="lin" valueType="num">
                                      <p:cBhvr additive="base">
                                        <p:cTn id="7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 calcmode="lin" valueType="num">
                                      <p:cBhvr additive="base">
                                        <p:cTn id="8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 calcmode="lin" valueType="num">
                                      <p:cBhvr additive="base">
                                        <p:cTn id="9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 calcmode="lin" valueType="num">
                                      <p:cBhvr additive="base">
                                        <p:cTn id="9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 calcmode="lin" valueType="num">
                                      <p:cBhvr additive="base">
                                        <p:cTn id="10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27D-5087-4196-8528-EF72E3D77107}"/>
              </a:ext>
            </a:extLst>
          </p:cNvPr>
          <p:cNvSpPr>
            <a:spLocks noGrp="1"/>
          </p:cNvSpPr>
          <p:nvPr>
            <p:ph type="title"/>
          </p:nvPr>
        </p:nvSpPr>
        <p:spPr/>
        <p:txBody>
          <a:bodyPr/>
          <a:lstStyle/>
          <a:p>
            <a:r>
              <a:rPr lang="en-US" dirty="0"/>
              <a:t>Expected Limitations</a:t>
            </a:r>
          </a:p>
        </p:txBody>
      </p:sp>
      <p:sp>
        <p:nvSpPr>
          <p:cNvPr id="3" name="Content Placeholder 2">
            <a:extLst>
              <a:ext uri="{FF2B5EF4-FFF2-40B4-BE49-F238E27FC236}">
                <a16:creationId xmlns:a16="http://schemas.microsoft.com/office/drawing/2014/main" id="{92362FD4-74AF-41A1-A28A-863E26760603}"/>
              </a:ext>
            </a:extLst>
          </p:cNvPr>
          <p:cNvSpPr>
            <a:spLocks noGrp="1"/>
          </p:cNvSpPr>
          <p:nvPr>
            <p:ph idx="1"/>
          </p:nvPr>
        </p:nvSpPr>
        <p:spPr/>
        <p:txBody>
          <a:bodyPr>
            <a:normAutofit fontScale="92500" lnSpcReduction="10000"/>
          </a:bodyPr>
          <a:lstStyle/>
          <a:p>
            <a:pPr lvl="1"/>
            <a:r>
              <a:rPr lang="en-US" sz="2800" dirty="0"/>
              <a:t>Short time frame</a:t>
            </a:r>
          </a:p>
          <a:p>
            <a:pPr lvl="1"/>
            <a:r>
              <a:rPr lang="en-US" sz="2800" dirty="0" err="1"/>
              <a:t>NARR</a:t>
            </a:r>
            <a:r>
              <a:rPr lang="en-US" sz="2800" dirty="0"/>
              <a:t> file size</a:t>
            </a:r>
          </a:p>
          <a:p>
            <a:pPr lvl="2"/>
            <a:r>
              <a:rPr lang="en-US" sz="2000" dirty="0"/>
              <a:t>RDA at </a:t>
            </a:r>
            <a:r>
              <a:rPr lang="en-US" sz="2000" dirty="0" err="1"/>
              <a:t>NCAR</a:t>
            </a:r>
            <a:r>
              <a:rPr lang="en-US" sz="2000" dirty="0"/>
              <a:t>/</a:t>
            </a:r>
            <a:r>
              <a:rPr lang="en-US" sz="2000" dirty="0" err="1"/>
              <a:t>UCAR</a:t>
            </a:r>
            <a:r>
              <a:rPr lang="en-US" sz="2000" dirty="0"/>
              <a:t> concurrent download limit</a:t>
            </a:r>
          </a:p>
          <a:p>
            <a:pPr lvl="1"/>
            <a:r>
              <a:rPr lang="en-US" sz="2800" dirty="0"/>
              <a:t>Domain of </a:t>
            </a:r>
            <a:r>
              <a:rPr lang="en-US" sz="2800" dirty="0" err="1"/>
              <a:t>NARR</a:t>
            </a:r>
            <a:r>
              <a:rPr lang="en-US" sz="2800" dirty="0"/>
              <a:t> used</a:t>
            </a:r>
          </a:p>
          <a:p>
            <a:pPr lvl="1"/>
            <a:r>
              <a:rPr lang="en-US" sz="2800" dirty="0"/>
              <a:t>Additional convective parameters not available</a:t>
            </a:r>
          </a:p>
          <a:p>
            <a:pPr lvl="1"/>
            <a:r>
              <a:rPr lang="en-US" sz="2800" dirty="0"/>
              <a:t>Averaging of the fields</a:t>
            </a:r>
          </a:p>
          <a:p>
            <a:pPr lvl="1"/>
            <a:r>
              <a:rPr lang="en-US" sz="2800" dirty="0"/>
              <a:t>Meteorological scale difference</a:t>
            </a:r>
          </a:p>
          <a:p>
            <a:pPr lvl="2"/>
            <a:r>
              <a:rPr lang="en-US" sz="2400" dirty="0"/>
              <a:t>What size are they?</a:t>
            </a:r>
          </a:p>
          <a:p>
            <a:pPr lvl="1"/>
            <a:r>
              <a:rPr lang="en-US" sz="2800" dirty="0"/>
              <a:t>Tornado reports depends on humans</a:t>
            </a:r>
          </a:p>
          <a:p>
            <a:pPr lvl="1"/>
            <a:r>
              <a:rPr lang="en-US" sz="2800" dirty="0"/>
              <a:t>Neural Network tuning not possible</a:t>
            </a:r>
          </a:p>
        </p:txBody>
      </p:sp>
    </p:spTree>
    <p:extLst>
      <p:ext uri="{BB962C8B-B14F-4D97-AF65-F5344CB8AC3E}">
        <p14:creationId xmlns:p14="http://schemas.microsoft.com/office/powerpoint/2010/main" val="24634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2C29-F6D3-424F-A01D-460632B1814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3D6469A-079E-432A-A006-54E4BED9540E}"/>
              </a:ext>
            </a:extLst>
          </p:cNvPr>
          <p:cNvSpPr>
            <a:spLocks noGrp="1"/>
          </p:cNvSpPr>
          <p:nvPr>
            <p:ph idx="1"/>
          </p:nvPr>
        </p:nvSpPr>
        <p:spPr/>
        <p:txBody>
          <a:bodyPr>
            <a:noAutofit/>
          </a:bodyPr>
          <a:lstStyle/>
          <a:p>
            <a:pPr lvl="1"/>
            <a:r>
              <a:rPr lang="en-US" sz="2800" dirty="0"/>
              <a:t>Data pre-processing</a:t>
            </a:r>
          </a:p>
          <a:p>
            <a:pPr lvl="2"/>
            <a:r>
              <a:rPr lang="en-US" sz="2000" dirty="0"/>
              <a:t>Extract tornadoes within timeframe</a:t>
            </a:r>
          </a:p>
          <a:p>
            <a:pPr lvl="3"/>
            <a:r>
              <a:rPr lang="en-US" sz="2000" dirty="0"/>
              <a:t>Pandas [9]</a:t>
            </a:r>
          </a:p>
          <a:p>
            <a:pPr lvl="2"/>
            <a:r>
              <a:rPr lang="en-US" sz="2000" dirty="0"/>
              <a:t>Extract tornadoes within bounding box</a:t>
            </a:r>
          </a:p>
          <a:p>
            <a:pPr lvl="3"/>
            <a:r>
              <a:rPr lang="en-US" sz="2000" dirty="0" err="1"/>
              <a:t>GeoPandas</a:t>
            </a:r>
            <a:r>
              <a:rPr lang="en-US" sz="2000" dirty="0"/>
              <a:t> [10]</a:t>
            </a:r>
          </a:p>
          <a:p>
            <a:pPr lvl="2"/>
            <a:r>
              <a:rPr lang="en-US" sz="2000" dirty="0"/>
              <a:t>Python script for downloading data</a:t>
            </a:r>
          </a:p>
          <a:p>
            <a:pPr lvl="2"/>
            <a:r>
              <a:rPr lang="en-US" sz="2000" dirty="0" err="1"/>
              <a:t>GrADS</a:t>
            </a:r>
            <a:r>
              <a:rPr lang="en-US" sz="2000" dirty="0"/>
              <a:t> for processing gridded data [11]</a:t>
            </a:r>
          </a:p>
          <a:p>
            <a:pPr lvl="2"/>
            <a:r>
              <a:rPr lang="en-US" sz="2000" dirty="0"/>
              <a:t>Convert tornadoes to binary</a:t>
            </a:r>
          </a:p>
          <a:p>
            <a:pPr lvl="1"/>
            <a:r>
              <a:rPr lang="en-US" sz="2800" dirty="0"/>
              <a:t>Neural Network</a:t>
            </a:r>
          </a:p>
          <a:p>
            <a:pPr lvl="2"/>
            <a:r>
              <a:rPr lang="en-US" sz="2000" dirty="0"/>
              <a:t>Seed the network</a:t>
            </a:r>
          </a:p>
          <a:p>
            <a:pPr lvl="2"/>
            <a:r>
              <a:rPr lang="en-US" sz="2000" dirty="0" err="1"/>
              <a:t>Scikit</a:t>
            </a:r>
            <a:r>
              <a:rPr lang="en-US" sz="2000" dirty="0"/>
              <a:t>-learn [12]</a:t>
            </a:r>
          </a:p>
          <a:p>
            <a:pPr lvl="2"/>
            <a:r>
              <a:rPr lang="en-US" sz="2000" dirty="0"/>
              <a:t>TensorFlow [13]</a:t>
            </a:r>
          </a:p>
        </p:txBody>
      </p:sp>
      <p:pic>
        <p:nvPicPr>
          <p:cNvPr id="4" name="Picture 3" descr="C:\Users\Scott\AppData\Local\Microsoft\Windows\INetCache\Content.MSO\5F6819F6.tmp">
            <a:extLst>
              <a:ext uri="{FF2B5EF4-FFF2-40B4-BE49-F238E27FC236}">
                <a16:creationId xmlns:a16="http://schemas.microsoft.com/office/drawing/2014/main" id="{83F1CDF5-EE35-4890-BC44-D868D129C3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3012" y="1845734"/>
            <a:ext cx="5557313" cy="3381493"/>
          </a:xfrm>
          <a:prstGeom prst="rect">
            <a:avLst/>
          </a:prstGeom>
          <a:noFill/>
          <a:ln>
            <a:noFill/>
          </a:ln>
        </p:spPr>
      </p:pic>
    </p:spTree>
    <p:extLst>
      <p:ext uri="{BB962C8B-B14F-4D97-AF65-F5344CB8AC3E}">
        <p14:creationId xmlns:p14="http://schemas.microsoft.com/office/powerpoint/2010/main" val="346191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0FF1-891F-4753-86AF-65C6818E1D88}"/>
              </a:ext>
            </a:extLst>
          </p:cNvPr>
          <p:cNvSpPr>
            <a:spLocks noGrp="1"/>
          </p:cNvSpPr>
          <p:nvPr>
            <p:ph type="title"/>
          </p:nvPr>
        </p:nvSpPr>
        <p:spPr/>
        <p:txBody>
          <a:bodyPr/>
          <a:lstStyle/>
          <a:p>
            <a:r>
              <a:rPr lang="en-US" dirty="0"/>
              <a:t>Neural Network Design</a:t>
            </a:r>
          </a:p>
        </p:txBody>
      </p:sp>
      <p:sp>
        <p:nvSpPr>
          <p:cNvPr id="3" name="Content Placeholder 2">
            <a:extLst>
              <a:ext uri="{FF2B5EF4-FFF2-40B4-BE49-F238E27FC236}">
                <a16:creationId xmlns:a16="http://schemas.microsoft.com/office/drawing/2014/main" id="{C13C16B3-095D-4C03-A3D1-90A28EE4DB7C}"/>
              </a:ext>
            </a:extLst>
          </p:cNvPr>
          <p:cNvSpPr>
            <a:spLocks noGrp="1"/>
          </p:cNvSpPr>
          <p:nvPr>
            <p:ph sz="half" idx="1"/>
          </p:nvPr>
        </p:nvSpPr>
        <p:spPr/>
        <p:txBody>
          <a:bodyPr>
            <a:normAutofit fontScale="92500" lnSpcReduction="10000"/>
          </a:bodyPr>
          <a:lstStyle/>
          <a:p>
            <a:pPr lvl="1"/>
            <a:r>
              <a:rPr lang="en-US" sz="2400" dirty="0"/>
              <a:t>Ran 5 models for 12Z and 00Z</a:t>
            </a:r>
          </a:p>
          <a:p>
            <a:pPr lvl="1"/>
            <a:r>
              <a:rPr lang="en-US" sz="2400" dirty="0"/>
              <a:t>Network Design</a:t>
            </a:r>
          </a:p>
          <a:p>
            <a:pPr lvl="2"/>
            <a:r>
              <a:rPr lang="en-US" sz="1800" dirty="0"/>
              <a:t>Input Layer</a:t>
            </a:r>
          </a:p>
          <a:p>
            <a:pPr lvl="3"/>
            <a:r>
              <a:rPr lang="en-US" sz="1800" dirty="0"/>
              <a:t>26 neurons</a:t>
            </a:r>
          </a:p>
          <a:p>
            <a:pPr lvl="3"/>
            <a:r>
              <a:rPr lang="en-US" sz="1800" dirty="0" err="1"/>
              <a:t>ReLU</a:t>
            </a:r>
            <a:r>
              <a:rPr lang="en-US" sz="1800" dirty="0"/>
              <a:t> activation</a:t>
            </a:r>
          </a:p>
          <a:p>
            <a:pPr lvl="3"/>
            <a:r>
              <a:rPr lang="en-US" sz="1800" dirty="0"/>
              <a:t>Uniform weight vector</a:t>
            </a:r>
          </a:p>
          <a:p>
            <a:pPr lvl="3"/>
            <a:r>
              <a:rPr lang="en-US" sz="1800" dirty="0"/>
              <a:t>Regularization term </a:t>
            </a:r>
          </a:p>
          <a:p>
            <a:pPr lvl="4"/>
            <a:r>
              <a:rPr lang="en-US" sz="1800" dirty="0"/>
              <a:t>Combination of L1 and L2</a:t>
            </a:r>
          </a:p>
          <a:p>
            <a:pPr lvl="2"/>
            <a:r>
              <a:rPr lang="en-US" sz="1800" dirty="0"/>
              <a:t>Fully Connected Hidden Layer</a:t>
            </a:r>
          </a:p>
          <a:p>
            <a:pPr lvl="3"/>
            <a:r>
              <a:rPr lang="en-US" sz="1800" dirty="0"/>
              <a:t>26 neurons</a:t>
            </a:r>
          </a:p>
          <a:p>
            <a:pPr lvl="3"/>
            <a:r>
              <a:rPr lang="en-US" sz="1800" dirty="0" err="1"/>
              <a:t>ReLU</a:t>
            </a:r>
            <a:r>
              <a:rPr lang="en-US" sz="1800" dirty="0"/>
              <a:t> activation</a:t>
            </a:r>
          </a:p>
          <a:p>
            <a:pPr lvl="3"/>
            <a:r>
              <a:rPr lang="en-US" sz="1800" dirty="0"/>
              <a:t>Regularization term </a:t>
            </a:r>
          </a:p>
          <a:p>
            <a:pPr lvl="4"/>
            <a:r>
              <a:rPr lang="en-US" sz="1800" dirty="0"/>
              <a:t>Combination of L1 and L2</a:t>
            </a:r>
          </a:p>
          <a:p>
            <a:pPr lvl="3"/>
            <a:endParaRPr lang="en-US" dirty="0"/>
          </a:p>
          <a:p>
            <a:pPr marL="384048" lvl="2" indent="0">
              <a:buNone/>
            </a:pPr>
            <a:endParaRPr lang="en-US" dirty="0"/>
          </a:p>
        </p:txBody>
      </p:sp>
      <p:sp>
        <p:nvSpPr>
          <p:cNvPr id="4" name="Content Placeholder 3">
            <a:extLst>
              <a:ext uri="{FF2B5EF4-FFF2-40B4-BE49-F238E27FC236}">
                <a16:creationId xmlns:a16="http://schemas.microsoft.com/office/drawing/2014/main" id="{468C4ECB-510F-4627-9A1F-FE93A45197CA}"/>
              </a:ext>
            </a:extLst>
          </p:cNvPr>
          <p:cNvSpPr>
            <a:spLocks noGrp="1"/>
          </p:cNvSpPr>
          <p:nvPr>
            <p:ph sz="half" idx="2"/>
          </p:nvPr>
        </p:nvSpPr>
        <p:spPr/>
        <p:txBody>
          <a:bodyPr>
            <a:normAutofit fontScale="92500" lnSpcReduction="10000"/>
          </a:bodyPr>
          <a:lstStyle/>
          <a:p>
            <a:pPr lvl="2"/>
            <a:r>
              <a:rPr lang="en-US" sz="1600" dirty="0"/>
              <a:t>Dropout Layer</a:t>
            </a:r>
          </a:p>
          <a:p>
            <a:pPr lvl="2"/>
            <a:r>
              <a:rPr lang="en-US" sz="1600" dirty="0"/>
              <a:t>Output Layer</a:t>
            </a:r>
          </a:p>
          <a:p>
            <a:pPr lvl="3"/>
            <a:r>
              <a:rPr lang="en-US" sz="1600" dirty="0"/>
              <a:t>1 neuron</a:t>
            </a:r>
          </a:p>
          <a:p>
            <a:pPr lvl="3"/>
            <a:r>
              <a:rPr lang="en-US" sz="1600" dirty="0"/>
              <a:t>Sigmoid activation</a:t>
            </a:r>
          </a:p>
          <a:p>
            <a:pPr lvl="3"/>
            <a:r>
              <a:rPr lang="en-US" sz="1600" dirty="0"/>
              <a:t>Regularization term </a:t>
            </a:r>
          </a:p>
          <a:p>
            <a:pPr lvl="4"/>
            <a:r>
              <a:rPr lang="en-US" sz="1600" dirty="0"/>
              <a:t>Combination of L1 and L2</a:t>
            </a:r>
          </a:p>
          <a:p>
            <a:pPr lvl="1"/>
            <a:r>
              <a:rPr lang="en-US" sz="2000" dirty="0"/>
              <a:t>10 epochs</a:t>
            </a:r>
          </a:p>
          <a:p>
            <a:pPr lvl="1"/>
            <a:r>
              <a:rPr lang="en-US" sz="2000" dirty="0"/>
              <a:t>Batch size of 6,500</a:t>
            </a:r>
          </a:p>
        </p:txBody>
      </p:sp>
    </p:spTree>
    <p:extLst>
      <p:ext uri="{BB962C8B-B14F-4D97-AF65-F5344CB8AC3E}">
        <p14:creationId xmlns:p14="http://schemas.microsoft.com/office/powerpoint/2010/main" val="133825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 calcmode="lin" valueType="num">
                                      <p:cBhvr additive="base">
                                        <p:cTn id="8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 end="1"/>
                                            </p:txEl>
                                          </p:spTgt>
                                        </p:tgtEl>
                                        <p:attrNameLst>
                                          <p:attrName>style.visibility</p:attrName>
                                        </p:attrNameLst>
                                      </p:cBhvr>
                                      <p:to>
                                        <p:strVal val="visible"/>
                                      </p:to>
                                    </p:set>
                                    <p:anim calcmode="lin" valueType="num">
                                      <p:cBhvr additive="base">
                                        <p:cTn id="9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2" end="2"/>
                                            </p:txEl>
                                          </p:spTgt>
                                        </p:tgtEl>
                                        <p:attrNameLst>
                                          <p:attrName>style.visibility</p:attrName>
                                        </p:attrNameLst>
                                      </p:cBhvr>
                                      <p:to>
                                        <p:strVal val="visible"/>
                                      </p:to>
                                    </p:set>
                                    <p:anim calcmode="lin" valueType="num">
                                      <p:cBhvr additive="base">
                                        <p:cTn id="9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anim calcmode="lin" valueType="num">
                                      <p:cBhvr additive="base">
                                        <p:cTn id="10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4" end="4"/>
                                            </p:txEl>
                                          </p:spTgt>
                                        </p:tgtEl>
                                        <p:attrNameLst>
                                          <p:attrName>style.visibility</p:attrName>
                                        </p:attrNameLst>
                                      </p:cBhvr>
                                      <p:to>
                                        <p:strVal val="visible"/>
                                      </p:to>
                                    </p:set>
                                    <p:anim calcmode="lin" valueType="num">
                                      <p:cBhvr additive="base">
                                        <p:cTn id="10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5" end="5"/>
                                            </p:txEl>
                                          </p:spTgt>
                                        </p:tgtEl>
                                        <p:attrNameLst>
                                          <p:attrName>style.visibility</p:attrName>
                                        </p:attrNameLst>
                                      </p:cBhvr>
                                      <p:to>
                                        <p:strVal val="visible"/>
                                      </p:to>
                                    </p:set>
                                    <p:anim calcmode="lin" valueType="num">
                                      <p:cBhvr additive="base">
                                        <p:cTn id="1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6" end="6"/>
                                            </p:txEl>
                                          </p:spTgt>
                                        </p:tgtEl>
                                        <p:attrNameLst>
                                          <p:attrName>style.visibility</p:attrName>
                                        </p:attrNameLst>
                                      </p:cBhvr>
                                      <p:to>
                                        <p:strVal val="visible"/>
                                      </p:to>
                                    </p:set>
                                    <p:anim calcmode="lin" valueType="num">
                                      <p:cBhvr additive="base">
                                        <p:cTn id="1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
                                            <p:txEl>
                                              <p:pRg st="7" end="7"/>
                                            </p:txEl>
                                          </p:spTgt>
                                        </p:tgtEl>
                                        <p:attrNameLst>
                                          <p:attrName>style.visibility</p:attrName>
                                        </p:attrNameLst>
                                      </p:cBhvr>
                                      <p:to>
                                        <p:strVal val="visible"/>
                                      </p:to>
                                    </p:set>
                                    <p:anim calcmode="lin" valueType="num">
                                      <p:cBhvr additive="base">
                                        <p:cTn id="1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864</TotalTime>
  <Words>3979</Words>
  <Application>Microsoft Office PowerPoint</Application>
  <PresentationFormat>Widescreen</PresentationFormat>
  <Paragraphs>438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Using Machine Learning to Predict Tornadoes</vt:lpstr>
      <vt:lpstr>Can Machine Learning Be Used To Predict Weather?</vt:lpstr>
      <vt:lpstr>Ethical Considerations</vt:lpstr>
      <vt:lpstr>Data</vt:lpstr>
      <vt:lpstr>Meteorological Variables Used</vt:lpstr>
      <vt:lpstr>Brief Definitions of Meteorological Variables and Reasoning</vt:lpstr>
      <vt:lpstr>Expected Limitations</vt:lpstr>
      <vt:lpstr>Methodology</vt:lpstr>
      <vt:lpstr>Neural Network Design</vt:lpstr>
      <vt:lpstr>12Z Results – Model 1</vt:lpstr>
      <vt:lpstr>12Z Results – Model 2</vt:lpstr>
      <vt:lpstr>12Z Results – Model 3</vt:lpstr>
      <vt:lpstr>12Z Results – Model 4</vt:lpstr>
      <vt:lpstr>12Z Results – Model 5</vt:lpstr>
      <vt:lpstr>00Z First Four Models</vt:lpstr>
      <vt:lpstr>00Z SGD Model</vt:lpstr>
      <vt:lpstr>00Z NAdam Model</vt:lpstr>
      <vt:lpstr>Conclusions</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Tornadoes</dc:title>
  <dc:creator>Thomas Piazza</dc:creator>
  <cp:lastModifiedBy>Scott Burgholzer</cp:lastModifiedBy>
  <cp:revision>62</cp:revision>
  <cp:lastPrinted>2019-12-09T18:19:55Z</cp:lastPrinted>
  <dcterms:created xsi:type="dcterms:W3CDTF">2019-12-06T03:08:30Z</dcterms:created>
  <dcterms:modified xsi:type="dcterms:W3CDTF">2019-12-09T18:24:28Z</dcterms:modified>
</cp:coreProperties>
</file>