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77" r:id="rId3"/>
    <p:sldId id="271" r:id="rId4"/>
    <p:sldId id="257" r:id="rId5"/>
    <p:sldId id="281" r:id="rId6"/>
    <p:sldId id="294" r:id="rId7"/>
    <p:sldId id="295" r:id="rId8"/>
    <p:sldId id="275" r:id="rId9"/>
    <p:sldId id="276" r:id="rId10"/>
    <p:sldId id="274" r:id="rId11"/>
    <p:sldId id="280" r:id="rId12"/>
    <p:sldId id="291" r:id="rId13"/>
    <p:sldId id="286" r:id="rId14"/>
    <p:sldId id="282" r:id="rId15"/>
    <p:sldId id="270" r:id="rId16"/>
    <p:sldId id="288" r:id="rId17"/>
    <p:sldId id="263" r:id="rId18"/>
    <p:sldId id="266" r:id="rId19"/>
    <p:sldId id="287" r:id="rId20"/>
    <p:sldId id="262" r:id="rId21"/>
    <p:sldId id="267" r:id="rId22"/>
    <p:sldId id="289" r:id="rId23"/>
    <p:sldId id="268" r:id="rId24"/>
    <p:sldId id="269" r:id="rId25"/>
    <p:sldId id="292" r:id="rId26"/>
    <p:sldId id="278" r:id="rId27"/>
    <p:sldId id="293" r:id="rId28"/>
    <p:sldId id="296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71807" autoAdjust="0"/>
  </p:normalViewPr>
  <p:slideViewPr>
    <p:cSldViewPr>
      <p:cViewPr varScale="1">
        <p:scale>
          <a:sx n="87" d="100"/>
          <a:sy n="87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049F-1A65-43C0-93EA-EC81981571DF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3E9F-6F7F-4573-859D-8720B2BF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pulled from documentation.</a:t>
            </a:r>
          </a:p>
          <a:p>
            <a:r>
              <a:rPr lang="en-US" dirty="0" smtClean="0"/>
              <a:t>Spring is the glue/plumbing to your application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newest spring projects</a:t>
            </a:r>
          </a:p>
          <a:p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 smtClean="0"/>
              <a:t>, caching,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used in Admin</a:t>
            </a:r>
            <a:r>
              <a:rPr lang="en-US" baseline="0" dirty="0" smtClean="0"/>
              <a:t> 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stand-alone Spring applications</a:t>
            </a:r>
          </a:p>
          <a:p>
            <a:r>
              <a:rPr lang="en-US" dirty="0" smtClean="0"/>
              <a:t>Embed Tomcat, Jetty or Undertow directly (no need to deploy WAR files)</a:t>
            </a:r>
          </a:p>
          <a:p>
            <a:r>
              <a:rPr lang="en-US" dirty="0" smtClean="0"/>
              <a:t>-Get code running very quickly</a:t>
            </a:r>
            <a:r>
              <a:rPr lang="en-US" baseline="0" dirty="0" smtClean="0"/>
              <a:t> with no deployment dependencies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opinionated 'starter' POMs to simplify your Maven configuration</a:t>
            </a:r>
          </a:p>
          <a:p>
            <a:r>
              <a:rPr lang="en-US" dirty="0" smtClean="0"/>
              <a:t>Automatically configure Spring whenever possible</a:t>
            </a:r>
          </a:p>
          <a:p>
            <a:r>
              <a:rPr lang="en-US" dirty="0" smtClean="0"/>
              <a:t>Provide production-ready features such as metrics, health checks and externalized configuration</a:t>
            </a:r>
          </a:p>
          <a:p>
            <a:r>
              <a:rPr lang="en-US" dirty="0" smtClean="0"/>
              <a:t>Absolutely </a:t>
            </a:r>
            <a:r>
              <a:rPr lang="en-US" b="1" dirty="0" smtClean="0"/>
              <a:t>no code generation</a:t>
            </a:r>
            <a:r>
              <a:rPr lang="en-US" dirty="0" smtClean="0"/>
              <a:t> and </a:t>
            </a:r>
            <a:r>
              <a:rPr lang="en-US" b="1" dirty="0" smtClean="0"/>
              <a:t>no requirement for XML</a:t>
            </a:r>
            <a:r>
              <a:rPr lang="en-US" dirty="0" smtClean="0"/>
              <a:t> 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longest</a:t>
            </a:r>
            <a:r>
              <a:rPr lang="en-US" baseline="0" dirty="0" smtClean="0"/>
              <a:t> standing projects.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believe included by default with spring framework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in Admin tool heavily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flexible data binding</a:t>
            </a:r>
          </a:p>
          <a:p>
            <a:r>
              <a:rPr lang="en-US" dirty="0" smtClean="0"/>
              <a:t>-Let spring handle response status population (200, 500,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Clear separation of roles</a:t>
            </a:r>
          </a:p>
          <a:p>
            <a:r>
              <a:rPr lang="en-US" dirty="0" smtClean="0"/>
              <a:t>-Annotations to separate logic into</a:t>
            </a:r>
            <a:r>
              <a:rPr lang="en-US" baseline="0" dirty="0" smtClean="0"/>
              <a:t> organized structure</a:t>
            </a:r>
          </a:p>
          <a:p>
            <a:r>
              <a:rPr lang="en-US" baseline="0" dirty="0" smtClean="0"/>
              <a:t>@Service, @Controller, </a:t>
            </a:r>
            <a:r>
              <a:rPr lang="en-US" baseline="0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Advanced integration with various spring modules</a:t>
            </a:r>
          </a:p>
          <a:p>
            <a:r>
              <a:rPr lang="en-US" dirty="0" smtClean="0"/>
              <a:t>-Spring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2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Restful controller, auto configured to use spring boot provided </a:t>
            </a:r>
            <a:r>
              <a:rPr lang="en-US" dirty="0" err="1" smtClean="0"/>
              <a:t>impl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Been around for a while</a:t>
            </a:r>
          </a:p>
          <a:p>
            <a:endParaRPr lang="en-US" dirty="0" smtClean="0"/>
          </a:p>
          <a:p>
            <a:r>
              <a:rPr lang="en-US" dirty="0" smtClean="0"/>
              <a:t>Used heavily in Admin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8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09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easily it can be extended to meet custom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Bar chart of most popular java frameworks of 2016 from </a:t>
            </a:r>
            <a:r>
              <a:rPr lang="en-US" dirty="0" err="1" smtClean="0"/>
              <a:t>zeroturnaround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-https://zeroturnaround.com/</a:t>
            </a:r>
            <a:r>
              <a:rPr lang="en-US" dirty="0" err="1" smtClean="0"/>
              <a:t>rebellabs</a:t>
            </a:r>
            <a:r>
              <a:rPr lang="en-US" dirty="0" smtClean="0"/>
              <a:t>/most-popular-java-frameworks-tools-and-libraries-2016/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Enforces best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-code to</a:t>
            </a:r>
            <a:r>
              <a:rPr lang="en-US" baseline="0" dirty="0" smtClean="0"/>
              <a:t> THEIR API</a:t>
            </a:r>
            <a:endParaRPr lang="en-US" dirty="0" smtClean="0"/>
          </a:p>
          <a:p>
            <a:r>
              <a:rPr lang="en-US" dirty="0" smtClean="0"/>
              <a:t>-coding to interface</a:t>
            </a:r>
          </a:p>
          <a:p>
            <a:r>
              <a:rPr lang="en-US" dirty="0" smtClean="0"/>
              <a:t>-extend not modify</a:t>
            </a:r>
          </a:p>
          <a:p>
            <a:endParaRPr lang="en-US" dirty="0" smtClean="0"/>
          </a:p>
          <a:p>
            <a:r>
              <a:rPr lang="en-US" dirty="0" smtClean="0"/>
              <a:t>Simplifies Code</a:t>
            </a:r>
          </a:p>
          <a:p>
            <a:r>
              <a:rPr lang="en-US" dirty="0" smtClean="0"/>
              <a:t>- Few lines of code to do a lot</a:t>
            </a:r>
          </a:p>
          <a:p>
            <a:endParaRPr lang="en-US" dirty="0" smtClean="0"/>
          </a:p>
          <a:p>
            <a:r>
              <a:rPr lang="en-US" dirty="0" smtClean="0"/>
              <a:t>Light Framework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Pojo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-Not</a:t>
            </a:r>
            <a:r>
              <a:rPr lang="en-US" baseline="0" dirty="0" smtClean="0"/>
              <a:t> overly complex to integrate into 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-Documentation, image below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-Spring today not always spring of tomorrow. Always improving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bloated for small applications</a:t>
            </a:r>
          </a:p>
          <a:p>
            <a:r>
              <a:rPr lang="en-US" dirty="0" smtClean="0"/>
              <a:t>-Not libraries</a:t>
            </a:r>
            <a:r>
              <a:rPr lang="en-US" baseline="0" dirty="0" smtClean="0"/>
              <a:t> or bare bones performance (limited performance overhead)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Difficult to learn and master</a:t>
            </a:r>
          </a:p>
          <a:p>
            <a:r>
              <a:rPr lang="en-US" dirty="0" smtClean="0"/>
              <a:t>-Scope of which it</a:t>
            </a:r>
            <a:r>
              <a:rPr lang="en-US" baseline="0" dirty="0" smtClean="0"/>
              <a:t> covers is HUGE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Older versions rely heavily on xml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 always evolving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Average Developer?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https://spring.io/guides: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-Give </a:t>
            </a:r>
            <a:r>
              <a:rPr lang="en-US" dirty="0" smtClean="0"/>
              <a:t>overview of level of support provided by Spring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-hello</a:t>
            </a:r>
            <a:r>
              <a:rPr lang="en-US" baseline="0" dirty="0" smtClean="0"/>
              <a:t> world apps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-e.g.</a:t>
            </a:r>
            <a:r>
              <a:rPr lang="en-US" baseline="0" dirty="0" smtClean="0"/>
              <a:t> </a:t>
            </a:r>
            <a:r>
              <a:rPr lang="en-US" dirty="0" smtClean="0"/>
              <a:t>Consuming a restful resource in angular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modules specific to application at hand.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Helps with a lot of common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built on the IOC Container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Bucket to store all things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D3E9F-6F7F-4573-859D-8720B2BF4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6E6726-7872-4C61-9D22-020A2EA1C7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14DE71-4AA9-4BAC-B031-CD08E799A518}" type="datetimeFigureOut">
              <a:rPr lang="en-US" smtClean="0"/>
              <a:t>1/24/2017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framework/docs/current/spring-framework-reference/html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Spring</a:t>
            </a:r>
            <a:r>
              <a:rPr lang="en-US" dirty="0" smtClean="0"/>
              <a:t> in your 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 to picking up Spring</a:t>
            </a:r>
            <a:endParaRPr lang="en-US" dirty="0"/>
          </a:p>
          <a:p>
            <a:r>
              <a:rPr lang="en-US" dirty="0" smtClean="0"/>
              <a:t>Shane Burroughs</a:t>
            </a:r>
            <a:endParaRPr lang="en-US" dirty="0"/>
          </a:p>
        </p:txBody>
      </p:sp>
      <p:pic>
        <p:nvPicPr>
          <p:cNvPr id="1026" name="Picture 2" descr="http://blog.pivotal.io/wp-content/uploads/2014/06/featured-Spring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spring.io/projects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Spring LDAP</a:t>
            </a:r>
          </a:p>
          <a:p>
            <a:r>
              <a:rPr lang="en-US" dirty="0" smtClean="0"/>
              <a:t>Spring Kafka</a:t>
            </a:r>
          </a:p>
          <a:p>
            <a:r>
              <a:rPr lang="en-US" dirty="0" smtClean="0"/>
              <a:t>Spring AOP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600200"/>
            <a:ext cx="35313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(IOC)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in the IOC Container</a:t>
            </a:r>
          </a:p>
          <a:p>
            <a:r>
              <a:rPr lang="en-US" dirty="0" smtClean="0"/>
              <a:t>Creates </a:t>
            </a:r>
            <a:r>
              <a:rPr lang="en-US" dirty="0"/>
              <a:t>loosely coupled application </a:t>
            </a:r>
            <a:r>
              <a:rPr lang="en-US" dirty="0" smtClean="0"/>
              <a:t>through </a:t>
            </a:r>
            <a:r>
              <a:rPr lang="en-US" b="1" dirty="0" smtClean="0"/>
              <a:t>Dependency Injection</a:t>
            </a:r>
          </a:p>
          <a:p>
            <a:pPr lvl="1"/>
            <a:r>
              <a:rPr lang="en-US" dirty="0" smtClean="0"/>
              <a:t>Easily Tested</a:t>
            </a:r>
          </a:p>
          <a:p>
            <a:pPr lvl="1"/>
            <a:r>
              <a:rPr lang="en-US" dirty="0" smtClean="0"/>
              <a:t>More understandable code</a:t>
            </a:r>
          </a:p>
          <a:p>
            <a:pPr lvl="1"/>
            <a:r>
              <a:rPr lang="en-US" dirty="0" smtClean="0"/>
              <a:t>Easier changes to linked functionality.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4038600" cy="203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Spring Framework</a:t>
            </a:r>
          </a:p>
          <a:p>
            <a:r>
              <a:rPr lang="en-US" b="1" dirty="0" smtClean="0"/>
              <a:t>Deeper dive into specific modules 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Spring MVC</a:t>
            </a:r>
          </a:p>
          <a:p>
            <a:pPr lvl="1"/>
            <a:r>
              <a:rPr lang="en-US" dirty="0"/>
              <a:t>Spring Data</a:t>
            </a:r>
          </a:p>
          <a:p>
            <a:pPr lvl="1"/>
            <a:r>
              <a:rPr lang="en-US" dirty="0"/>
              <a:t>Spring Security</a:t>
            </a:r>
          </a:p>
          <a:p>
            <a:r>
              <a:rPr lang="en-US" dirty="0" smtClean="0"/>
              <a:t>Questions and Live Spring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Stand-alone, production-grade Spring-based Applications that you can "just run“</a:t>
            </a:r>
          </a:p>
          <a:p>
            <a:endParaRPr lang="en-US" dirty="0"/>
          </a:p>
        </p:txBody>
      </p:sp>
      <p:pic>
        <p:nvPicPr>
          <p:cNvPr id="5" name="Picture 6" descr="http://www.ethode.com/dotAsset/a3721082-791e-40a8-88c4-6909d4e114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Provide production-ready features such as metrics, health checks and externalized configuration</a:t>
            </a:r>
          </a:p>
          <a:p>
            <a:r>
              <a:rPr lang="en-US" dirty="0"/>
              <a:t>Absolutely </a:t>
            </a:r>
            <a:r>
              <a:rPr lang="en-US" b="1" dirty="0"/>
              <a:t>no code generation</a:t>
            </a:r>
            <a:r>
              <a:rPr lang="en-US" dirty="0"/>
              <a:t> and </a:t>
            </a:r>
            <a:r>
              <a:rPr lang="en-US" b="1" dirty="0"/>
              <a:t>no requirement for XML</a:t>
            </a:r>
            <a:r>
              <a:rPr lang="en-US" dirty="0"/>
              <a:t> 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smtClean="0"/>
              <a:t>Boot (Example)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7287" y="1900237"/>
            <a:ext cx="62198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5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model-view-controller </a:t>
            </a:r>
            <a:r>
              <a:rPr lang="en-US" dirty="0"/>
              <a:t>architecture and ready components that can be used to develop flexible and loosely coupled web application</a:t>
            </a:r>
          </a:p>
        </p:txBody>
      </p:sp>
      <p:pic>
        <p:nvPicPr>
          <p:cNvPr id="7170" name="Picture 2" descr="http://therealdanvega.com/wp-content/uploads/2016/01/sprin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141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Web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flexible data binding</a:t>
            </a:r>
          </a:p>
          <a:p>
            <a:pPr lvl="1"/>
            <a:r>
              <a:rPr lang="en-US" dirty="0" smtClean="0"/>
              <a:t>No more Response objects that mean nothing</a:t>
            </a:r>
          </a:p>
          <a:p>
            <a:r>
              <a:rPr lang="en-US" dirty="0"/>
              <a:t>Clear separation of </a:t>
            </a:r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Clean Code / Best Practices</a:t>
            </a:r>
          </a:p>
          <a:p>
            <a:r>
              <a:rPr lang="en-US" dirty="0" smtClean="0"/>
              <a:t>Advanced integration with various spring modules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2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Web (MVC</a:t>
            </a:r>
            <a:r>
              <a:rPr lang="en-US" dirty="0"/>
              <a:t>) </a:t>
            </a:r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137" y="2109787"/>
            <a:ext cx="63341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familiar and </a:t>
            </a:r>
            <a:r>
              <a:rPr lang="en-US" b="1" dirty="0"/>
              <a:t>consistent</a:t>
            </a:r>
            <a:r>
              <a:rPr lang="en-US" dirty="0"/>
              <a:t>, Spring-based programming </a:t>
            </a:r>
            <a:r>
              <a:rPr lang="en-US" b="1" dirty="0"/>
              <a:t>model for data access</a:t>
            </a:r>
            <a:r>
              <a:rPr lang="en-US" dirty="0"/>
              <a:t> while still retaining the special traits of the underlying data store. </a:t>
            </a:r>
            <a:br>
              <a:rPr lang="en-US" dirty="0"/>
            </a:br>
            <a:endParaRPr lang="en-US" dirty="0"/>
          </a:p>
        </p:txBody>
      </p:sp>
      <p:pic>
        <p:nvPicPr>
          <p:cNvPr id="3084" name="Picture 12" descr="http://cdn2.baeldung.netdna-cdn.com/wp-content/uploads/2016/05/baeldung-persistence-post-footer-icn-1.0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 of Spring Framework</a:t>
            </a:r>
          </a:p>
          <a:p>
            <a:r>
              <a:rPr lang="en-US" dirty="0" smtClean="0"/>
              <a:t>Deeper dive into specific modules</a:t>
            </a:r>
          </a:p>
          <a:p>
            <a:pPr lvl="1"/>
            <a:r>
              <a:rPr lang="en-US" dirty="0"/>
              <a:t>Spring </a:t>
            </a:r>
            <a:r>
              <a:rPr lang="en-US" dirty="0" smtClean="0"/>
              <a:t>Boot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Spring Data</a:t>
            </a:r>
          </a:p>
          <a:p>
            <a:pPr lvl="1"/>
            <a:r>
              <a:rPr lang="en-US" dirty="0" smtClean="0"/>
              <a:t>Spring Security</a:t>
            </a:r>
          </a:p>
          <a:p>
            <a:r>
              <a:rPr lang="en-US" dirty="0" smtClean="0"/>
              <a:t>Questions and Live Spring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repository and custom object-mapping abstractions</a:t>
            </a:r>
          </a:p>
          <a:p>
            <a:r>
              <a:rPr lang="en-US" dirty="0"/>
              <a:t>Implementation domain base classes providing basic </a:t>
            </a:r>
            <a:r>
              <a:rPr lang="en-US" dirty="0" smtClean="0"/>
              <a:t>properties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query derivation from repository method names</a:t>
            </a:r>
          </a:p>
          <a:p>
            <a:r>
              <a:rPr lang="en-US" dirty="0" smtClean="0"/>
              <a:t>Support </a:t>
            </a:r>
            <a:r>
              <a:rPr lang="en-US" dirty="0"/>
              <a:t>for transparent auditing (created, last changed)</a:t>
            </a:r>
          </a:p>
          <a:p>
            <a:r>
              <a:rPr lang="en-US" dirty="0"/>
              <a:t>Possibility to integrate custom repository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750" y="2952750"/>
            <a:ext cx="6438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and </a:t>
            </a:r>
            <a:r>
              <a:rPr lang="en-US" b="1" dirty="0"/>
              <a:t>highly customizable</a:t>
            </a:r>
            <a:r>
              <a:rPr lang="en-US" dirty="0"/>
              <a:t> authentication and access-control framework. It is the de-facto standard for securing Spring-based applications.</a:t>
            </a:r>
          </a:p>
        </p:txBody>
      </p:sp>
      <p:pic>
        <p:nvPicPr>
          <p:cNvPr id="6146" name="Picture 2" descr="https://www.javacodegeeks.com/wp-content/uploads/2013/05/Spring-Securit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and extensible support for both Authentication and Authorization</a:t>
            </a:r>
          </a:p>
          <a:p>
            <a:r>
              <a:rPr lang="en-US" dirty="0"/>
              <a:t>Protection against attacks like session fixation, clickjacking, cross site request forgery,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Servlet API integration</a:t>
            </a:r>
          </a:p>
          <a:p>
            <a:r>
              <a:rPr lang="en-US" dirty="0"/>
              <a:t>Optional integration with Spring Web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Security (Example)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6" y="1600200"/>
            <a:ext cx="688704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Spring Framework</a:t>
            </a:r>
          </a:p>
          <a:p>
            <a:r>
              <a:rPr lang="en-US" dirty="0" smtClean="0"/>
              <a:t>Deeper dive into specific modules 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Spring MVC</a:t>
            </a:r>
          </a:p>
          <a:p>
            <a:pPr lvl="1"/>
            <a:r>
              <a:rPr lang="en-US" dirty="0"/>
              <a:t>Spring Data</a:t>
            </a:r>
          </a:p>
          <a:p>
            <a:pPr lvl="1"/>
            <a:r>
              <a:rPr lang="en-US" dirty="0"/>
              <a:t>Spring Security</a:t>
            </a:r>
          </a:p>
          <a:p>
            <a:r>
              <a:rPr lang="en-US" b="1" dirty="0" smtClean="0"/>
              <a:t>Questions and Live Spring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6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Dropped Call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989" y="1600200"/>
            <a:ext cx="336842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581400" cy="11620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Spring Framework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Summary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5803808" cy="1612899"/>
          </a:xfrm>
        </p:spPr>
        <p:txBody>
          <a:bodyPr>
            <a:normAutofit/>
          </a:bodyPr>
          <a:lstStyle/>
          <a:p>
            <a:r>
              <a:rPr lang="en-US" sz="2000" dirty="0"/>
              <a:t>The Spring Framework is a Java platform that provides </a:t>
            </a:r>
            <a:r>
              <a:rPr lang="en-US" sz="2000" b="1" dirty="0"/>
              <a:t>comprehensive infrastructure support</a:t>
            </a:r>
            <a:r>
              <a:rPr lang="en-US" sz="2000" dirty="0"/>
              <a:t> for developing Java applications. Spring handles the infrastructure so you can focus on your application.</a:t>
            </a:r>
            <a:endParaRPr lang="en-US" sz="2400" dirty="0"/>
          </a:p>
        </p:txBody>
      </p:sp>
      <p:pic>
        <p:nvPicPr>
          <p:cNvPr id="8196" name="Picture 4" descr="https://spring.io/img/spring-by-pivo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62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(Adoption)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45494"/>
            <a:ext cx="3657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popular enterprise Java application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Apache Licensed, Open Source Software</a:t>
            </a:r>
          </a:p>
          <a:p>
            <a:r>
              <a:rPr lang="en-US" dirty="0" smtClean="0"/>
              <a:t>Long standing history of adoption</a:t>
            </a:r>
          </a:p>
          <a:p>
            <a:pPr lvl="1"/>
            <a:r>
              <a:rPr lang="en-US" dirty="0" smtClean="0"/>
              <a:t>Spring 1: 2002</a:t>
            </a:r>
          </a:p>
          <a:p>
            <a:pPr lvl="1"/>
            <a:r>
              <a:rPr lang="en-US" dirty="0" smtClean="0"/>
              <a:t>Spring 5: Q2 – 2017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5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Enforces best </a:t>
            </a:r>
            <a:r>
              <a:rPr lang="en-US" dirty="0" smtClean="0"/>
              <a:t>practices</a:t>
            </a:r>
            <a:endParaRPr lang="en-US" dirty="0"/>
          </a:p>
          <a:p>
            <a:r>
              <a:rPr lang="en-US" dirty="0" smtClean="0"/>
              <a:t>Simplifies Code</a:t>
            </a:r>
          </a:p>
          <a:p>
            <a:r>
              <a:rPr lang="en-US" dirty="0" smtClean="0"/>
              <a:t>Light Framework</a:t>
            </a:r>
            <a:endParaRPr lang="en-US" dirty="0"/>
          </a:p>
          <a:p>
            <a:r>
              <a:rPr lang="en-US" dirty="0" smtClean="0"/>
              <a:t>Development Support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6" y="3918987"/>
            <a:ext cx="3689074" cy="26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92" y="3690144"/>
            <a:ext cx="4223808" cy="31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0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bloated for small applications</a:t>
            </a:r>
          </a:p>
          <a:p>
            <a:r>
              <a:rPr lang="en-US" dirty="0" smtClean="0"/>
              <a:t>Difficult to learn and master</a:t>
            </a:r>
          </a:p>
          <a:p>
            <a:r>
              <a:rPr lang="en-US" dirty="0" smtClean="0"/>
              <a:t>Older versions rely heavily on xml configuration</a:t>
            </a:r>
          </a:p>
          <a:p>
            <a:r>
              <a:rPr lang="en-US" dirty="0" smtClean="0"/>
              <a:t>Documentation always evolving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Steep learning curve </a:t>
            </a:r>
            <a:r>
              <a:rPr lang="en-US" dirty="0" smtClean="0"/>
              <a:t>if you’re not already familiar with modern design paradigm</a:t>
            </a:r>
          </a:p>
          <a:p>
            <a:pPr lvl="1"/>
            <a:r>
              <a:rPr lang="en-US" dirty="0" smtClean="0"/>
              <a:t>Learn something new every time I work with it.</a:t>
            </a:r>
          </a:p>
          <a:p>
            <a:r>
              <a:rPr lang="en-US" dirty="0"/>
              <a:t>I </a:t>
            </a:r>
            <a:r>
              <a:rPr lang="en-US" dirty="0" smtClean="0"/>
              <a:t>will likely </a:t>
            </a:r>
            <a:r>
              <a:rPr lang="en-US" dirty="0"/>
              <a:t>adopt Spring framework for </a:t>
            </a:r>
            <a:r>
              <a:rPr lang="en-US" b="1" dirty="0"/>
              <a:t>most</a:t>
            </a:r>
            <a:r>
              <a:rPr lang="en-US" dirty="0"/>
              <a:t> personal projects going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https://spring.io/guides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+ Paste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PROFIT!!!</a:t>
            </a:r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5812" y="2183606"/>
            <a:ext cx="33051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 (Seriously)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small and use just what you need </a:t>
            </a:r>
          </a:p>
          <a:p>
            <a:pPr lvl="1"/>
            <a:r>
              <a:rPr lang="en-US" dirty="0"/>
              <a:t>Spring is modular by </a:t>
            </a:r>
            <a:r>
              <a:rPr lang="en-US" dirty="0" smtClean="0"/>
              <a:t>design</a:t>
            </a:r>
          </a:p>
          <a:p>
            <a:r>
              <a:rPr lang="en-US" dirty="0"/>
              <a:t>Import the spring dependencies of choice into your project </a:t>
            </a:r>
          </a:p>
          <a:p>
            <a:pPr lvl="1"/>
            <a:r>
              <a:rPr lang="en-US" dirty="0"/>
              <a:t>Maven, </a:t>
            </a:r>
            <a:r>
              <a:rPr lang="en-US" dirty="0" err="1"/>
              <a:t>Gradle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Implement your Spring based Application</a:t>
            </a:r>
          </a:p>
          <a:p>
            <a:pPr lvl="1"/>
            <a:r>
              <a:rPr lang="en-US" dirty="0" smtClean="0"/>
              <a:t>A lot of default behavior. . .</a:t>
            </a:r>
            <a:r>
              <a:rPr lang="en-US" dirty="0" smtClean="0">
                <a:hlinkClick r:id="rId3"/>
              </a:rPr>
              <a:t>RTFM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8046</TotalTime>
  <Words>966</Words>
  <Application>Microsoft Office PowerPoint</Application>
  <PresentationFormat>On-screen Show (4:3)</PresentationFormat>
  <Paragraphs>208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Adjacency</vt:lpstr>
      <vt:lpstr>A Spring in your Step</vt:lpstr>
      <vt:lpstr>Goals</vt:lpstr>
      <vt:lpstr>Spring Framework A Summary</vt:lpstr>
      <vt:lpstr>Spring Framework (Adoption)</vt:lpstr>
      <vt:lpstr>Why Spring Framework</vt:lpstr>
      <vt:lpstr>Spring Limitations</vt:lpstr>
      <vt:lpstr>Personal Take</vt:lpstr>
      <vt:lpstr>How do I use it</vt:lpstr>
      <vt:lpstr>How do I use it (Seriously)</vt:lpstr>
      <vt:lpstr>Projects</vt:lpstr>
      <vt:lpstr>Spring Framework (IOC)</vt:lpstr>
      <vt:lpstr>Goals</vt:lpstr>
      <vt:lpstr>Spring Boot</vt:lpstr>
      <vt:lpstr>Spring Boot</vt:lpstr>
      <vt:lpstr>Spring Boot (Example)</vt:lpstr>
      <vt:lpstr>Spring MVC</vt:lpstr>
      <vt:lpstr>Spring Web (MVC)</vt:lpstr>
      <vt:lpstr>Spring Web (MVC) (Example)</vt:lpstr>
      <vt:lpstr>Spring Data</vt:lpstr>
      <vt:lpstr>Spring Data</vt:lpstr>
      <vt:lpstr>Spring Data (Example)</vt:lpstr>
      <vt:lpstr>Spring Security</vt:lpstr>
      <vt:lpstr>Spring Security</vt:lpstr>
      <vt:lpstr>Spring Security (Example)</vt:lpstr>
      <vt:lpstr>Goals</vt:lpstr>
      <vt:lpstr>Questions</vt:lpstr>
      <vt:lpstr>Demo</vt:lpstr>
      <vt:lpstr>End</vt:lpstr>
      <vt:lpstr>Dropped Call</vt:lpstr>
    </vt:vector>
  </TitlesOfParts>
  <Company>ProQuest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</dc:title>
  <dc:creator>Burroughs, Shane</dc:creator>
  <cp:lastModifiedBy>Burroughs, Shane</cp:lastModifiedBy>
  <cp:revision>61</cp:revision>
  <dcterms:created xsi:type="dcterms:W3CDTF">2016-12-07T15:31:34Z</dcterms:created>
  <dcterms:modified xsi:type="dcterms:W3CDTF">2017-01-24T17:57:23Z</dcterms:modified>
</cp:coreProperties>
</file>