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2" r:id="rId1"/>
  </p:sldMasterIdLst>
  <p:notesMasterIdLst>
    <p:notesMasterId r:id="rId15"/>
  </p:notesMasterIdLst>
  <p:sldIdLst>
    <p:sldId id="256" r:id="rId2"/>
    <p:sldId id="257" r:id="rId3"/>
    <p:sldId id="271" r:id="rId4"/>
    <p:sldId id="289" r:id="rId5"/>
    <p:sldId id="293" r:id="rId6"/>
    <p:sldId id="295" r:id="rId7"/>
    <p:sldId id="290" r:id="rId8"/>
    <p:sldId id="291" r:id="rId9"/>
    <p:sldId id="294" r:id="rId10"/>
    <p:sldId id="292" r:id="rId11"/>
    <p:sldId id="296" r:id="rId12"/>
    <p:sldId id="297" r:id="rId13"/>
    <p:sldId id="288" r:id="rId1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  <a:srgbClr val="0D5486"/>
    <a:srgbClr val="02C3C6"/>
    <a:srgbClr val="FF6C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598"/>
    <p:restoredTop sz="94716"/>
  </p:normalViewPr>
  <p:slideViewPr>
    <p:cSldViewPr snapToGrid="0">
      <p:cViewPr varScale="1">
        <p:scale>
          <a:sx n="103" d="100"/>
          <a:sy n="103" d="100"/>
        </p:scale>
        <p:origin x="10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11d85e5747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g11d85e57478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g11d85e57478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40169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11d85e5747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g11d85e57478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g11d85e57478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772684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11d85e5747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g11d85e57478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g11d85e57478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33749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11d85e5747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g11d85e57478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g11d85e57478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11d85e5747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g11d85e57478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g11d85e57478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835927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11d85e5747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g11d85e57478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g11d85e57478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59940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11d85e5747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g11d85e57478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g11d85e57478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659242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11d85e5747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g11d85e57478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g11d85e57478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269397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11d85e5747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g11d85e57478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g11d85e57478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031840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11d85e5747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g11d85e57478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g11d85e57478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315908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11d85e5747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g11d85e57478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g11d85e57478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47697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pertura">
  <p:cSld name="Apertura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558C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" name="Google Shape;17;p2"/>
          <p:cNvCxnSpPr/>
          <p:nvPr/>
        </p:nvCxnSpPr>
        <p:spPr>
          <a:xfrm>
            <a:off x="7772400" y="0"/>
            <a:ext cx="4419600" cy="5290062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847724" y="2801148"/>
            <a:ext cx="10363200" cy="724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  <a:defRPr sz="4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ldNum" idx="12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pic>
        <p:nvPicPr>
          <p:cNvPr id="20" name="Google Shape;20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524003" y="877587"/>
            <a:ext cx="1687923" cy="9997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">
  <p:cSld name="Diseño personalizado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61472" y="0"/>
            <a:ext cx="12332874" cy="6954050"/>
          </a:xfrm>
          <a:prstGeom prst="rect">
            <a:avLst/>
          </a:prstGeom>
          <a:solidFill>
            <a:srgbClr val="75787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3"/>
          <p:cNvSpPr txBox="1">
            <a:spLocks noGrp="1"/>
          </p:cNvSpPr>
          <p:nvPr>
            <p:ph type="sldNum" idx="12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/>
          </p:nvPr>
        </p:nvSpPr>
        <p:spPr>
          <a:xfrm>
            <a:off x="547442" y="991240"/>
            <a:ext cx="9641586" cy="5624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0000"/>
              <a:buFont typeface="Calibri"/>
              <a:buNone/>
              <a:defRPr sz="10000" b="1" u="none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25" name="Google Shape;25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792664" y="596353"/>
            <a:ext cx="1957500" cy="5760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>
  <p:cSld name="Solo el título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1472091" y="1374126"/>
            <a:ext cx="1804512" cy="528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4F78"/>
              </a:buClr>
              <a:buSzPts val="3200"/>
              <a:buFont typeface="Calibri"/>
              <a:buNone/>
              <a:defRPr sz="3200" u="sng">
                <a:solidFill>
                  <a:srgbClr val="2F4F7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4252993" y="1381271"/>
            <a:ext cx="4459763" cy="528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  <a:defRPr sz="1600">
                <a:solidFill>
                  <a:srgbClr val="7F7F7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558C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558C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558C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558C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pic>
        <p:nvPicPr>
          <p:cNvPr id="30" name="Google Shape;30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499270" y="1375442"/>
            <a:ext cx="1692731" cy="49809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N IMAGEN - SOLO TEXTO CON FONDO AZUL">
  <p:cSld name="SIN IMAGEN - SOLO TEXTO CON FONDO AZUL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558C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1776888" y="1578772"/>
            <a:ext cx="1804512" cy="528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 u="sng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1776889" y="2257425"/>
            <a:ext cx="7538563" cy="1443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558C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558C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558C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558C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1776889" y="4041775"/>
            <a:ext cx="7538563" cy="1443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F0"/>
              </a:buClr>
              <a:buSzPts val="1400"/>
              <a:buFont typeface="Arial"/>
              <a:buChar char="•"/>
              <a:defRPr sz="14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558C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558C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558C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558C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pic>
        <p:nvPicPr>
          <p:cNvPr id="37" name="Google Shape;37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1925" y="310731"/>
            <a:ext cx="1049621" cy="3633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71925" y="310731"/>
            <a:ext cx="1049621" cy="3552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0499270" y="1375442"/>
            <a:ext cx="1692731" cy="498091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title"/>
          </p:nvPr>
        </p:nvSpPr>
        <p:spPr>
          <a:xfrm>
            <a:off x="838200" y="116017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58C"/>
              </a:buClr>
              <a:buSzPts val="3600"/>
              <a:buFont typeface="Calibri"/>
              <a:buNone/>
              <a:defRPr sz="3600" b="0" i="0" u="sng" strike="noStrike" cap="none">
                <a:solidFill>
                  <a:srgbClr val="00558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body" idx="1"/>
          </p:nvPr>
        </p:nvSpPr>
        <p:spPr>
          <a:xfrm>
            <a:off x="838200" y="2758567"/>
            <a:ext cx="10515600" cy="34183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558C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558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558C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558C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558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558C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558C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558C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558C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558C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/>
          <p:nvPr/>
        </p:nvSpPr>
        <p:spPr>
          <a:xfrm>
            <a:off x="1491226" y="4450493"/>
            <a:ext cx="3266125" cy="5539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6"/>
          <p:cNvSpPr/>
          <p:nvPr/>
        </p:nvSpPr>
        <p:spPr>
          <a:xfrm>
            <a:off x="1491228" y="5089158"/>
            <a:ext cx="3612113" cy="5539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6"/>
          <p:cNvSpPr txBox="1"/>
          <p:nvPr/>
        </p:nvSpPr>
        <p:spPr>
          <a:xfrm>
            <a:off x="1468846" y="4412582"/>
            <a:ext cx="6577009" cy="879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558C"/>
              </a:buClr>
              <a:buSzPts val="2400"/>
              <a:buFont typeface="Arial"/>
              <a:buNone/>
            </a:pPr>
            <a:r>
              <a:rPr lang="en-US" sz="2400" b="1" dirty="0">
                <a:solidFill>
                  <a:srgbClr val="00558C"/>
                </a:solidFill>
                <a:latin typeface="Calibri"/>
                <a:ea typeface="Calibri"/>
                <a:cs typeface="Calibri"/>
                <a:sym typeface="Calibri"/>
              </a:rPr>
              <a:t>COMPETENCIA KAGGLE</a:t>
            </a:r>
          </a:p>
          <a:p>
            <a:pPr lvl="0">
              <a:lnSpc>
                <a:spcPct val="150000"/>
              </a:lnSpc>
              <a:buClr>
                <a:srgbClr val="00558C"/>
              </a:buClr>
              <a:buSzPts val="2400"/>
            </a:pPr>
            <a:r>
              <a:rPr lang="en-US" sz="2400" b="1" dirty="0">
                <a:solidFill>
                  <a:srgbClr val="0D5486"/>
                </a:solidFill>
                <a:latin typeface="Calibri"/>
                <a:ea typeface="Calibri"/>
                <a:cs typeface="Calibri"/>
                <a:sym typeface="Calibri"/>
              </a:rPr>
              <a:t>MODELOS DE REGRESIÓN</a:t>
            </a:r>
            <a:endParaRPr sz="2400" b="1" u="none" dirty="0">
              <a:solidFill>
                <a:srgbClr val="0D548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6"/>
          <p:cNvSpPr/>
          <p:nvPr/>
        </p:nvSpPr>
        <p:spPr>
          <a:xfrm>
            <a:off x="1405333" y="5520672"/>
            <a:ext cx="397866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_</a:t>
            </a:r>
            <a:endParaRPr/>
          </a:p>
        </p:txBody>
      </p:sp>
      <p:sp>
        <p:nvSpPr>
          <p:cNvPr id="8" name="Google Shape;44;p6">
            <a:extLst>
              <a:ext uri="{FF2B5EF4-FFF2-40B4-BE49-F238E27FC236}">
                <a16:creationId xmlns:a16="http://schemas.microsoft.com/office/drawing/2014/main" id="{469B849F-A41D-724D-ACEB-203D0EBD1D7F}"/>
              </a:ext>
            </a:extLst>
          </p:cNvPr>
          <p:cNvSpPr txBox="1"/>
          <p:nvPr/>
        </p:nvSpPr>
        <p:spPr>
          <a:xfrm>
            <a:off x="9847531" y="5797671"/>
            <a:ext cx="2678906" cy="879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Clr>
                <a:srgbClr val="00558C"/>
              </a:buClr>
              <a:buSzPts val="2400"/>
              <a:buFont typeface="Arial"/>
              <a:buNone/>
            </a:pPr>
            <a:r>
              <a:rPr lang="en-US" sz="24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01/06/2022</a:t>
            </a:r>
            <a:endParaRPr sz="2400" u="none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44;p6">
            <a:extLst>
              <a:ext uri="{FF2B5EF4-FFF2-40B4-BE49-F238E27FC236}">
                <a16:creationId xmlns:a16="http://schemas.microsoft.com/office/drawing/2014/main" id="{BC3C3A67-6AEE-FC4C-BF0C-3483B5A37465}"/>
              </a:ext>
            </a:extLst>
          </p:cNvPr>
          <p:cNvSpPr txBox="1"/>
          <p:nvPr/>
        </p:nvSpPr>
        <p:spPr>
          <a:xfrm>
            <a:off x="1382779" y="6017645"/>
            <a:ext cx="2277584" cy="439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558C"/>
              </a:buClr>
              <a:buSzPts val="2400"/>
              <a:buFont typeface="Arial"/>
              <a:buNone/>
            </a:pPr>
            <a:r>
              <a:rPr lang="en-US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82.05 </a:t>
            </a:r>
            <a:r>
              <a:rPr lang="en-US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Análisis</a:t>
            </a:r>
            <a:r>
              <a:rPr lang="en-US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Predictivo</a:t>
            </a:r>
            <a:endParaRPr lang="en-US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44;p6">
            <a:extLst>
              <a:ext uri="{FF2B5EF4-FFF2-40B4-BE49-F238E27FC236}">
                <a16:creationId xmlns:a16="http://schemas.microsoft.com/office/drawing/2014/main" id="{23C1EE21-F428-5B4A-8B7E-D96FB30610EB}"/>
              </a:ext>
            </a:extLst>
          </p:cNvPr>
          <p:cNvSpPr txBox="1"/>
          <p:nvPr/>
        </p:nvSpPr>
        <p:spPr>
          <a:xfrm>
            <a:off x="9474947" y="1032717"/>
            <a:ext cx="2277584" cy="439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558C"/>
              </a:buClr>
              <a:buSzPts val="2400"/>
              <a:buFont typeface="Arial"/>
              <a:buNone/>
            </a:pPr>
            <a:r>
              <a:rPr lang="en-US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SOFÍA BURZACO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8610600" y="6356354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10</a:t>
            </a:fld>
            <a:endParaRPr/>
          </a:p>
        </p:txBody>
      </p:sp>
      <p:sp>
        <p:nvSpPr>
          <p:cNvPr id="22" name="Block Arc 11">
            <a:extLst>
              <a:ext uri="{FF2B5EF4-FFF2-40B4-BE49-F238E27FC236}">
                <a16:creationId xmlns:a16="http://schemas.microsoft.com/office/drawing/2014/main" id="{DDC16AC1-5885-FB48-8D30-723AF7441515}"/>
              </a:ext>
            </a:extLst>
          </p:cNvPr>
          <p:cNvSpPr/>
          <p:nvPr/>
        </p:nvSpPr>
        <p:spPr>
          <a:xfrm rot="13821050">
            <a:off x="6291755" y="1925816"/>
            <a:ext cx="281839" cy="458587"/>
          </a:xfrm>
          <a:custGeom>
            <a:avLst/>
            <a:gdLst/>
            <a:ahLst/>
            <a:cxnLst/>
            <a:rect l="l" t="t" r="r" b="b"/>
            <a:pathLst>
              <a:path w="3636337" h="7138182">
                <a:moveTo>
                  <a:pt x="1563551" y="3029061"/>
                </a:moveTo>
                <a:lnTo>
                  <a:pt x="1563551" y="1171769"/>
                </a:lnTo>
                <a:cubicBezTo>
                  <a:pt x="1444523" y="1201084"/>
                  <a:pt x="1330799" y="1254073"/>
                  <a:pt x="1228219" y="1328453"/>
                </a:cubicBezTo>
                <a:cubicBezTo>
                  <a:pt x="927220" y="1546705"/>
                  <a:pt x="771440" y="1913395"/>
                  <a:pt x="823311" y="2281559"/>
                </a:cubicBezTo>
                <a:cubicBezTo>
                  <a:pt x="886035" y="2761950"/>
                  <a:pt x="1181988" y="2923981"/>
                  <a:pt x="1563551" y="3029061"/>
                </a:cubicBezTo>
                <a:close/>
                <a:moveTo>
                  <a:pt x="2056123" y="5971053"/>
                </a:moveTo>
                <a:cubicBezTo>
                  <a:pt x="2180706" y="5941789"/>
                  <a:pt x="2300029" y="5887431"/>
                  <a:pt x="2407191" y="5809729"/>
                </a:cubicBezTo>
                <a:cubicBezTo>
                  <a:pt x="2708190" y="5591477"/>
                  <a:pt x="2863970" y="5224787"/>
                  <a:pt x="2812099" y="4856623"/>
                </a:cubicBezTo>
                <a:cubicBezTo>
                  <a:pt x="2712300" y="4365494"/>
                  <a:pt x="2419393" y="4148018"/>
                  <a:pt x="2056123" y="4007016"/>
                </a:cubicBezTo>
                <a:close/>
                <a:moveTo>
                  <a:pt x="2056123" y="7138182"/>
                </a:moveTo>
                <a:lnTo>
                  <a:pt x="1563551" y="7138182"/>
                </a:lnTo>
                <a:lnTo>
                  <a:pt x="1563551" y="6796553"/>
                </a:lnTo>
                <a:cubicBezTo>
                  <a:pt x="1376287" y="6771102"/>
                  <a:pt x="1191751" y="6715291"/>
                  <a:pt x="1016794" y="6629471"/>
                </a:cubicBezTo>
                <a:cubicBezTo>
                  <a:pt x="412303" y="6332946"/>
                  <a:pt x="21102" y="5726704"/>
                  <a:pt x="0" y="5053734"/>
                </a:cubicBezTo>
                <a:lnTo>
                  <a:pt x="813973" y="5028205"/>
                </a:lnTo>
                <a:cubicBezTo>
                  <a:pt x="825624" y="5399818"/>
                  <a:pt x="1041643" y="5734588"/>
                  <a:pt x="1375441" y="5898325"/>
                </a:cubicBezTo>
                <a:cubicBezTo>
                  <a:pt x="1436179" y="5928119"/>
                  <a:pt x="1499008" y="5951362"/>
                  <a:pt x="1563551" y="5965918"/>
                </a:cubicBezTo>
                <a:lnTo>
                  <a:pt x="1563551" y="3847635"/>
                </a:lnTo>
                <a:cubicBezTo>
                  <a:pt x="920238" y="3662345"/>
                  <a:pt x="233045" y="3450393"/>
                  <a:pt x="16852" y="2382091"/>
                </a:cubicBezTo>
                <a:cubicBezTo>
                  <a:pt x="-73403" y="1719933"/>
                  <a:pt x="208577" y="1061859"/>
                  <a:pt x="750173" y="669157"/>
                </a:cubicBezTo>
                <a:cubicBezTo>
                  <a:pt x="994931" y="491686"/>
                  <a:pt x="1274723" y="381458"/>
                  <a:pt x="1563551" y="341319"/>
                </a:cubicBezTo>
                <a:lnTo>
                  <a:pt x="1563551" y="0"/>
                </a:lnTo>
                <a:lnTo>
                  <a:pt x="2056123" y="0"/>
                </a:lnTo>
                <a:lnTo>
                  <a:pt x="2056123" y="339268"/>
                </a:lnTo>
                <a:cubicBezTo>
                  <a:pt x="2248752" y="363969"/>
                  <a:pt x="2438747" y="420481"/>
                  <a:pt x="2618616" y="508711"/>
                </a:cubicBezTo>
                <a:cubicBezTo>
                  <a:pt x="3223107" y="805237"/>
                  <a:pt x="3614308" y="1411478"/>
                  <a:pt x="3635410" y="2084448"/>
                </a:cubicBezTo>
                <a:lnTo>
                  <a:pt x="2821437" y="2109978"/>
                </a:lnTo>
                <a:cubicBezTo>
                  <a:pt x="2809786" y="1738364"/>
                  <a:pt x="2593767" y="1403594"/>
                  <a:pt x="2259969" y="1239857"/>
                </a:cubicBezTo>
                <a:cubicBezTo>
                  <a:pt x="2194243" y="1207617"/>
                  <a:pt x="2126069" y="1183046"/>
                  <a:pt x="2056123" y="1168235"/>
                </a:cubicBezTo>
                <a:lnTo>
                  <a:pt x="2056123" y="3150890"/>
                </a:lnTo>
                <a:cubicBezTo>
                  <a:pt x="2675271" y="3303511"/>
                  <a:pt x="3347939" y="3564428"/>
                  <a:pt x="3618512" y="4743007"/>
                </a:cubicBezTo>
                <a:cubicBezTo>
                  <a:pt x="3712448" y="5409725"/>
                  <a:pt x="3430336" y="6073786"/>
                  <a:pt x="2885237" y="6469025"/>
                </a:cubicBezTo>
                <a:cubicBezTo>
                  <a:pt x="2636047" y="6649712"/>
                  <a:pt x="2350538" y="6760700"/>
                  <a:pt x="2056123" y="679874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483A30-D896-DB1B-4751-C721ED205A54}"/>
              </a:ext>
            </a:extLst>
          </p:cNvPr>
          <p:cNvSpPr txBox="1"/>
          <p:nvPr/>
        </p:nvSpPr>
        <p:spPr>
          <a:xfrm>
            <a:off x="2323070" y="1804086"/>
            <a:ext cx="342282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Explicacion</a:t>
            </a:r>
            <a:r>
              <a:rPr lang="en-US" dirty="0"/>
              <a:t> </a:t>
            </a:r>
            <a:r>
              <a:rPr lang="en-US" dirty="0" err="1"/>
              <a:t>teorica</a:t>
            </a:r>
            <a:r>
              <a:rPr lang="en-US" dirty="0"/>
              <a:t> del </a:t>
            </a:r>
            <a:r>
              <a:rPr lang="en-US" dirty="0" err="1"/>
              <a:t>modelo</a:t>
            </a:r>
            <a:r>
              <a:rPr lang="en-AR" dirty="0"/>
              <a:t> y sus hiperparametros</a:t>
            </a:r>
          </a:p>
          <a:p>
            <a:r>
              <a:rPr lang="en-US" dirty="0"/>
              <a:t>E</a:t>
            </a:r>
            <a:r>
              <a:rPr lang="en-AR" dirty="0"/>
              <a:t>sta overfiteado el modelo?</a:t>
            </a:r>
          </a:p>
          <a:p>
            <a:r>
              <a:rPr lang="en-US" dirty="0"/>
              <a:t>P</a:t>
            </a:r>
            <a:r>
              <a:rPr lang="en-AR" dirty="0"/>
              <a:t>or que es mejor a los demas modelos elegidos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58DBD1-A48B-5CC3-EC06-EF278C05097E}"/>
              </a:ext>
            </a:extLst>
          </p:cNvPr>
          <p:cNvSpPr txBox="1"/>
          <p:nvPr/>
        </p:nvSpPr>
        <p:spPr>
          <a:xfrm>
            <a:off x="461277" y="1129365"/>
            <a:ext cx="10079521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s-ES" altLang="ko-KR" sz="2800" b="1" dirty="0">
                <a:solidFill>
                  <a:srgbClr val="0D5486"/>
                </a:solidFill>
                <a:cs typeface="Arial" pitchFamily="34" charset="0"/>
              </a:rPr>
              <a:t>MEJOR MODELO</a:t>
            </a:r>
            <a:endParaRPr lang="ko-KR" altLang="en-US" sz="2800" b="1" dirty="0">
              <a:solidFill>
                <a:srgbClr val="0D5486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27557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8610600" y="6356354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11</a:t>
            </a:fld>
            <a:endParaRPr/>
          </a:p>
        </p:txBody>
      </p:sp>
      <p:sp>
        <p:nvSpPr>
          <p:cNvPr id="22" name="Block Arc 11">
            <a:extLst>
              <a:ext uri="{FF2B5EF4-FFF2-40B4-BE49-F238E27FC236}">
                <a16:creationId xmlns:a16="http://schemas.microsoft.com/office/drawing/2014/main" id="{DDC16AC1-5885-FB48-8D30-723AF7441515}"/>
              </a:ext>
            </a:extLst>
          </p:cNvPr>
          <p:cNvSpPr/>
          <p:nvPr/>
        </p:nvSpPr>
        <p:spPr>
          <a:xfrm rot="13821050">
            <a:off x="6291755" y="1925816"/>
            <a:ext cx="281839" cy="458587"/>
          </a:xfrm>
          <a:custGeom>
            <a:avLst/>
            <a:gdLst/>
            <a:ahLst/>
            <a:cxnLst/>
            <a:rect l="l" t="t" r="r" b="b"/>
            <a:pathLst>
              <a:path w="3636337" h="7138182">
                <a:moveTo>
                  <a:pt x="1563551" y="3029061"/>
                </a:moveTo>
                <a:lnTo>
                  <a:pt x="1563551" y="1171769"/>
                </a:lnTo>
                <a:cubicBezTo>
                  <a:pt x="1444523" y="1201084"/>
                  <a:pt x="1330799" y="1254073"/>
                  <a:pt x="1228219" y="1328453"/>
                </a:cubicBezTo>
                <a:cubicBezTo>
                  <a:pt x="927220" y="1546705"/>
                  <a:pt x="771440" y="1913395"/>
                  <a:pt x="823311" y="2281559"/>
                </a:cubicBezTo>
                <a:cubicBezTo>
                  <a:pt x="886035" y="2761950"/>
                  <a:pt x="1181988" y="2923981"/>
                  <a:pt x="1563551" y="3029061"/>
                </a:cubicBezTo>
                <a:close/>
                <a:moveTo>
                  <a:pt x="2056123" y="5971053"/>
                </a:moveTo>
                <a:cubicBezTo>
                  <a:pt x="2180706" y="5941789"/>
                  <a:pt x="2300029" y="5887431"/>
                  <a:pt x="2407191" y="5809729"/>
                </a:cubicBezTo>
                <a:cubicBezTo>
                  <a:pt x="2708190" y="5591477"/>
                  <a:pt x="2863970" y="5224787"/>
                  <a:pt x="2812099" y="4856623"/>
                </a:cubicBezTo>
                <a:cubicBezTo>
                  <a:pt x="2712300" y="4365494"/>
                  <a:pt x="2419393" y="4148018"/>
                  <a:pt x="2056123" y="4007016"/>
                </a:cubicBezTo>
                <a:close/>
                <a:moveTo>
                  <a:pt x="2056123" y="7138182"/>
                </a:moveTo>
                <a:lnTo>
                  <a:pt x="1563551" y="7138182"/>
                </a:lnTo>
                <a:lnTo>
                  <a:pt x="1563551" y="6796553"/>
                </a:lnTo>
                <a:cubicBezTo>
                  <a:pt x="1376287" y="6771102"/>
                  <a:pt x="1191751" y="6715291"/>
                  <a:pt x="1016794" y="6629471"/>
                </a:cubicBezTo>
                <a:cubicBezTo>
                  <a:pt x="412303" y="6332946"/>
                  <a:pt x="21102" y="5726704"/>
                  <a:pt x="0" y="5053734"/>
                </a:cubicBezTo>
                <a:lnTo>
                  <a:pt x="813973" y="5028205"/>
                </a:lnTo>
                <a:cubicBezTo>
                  <a:pt x="825624" y="5399818"/>
                  <a:pt x="1041643" y="5734588"/>
                  <a:pt x="1375441" y="5898325"/>
                </a:cubicBezTo>
                <a:cubicBezTo>
                  <a:pt x="1436179" y="5928119"/>
                  <a:pt x="1499008" y="5951362"/>
                  <a:pt x="1563551" y="5965918"/>
                </a:cubicBezTo>
                <a:lnTo>
                  <a:pt x="1563551" y="3847635"/>
                </a:lnTo>
                <a:cubicBezTo>
                  <a:pt x="920238" y="3662345"/>
                  <a:pt x="233045" y="3450393"/>
                  <a:pt x="16852" y="2382091"/>
                </a:cubicBezTo>
                <a:cubicBezTo>
                  <a:pt x="-73403" y="1719933"/>
                  <a:pt x="208577" y="1061859"/>
                  <a:pt x="750173" y="669157"/>
                </a:cubicBezTo>
                <a:cubicBezTo>
                  <a:pt x="994931" y="491686"/>
                  <a:pt x="1274723" y="381458"/>
                  <a:pt x="1563551" y="341319"/>
                </a:cubicBezTo>
                <a:lnTo>
                  <a:pt x="1563551" y="0"/>
                </a:lnTo>
                <a:lnTo>
                  <a:pt x="2056123" y="0"/>
                </a:lnTo>
                <a:lnTo>
                  <a:pt x="2056123" y="339268"/>
                </a:lnTo>
                <a:cubicBezTo>
                  <a:pt x="2248752" y="363969"/>
                  <a:pt x="2438747" y="420481"/>
                  <a:pt x="2618616" y="508711"/>
                </a:cubicBezTo>
                <a:cubicBezTo>
                  <a:pt x="3223107" y="805237"/>
                  <a:pt x="3614308" y="1411478"/>
                  <a:pt x="3635410" y="2084448"/>
                </a:cubicBezTo>
                <a:lnTo>
                  <a:pt x="2821437" y="2109978"/>
                </a:lnTo>
                <a:cubicBezTo>
                  <a:pt x="2809786" y="1738364"/>
                  <a:pt x="2593767" y="1403594"/>
                  <a:pt x="2259969" y="1239857"/>
                </a:cubicBezTo>
                <a:cubicBezTo>
                  <a:pt x="2194243" y="1207617"/>
                  <a:pt x="2126069" y="1183046"/>
                  <a:pt x="2056123" y="1168235"/>
                </a:cubicBezTo>
                <a:lnTo>
                  <a:pt x="2056123" y="3150890"/>
                </a:lnTo>
                <a:cubicBezTo>
                  <a:pt x="2675271" y="3303511"/>
                  <a:pt x="3347939" y="3564428"/>
                  <a:pt x="3618512" y="4743007"/>
                </a:cubicBezTo>
                <a:cubicBezTo>
                  <a:pt x="3712448" y="5409725"/>
                  <a:pt x="3430336" y="6073786"/>
                  <a:pt x="2885237" y="6469025"/>
                </a:cubicBezTo>
                <a:cubicBezTo>
                  <a:pt x="2636047" y="6649712"/>
                  <a:pt x="2350538" y="6760700"/>
                  <a:pt x="2056123" y="679874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04422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8610600" y="6356354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12</a:t>
            </a:fld>
            <a:endParaRPr/>
          </a:p>
        </p:txBody>
      </p:sp>
      <p:sp>
        <p:nvSpPr>
          <p:cNvPr id="22" name="Block Arc 11">
            <a:extLst>
              <a:ext uri="{FF2B5EF4-FFF2-40B4-BE49-F238E27FC236}">
                <a16:creationId xmlns:a16="http://schemas.microsoft.com/office/drawing/2014/main" id="{DDC16AC1-5885-FB48-8D30-723AF7441515}"/>
              </a:ext>
            </a:extLst>
          </p:cNvPr>
          <p:cNvSpPr/>
          <p:nvPr/>
        </p:nvSpPr>
        <p:spPr>
          <a:xfrm rot="13821050">
            <a:off x="6291755" y="1925816"/>
            <a:ext cx="281839" cy="458587"/>
          </a:xfrm>
          <a:custGeom>
            <a:avLst/>
            <a:gdLst/>
            <a:ahLst/>
            <a:cxnLst/>
            <a:rect l="l" t="t" r="r" b="b"/>
            <a:pathLst>
              <a:path w="3636337" h="7138182">
                <a:moveTo>
                  <a:pt x="1563551" y="3029061"/>
                </a:moveTo>
                <a:lnTo>
                  <a:pt x="1563551" y="1171769"/>
                </a:lnTo>
                <a:cubicBezTo>
                  <a:pt x="1444523" y="1201084"/>
                  <a:pt x="1330799" y="1254073"/>
                  <a:pt x="1228219" y="1328453"/>
                </a:cubicBezTo>
                <a:cubicBezTo>
                  <a:pt x="927220" y="1546705"/>
                  <a:pt x="771440" y="1913395"/>
                  <a:pt x="823311" y="2281559"/>
                </a:cubicBezTo>
                <a:cubicBezTo>
                  <a:pt x="886035" y="2761950"/>
                  <a:pt x="1181988" y="2923981"/>
                  <a:pt x="1563551" y="3029061"/>
                </a:cubicBezTo>
                <a:close/>
                <a:moveTo>
                  <a:pt x="2056123" y="5971053"/>
                </a:moveTo>
                <a:cubicBezTo>
                  <a:pt x="2180706" y="5941789"/>
                  <a:pt x="2300029" y="5887431"/>
                  <a:pt x="2407191" y="5809729"/>
                </a:cubicBezTo>
                <a:cubicBezTo>
                  <a:pt x="2708190" y="5591477"/>
                  <a:pt x="2863970" y="5224787"/>
                  <a:pt x="2812099" y="4856623"/>
                </a:cubicBezTo>
                <a:cubicBezTo>
                  <a:pt x="2712300" y="4365494"/>
                  <a:pt x="2419393" y="4148018"/>
                  <a:pt x="2056123" y="4007016"/>
                </a:cubicBezTo>
                <a:close/>
                <a:moveTo>
                  <a:pt x="2056123" y="7138182"/>
                </a:moveTo>
                <a:lnTo>
                  <a:pt x="1563551" y="7138182"/>
                </a:lnTo>
                <a:lnTo>
                  <a:pt x="1563551" y="6796553"/>
                </a:lnTo>
                <a:cubicBezTo>
                  <a:pt x="1376287" y="6771102"/>
                  <a:pt x="1191751" y="6715291"/>
                  <a:pt x="1016794" y="6629471"/>
                </a:cubicBezTo>
                <a:cubicBezTo>
                  <a:pt x="412303" y="6332946"/>
                  <a:pt x="21102" y="5726704"/>
                  <a:pt x="0" y="5053734"/>
                </a:cubicBezTo>
                <a:lnTo>
                  <a:pt x="813973" y="5028205"/>
                </a:lnTo>
                <a:cubicBezTo>
                  <a:pt x="825624" y="5399818"/>
                  <a:pt x="1041643" y="5734588"/>
                  <a:pt x="1375441" y="5898325"/>
                </a:cubicBezTo>
                <a:cubicBezTo>
                  <a:pt x="1436179" y="5928119"/>
                  <a:pt x="1499008" y="5951362"/>
                  <a:pt x="1563551" y="5965918"/>
                </a:cubicBezTo>
                <a:lnTo>
                  <a:pt x="1563551" y="3847635"/>
                </a:lnTo>
                <a:cubicBezTo>
                  <a:pt x="920238" y="3662345"/>
                  <a:pt x="233045" y="3450393"/>
                  <a:pt x="16852" y="2382091"/>
                </a:cubicBezTo>
                <a:cubicBezTo>
                  <a:pt x="-73403" y="1719933"/>
                  <a:pt x="208577" y="1061859"/>
                  <a:pt x="750173" y="669157"/>
                </a:cubicBezTo>
                <a:cubicBezTo>
                  <a:pt x="994931" y="491686"/>
                  <a:pt x="1274723" y="381458"/>
                  <a:pt x="1563551" y="341319"/>
                </a:cubicBezTo>
                <a:lnTo>
                  <a:pt x="1563551" y="0"/>
                </a:lnTo>
                <a:lnTo>
                  <a:pt x="2056123" y="0"/>
                </a:lnTo>
                <a:lnTo>
                  <a:pt x="2056123" y="339268"/>
                </a:lnTo>
                <a:cubicBezTo>
                  <a:pt x="2248752" y="363969"/>
                  <a:pt x="2438747" y="420481"/>
                  <a:pt x="2618616" y="508711"/>
                </a:cubicBezTo>
                <a:cubicBezTo>
                  <a:pt x="3223107" y="805237"/>
                  <a:pt x="3614308" y="1411478"/>
                  <a:pt x="3635410" y="2084448"/>
                </a:cubicBezTo>
                <a:lnTo>
                  <a:pt x="2821437" y="2109978"/>
                </a:lnTo>
                <a:cubicBezTo>
                  <a:pt x="2809786" y="1738364"/>
                  <a:pt x="2593767" y="1403594"/>
                  <a:pt x="2259969" y="1239857"/>
                </a:cubicBezTo>
                <a:cubicBezTo>
                  <a:pt x="2194243" y="1207617"/>
                  <a:pt x="2126069" y="1183046"/>
                  <a:pt x="2056123" y="1168235"/>
                </a:cubicBezTo>
                <a:lnTo>
                  <a:pt x="2056123" y="3150890"/>
                </a:lnTo>
                <a:cubicBezTo>
                  <a:pt x="2675271" y="3303511"/>
                  <a:pt x="3347939" y="3564428"/>
                  <a:pt x="3618512" y="4743007"/>
                </a:cubicBezTo>
                <a:cubicBezTo>
                  <a:pt x="3712448" y="5409725"/>
                  <a:pt x="3430336" y="6073786"/>
                  <a:pt x="2885237" y="6469025"/>
                </a:cubicBezTo>
                <a:cubicBezTo>
                  <a:pt x="2636047" y="6649712"/>
                  <a:pt x="2350538" y="6760700"/>
                  <a:pt x="2056123" y="679874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41613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58D34DF-C946-8C4D-ADF9-5998B49ADE7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19131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8610600" y="6356354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2</a:t>
            </a:fld>
            <a:endParaRPr/>
          </a:p>
        </p:txBody>
      </p:sp>
      <p:sp>
        <p:nvSpPr>
          <p:cNvPr id="22" name="Block Arc 11">
            <a:extLst>
              <a:ext uri="{FF2B5EF4-FFF2-40B4-BE49-F238E27FC236}">
                <a16:creationId xmlns:a16="http://schemas.microsoft.com/office/drawing/2014/main" id="{DDC16AC1-5885-FB48-8D30-723AF7441515}"/>
              </a:ext>
            </a:extLst>
          </p:cNvPr>
          <p:cNvSpPr/>
          <p:nvPr/>
        </p:nvSpPr>
        <p:spPr>
          <a:xfrm rot="13821050">
            <a:off x="6291755" y="1925816"/>
            <a:ext cx="281839" cy="458587"/>
          </a:xfrm>
          <a:custGeom>
            <a:avLst/>
            <a:gdLst/>
            <a:ahLst/>
            <a:cxnLst/>
            <a:rect l="l" t="t" r="r" b="b"/>
            <a:pathLst>
              <a:path w="3636337" h="7138182">
                <a:moveTo>
                  <a:pt x="1563551" y="3029061"/>
                </a:moveTo>
                <a:lnTo>
                  <a:pt x="1563551" y="1171769"/>
                </a:lnTo>
                <a:cubicBezTo>
                  <a:pt x="1444523" y="1201084"/>
                  <a:pt x="1330799" y="1254073"/>
                  <a:pt x="1228219" y="1328453"/>
                </a:cubicBezTo>
                <a:cubicBezTo>
                  <a:pt x="927220" y="1546705"/>
                  <a:pt x="771440" y="1913395"/>
                  <a:pt x="823311" y="2281559"/>
                </a:cubicBezTo>
                <a:cubicBezTo>
                  <a:pt x="886035" y="2761950"/>
                  <a:pt x="1181988" y="2923981"/>
                  <a:pt x="1563551" y="3029061"/>
                </a:cubicBezTo>
                <a:close/>
                <a:moveTo>
                  <a:pt x="2056123" y="5971053"/>
                </a:moveTo>
                <a:cubicBezTo>
                  <a:pt x="2180706" y="5941789"/>
                  <a:pt x="2300029" y="5887431"/>
                  <a:pt x="2407191" y="5809729"/>
                </a:cubicBezTo>
                <a:cubicBezTo>
                  <a:pt x="2708190" y="5591477"/>
                  <a:pt x="2863970" y="5224787"/>
                  <a:pt x="2812099" y="4856623"/>
                </a:cubicBezTo>
                <a:cubicBezTo>
                  <a:pt x="2712300" y="4365494"/>
                  <a:pt x="2419393" y="4148018"/>
                  <a:pt x="2056123" y="4007016"/>
                </a:cubicBezTo>
                <a:close/>
                <a:moveTo>
                  <a:pt x="2056123" y="7138182"/>
                </a:moveTo>
                <a:lnTo>
                  <a:pt x="1563551" y="7138182"/>
                </a:lnTo>
                <a:lnTo>
                  <a:pt x="1563551" y="6796553"/>
                </a:lnTo>
                <a:cubicBezTo>
                  <a:pt x="1376287" y="6771102"/>
                  <a:pt x="1191751" y="6715291"/>
                  <a:pt x="1016794" y="6629471"/>
                </a:cubicBezTo>
                <a:cubicBezTo>
                  <a:pt x="412303" y="6332946"/>
                  <a:pt x="21102" y="5726704"/>
                  <a:pt x="0" y="5053734"/>
                </a:cubicBezTo>
                <a:lnTo>
                  <a:pt x="813973" y="5028205"/>
                </a:lnTo>
                <a:cubicBezTo>
                  <a:pt x="825624" y="5399818"/>
                  <a:pt x="1041643" y="5734588"/>
                  <a:pt x="1375441" y="5898325"/>
                </a:cubicBezTo>
                <a:cubicBezTo>
                  <a:pt x="1436179" y="5928119"/>
                  <a:pt x="1499008" y="5951362"/>
                  <a:pt x="1563551" y="5965918"/>
                </a:cubicBezTo>
                <a:lnTo>
                  <a:pt x="1563551" y="3847635"/>
                </a:lnTo>
                <a:cubicBezTo>
                  <a:pt x="920238" y="3662345"/>
                  <a:pt x="233045" y="3450393"/>
                  <a:pt x="16852" y="2382091"/>
                </a:cubicBezTo>
                <a:cubicBezTo>
                  <a:pt x="-73403" y="1719933"/>
                  <a:pt x="208577" y="1061859"/>
                  <a:pt x="750173" y="669157"/>
                </a:cubicBezTo>
                <a:cubicBezTo>
                  <a:pt x="994931" y="491686"/>
                  <a:pt x="1274723" y="381458"/>
                  <a:pt x="1563551" y="341319"/>
                </a:cubicBezTo>
                <a:lnTo>
                  <a:pt x="1563551" y="0"/>
                </a:lnTo>
                <a:lnTo>
                  <a:pt x="2056123" y="0"/>
                </a:lnTo>
                <a:lnTo>
                  <a:pt x="2056123" y="339268"/>
                </a:lnTo>
                <a:cubicBezTo>
                  <a:pt x="2248752" y="363969"/>
                  <a:pt x="2438747" y="420481"/>
                  <a:pt x="2618616" y="508711"/>
                </a:cubicBezTo>
                <a:cubicBezTo>
                  <a:pt x="3223107" y="805237"/>
                  <a:pt x="3614308" y="1411478"/>
                  <a:pt x="3635410" y="2084448"/>
                </a:cubicBezTo>
                <a:lnTo>
                  <a:pt x="2821437" y="2109978"/>
                </a:lnTo>
                <a:cubicBezTo>
                  <a:pt x="2809786" y="1738364"/>
                  <a:pt x="2593767" y="1403594"/>
                  <a:pt x="2259969" y="1239857"/>
                </a:cubicBezTo>
                <a:cubicBezTo>
                  <a:pt x="2194243" y="1207617"/>
                  <a:pt x="2126069" y="1183046"/>
                  <a:pt x="2056123" y="1168235"/>
                </a:cubicBezTo>
                <a:lnTo>
                  <a:pt x="2056123" y="3150890"/>
                </a:lnTo>
                <a:cubicBezTo>
                  <a:pt x="2675271" y="3303511"/>
                  <a:pt x="3347939" y="3564428"/>
                  <a:pt x="3618512" y="4743007"/>
                </a:cubicBezTo>
                <a:cubicBezTo>
                  <a:pt x="3712448" y="5409725"/>
                  <a:pt x="3430336" y="6073786"/>
                  <a:pt x="2885237" y="6469025"/>
                </a:cubicBezTo>
                <a:cubicBezTo>
                  <a:pt x="2636047" y="6649712"/>
                  <a:pt x="2350538" y="6760700"/>
                  <a:pt x="2056123" y="679874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483A30-D896-DB1B-4751-C721ED205A54}"/>
              </a:ext>
            </a:extLst>
          </p:cNvPr>
          <p:cNvSpPr txBox="1"/>
          <p:nvPr/>
        </p:nvSpPr>
        <p:spPr>
          <a:xfrm>
            <a:off x="2323070" y="1804086"/>
            <a:ext cx="34228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El día del examen se </a:t>
            </a:r>
            <a:r>
              <a:rPr lang="en-US" dirty="0" err="1"/>
              <a:t>espera</a:t>
            </a:r>
            <a:r>
              <a:rPr lang="en-US" dirty="0"/>
              <a:t> que </a:t>
            </a:r>
            <a:r>
              <a:rPr lang="en-US" dirty="0" err="1"/>
              <a:t>presente</a:t>
            </a:r>
            <a:r>
              <a:rPr lang="en-US" dirty="0"/>
              <a:t> un PPT </a:t>
            </a:r>
            <a:r>
              <a:rPr lang="en-US" dirty="0" err="1"/>
              <a:t>donde</a:t>
            </a:r>
            <a:r>
              <a:rPr lang="en-US" dirty="0"/>
              <a:t> la </a:t>
            </a:r>
            <a:r>
              <a:rPr lang="en-US" dirty="0" err="1"/>
              <a:t>segunda</a:t>
            </a:r>
            <a:r>
              <a:rPr lang="en-US" dirty="0"/>
              <a:t> </a:t>
            </a:r>
            <a:r>
              <a:rPr lang="en-US" dirty="0" err="1"/>
              <a:t>diapositiva</a:t>
            </a:r>
            <a:r>
              <a:rPr lang="en-US" dirty="0"/>
              <a:t> (</a:t>
            </a:r>
            <a:r>
              <a:rPr lang="en-US" dirty="0" err="1"/>
              <a:t>después</a:t>
            </a:r>
            <a:r>
              <a:rPr lang="en-US" dirty="0"/>
              <a:t> de la </a:t>
            </a:r>
            <a:r>
              <a:rPr lang="en-US" dirty="0" err="1"/>
              <a:t>carátula</a:t>
            </a:r>
            <a:r>
              <a:rPr lang="en-US" dirty="0"/>
              <a:t>) sea un </a:t>
            </a:r>
            <a:r>
              <a:rPr lang="en-US" b="1" dirty="0"/>
              <a:t>print screen del score </a:t>
            </a:r>
            <a:r>
              <a:rPr lang="en-US" b="1" dirty="0" err="1"/>
              <a:t>obtenido</a:t>
            </a:r>
            <a:r>
              <a:rPr lang="en-US" dirty="0"/>
              <a:t>.</a:t>
            </a:r>
            <a:endParaRPr lang="en-A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8610600" y="6356354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3</a:t>
            </a:fld>
            <a:endParaRPr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8449DDD-CC42-ED46-96D8-7CDC5BFBFBB9}"/>
              </a:ext>
            </a:extLst>
          </p:cNvPr>
          <p:cNvGrpSpPr/>
          <p:nvPr/>
        </p:nvGrpSpPr>
        <p:grpSpPr>
          <a:xfrm>
            <a:off x="359464" y="3262364"/>
            <a:ext cx="4726013" cy="1015663"/>
            <a:chOff x="5692278" y="3070393"/>
            <a:chExt cx="4726013" cy="1015663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D6E4007-E387-5244-9035-838F40D404E2}"/>
                </a:ext>
              </a:extLst>
            </p:cNvPr>
            <p:cNvSpPr txBox="1"/>
            <p:nvPr/>
          </p:nvSpPr>
          <p:spPr>
            <a:xfrm>
              <a:off x="6770451" y="3578225"/>
              <a:ext cx="36478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Análisis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Exploratorio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de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datos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 Primer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acercamiento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y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entendimiento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de la base.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C4F2697-8C5F-7E41-8CE7-B34B334D2D3B}"/>
                </a:ext>
              </a:extLst>
            </p:cNvPr>
            <p:cNvSpPr txBox="1"/>
            <p:nvPr/>
          </p:nvSpPr>
          <p:spPr>
            <a:xfrm>
              <a:off x="6751979" y="3153728"/>
              <a:ext cx="3647840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>
                  <a:solidFill>
                    <a:srgbClr val="0D5486"/>
                  </a:solidFill>
                  <a:cs typeface="Arial" pitchFamily="34" charset="0"/>
                </a:rPr>
                <a:t>EDA</a:t>
              </a:r>
              <a:endParaRPr lang="ko-KR" altLang="en-US" sz="2700" b="1" dirty="0">
                <a:solidFill>
                  <a:srgbClr val="0D5486"/>
                </a:solidFill>
                <a:cs typeface="Arial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F637FF0-1555-1049-B6DD-BDDA9B2F3D5B}"/>
                </a:ext>
              </a:extLst>
            </p:cNvPr>
            <p:cNvSpPr txBox="1"/>
            <p:nvPr/>
          </p:nvSpPr>
          <p:spPr>
            <a:xfrm>
              <a:off x="5692278" y="3070393"/>
              <a:ext cx="1078173" cy="1015663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6000" b="1" dirty="0">
                  <a:solidFill>
                    <a:srgbClr val="0D5486"/>
                  </a:solidFill>
                  <a:cs typeface="Arial" pitchFamily="34" charset="0"/>
                </a:rPr>
                <a:t>01</a:t>
              </a:r>
              <a:endParaRPr lang="ko-KR" altLang="en-US" sz="6000" b="1" dirty="0">
                <a:solidFill>
                  <a:srgbClr val="0D5486"/>
                </a:solidFill>
                <a:cs typeface="Arial" pitchFamily="34" charset="0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156F600E-5911-3241-A6E0-138B47BDD9C1}"/>
              </a:ext>
            </a:extLst>
          </p:cNvPr>
          <p:cNvGrpSpPr/>
          <p:nvPr/>
        </p:nvGrpSpPr>
        <p:grpSpPr>
          <a:xfrm>
            <a:off x="6163650" y="3262364"/>
            <a:ext cx="4726013" cy="1015663"/>
            <a:chOff x="5692278" y="3070393"/>
            <a:chExt cx="4726013" cy="1015663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7695F28-1286-E94D-BBA7-102326E45813}"/>
                </a:ext>
              </a:extLst>
            </p:cNvPr>
            <p:cNvSpPr txBox="1"/>
            <p:nvPr/>
          </p:nvSpPr>
          <p:spPr>
            <a:xfrm>
              <a:off x="6770451" y="3578225"/>
              <a:ext cx="36478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Manejo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de las variables.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Separación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Train y Test.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A302881-DD80-3E4E-A276-FB50EC275F75}"/>
                </a:ext>
              </a:extLst>
            </p:cNvPr>
            <p:cNvSpPr txBox="1"/>
            <p:nvPr/>
          </p:nvSpPr>
          <p:spPr>
            <a:xfrm>
              <a:off x="6751979" y="3153728"/>
              <a:ext cx="3647840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 err="1">
                  <a:solidFill>
                    <a:srgbClr val="0D5486"/>
                  </a:solidFill>
                  <a:cs typeface="Arial" pitchFamily="34" charset="0"/>
                </a:rPr>
                <a:t>Preparación</a:t>
              </a:r>
              <a:r>
                <a:rPr lang="en-US" altLang="ko-KR" sz="2700" b="1" dirty="0">
                  <a:solidFill>
                    <a:srgbClr val="0D5486"/>
                  </a:solidFill>
                  <a:cs typeface="Arial" pitchFamily="34" charset="0"/>
                </a:rPr>
                <a:t> Base</a:t>
              </a:r>
              <a:endParaRPr lang="ko-KR" altLang="en-US" sz="2700" b="1" dirty="0">
                <a:solidFill>
                  <a:srgbClr val="0D5486"/>
                </a:solidFill>
                <a:cs typeface="Arial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789D377-D861-7849-BF9B-0D1B3416ABB5}"/>
                </a:ext>
              </a:extLst>
            </p:cNvPr>
            <p:cNvSpPr txBox="1"/>
            <p:nvPr/>
          </p:nvSpPr>
          <p:spPr>
            <a:xfrm>
              <a:off x="5692278" y="3070393"/>
              <a:ext cx="1078173" cy="1015663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6000" b="1" dirty="0">
                  <a:solidFill>
                    <a:srgbClr val="0D5486"/>
                  </a:solidFill>
                  <a:cs typeface="Arial" pitchFamily="34" charset="0"/>
                </a:rPr>
                <a:t>02</a:t>
              </a:r>
              <a:endParaRPr lang="ko-KR" altLang="en-US" sz="6000" b="1" dirty="0">
                <a:solidFill>
                  <a:srgbClr val="0D5486"/>
                </a:solidFill>
                <a:cs typeface="Arial" pitchFamily="34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118450A-BA62-4D4A-A50E-64F2A79CFE91}"/>
              </a:ext>
            </a:extLst>
          </p:cNvPr>
          <p:cNvGrpSpPr/>
          <p:nvPr/>
        </p:nvGrpSpPr>
        <p:grpSpPr>
          <a:xfrm>
            <a:off x="361736" y="4902372"/>
            <a:ext cx="4774813" cy="1350334"/>
            <a:chOff x="5692278" y="3070393"/>
            <a:chExt cx="4774813" cy="1350334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52FB393-A5C9-C145-AF61-2D8B8B8A40C8}"/>
                </a:ext>
              </a:extLst>
            </p:cNvPr>
            <p:cNvSpPr txBox="1"/>
            <p:nvPr/>
          </p:nvSpPr>
          <p:spPr>
            <a:xfrm>
              <a:off x="6749707" y="3959062"/>
              <a:ext cx="36478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Qué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modelos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elegí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y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por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qué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Comparación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de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funcionamiento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y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rendimiento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 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45BCCAE-C59F-F54B-A544-87CD131DA78D}"/>
                </a:ext>
              </a:extLst>
            </p:cNvPr>
            <p:cNvSpPr txBox="1"/>
            <p:nvPr/>
          </p:nvSpPr>
          <p:spPr>
            <a:xfrm>
              <a:off x="6819251" y="3070393"/>
              <a:ext cx="3647840" cy="92333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 err="1">
                  <a:solidFill>
                    <a:srgbClr val="0D5486"/>
                  </a:solidFill>
                  <a:cs typeface="Arial" pitchFamily="34" charset="0"/>
                </a:rPr>
                <a:t>Comparación</a:t>
              </a:r>
              <a:r>
                <a:rPr lang="en-US" altLang="ko-KR" sz="2700" b="1" dirty="0">
                  <a:solidFill>
                    <a:srgbClr val="0D5486"/>
                  </a:solidFill>
                  <a:cs typeface="Arial" pitchFamily="34" charset="0"/>
                </a:rPr>
                <a:t> de </a:t>
              </a:r>
              <a:r>
                <a:rPr lang="en-US" altLang="ko-KR" sz="2700" b="1" dirty="0" err="1">
                  <a:solidFill>
                    <a:srgbClr val="0D5486"/>
                  </a:solidFill>
                  <a:cs typeface="Arial" pitchFamily="34" charset="0"/>
                </a:rPr>
                <a:t>Modelos</a:t>
              </a:r>
              <a:endParaRPr lang="ko-KR" altLang="en-US" sz="2700" b="1" dirty="0">
                <a:solidFill>
                  <a:srgbClr val="0D5486"/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0999CC0-BB66-F448-A32D-E7DC9CC8E20F}"/>
                </a:ext>
              </a:extLst>
            </p:cNvPr>
            <p:cNvSpPr txBox="1"/>
            <p:nvPr/>
          </p:nvSpPr>
          <p:spPr>
            <a:xfrm>
              <a:off x="5692278" y="3070393"/>
              <a:ext cx="1078173" cy="1015663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6000" b="1" dirty="0">
                  <a:solidFill>
                    <a:srgbClr val="0D5486"/>
                  </a:solidFill>
                  <a:cs typeface="Arial" pitchFamily="34" charset="0"/>
                </a:rPr>
                <a:t>03</a:t>
              </a:r>
              <a:endParaRPr lang="ko-KR" altLang="en-US" sz="6000" b="1" dirty="0">
                <a:solidFill>
                  <a:srgbClr val="0D5486"/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23D2550-43DC-AE45-A875-3685A837D9B6}"/>
              </a:ext>
            </a:extLst>
          </p:cNvPr>
          <p:cNvGrpSpPr/>
          <p:nvPr/>
        </p:nvGrpSpPr>
        <p:grpSpPr>
          <a:xfrm>
            <a:off x="6165922" y="4902372"/>
            <a:ext cx="4726013" cy="1015663"/>
            <a:chOff x="5692278" y="3070393"/>
            <a:chExt cx="4726013" cy="1015663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6FF66ED-CBE7-BE41-8AAC-D182DEA3A879}"/>
                </a:ext>
              </a:extLst>
            </p:cNvPr>
            <p:cNvSpPr txBox="1"/>
            <p:nvPr/>
          </p:nvSpPr>
          <p:spPr>
            <a:xfrm>
              <a:off x="6770451" y="3578225"/>
              <a:ext cx="36478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Explicación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del major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modelo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aplicado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Cómo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funciona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porqué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resultó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superior a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los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demás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BDAB564-2C85-994D-B814-4BA962FA4975}"/>
                </a:ext>
              </a:extLst>
            </p:cNvPr>
            <p:cNvSpPr txBox="1"/>
            <p:nvPr/>
          </p:nvSpPr>
          <p:spPr>
            <a:xfrm>
              <a:off x="6751979" y="3153728"/>
              <a:ext cx="3647840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 err="1">
                  <a:solidFill>
                    <a:srgbClr val="0D5486"/>
                  </a:solidFill>
                  <a:cs typeface="Arial" pitchFamily="34" charset="0"/>
                </a:rPr>
                <a:t>Modelo</a:t>
              </a:r>
              <a:endParaRPr lang="ko-KR" altLang="en-US" sz="2700" b="1" dirty="0">
                <a:solidFill>
                  <a:srgbClr val="0D5486"/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85337B7-1118-3643-9631-31F5DA6988D3}"/>
                </a:ext>
              </a:extLst>
            </p:cNvPr>
            <p:cNvSpPr txBox="1"/>
            <p:nvPr/>
          </p:nvSpPr>
          <p:spPr>
            <a:xfrm>
              <a:off x="5692278" y="3070393"/>
              <a:ext cx="1078173" cy="1015663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6000" b="1" dirty="0">
                  <a:solidFill>
                    <a:srgbClr val="0D5486"/>
                  </a:solidFill>
                  <a:cs typeface="Arial" pitchFamily="34" charset="0"/>
                </a:rPr>
                <a:t>04</a:t>
              </a:r>
              <a:endParaRPr lang="ko-KR" altLang="en-US" sz="6000" b="1" dirty="0">
                <a:solidFill>
                  <a:srgbClr val="0D5486"/>
                </a:solidFill>
                <a:cs typeface="Arial" pitchFamily="34" charset="0"/>
              </a:endParaRPr>
            </a:p>
          </p:txBody>
        </p:sp>
      </p:grpSp>
      <p:pic>
        <p:nvPicPr>
          <p:cNvPr id="19" name="Picture 18" descr="Shape, rectangle&#10;&#10;Description automatically generated">
            <a:extLst>
              <a:ext uri="{FF2B5EF4-FFF2-40B4-BE49-F238E27FC236}">
                <a16:creationId xmlns:a16="http://schemas.microsoft.com/office/drawing/2014/main" id="{5757F219-197E-7C4D-9044-062EE9D8FE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7965"/>
            <a:ext cx="12204357" cy="2369987"/>
          </a:xfrm>
          <a:prstGeom prst="rect">
            <a:avLst/>
          </a:prstGeom>
        </p:spPr>
      </p:pic>
      <p:pic>
        <p:nvPicPr>
          <p:cNvPr id="21" name="Picture 20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8F98446F-D66E-4D48-9F52-CE5B6E676D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606" y="160638"/>
            <a:ext cx="1424596" cy="642806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76950FE9-0D83-1C40-9647-945154E6CCBF}"/>
              </a:ext>
            </a:extLst>
          </p:cNvPr>
          <p:cNvSpPr txBox="1"/>
          <p:nvPr/>
        </p:nvSpPr>
        <p:spPr>
          <a:xfrm>
            <a:off x="656029" y="1317884"/>
            <a:ext cx="3647840" cy="83099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  <a:cs typeface="Arial" pitchFamily="34" charset="0"/>
              </a:rPr>
              <a:t>AGENDA</a:t>
            </a:r>
            <a:endParaRPr lang="ko-KR" altLang="en-US" sz="48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1047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8610600" y="6356354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4</a:t>
            </a:fld>
            <a:endParaRPr/>
          </a:p>
        </p:txBody>
      </p:sp>
      <p:sp>
        <p:nvSpPr>
          <p:cNvPr id="22" name="Block Arc 11">
            <a:extLst>
              <a:ext uri="{FF2B5EF4-FFF2-40B4-BE49-F238E27FC236}">
                <a16:creationId xmlns:a16="http://schemas.microsoft.com/office/drawing/2014/main" id="{DDC16AC1-5885-FB48-8D30-723AF7441515}"/>
              </a:ext>
            </a:extLst>
          </p:cNvPr>
          <p:cNvSpPr/>
          <p:nvPr/>
        </p:nvSpPr>
        <p:spPr>
          <a:xfrm rot="13821050">
            <a:off x="6291755" y="1925816"/>
            <a:ext cx="281839" cy="458587"/>
          </a:xfrm>
          <a:custGeom>
            <a:avLst/>
            <a:gdLst/>
            <a:ahLst/>
            <a:cxnLst/>
            <a:rect l="l" t="t" r="r" b="b"/>
            <a:pathLst>
              <a:path w="3636337" h="7138182">
                <a:moveTo>
                  <a:pt x="1563551" y="3029061"/>
                </a:moveTo>
                <a:lnTo>
                  <a:pt x="1563551" y="1171769"/>
                </a:lnTo>
                <a:cubicBezTo>
                  <a:pt x="1444523" y="1201084"/>
                  <a:pt x="1330799" y="1254073"/>
                  <a:pt x="1228219" y="1328453"/>
                </a:cubicBezTo>
                <a:cubicBezTo>
                  <a:pt x="927220" y="1546705"/>
                  <a:pt x="771440" y="1913395"/>
                  <a:pt x="823311" y="2281559"/>
                </a:cubicBezTo>
                <a:cubicBezTo>
                  <a:pt x="886035" y="2761950"/>
                  <a:pt x="1181988" y="2923981"/>
                  <a:pt x="1563551" y="3029061"/>
                </a:cubicBezTo>
                <a:close/>
                <a:moveTo>
                  <a:pt x="2056123" y="5971053"/>
                </a:moveTo>
                <a:cubicBezTo>
                  <a:pt x="2180706" y="5941789"/>
                  <a:pt x="2300029" y="5887431"/>
                  <a:pt x="2407191" y="5809729"/>
                </a:cubicBezTo>
                <a:cubicBezTo>
                  <a:pt x="2708190" y="5591477"/>
                  <a:pt x="2863970" y="5224787"/>
                  <a:pt x="2812099" y="4856623"/>
                </a:cubicBezTo>
                <a:cubicBezTo>
                  <a:pt x="2712300" y="4365494"/>
                  <a:pt x="2419393" y="4148018"/>
                  <a:pt x="2056123" y="4007016"/>
                </a:cubicBezTo>
                <a:close/>
                <a:moveTo>
                  <a:pt x="2056123" y="7138182"/>
                </a:moveTo>
                <a:lnTo>
                  <a:pt x="1563551" y="7138182"/>
                </a:lnTo>
                <a:lnTo>
                  <a:pt x="1563551" y="6796553"/>
                </a:lnTo>
                <a:cubicBezTo>
                  <a:pt x="1376287" y="6771102"/>
                  <a:pt x="1191751" y="6715291"/>
                  <a:pt x="1016794" y="6629471"/>
                </a:cubicBezTo>
                <a:cubicBezTo>
                  <a:pt x="412303" y="6332946"/>
                  <a:pt x="21102" y="5726704"/>
                  <a:pt x="0" y="5053734"/>
                </a:cubicBezTo>
                <a:lnTo>
                  <a:pt x="813973" y="5028205"/>
                </a:lnTo>
                <a:cubicBezTo>
                  <a:pt x="825624" y="5399818"/>
                  <a:pt x="1041643" y="5734588"/>
                  <a:pt x="1375441" y="5898325"/>
                </a:cubicBezTo>
                <a:cubicBezTo>
                  <a:pt x="1436179" y="5928119"/>
                  <a:pt x="1499008" y="5951362"/>
                  <a:pt x="1563551" y="5965918"/>
                </a:cubicBezTo>
                <a:lnTo>
                  <a:pt x="1563551" y="3847635"/>
                </a:lnTo>
                <a:cubicBezTo>
                  <a:pt x="920238" y="3662345"/>
                  <a:pt x="233045" y="3450393"/>
                  <a:pt x="16852" y="2382091"/>
                </a:cubicBezTo>
                <a:cubicBezTo>
                  <a:pt x="-73403" y="1719933"/>
                  <a:pt x="208577" y="1061859"/>
                  <a:pt x="750173" y="669157"/>
                </a:cubicBezTo>
                <a:cubicBezTo>
                  <a:pt x="994931" y="491686"/>
                  <a:pt x="1274723" y="381458"/>
                  <a:pt x="1563551" y="341319"/>
                </a:cubicBezTo>
                <a:lnTo>
                  <a:pt x="1563551" y="0"/>
                </a:lnTo>
                <a:lnTo>
                  <a:pt x="2056123" y="0"/>
                </a:lnTo>
                <a:lnTo>
                  <a:pt x="2056123" y="339268"/>
                </a:lnTo>
                <a:cubicBezTo>
                  <a:pt x="2248752" y="363969"/>
                  <a:pt x="2438747" y="420481"/>
                  <a:pt x="2618616" y="508711"/>
                </a:cubicBezTo>
                <a:cubicBezTo>
                  <a:pt x="3223107" y="805237"/>
                  <a:pt x="3614308" y="1411478"/>
                  <a:pt x="3635410" y="2084448"/>
                </a:cubicBezTo>
                <a:lnTo>
                  <a:pt x="2821437" y="2109978"/>
                </a:lnTo>
                <a:cubicBezTo>
                  <a:pt x="2809786" y="1738364"/>
                  <a:pt x="2593767" y="1403594"/>
                  <a:pt x="2259969" y="1239857"/>
                </a:cubicBezTo>
                <a:cubicBezTo>
                  <a:pt x="2194243" y="1207617"/>
                  <a:pt x="2126069" y="1183046"/>
                  <a:pt x="2056123" y="1168235"/>
                </a:cubicBezTo>
                <a:lnTo>
                  <a:pt x="2056123" y="3150890"/>
                </a:lnTo>
                <a:cubicBezTo>
                  <a:pt x="2675271" y="3303511"/>
                  <a:pt x="3347939" y="3564428"/>
                  <a:pt x="3618512" y="4743007"/>
                </a:cubicBezTo>
                <a:cubicBezTo>
                  <a:pt x="3712448" y="5409725"/>
                  <a:pt x="3430336" y="6073786"/>
                  <a:pt x="2885237" y="6469025"/>
                </a:cubicBezTo>
                <a:cubicBezTo>
                  <a:pt x="2636047" y="6649712"/>
                  <a:pt x="2350538" y="6760700"/>
                  <a:pt x="2056123" y="679874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483A30-D896-DB1B-4751-C721ED205A54}"/>
              </a:ext>
            </a:extLst>
          </p:cNvPr>
          <p:cNvSpPr txBox="1"/>
          <p:nvPr/>
        </p:nvSpPr>
        <p:spPr>
          <a:xfrm>
            <a:off x="2323070" y="1804086"/>
            <a:ext cx="342282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PRINCIPALES ANALISIS EXPLORATORIOS</a:t>
            </a:r>
          </a:p>
          <a:p>
            <a:endParaRPr lang="en-A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787912-FDA6-F55F-A8A3-96FF2A7FA050}"/>
              </a:ext>
            </a:extLst>
          </p:cNvPr>
          <p:cNvSpPr txBox="1"/>
          <p:nvPr/>
        </p:nvSpPr>
        <p:spPr>
          <a:xfrm>
            <a:off x="461277" y="1129365"/>
            <a:ext cx="10079521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s-ES" altLang="ko-KR" sz="2800" b="1" dirty="0">
                <a:solidFill>
                  <a:srgbClr val="0D5486"/>
                </a:solidFill>
                <a:cs typeface="Arial" pitchFamily="34" charset="0"/>
              </a:rPr>
              <a:t>EDA</a:t>
            </a:r>
            <a:endParaRPr lang="ko-KR" altLang="en-US" sz="2800" b="1" dirty="0">
              <a:solidFill>
                <a:srgbClr val="0D5486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4454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8610600" y="6356354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5</a:t>
            </a:fld>
            <a:endParaRPr/>
          </a:p>
        </p:txBody>
      </p:sp>
      <p:sp>
        <p:nvSpPr>
          <p:cNvPr id="22" name="Block Arc 11">
            <a:extLst>
              <a:ext uri="{FF2B5EF4-FFF2-40B4-BE49-F238E27FC236}">
                <a16:creationId xmlns:a16="http://schemas.microsoft.com/office/drawing/2014/main" id="{DDC16AC1-5885-FB48-8D30-723AF7441515}"/>
              </a:ext>
            </a:extLst>
          </p:cNvPr>
          <p:cNvSpPr/>
          <p:nvPr/>
        </p:nvSpPr>
        <p:spPr>
          <a:xfrm rot="13821050">
            <a:off x="6291755" y="1925816"/>
            <a:ext cx="281839" cy="458587"/>
          </a:xfrm>
          <a:custGeom>
            <a:avLst/>
            <a:gdLst/>
            <a:ahLst/>
            <a:cxnLst/>
            <a:rect l="l" t="t" r="r" b="b"/>
            <a:pathLst>
              <a:path w="3636337" h="7138182">
                <a:moveTo>
                  <a:pt x="1563551" y="3029061"/>
                </a:moveTo>
                <a:lnTo>
                  <a:pt x="1563551" y="1171769"/>
                </a:lnTo>
                <a:cubicBezTo>
                  <a:pt x="1444523" y="1201084"/>
                  <a:pt x="1330799" y="1254073"/>
                  <a:pt x="1228219" y="1328453"/>
                </a:cubicBezTo>
                <a:cubicBezTo>
                  <a:pt x="927220" y="1546705"/>
                  <a:pt x="771440" y="1913395"/>
                  <a:pt x="823311" y="2281559"/>
                </a:cubicBezTo>
                <a:cubicBezTo>
                  <a:pt x="886035" y="2761950"/>
                  <a:pt x="1181988" y="2923981"/>
                  <a:pt x="1563551" y="3029061"/>
                </a:cubicBezTo>
                <a:close/>
                <a:moveTo>
                  <a:pt x="2056123" y="5971053"/>
                </a:moveTo>
                <a:cubicBezTo>
                  <a:pt x="2180706" y="5941789"/>
                  <a:pt x="2300029" y="5887431"/>
                  <a:pt x="2407191" y="5809729"/>
                </a:cubicBezTo>
                <a:cubicBezTo>
                  <a:pt x="2708190" y="5591477"/>
                  <a:pt x="2863970" y="5224787"/>
                  <a:pt x="2812099" y="4856623"/>
                </a:cubicBezTo>
                <a:cubicBezTo>
                  <a:pt x="2712300" y="4365494"/>
                  <a:pt x="2419393" y="4148018"/>
                  <a:pt x="2056123" y="4007016"/>
                </a:cubicBezTo>
                <a:close/>
                <a:moveTo>
                  <a:pt x="2056123" y="7138182"/>
                </a:moveTo>
                <a:lnTo>
                  <a:pt x="1563551" y="7138182"/>
                </a:lnTo>
                <a:lnTo>
                  <a:pt x="1563551" y="6796553"/>
                </a:lnTo>
                <a:cubicBezTo>
                  <a:pt x="1376287" y="6771102"/>
                  <a:pt x="1191751" y="6715291"/>
                  <a:pt x="1016794" y="6629471"/>
                </a:cubicBezTo>
                <a:cubicBezTo>
                  <a:pt x="412303" y="6332946"/>
                  <a:pt x="21102" y="5726704"/>
                  <a:pt x="0" y="5053734"/>
                </a:cubicBezTo>
                <a:lnTo>
                  <a:pt x="813973" y="5028205"/>
                </a:lnTo>
                <a:cubicBezTo>
                  <a:pt x="825624" y="5399818"/>
                  <a:pt x="1041643" y="5734588"/>
                  <a:pt x="1375441" y="5898325"/>
                </a:cubicBezTo>
                <a:cubicBezTo>
                  <a:pt x="1436179" y="5928119"/>
                  <a:pt x="1499008" y="5951362"/>
                  <a:pt x="1563551" y="5965918"/>
                </a:cubicBezTo>
                <a:lnTo>
                  <a:pt x="1563551" y="3847635"/>
                </a:lnTo>
                <a:cubicBezTo>
                  <a:pt x="920238" y="3662345"/>
                  <a:pt x="233045" y="3450393"/>
                  <a:pt x="16852" y="2382091"/>
                </a:cubicBezTo>
                <a:cubicBezTo>
                  <a:pt x="-73403" y="1719933"/>
                  <a:pt x="208577" y="1061859"/>
                  <a:pt x="750173" y="669157"/>
                </a:cubicBezTo>
                <a:cubicBezTo>
                  <a:pt x="994931" y="491686"/>
                  <a:pt x="1274723" y="381458"/>
                  <a:pt x="1563551" y="341319"/>
                </a:cubicBezTo>
                <a:lnTo>
                  <a:pt x="1563551" y="0"/>
                </a:lnTo>
                <a:lnTo>
                  <a:pt x="2056123" y="0"/>
                </a:lnTo>
                <a:lnTo>
                  <a:pt x="2056123" y="339268"/>
                </a:lnTo>
                <a:cubicBezTo>
                  <a:pt x="2248752" y="363969"/>
                  <a:pt x="2438747" y="420481"/>
                  <a:pt x="2618616" y="508711"/>
                </a:cubicBezTo>
                <a:cubicBezTo>
                  <a:pt x="3223107" y="805237"/>
                  <a:pt x="3614308" y="1411478"/>
                  <a:pt x="3635410" y="2084448"/>
                </a:cubicBezTo>
                <a:lnTo>
                  <a:pt x="2821437" y="2109978"/>
                </a:lnTo>
                <a:cubicBezTo>
                  <a:pt x="2809786" y="1738364"/>
                  <a:pt x="2593767" y="1403594"/>
                  <a:pt x="2259969" y="1239857"/>
                </a:cubicBezTo>
                <a:cubicBezTo>
                  <a:pt x="2194243" y="1207617"/>
                  <a:pt x="2126069" y="1183046"/>
                  <a:pt x="2056123" y="1168235"/>
                </a:cubicBezTo>
                <a:lnTo>
                  <a:pt x="2056123" y="3150890"/>
                </a:lnTo>
                <a:cubicBezTo>
                  <a:pt x="2675271" y="3303511"/>
                  <a:pt x="3347939" y="3564428"/>
                  <a:pt x="3618512" y="4743007"/>
                </a:cubicBezTo>
                <a:cubicBezTo>
                  <a:pt x="3712448" y="5409725"/>
                  <a:pt x="3430336" y="6073786"/>
                  <a:pt x="2885237" y="6469025"/>
                </a:cubicBezTo>
                <a:cubicBezTo>
                  <a:pt x="2636047" y="6649712"/>
                  <a:pt x="2350538" y="6760700"/>
                  <a:pt x="2056123" y="679874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8887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8610600" y="6356354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6</a:t>
            </a:fld>
            <a:endParaRPr/>
          </a:p>
        </p:txBody>
      </p:sp>
      <p:sp>
        <p:nvSpPr>
          <p:cNvPr id="22" name="Block Arc 11">
            <a:extLst>
              <a:ext uri="{FF2B5EF4-FFF2-40B4-BE49-F238E27FC236}">
                <a16:creationId xmlns:a16="http://schemas.microsoft.com/office/drawing/2014/main" id="{DDC16AC1-5885-FB48-8D30-723AF7441515}"/>
              </a:ext>
            </a:extLst>
          </p:cNvPr>
          <p:cNvSpPr/>
          <p:nvPr/>
        </p:nvSpPr>
        <p:spPr>
          <a:xfrm rot="13821050">
            <a:off x="6291755" y="1925816"/>
            <a:ext cx="281839" cy="458587"/>
          </a:xfrm>
          <a:custGeom>
            <a:avLst/>
            <a:gdLst/>
            <a:ahLst/>
            <a:cxnLst/>
            <a:rect l="l" t="t" r="r" b="b"/>
            <a:pathLst>
              <a:path w="3636337" h="7138182">
                <a:moveTo>
                  <a:pt x="1563551" y="3029061"/>
                </a:moveTo>
                <a:lnTo>
                  <a:pt x="1563551" y="1171769"/>
                </a:lnTo>
                <a:cubicBezTo>
                  <a:pt x="1444523" y="1201084"/>
                  <a:pt x="1330799" y="1254073"/>
                  <a:pt x="1228219" y="1328453"/>
                </a:cubicBezTo>
                <a:cubicBezTo>
                  <a:pt x="927220" y="1546705"/>
                  <a:pt x="771440" y="1913395"/>
                  <a:pt x="823311" y="2281559"/>
                </a:cubicBezTo>
                <a:cubicBezTo>
                  <a:pt x="886035" y="2761950"/>
                  <a:pt x="1181988" y="2923981"/>
                  <a:pt x="1563551" y="3029061"/>
                </a:cubicBezTo>
                <a:close/>
                <a:moveTo>
                  <a:pt x="2056123" y="5971053"/>
                </a:moveTo>
                <a:cubicBezTo>
                  <a:pt x="2180706" y="5941789"/>
                  <a:pt x="2300029" y="5887431"/>
                  <a:pt x="2407191" y="5809729"/>
                </a:cubicBezTo>
                <a:cubicBezTo>
                  <a:pt x="2708190" y="5591477"/>
                  <a:pt x="2863970" y="5224787"/>
                  <a:pt x="2812099" y="4856623"/>
                </a:cubicBezTo>
                <a:cubicBezTo>
                  <a:pt x="2712300" y="4365494"/>
                  <a:pt x="2419393" y="4148018"/>
                  <a:pt x="2056123" y="4007016"/>
                </a:cubicBezTo>
                <a:close/>
                <a:moveTo>
                  <a:pt x="2056123" y="7138182"/>
                </a:moveTo>
                <a:lnTo>
                  <a:pt x="1563551" y="7138182"/>
                </a:lnTo>
                <a:lnTo>
                  <a:pt x="1563551" y="6796553"/>
                </a:lnTo>
                <a:cubicBezTo>
                  <a:pt x="1376287" y="6771102"/>
                  <a:pt x="1191751" y="6715291"/>
                  <a:pt x="1016794" y="6629471"/>
                </a:cubicBezTo>
                <a:cubicBezTo>
                  <a:pt x="412303" y="6332946"/>
                  <a:pt x="21102" y="5726704"/>
                  <a:pt x="0" y="5053734"/>
                </a:cubicBezTo>
                <a:lnTo>
                  <a:pt x="813973" y="5028205"/>
                </a:lnTo>
                <a:cubicBezTo>
                  <a:pt x="825624" y="5399818"/>
                  <a:pt x="1041643" y="5734588"/>
                  <a:pt x="1375441" y="5898325"/>
                </a:cubicBezTo>
                <a:cubicBezTo>
                  <a:pt x="1436179" y="5928119"/>
                  <a:pt x="1499008" y="5951362"/>
                  <a:pt x="1563551" y="5965918"/>
                </a:cubicBezTo>
                <a:lnTo>
                  <a:pt x="1563551" y="3847635"/>
                </a:lnTo>
                <a:cubicBezTo>
                  <a:pt x="920238" y="3662345"/>
                  <a:pt x="233045" y="3450393"/>
                  <a:pt x="16852" y="2382091"/>
                </a:cubicBezTo>
                <a:cubicBezTo>
                  <a:pt x="-73403" y="1719933"/>
                  <a:pt x="208577" y="1061859"/>
                  <a:pt x="750173" y="669157"/>
                </a:cubicBezTo>
                <a:cubicBezTo>
                  <a:pt x="994931" y="491686"/>
                  <a:pt x="1274723" y="381458"/>
                  <a:pt x="1563551" y="341319"/>
                </a:cubicBezTo>
                <a:lnTo>
                  <a:pt x="1563551" y="0"/>
                </a:lnTo>
                <a:lnTo>
                  <a:pt x="2056123" y="0"/>
                </a:lnTo>
                <a:lnTo>
                  <a:pt x="2056123" y="339268"/>
                </a:lnTo>
                <a:cubicBezTo>
                  <a:pt x="2248752" y="363969"/>
                  <a:pt x="2438747" y="420481"/>
                  <a:pt x="2618616" y="508711"/>
                </a:cubicBezTo>
                <a:cubicBezTo>
                  <a:pt x="3223107" y="805237"/>
                  <a:pt x="3614308" y="1411478"/>
                  <a:pt x="3635410" y="2084448"/>
                </a:cubicBezTo>
                <a:lnTo>
                  <a:pt x="2821437" y="2109978"/>
                </a:lnTo>
                <a:cubicBezTo>
                  <a:pt x="2809786" y="1738364"/>
                  <a:pt x="2593767" y="1403594"/>
                  <a:pt x="2259969" y="1239857"/>
                </a:cubicBezTo>
                <a:cubicBezTo>
                  <a:pt x="2194243" y="1207617"/>
                  <a:pt x="2126069" y="1183046"/>
                  <a:pt x="2056123" y="1168235"/>
                </a:cubicBezTo>
                <a:lnTo>
                  <a:pt x="2056123" y="3150890"/>
                </a:lnTo>
                <a:cubicBezTo>
                  <a:pt x="2675271" y="3303511"/>
                  <a:pt x="3347939" y="3564428"/>
                  <a:pt x="3618512" y="4743007"/>
                </a:cubicBezTo>
                <a:cubicBezTo>
                  <a:pt x="3712448" y="5409725"/>
                  <a:pt x="3430336" y="6073786"/>
                  <a:pt x="2885237" y="6469025"/>
                </a:cubicBezTo>
                <a:cubicBezTo>
                  <a:pt x="2636047" y="6649712"/>
                  <a:pt x="2350538" y="6760700"/>
                  <a:pt x="2056123" y="679874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8859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8610600" y="6356354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7</a:t>
            </a:fld>
            <a:endParaRPr/>
          </a:p>
        </p:txBody>
      </p:sp>
      <p:sp>
        <p:nvSpPr>
          <p:cNvPr id="22" name="Block Arc 11">
            <a:extLst>
              <a:ext uri="{FF2B5EF4-FFF2-40B4-BE49-F238E27FC236}">
                <a16:creationId xmlns:a16="http://schemas.microsoft.com/office/drawing/2014/main" id="{DDC16AC1-5885-FB48-8D30-723AF7441515}"/>
              </a:ext>
            </a:extLst>
          </p:cNvPr>
          <p:cNvSpPr/>
          <p:nvPr/>
        </p:nvSpPr>
        <p:spPr>
          <a:xfrm rot="13821050">
            <a:off x="6291755" y="1925816"/>
            <a:ext cx="281839" cy="458587"/>
          </a:xfrm>
          <a:custGeom>
            <a:avLst/>
            <a:gdLst/>
            <a:ahLst/>
            <a:cxnLst/>
            <a:rect l="l" t="t" r="r" b="b"/>
            <a:pathLst>
              <a:path w="3636337" h="7138182">
                <a:moveTo>
                  <a:pt x="1563551" y="3029061"/>
                </a:moveTo>
                <a:lnTo>
                  <a:pt x="1563551" y="1171769"/>
                </a:lnTo>
                <a:cubicBezTo>
                  <a:pt x="1444523" y="1201084"/>
                  <a:pt x="1330799" y="1254073"/>
                  <a:pt x="1228219" y="1328453"/>
                </a:cubicBezTo>
                <a:cubicBezTo>
                  <a:pt x="927220" y="1546705"/>
                  <a:pt x="771440" y="1913395"/>
                  <a:pt x="823311" y="2281559"/>
                </a:cubicBezTo>
                <a:cubicBezTo>
                  <a:pt x="886035" y="2761950"/>
                  <a:pt x="1181988" y="2923981"/>
                  <a:pt x="1563551" y="3029061"/>
                </a:cubicBezTo>
                <a:close/>
                <a:moveTo>
                  <a:pt x="2056123" y="5971053"/>
                </a:moveTo>
                <a:cubicBezTo>
                  <a:pt x="2180706" y="5941789"/>
                  <a:pt x="2300029" y="5887431"/>
                  <a:pt x="2407191" y="5809729"/>
                </a:cubicBezTo>
                <a:cubicBezTo>
                  <a:pt x="2708190" y="5591477"/>
                  <a:pt x="2863970" y="5224787"/>
                  <a:pt x="2812099" y="4856623"/>
                </a:cubicBezTo>
                <a:cubicBezTo>
                  <a:pt x="2712300" y="4365494"/>
                  <a:pt x="2419393" y="4148018"/>
                  <a:pt x="2056123" y="4007016"/>
                </a:cubicBezTo>
                <a:close/>
                <a:moveTo>
                  <a:pt x="2056123" y="7138182"/>
                </a:moveTo>
                <a:lnTo>
                  <a:pt x="1563551" y="7138182"/>
                </a:lnTo>
                <a:lnTo>
                  <a:pt x="1563551" y="6796553"/>
                </a:lnTo>
                <a:cubicBezTo>
                  <a:pt x="1376287" y="6771102"/>
                  <a:pt x="1191751" y="6715291"/>
                  <a:pt x="1016794" y="6629471"/>
                </a:cubicBezTo>
                <a:cubicBezTo>
                  <a:pt x="412303" y="6332946"/>
                  <a:pt x="21102" y="5726704"/>
                  <a:pt x="0" y="5053734"/>
                </a:cubicBezTo>
                <a:lnTo>
                  <a:pt x="813973" y="5028205"/>
                </a:lnTo>
                <a:cubicBezTo>
                  <a:pt x="825624" y="5399818"/>
                  <a:pt x="1041643" y="5734588"/>
                  <a:pt x="1375441" y="5898325"/>
                </a:cubicBezTo>
                <a:cubicBezTo>
                  <a:pt x="1436179" y="5928119"/>
                  <a:pt x="1499008" y="5951362"/>
                  <a:pt x="1563551" y="5965918"/>
                </a:cubicBezTo>
                <a:lnTo>
                  <a:pt x="1563551" y="3847635"/>
                </a:lnTo>
                <a:cubicBezTo>
                  <a:pt x="920238" y="3662345"/>
                  <a:pt x="233045" y="3450393"/>
                  <a:pt x="16852" y="2382091"/>
                </a:cubicBezTo>
                <a:cubicBezTo>
                  <a:pt x="-73403" y="1719933"/>
                  <a:pt x="208577" y="1061859"/>
                  <a:pt x="750173" y="669157"/>
                </a:cubicBezTo>
                <a:cubicBezTo>
                  <a:pt x="994931" y="491686"/>
                  <a:pt x="1274723" y="381458"/>
                  <a:pt x="1563551" y="341319"/>
                </a:cubicBezTo>
                <a:lnTo>
                  <a:pt x="1563551" y="0"/>
                </a:lnTo>
                <a:lnTo>
                  <a:pt x="2056123" y="0"/>
                </a:lnTo>
                <a:lnTo>
                  <a:pt x="2056123" y="339268"/>
                </a:lnTo>
                <a:cubicBezTo>
                  <a:pt x="2248752" y="363969"/>
                  <a:pt x="2438747" y="420481"/>
                  <a:pt x="2618616" y="508711"/>
                </a:cubicBezTo>
                <a:cubicBezTo>
                  <a:pt x="3223107" y="805237"/>
                  <a:pt x="3614308" y="1411478"/>
                  <a:pt x="3635410" y="2084448"/>
                </a:cubicBezTo>
                <a:lnTo>
                  <a:pt x="2821437" y="2109978"/>
                </a:lnTo>
                <a:cubicBezTo>
                  <a:pt x="2809786" y="1738364"/>
                  <a:pt x="2593767" y="1403594"/>
                  <a:pt x="2259969" y="1239857"/>
                </a:cubicBezTo>
                <a:cubicBezTo>
                  <a:pt x="2194243" y="1207617"/>
                  <a:pt x="2126069" y="1183046"/>
                  <a:pt x="2056123" y="1168235"/>
                </a:cubicBezTo>
                <a:lnTo>
                  <a:pt x="2056123" y="3150890"/>
                </a:lnTo>
                <a:cubicBezTo>
                  <a:pt x="2675271" y="3303511"/>
                  <a:pt x="3347939" y="3564428"/>
                  <a:pt x="3618512" y="4743007"/>
                </a:cubicBezTo>
                <a:cubicBezTo>
                  <a:pt x="3712448" y="5409725"/>
                  <a:pt x="3430336" y="6073786"/>
                  <a:pt x="2885237" y="6469025"/>
                </a:cubicBezTo>
                <a:cubicBezTo>
                  <a:pt x="2636047" y="6649712"/>
                  <a:pt x="2350538" y="6760700"/>
                  <a:pt x="2056123" y="679874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483A30-D896-DB1B-4751-C721ED205A54}"/>
              </a:ext>
            </a:extLst>
          </p:cNvPr>
          <p:cNvSpPr txBox="1"/>
          <p:nvPr/>
        </p:nvSpPr>
        <p:spPr>
          <a:xfrm>
            <a:off x="2187146" y="2155109"/>
            <a:ext cx="34228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AR" dirty="0"/>
              <a:t>SPLIT EN TRAIN Y TEST</a:t>
            </a:r>
          </a:p>
          <a:p>
            <a:pPr marL="285750" indent="-285750">
              <a:buFontTx/>
              <a:buChar char="-"/>
            </a:pPr>
            <a:r>
              <a:rPr lang="en-AR" dirty="0"/>
              <a:t>SYMBOLING CONVERTIRLO EN VARAIBLE DUMMY ?</a:t>
            </a:r>
          </a:p>
          <a:p>
            <a:pPr marL="285750" indent="-285750">
              <a:buFontTx/>
              <a:buChar char="-"/>
            </a:pPr>
            <a:endParaRPr lang="en-A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48240A-82EB-ED01-D70D-A6BD64D45E4C}"/>
              </a:ext>
            </a:extLst>
          </p:cNvPr>
          <p:cNvSpPr txBox="1"/>
          <p:nvPr/>
        </p:nvSpPr>
        <p:spPr>
          <a:xfrm>
            <a:off x="461277" y="1129365"/>
            <a:ext cx="10079521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s-ES" altLang="ko-KR" sz="2800" b="1" dirty="0">
                <a:solidFill>
                  <a:srgbClr val="0D5486"/>
                </a:solidFill>
                <a:cs typeface="Arial" pitchFamily="34" charset="0"/>
              </a:rPr>
              <a:t>PREPARACION DE LA BASE</a:t>
            </a:r>
            <a:endParaRPr lang="ko-KR" altLang="en-US" sz="2800" b="1" dirty="0">
              <a:solidFill>
                <a:srgbClr val="0D5486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79634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8610600" y="6356354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8</a:t>
            </a:fld>
            <a:endParaRPr/>
          </a:p>
        </p:txBody>
      </p:sp>
      <p:sp>
        <p:nvSpPr>
          <p:cNvPr id="22" name="Block Arc 11">
            <a:extLst>
              <a:ext uri="{FF2B5EF4-FFF2-40B4-BE49-F238E27FC236}">
                <a16:creationId xmlns:a16="http://schemas.microsoft.com/office/drawing/2014/main" id="{DDC16AC1-5885-FB48-8D30-723AF7441515}"/>
              </a:ext>
            </a:extLst>
          </p:cNvPr>
          <p:cNvSpPr/>
          <p:nvPr/>
        </p:nvSpPr>
        <p:spPr>
          <a:xfrm rot="13821050">
            <a:off x="6291755" y="1925816"/>
            <a:ext cx="281839" cy="458587"/>
          </a:xfrm>
          <a:custGeom>
            <a:avLst/>
            <a:gdLst/>
            <a:ahLst/>
            <a:cxnLst/>
            <a:rect l="l" t="t" r="r" b="b"/>
            <a:pathLst>
              <a:path w="3636337" h="7138182">
                <a:moveTo>
                  <a:pt x="1563551" y="3029061"/>
                </a:moveTo>
                <a:lnTo>
                  <a:pt x="1563551" y="1171769"/>
                </a:lnTo>
                <a:cubicBezTo>
                  <a:pt x="1444523" y="1201084"/>
                  <a:pt x="1330799" y="1254073"/>
                  <a:pt x="1228219" y="1328453"/>
                </a:cubicBezTo>
                <a:cubicBezTo>
                  <a:pt x="927220" y="1546705"/>
                  <a:pt x="771440" y="1913395"/>
                  <a:pt x="823311" y="2281559"/>
                </a:cubicBezTo>
                <a:cubicBezTo>
                  <a:pt x="886035" y="2761950"/>
                  <a:pt x="1181988" y="2923981"/>
                  <a:pt x="1563551" y="3029061"/>
                </a:cubicBezTo>
                <a:close/>
                <a:moveTo>
                  <a:pt x="2056123" y="5971053"/>
                </a:moveTo>
                <a:cubicBezTo>
                  <a:pt x="2180706" y="5941789"/>
                  <a:pt x="2300029" y="5887431"/>
                  <a:pt x="2407191" y="5809729"/>
                </a:cubicBezTo>
                <a:cubicBezTo>
                  <a:pt x="2708190" y="5591477"/>
                  <a:pt x="2863970" y="5224787"/>
                  <a:pt x="2812099" y="4856623"/>
                </a:cubicBezTo>
                <a:cubicBezTo>
                  <a:pt x="2712300" y="4365494"/>
                  <a:pt x="2419393" y="4148018"/>
                  <a:pt x="2056123" y="4007016"/>
                </a:cubicBezTo>
                <a:close/>
                <a:moveTo>
                  <a:pt x="2056123" y="7138182"/>
                </a:moveTo>
                <a:lnTo>
                  <a:pt x="1563551" y="7138182"/>
                </a:lnTo>
                <a:lnTo>
                  <a:pt x="1563551" y="6796553"/>
                </a:lnTo>
                <a:cubicBezTo>
                  <a:pt x="1376287" y="6771102"/>
                  <a:pt x="1191751" y="6715291"/>
                  <a:pt x="1016794" y="6629471"/>
                </a:cubicBezTo>
                <a:cubicBezTo>
                  <a:pt x="412303" y="6332946"/>
                  <a:pt x="21102" y="5726704"/>
                  <a:pt x="0" y="5053734"/>
                </a:cubicBezTo>
                <a:lnTo>
                  <a:pt x="813973" y="5028205"/>
                </a:lnTo>
                <a:cubicBezTo>
                  <a:pt x="825624" y="5399818"/>
                  <a:pt x="1041643" y="5734588"/>
                  <a:pt x="1375441" y="5898325"/>
                </a:cubicBezTo>
                <a:cubicBezTo>
                  <a:pt x="1436179" y="5928119"/>
                  <a:pt x="1499008" y="5951362"/>
                  <a:pt x="1563551" y="5965918"/>
                </a:cubicBezTo>
                <a:lnTo>
                  <a:pt x="1563551" y="3847635"/>
                </a:lnTo>
                <a:cubicBezTo>
                  <a:pt x="920238" y="3662345"/>
                  <a:pt x="233045" y="3450393"/>
                  <a:pt x="16852" y="2382091"/>
                </a:cubicBezTo>
                <a:cubicBezTo>
                  <a:pt x="-73403" y="1719933"/>
                  <a:pt x="208577" y="1061859"/>
                  <a:pt x="750173" y="669157"/>
                </a:cubicBezTo>
                <a:cubicBezTo>
                  <a:pt x="994931" y="491686"/>
                  <a:pt x="1274723" y="381458"/>
                  <a:pt x="1563551" y="341319"/>
                </a:cubicBezTo>
                <a:lnTo>
                  <a:pt x="1563551" y="0"/>
                </a:lnTo>
                <a:lnTo>
                  <a:pt x="2056123" y="0"/>
                </a:lnTo>
                <a:lnTo>
                  <a:pt x="2056123" y="339268"/>
                </a:lnTo>
                <a:cubicBezTo>
                  <a:pt x="2248752" y="363969"/>
                  <a:pt x="2438747" y="420481"/>
                  <a:pt x="2618616" y="508711"/>
                </a:cubicBezTo>
                <a:cubicBezTo>
                  <a:pt x="3223107" y="805237"/>
                  <a:pt x="3614308" y="1411478"/>
                  <a:pt x="3635410" y="2084448"/>
                </a:cubicBezTo>
                <a:lnTo>
                  <a:pt x="2821437" y="2109978"/>
                </a:lnTo>
                <a:cubicBezTo>
                  <a:pt x="2809786" y="1738364"/>
                  <a:pt x="2593767" y="1403594"/>
                  <a:pt x="2259969" y="1239857"/>
                </a:cubicBezTo>
                <a:cubicBezTo>
                  <a:pt x="2194243" y="1207617"/>
                  <a:pt x="2126069" y="1183046"/>
                  <a:pt x="2056123" y="1168235"/>
                </a:cubicBezTo>
                <a:lnTo>
                  <a:pt x="2056123" y="3150890"/>
                </a:lnTo>
                <a:cubicBezTo>
                  <a:pt x="2675271" y="3303511"/>
                  <a:pt x="3347939" y="3564428"/>
                  <a:pt x="3618512" y="4743007"/>
                </a:cubicBezTo>
                <a:cubicBezTo>
                  <a:pt x="3712448" y="5409725"/>
                  <a:pt x="3430336" y="6073786"/>
                  <a:pt x="2885237" y="6469025"/>
                </a:cubicBezTo>
                <a:cubicBezTo>
                  <a:pt x="2636047" y="6649712"/>
                  <a:pt x="2350538" y="6760700"/>
                  <a:pt x="2056123" y="679874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483A30-D896-DB1B-4751-C721ED205A54}"/>
              </a:ext>
            </a:extLst>
          </p:cNvPr>
          <p:cNvSpPr txBox="1"/>
          <p:nvPr/>
        </p:nvSpPr>
        <p:spPr>
          <a:xfrm>
            <a:off x="1569308" y="2155109"/>
            <a:ext cx="342282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Comparacion</a:t>
            </a:r>
            <a:r>
              <a:rPr lang="en-US" dirty="0"/>
              <a:t> </a:t>
            </a:r>
            <a:r>
              <a:rPr lang="en-US" dirty="0" err="1"/>
              <a:t>teorica</a:t>
            </a:r>
            <a:r>
              <a:rPr lang="en-US" dirty="0"/>
              <a:t> de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modelos</a:t>
            </a:r>
            <a:r>
              <a:rPr lang="en-US" dirty="0"/>
              <a:t> que use, </a:t>
            </a:r>
            <a:r>
              <a:rPr lang="en-US" dirty="0" err="1"/>
              <a:t>por</a:t>
            </a:r>
            <a:r>
              <a:rPr lang="en-US" dirty="0"/>
              <a:t> que lo </a:t>
            </a:r>
            <a:r>
              <a:rPr lang="en-US" dirty="0" err="1"/>
              <a:t>elegi</a:t>
            </a:r>
            <a:r>
              <a:rPr lang="en-US" dirty="0"/>
              <a:t> (</a:t>
            </a:r>
            <a:r>
              <a:rPr lang="en-US" dirty="0" err="1"/>
              <a:t>ej</a:t>
            </a:r>
            <a:r>
              <a:rPr lang="en-US" dirty="0"/>
              <a:t>. </a:t>
            </a:r>
            <a:r>
              <a:rPr lang="en-US" dirty="0" err="1"/>
              <a:t>Arboles</a:t>
            </a:r>
            <a:r>
              <a:rPr lang="en-US" dirty="0"/>
              <a:t> se </a:t>
            </a:r>
            <a:r>
              <a:rPr lang="en-US" dirty="0" err="1"/>
              <a:t>adaptan</a:t>
            </a:r>
            <a:r>
              <a:rPr lang="en-US" dirty="0"/>
              <a:t> a </a:t>
            </a:r>
            <a:r>
              <a:rPr lang="en-US" dirty="0" err="1"/>
              <a:t>los</a:t>
            </a:r>
            <a:r>
              <a:rPr lang="en-US" dirty="0"/>
              <a:t> outliers)</a:t>
            </a:r>
          </a:p>
          <a:p>
            <a:r>
              <a:rPr lang="en-US" dirty="0"/>
              <a:t>Breve </a:t>
            </a:r>
            <a:r>
              <a:rPr lang="en-US" dirty="0" err="1"/>
              <a:t>explicacion</a:t>
            </a:r>
            <a:r>
              <a:rPr lang="en-US" dirty="0"/>
              <a:t> de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funcionan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modelos</a:t>
            </a:r>
            <a:endParaRPr lang="en-US" dirty="0"/>
          </a:p>
          <a:p>
            <a:r>
              <a:rPr lang="en-US" dirty="0"/>
              <a:t>Que </a:t>
            </a:r>
            <a:r>
              <a:rPr lang="en-US" dirty="0" err="1"/>
              <a:t>hiperparametros</a:t>
            </a:r>
            <a:r>
              <a:rPr lang="en-US" dirty="0"/>
              <a:t> </a:t>
            </a:r>
            <a:r>
              <a:rPr lang="en-US" dirty="0" err="1"/>
              <a:t>tienen</a:t>
            </a:r>
            <a:r>
              <a:rPr lang="en-US" dirty="0"/>
              <a:t> , para que </a:t>
            </a:r>
            <a:r>
              <a:rPr lang="en-US" dirty="0" err="1"/>
              <a:t>sirven</a:t>
            </a:r>
            <a:r>
              <a:rPr lang="en-US" dirty="0"/>
              <a:t>, </a:t>
            </a:r>
            <a:r>
              <a:rPr lang="en-US" dirty="0" err="1"/>
              <a:t>cuales</a:t>
            </a:r>
            <a:r>
              <a:rPr lang="en-US" dirty="0"/>
              <a:t> use</a:t>
            </a:r>
          </a:p>
          <a:p>
            <a:endParaRPr lang="en-US" dirty="0"/>
          </a:p>
          <a:p>
            <a:endParaRPr lang="en-A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3DC3EA-D363-CA1B-FB90-0956CE44B7AF}"/>
              </a:ext>
            </a:extLst>
          </p:cNvPr>
          <p:cNvSpPr txBox="1"/>
          <p:nvPr/>
        </p:nvSpPr>
        <p:spPr>
          <a:xfrm>
            <a:off x="461277" y="1129365"/>
            <a:ext cx="10079521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s-ES" altLang="ko-KR" sz="2800" b="1" dirty="0">
                <a:solidFill>
                  <a:srgbClr val="0D5486"/>
                </a:solidFill>
                <a:cs typeface="Arial" pitchFamily="34" charset="0"/>
              </a:rPr>
              <a:t>COMPARACION DE MODELOS</a:t>
            </a:r>
            <a:endParaRPr lang="ko-KR" altLang="en-US" sz="2800" b="1" dirty="0">
              <a:solidFill>
                <a:srgbClr val="0D5486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4923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8610600" y="6356354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9</a:t>
            </a:fld>
            <a:endParaRPr/>
          </a:p>
        </p:txBody>
      </p:sp>
      <p:sp>
        <p:nvSpPr>
          <p:cNvPr id="22" name="Block Arc 11">
            <a:extLst>
              <a:ext uri="{FF2B5EF4-FFF2-40B4-BE49-F238E27FC236}">
                <a16:creationId xmlns:a16="http://schemas.microsoft.com/office/drawing/2014/main" id="{DDC16AC1-5885-FB48-8D30-723AF7441515}"/>
              </a:ext>
            </a:extLst>
          </p:cNvPr>
          <p:cNvSpPr/>
          <p:nvPr/>
        </p:nvSpPr>
        <p:spPr>
          <a:xfrm rot="13821050">
            <a:off x="6291755" y="1925816"/>
            <a:ext cx="281839" cy="458587"/>
          </a:xfrm>
          <a:custGeom>
            <a:avLst/>
            <a:gdLst/>
            <a:ahLst/>
            <a:cxnLst/>
            <a:rect l="l" t="t" r="r" b="b"/>
            <a:pathLst>
              <a:path w="3636337" h="7138182">
                <a:moveTo>
                  <a:pt x="1563551" y="3029061"/>
                </a:moveTo>
                <a:lnTo>
                  <a:pt x="1563551" y="1171769"/>
                </a:lnTo>
                <a:cubicBezTo>
                  <a:pt x="1444523" y="1201084"/>
                  <a:pt x="1330799" y="1254073"/>
                  <a:pt x="1228219" y="1328453"/>
                </a:cubicBezTo>
                <a:cubicBezTo>
                  <a:pt x="927220" y="1546705"/>
                  <a:pt x="771440" y="1913395"/>
                  <a:pt x="823311" y="2281559"/>
                </a:cubicBezTo>
                <a:cubicBezTo>
                  <a:pt x="886035" y="2761950"/>
                  <a:pt x="1181988" y="2923981"/>
                  <a:pt x="1563551" y="3029061"/>
                </a:cubicBezTo>
                <a:close/>
                <a:moveTo>
                  <a:pt x="2056123" y="5971053"/>
                </a:moveTo>
                <a:cubicBezTo>
                  <a:pt x="2180706" y="5941789"/>
                  <a:pt x="2300029" y="5887431"/>
                  <a:pt x="2407191" y="5809729"/>
                </a:cubicBezTo>
                <a:cubicBezTo>
                  <a:pt x="2708190" y="5591477"/>
                  <a:pt x="2863970" y="5224787"/>
                  <a:pt x="2812099" y="4856623"/>
                </a:cubicBezTo>
                <a:cubicBezTo>
                  <a:pt x="2712300" y="4365494"/>
                  <a:pt x="2419393" y="4148018"/>
                  <a:pt x="2056123" y="4007016"/>
                </a:cubicBezTo>
                <a:close/>
                <a:moveTo>
                  <a:pt x="2056123" y="7138182"/>
                </a:moveTo>
                <a:lnTo>
                  <a:pt x="1563551" y="7138182"/>
                </a:lnTo>
                <a:lnTo>
                  <a:pt x="1563551" y="6796553"/>
                </a:lnTo>
                <a:cubicBezTo>
                  <a:pt x="1376287" y="6771102"/>
                  <a:pt x="1191751" y="6715291"/>
                  <a:pt x="1016794" y="6629471"/>
                </a:cubicBezTo>
                <a:cubicBezTo>
                  <a:pt x="412303" y="6332946"/>
                  <a:pt x="21102" y="5726704"/>
                  <a:pt x="0" y="5053734"/>
                </a:cubicBezTo>
                <a:lnTo>
                  <a:pt x="813973" y="5028205"/>
                </a:lnTo>
                <a:cubicBezTo>
                  <a:pt x="825624" y="5399818"/>
                  <a:pt x="1041643" y="5734588"/>
                  <a:pt x="1375441" y="5898325"/>
                </a:cubicBezTo>
                <a:cubicBezTo>
                  <a:pt x="1436179" y="5928119"/>
                  <a:pt x="1499008" y="5951362"/>
                  <a:pt x="1563551" y="5965918"/>
                </a:cubicBezTo>
                <a:lnTo>
                  <a:pt x="1563551" y="3847635"/>
                </a:lnTo>
                <a:cubicBezTo>
                  <a:pt x="920238" y="3662345"/>
                  <a:pt x="233045" y="3450393"/>
                  <a:pt x="16852" y="2382091"/>
                </a:cubicBezTo>
                <a:cubicBezTo>
                  <a:pt x="-73403" y="1719933"/>
                  <a:pt x="208577" y="1061859"/>
                  <a:pt x="750173" y="669157"/>
                </a:cubicBezTo>
                <a:cubicBezTo>
                  <a:pt x="994931" y="491686"/>
                  <a:pt x="1274723" y="381458"/>
                  <a:pt x="1563551" y="341319"/>
                </a:cubicBezTo>
                <a:lnTo>
                  <a:pt x="1563551" y="0"/>
                </a:lnTo>
                <a:lnTo>
                  <a:pt x="2056123" y="0"/>
                </a:lnTo>
                <a:lnTo>
                  <a:pt x="2056123" y="339268"/>
                </a:lnTo>
                <a:cubicBezTo>
                  <a:pt x="2248752" y="363969"/>
                  <a:pt x="2438747" y="420481"/>
                  <a:pt x="2618616" y="508711"/>
                </a:cubicBezTo>
                <a:cubicBezTo>
                  <a:pt x="3223107" y="805237"/>
                  <a:pt x="3614308" y="1411478"/>
                  <a:pt x="3635410" y="2084448"/>
                </a:cubicBezTo>
                <a:lnTo>
                  <a:pt x="2821437" y="2109978"/>
                </a:lnTo>
                <a:cubicBezTo>
                  <a:pt x="2809786" y="1738364"/>
                  <a:pt x="2593767" y="1403594"/>
                  <a:pt x="2259969" y="1239857"/>
                </a:cubicBezTo>
                <a:cubicBezTo>
                  <a:pt x="2194243" y="1207617"/>
                  <a:pt x="2126069" y="1183046"/>
                  <a:pt x="2056123" y="1168235"/>
                </a:cubicBezTo>
                <a:lnTo>
                  <a:pt x="2056123" y="3150890"/>
                </a:lnTo>
                <a:cubicBezTo>
                  <a:pt x="2675271" y="3303511"/>
                  <a:pt x="3347939" y="3564428"/>
                  <a:pt x="3618512" y="4743007"/>
                </a:cubicBezTo>
                <a:cubicBezTo>
                  <a:pt x="3712448" y="5409725"/>
                  <a:pt x="3430336" y="6073786"/>
                  <a:pt x="2885237" y="6469025"/>
                </a:cubicBezTo>
                <a:cubicBezTo>
                  <a:pt x="2636047" y="6649712"/>
                  <a:pt x="2350538" y="6760700"/>
                  <a:pt x="2056123" y="679874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9029915"/>
      </p:ext>
    </p:extLst>
  </p:cSld>
  <p:clrMapOvr>
    <a:masterClrMapping/>
  </p:clrMapOvr>
</p:sld>
</file>

<file path=ppt/theme/theme1.xml><?xml version="1.0" encoding="utf-8"?>
<a:theme xmlns:a="http://schemas.openxmlformats.org/drawingml/2006/main" name="ITBA">
  <a:themeElements>
    <a:clrScheme name="Tema d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2759</TotalTime>
  <Words>214</Words>
  <Application>Microsoft Macintosh PowerPoint</Application>
  <PresentationFormat>Widescreen</PresentationFormat>
  <Paragraphs>56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ITBA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Florencia Burzaco</cp:lastModifiedBy>
  <cp:revision>10</cp:revision>
  <dcterms:modified xsi:type="dcterms:W3CDTF">2022-05-26T02:10:32Z</dcterms:modified>
</cp:coreProperties>
</file>