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Note the health benefits of increased availability of bikes: more physical activity, positive public opinion in favor of cycling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Note the health benefits of increased availability of bikes: more physical activity, positive public opinion in favor of cycling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DEE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52500" y="640853"/>
            <a:ext cx="11099800" cy="2353470"/>
          </a:xfrm>
          <a:prstGeom prst="rect">
            <a:avLst/>
          </a:prstGeom>
        </p:spPr>
        <p:txBody>
          <a:bodyPr/>
          <a:lstStyle/>
          <a:p>
            <a:pPr lvl="0" defTabSz="496570">
              <a:defRPr sz="1800"/>
            </a:pPr>
            <a:r>
              <a:rPr b="1" sz="6800"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rPr>
              <a:t>Grow Hubway</a:t>
            </a:r>
            <a:r>
              <a:rPr sz="6800"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rPr>
              <a:t>: Where should Hubway expand next?</a:t>
            </a:r>
          </a:p>
        </p:txBody>
      </p:sp>
      <p:pic>
        <p:nvPicPr>
          <p:cNvPr id="3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2400" y="3281460"/>
            <a:ext cx="7620000" cy="5245101"/>
          </a:xfrm>
          <a:prstGeom prst="rect">
            <a:avLst/>
          </a:prstGeom>
          <a:ln w="381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DEE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952500" y="640853"/>
            <a:ext cx="11099800" cy="2353470"/>
          </a:xfrm>
          <a:prstGeom prst="rect">
            <a:avLst/>
          </a:prstGeom>
        </p:spPr>
        <p:txBody>
          <a:bodyPr/>
          <a:lstStyle/>
          <a:p>
            <a:pPr lvl="0" defTabSz="496570">
              <a:defRPr sz="1800"/>
            </a:pPr>
            <a:r>
              <a:rPr b="1" sz="6800"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rPr>
              <a:t>Grow Hubway</a:t>
            </a:r>
            <a:r>
              <a:rPr sz="6800"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rPr>
              <a:t>: Where should Hubway expand next?</a:t>
            </a:r>
          </a:p>
        </p:txBody>
      </p:sp>
      <p:pic>
        <p:nvPicPr>
          <p:cNvPr id="38" name="hubwaystationma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3113" y="3077916"/>
            <a:ext cx="8658574" cy="5978840"/>
          </a:xfrm>
          <a:prstGeom prst="rect">
            <a:avLst/>
          </a:prstGeom>
          <a:ln w="381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DEE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838200" y="137955"/>
            <a:ext cx="11328400" cy="2572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24607"/>
                </a:solidFill>
              </a:rPr>
              <a:t>Data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6534150" y="2925653"/>
            <a:ext cx="5702300" cy="6215993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r>
              <a:rPr b="1" sz="2800" u="sng">
                <a:solidFill>
                  <a:srgbClr val="4B2914"/>
                </a:solidFill>
                <a:latin typeface="Helvetica"/>
                <a:ea typeface="Helvetica"/>
                <a:cs typeface="Helvetica"/>
                <a:sym typeface="Helvetica"/>
              </a:rPr>
              <a:t>Ancillary Data</a:t>
            </a:r>
            <a:endParaRPr b="1" sz="2800" u="sng">
              <a:solidFill>
                <a:srgbClr val="4B2914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US Census data by zip code </a:t>
            </a:r>
            <a:endParaRPr sz="2800">
              <a:solidFill>
                <a:srgbClr val="4B2913"/>
              </a:solidFill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Population size from 2010</a:t>
            </a:r>
            <a:endParaRPr sz="2800">
              <a:solidFill>
                <a:srgbClr val="4B2913"/>
              </a:solidFill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Employee size from 2012</a:t>
            </a:r>
            <a:endParaRPr sz="2800">
              <a:solidFill>
                <a:srgbClr val="4B2913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MBTA rider data from 2013</a:t>
            </a:r>
            <a:endParaRPr sz="2800">
              <a:solidFill>
                <a:srgbClr val="4B2913"/>
              </a:solidFill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PDF scraping</a:t>
            </a:r>
            <a:endParaRPr sz="2800">
              <a:solidFill>
                <a:srgbClr val="4B2913"/>
              </a:solidFill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http://erikdemaine.org/maps/mbta/mbta.yaml</a:t>
            </a:r>
            <a:endParaRPr sz="2800">
              <a:solidFill>
                <a:srgbClr val="4B2913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Mask for Charles river from OpenStreetMap data</a:t>
            </a:r>
          </a:p>
        </p:txBody>
      </p:sp>
      <p:sp>
        <p:nvSpPr>
          <p:cNvPr id="44" name="Shape 44"/>
          <p:cNvSpPr/>
          <p:nvPr/>
        </p:nvSpPr>
        <p:spPr>
          <a:xfrm>
            <a:off x="768350" y="2925653"/>
            <a:ext cx="5702301" cy="4926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1500"/>
              </a:spcBef>
              <a:defRPr sz="1800"/>
            </a:pPr>
            <a:r>
              <a:rPr b="1" sz="2800" u="sng">
                <a:solidFill>
                  <a:srgbClr val="4B2914"/>
                </a:solidFill>
                <a:latin typeface="Helvetica"/>
                <a:ea typeface="Helvetica"/>
                <a:cs typeface="Helvetica"/>
                <a:sym typeface="Helvetica"/>
              </a:rPr>
              <a:t>Hubway Data</a:t>
            </a:r>
            <a:endParaRPr b="1" sz="2800" u="sng">
              <a:solidFill>
                <a:srgbClr val="4B2914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42900" indent="-342900" algn="l">
              <a:spcBef>
                <a:spcPts val="15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Publicly available: July 2011 through November 2013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5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Timestamp, start &amp; end station, and duration for each trip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5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~140 stations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DEE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ValidateMBTAGroup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25400">
            <a:solidFill/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6135819" y="3735965"/>
            <a:ext cx="120818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Central</a:t>
            </a:r>
          </a:p>
        </p:txBody>
      </p:sp>
      <p:sp>
        <p:nvSpPr>
          <p:cNvPr id="48" name="Shape 48"/>
          <p:cNvSpPr/>
          <p:nvPr/>
        </p:nvSpPr>
        <p:spPr>
          <a:xfrm>
            <a:off x="4830259" y="3305616"/>
            <a:ext cx="13143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Harvard</a:t>
            </a:r>
          </a:p>
        </p:txBody>
      </p:sp>
      <p:sp>
        <p:nvSpPr>
          <p:cNvPr id="49" name="Shape 49"/>
          <p:cNvSpPr/>
          <p:nvPr/>
        </p:nvSpPr>
        <p:spPr>
          <a:xfrm>
            <a:off x="7162156" y="4429505"/>
            <a:ext cx="12610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Kendall</a:t>
            </a:r>
          </a:p>
        </p:txBody>
      </p:sp>
      <p:sp>
        <p:nvSpPr>
          <p:cNvPr id="50" name="Shape 50"/>
          <p:cNvSpPr/>
          <p:nvPr/>
        </p:nvSpPr>
        <p:spPr>
          <a:xfrm>
            <a:off x="3329475" y="2890750"/>
            <a:ext cx="12258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Alewife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DEE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6610302" y="2229179"/>
            <a:ext cx="5549996" cy="5295241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838200" y="137194"/>
            <a:ext cx="11328401" cy="16345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24607"/>
                </a:solidFill>
              </a:rPr>
              <a:t>Algorithmic Approach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104249" y="6246025"/>
            <a:ext cx="5230297" cy="270246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1000"/>
              </a:spcBef>
              <a:buSzTx/>
              <a:buNone/>
              <a:defRPr sz="1800"/>
            </a:pPr>
            <a:r>
              <a:rPr b="1" sz="2800" u="sng">
                <a:solidFill>
                  <a:srgbClr val="4B2914"/>
                </a:solidFill>
                <a:latin typeface="Helvetica"/>
                <a:ea typeface="Helvetica"/>
                <a:cs typeface="Helvetica"/>
                <a:sym typeface="Helvetica"/>
              </a:rPr>
              <a:t>Machine Learning approach</a:t>
            </a:r>
            <a:endParaRPr b="1" sz="2800" u="sng">
              <a:solidFill>
                <a:srgbClr val="4B2914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Linear regression</a:t>
            </a:r>
            <a:endParaRPr sz="2800">
              <a:solidFill>
                <a:srgbClr val="4B2913"/>
              </a:solidFill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5-fold cross-validation</a:t>
            </a:r>
            <a:endParaRPr sz="2800">
              <a:solidFill>
                <a:srgbClr val="4B2913"/>
              </a:solidFill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800">
                <a:solidFill>
                  <a:srgbClr val="4B2913"/>
                </a:solidFill>
              </a:rPr>
              <a:t>prescription for cannibalism</a:t>
            </a:r>
          </a:p>
        </p:txBody>
      </p:sp>
      <p:sp>
        <p:nvSpPr>
          <p:cNvPr id="55" name="Shape 55"/>
          <p:cNvSpPr/>
          <p:nvPr/>
        </p:nvSpPr>
        <p:spPr>
          <a:xfrm>
            <a:off x="1104250" y="1680428"/>
            <a:ext cx="5230295" cy="4596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1000"/>
              </a:spcBef>
              <a:defRPr sz="1800"/>
            </a:pPr>
            <a:r>
              <a:rPr b="1" sz="2800" u="sng">
                <a:solidFill>
                  <a:srgbClr val="4B2914"/>
                </a:solidFill>
                <a:latin typeface="Helvetica"/>
                <a:ea typeface="Helvetica"/>
                <a:cs typeface="Helvetica"/>
                <a:sym typeface="Helvetica"/>
              </a:rPr>
              <a:t>Features</a:t>
            </a:r>
            <a:endParaRPr b="1" sz="2800" u="sng">
              <a:solidFill>
                <a:srgbClr val="4B2914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42900" indent="-342900" algn="l">
              <a:spcBef>
                <a:spcPts val="10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Population score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0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Employee score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0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MBTA subway score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0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“origin” score and “destination” score for each of the above features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0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Label: average daily rides</a:t>
            </a:r>
          </a:p>
        </p:txBody>
      </p:sp>
      <p:pic>
        <p:nvPicPr>
          <p:cNvPr id="56" name="ridesperdayregress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7451" y="2287052"/>
            <a:ext cx="5230297" cy="5230296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7729666" y="2571253"/>
            <a:ext cx="35366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2400"/>
              <a:t>Mean absolute error: -7.4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DEE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redictedridem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700" y="1314457"/>
            <a:ext cx="11895400" cy="7124686"/>
          </a:xfrm>
          <a:prstGeom prst="rect">
            <a:avLst/>
          </a:prstGeom>
          <a:ln w="25400">
            <a:solidFill/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6197103" y="2646922"/>
            <a:ext cx="13143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Harvard</a:t>
            </a:r>
          </a:p>
        </p:txBody>
      </p:sp>
      <p:sp>
        <p:nvSpPr>
          <p:cNvPr id="61" name="Shape 61"/>
          <p:cNvSpPr/>
          <p:nvPr/>
        </p:nvSpPr>
        <p:spPr>
          <a:xfrm>
            <a:off x="7290695" y="3334388"/>
            <a:ext cx="189589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Kendall/MIT</a:t>
            </a:r>
          </a:p>
        </p:txBody>
      </p:sp>
      <p:sp>
        <p:nvSpPr>
          <p:cNvPr id="62" name="Shape 62"/>
          <p:cNvSpPr/>
          <p:nvPr/>
        </p:nvSpPr>
        <p:spPr>
          <a:xfrm>
            <a:off x="2847348" y="1955670"/>
            <a:ext cx="12258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Alewife</a:t>
            </a:r>
          </a:p>
        </p:txBody>
      </p:sp>
      <p:sp>
        <p:nvSpPr>
          <p:cNvPr id="63" name="Shape 63"/>
          <p:cNvSpPr/>
          <p:nvPr/>
        </p:nvSpPr>
        <p:spPr>
          <a:xfrm>
            <a:off x="8481690" y="4021854"/>
            <a:ext cx="18072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500">
                <a:latin typeface="Helvetica"/>
                <a:ea typeface="Helvetica"/>
                <a:cs typeface="Helvetica"/>
                <a:sym typeface="Helvetica"/>
              </a:rPr>
              <a:t>Downtown</a:t>
            </a:r>
            <a:endParaRPr b="1" sz="25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500">
                <a:latin typeface="Helvetica"/>
                <a:ea typeface="Helvetica"/>
                <a:cs typeface="Helvetica"/>
                <a:sym typeface="Helvetica"/>
              </a:rPr>
              <a:t>Boston</a:t>
            </a:r>
          </a:p>
        </p:txBody>
      </p:sp>
      <p:sp>
        <p:nvSpPr>
          <p:cNvPr id="64" name="Shape 64"/>
          <p:cNvSpPr/>
          <p:nvPr/>
        </p:nvSpPr>
        <p:spPr>
          <a:xfrm flipH="1">
            <a:off x="7548605" y="4321492"/>
            <a:ext cx="848052" cy="25292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5" name="Shape 65"/>
          <p:cNvSpPr/>
          <p:nvPr/>
        </p:nvSpPr>
        <p:spPr>
          <a:xfrm flipH="1">
            <a:off x="6241386" y="3824329"/>
            <a:ext cx="1219597" cy="6851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" name="Shape 66"/>
          <p:cNvSpPr/>
          <p:nvPr/>
        </p:nvSpPr>
        <p:spPr>
          <a:xfrm flipH="1">
            <a:off x="5044896" y="3163028"/>
            <a:ext cx="1308108" cy="8360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" name="Shape 67"/>
          <p:cNvSpPr/>
          <p:nvPr/>
        </p:nvSpPr>
        <p:spPr>
          <a:xfrm>
            <a:off x="3770048" y="2490841"/>
            <a:ext cx="561763" cy="28169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DEE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19639" y="378317"/>
            <a:ext cx="3911317" cy="907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 algn="l">
              <a:spcBef>
                <a:spcPts val="15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PhD, Astronomy, University of Arizona, 2010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5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Postdoc at Harvard-Smithsonian Center for Astrophysics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5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Postdoc at Cornell University</a:t>
            </a:r>
            <a:endParaRPr sz="2800">
              <a:solidFill>
                <a:srgbClr val="4B2914"/>
              </a:solidFill>
            </a:endParaRPr>
          </a:p>
          <a:p>
            <a:pPr lvl="0" marL="342900" indent="-342900" algn="l">
              <a:spcBef>
                <a:spcPts val="1500"/>
              </a:spcBef>
              <a:buSzPct val="75000"/>
              <a:buChar char="•"/>
              <a:defRPr sz="1800"/>
            </a:pPr>
            <a:r>
              <a:rPr sz="2800">
                <a:solidFill>
                  <a:srgbClr val="4B2914"/>
                </a:solidFill>
              </a:rPr>
              <a:t>Research topic: understand how stars form in distant galaxies by studying gravitationally lensed galaxies</a:t>
            </a:r>
          </a:p>
        </p:txBody>
      </p:sp>
      <p:pic>
        <p:nvPicPr>
          <p:cNvPr id="70" name="gravlensingpi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1856" y="4454307"/>
            <a:ext cx="8039855" cy="4817403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7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5525" y="495477"/>
            <a:ext cx="6146801" cy="952501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6808" y="3191398"/>
            <a:ext cx="6444235" cy="1045924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2325" y="1824387"/>
            <a:ext cx="6553201" cy="9906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xfrm>
            <a:off x="1051297" y="7161784"/>
            <a:ext cx="3048001" cy="2042222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lvl="0" defTabSz="443991">
              <a:defRPr sz="1800"/>
            </a:pPr>
            <a:r>
              <a:rPr b="1" sz="6080"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rPr>
              <a:t>About</a:t>
            </a:r>
            <a:br>
              <a:rPr b="1" sz="6080"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sz="6080">
                <a:solidFill>
                  <a:srgbClr val="924607"/>
                </a:solidFill>
                <a:latin typeface="Constantia"/>
                <a:ea typeface="Constantia"/>
                <a:cs typeface="Constantia"/>
                <a:sym typeface="Constantia"/>
              </a:rPr>
              <a:t>Me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