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harts/chart2.xml" ContentType="application/vnd.openxmlformats-officedocument.drawingml.chart+xml"/>
  <Override PartName="/ppt/media/image10.png" ContentType="image/png"/>
  <Override PartName="/ppt/media/image9.png" ContentType="image/png"/>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3.jpeg" ContentType="image/jpeg"/>
  <Override PartName="/ppt/media/image4.png" ContentType="image/pn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1600" spc="-1" strike="noStrike">
                <a:solidFill>
                  <a:srgbClr val="595959"/>
                </a:solidFill>
                <a:latin typeface="Calibri"/>
              </a:defRPr>
            </a:pPr>
            <a:r>
              <a:rPr b="1" sz="1600" spc="-1" strike="noStrike">
                <a:solidFill>
                  <a:srgbClr val="595959"/>
                </a:solidFill>
                <a:latin typeface="Calibri"/>
              </a:rPr>
              <a:t>WA Deaths per 100K Population</a:t>
            </a:r>
          </a:p>
        </c:rich>
      </c:tx>
      <c:overlay val="0"/>
      <c:spPr>
        <a:noFill/>
        <a:ln>
          <a:noFill/>
        </a:ln>
      </c:spPr>
    </c:title>
    <c:autoTitleDeleted val="0"/>
    <c:plotArea>
      <c:lineChart>
        <c:grouping val="standard"/>
        <c:varyColors val="0"/>
        <c:ser>
          <c:idx val="0"/>
          <c:order val="0"/>
          <c:tx>
            <c:strRef>
              <c:f>label 0</c:f>
              <c:strCache>
                <c:ptCount val="1"/>
                <c:pt idx="0">
                  <c:v>Deaths per 100K Population</c:v>
                </c:pt>
              </c:strCache>
            </c:strRef>
          </c:tx>
          <c:spPr>
            <a:solidFill>
              <a:srgbClr val="4f81bd"/>
            </a:solidFill>
            <a:ln w="28440">
              <a:solidFill>
                <a:srgbClr val="4f81bd"/>
              </a:solidFill>
              <a:round/>
            </a:ln>
          </c:spPr>
          <c:marker>
            <c:symbol val="none"/>
          </c:marker>
          <c:dLbls>
            <c:numFmt formatCode="General" sourceLinked="1"/>
            <c:dLblPos val="r"/>
            <c:showLegendKey val="0"/>
            <c:showVal val="0"/>
            <c:showCatName val="0"/>
            <c:showSerName val="0"/>
            <c:showPercent val="0"/>
            <c:showLeaderLines val="0"/>
          </c:dLbls>
          <c:cat>
            <c:strRef>
              <c:f>categories</c:f>
              <c:strCache>
                <c:ptCount val="41"/>
                <c:pt idx="0">
                  <c:v>3/1/2020</c:v>
                </c:pt>
                <c:pt idx="1">
                  <c:v>3/2/2020</c:v>
                </c:pt>
                <c:pt idx="2">
                  <c:v>3/3/2020</c:v>
                </c:pt>
                <c:pt idx="3">
                  <c:v>3/4/2020</c:v>
                </c:pt>
                <c:pt idx="4">
                  <c:v>3/5/2020</c:v>
                </c:pt>
                <c:pt idx="5">
                  <c:v>3/6/2020</c:v>
                </c:pt>
                <c:pt idx="6">
                  <c:v>3/7/2020</c:v>
                </c:pt>
                <c:pt idx="7">
                  <c:v>3/8/2020</c:v>
                </c:pt>
                <c:pt idx="8">
                  <c:v>3/9/2020</c:v>
                </c:pt>
                <c:pt idx="9">
                  <c:v>3/10/2020</c:v>
                </c:pt>
                <c:pt idx="10">
                  <c:v>3/11/2020</c:v>
                </c:pt>
                <c:pt idx="11">
                  <c:v>3/12/2020</c:v>
                </c:pt>
                <c:pt idx="12">
                  <c:v>3/13/2020</c:v>
                </c:pt>
                <c:pt idx="13">
                  <c:v>3/14/2020</c:v>
                </c:pt>
                <c:pt idx="14">
                  <c:v>3/15/2020</c:v>
                </c:pt>
                <c:pt idx="15">
                  <c:v>3/16/2020</c:v>
                </c:pt>
                <c:pt idx="16">
                  <c:v>3/17/2020</c:v>
                </c:pt>
                <c:pt idx="17">
                  <c:v>3/18/2020</c:v>
                </c:pt>
                <c:pt idx="18">
                  <c:v>3/19/2020</c:v>
                </c:pt>
                <c:pt idx="19">
                  <c:v>3/20/2020</c:v>
                </c:pt>
                <c:pt idx="20">
                  <c:v>3/21/2020</c:v>
                </c:pt>
                <c:pt idx="21">
                  <c:v>3/22/2020</c:v>
                </c:pt>
                <c:pt idx="22">
                  <c:v>3/23/2020</c:v>
                </c:pt>
                <c:pt idx="23">
                  <c:v>3/24/2020</c:v>
                </c:pt>
                <c:pt idx="24">
                  <c:v>3/25/2020</c:v>
                </c:pt>
                <c:pt idx="25">
                  <c:v>3/26/2020</c:v>
                </c:pt>
                <c:pt idx="26">
                  <c:v>3/27/2020</c:v>
                </c:pt>
                <c:pt idx="27">
                  <c:v>3/28/2020</c:v>
                </c:pt>
                <c:pt idx="28">
                  <c:v>3/29/2020</c:v>
                </c:pt>
                <c:pt idx="29">
                  <c:v>3/30/2020</c:v>
                </c:pt>
                <c:pt idx="30">
                  <c:v>3/31/2020</c:v>
                </c:pt>
                <c:pt idx="31">
                  <c:v>4/1/2020</c:v>
                </c:pt>
                <c:pt idx="32">
                  <c:v>4/2/2020</c:v>
                </c:pt>
                <c:pt idx="33">
                  <c:v>4/3/2020</c:v>
                </c:pt>
                <c:pt idx="34">
                  <c:v>4/4/2020</c:v>
                </c:pt>
                <c:pt idx="35">
                  <c:v>4/5/2020</c:v>
                </c:pt>
                <c:pt idx="36">
                  <c:v>4/6/2020</c:v>
                </c:pt>
                <c:pt idx="37">
                  <c:v>4/7/2020</c:v>
                </c:pt>
                <c:pt idx="38">
                  <c:v>4/8/2020</c:v>
                </c:pt>
                <c:pt idx="39">
                  <c:v>4/9/2020</c:v>
                </c:pt>
                <c:pt idx="40">
                  <c:v>4/10/2020</c:v>
                </c:pt>
              </c:strCache>
            </c:strRef>
          </c:cat>
          <c:val>
            <c:numRef>
              <c:f>0</c:f>
              <c:numCache>
                <c:formatCode>General</c:formatCode>
                <c:ptCount val="41"/>
                <c:pt idx="0">
                  <c:v>0.102602315349499</c:v>
                </c:pt>
                <c:pt idx="1">
                  <c:v>0.141078183605561</c:v>
                </c:pt>
                <c:pt idx="2">
                  <c:v>0.179554051861623</c:v>
                </c:pt>
                <c:pt idx="3">
                  <c:v>0.205204630698998</c:v>
                </c:pt>
                <c:pt idx="4">
                  <c:v>0.256505788373747</c:v>
                </c:pt>
                <c:pt idx="5">
                  <c:v>0.333457524885871</c:v>
                </c:pt>
                <c:pt idx="6">
                  <c:v>0.346282814304558</c:v>
                </c:pt>
                <c:pt idx="7">
                  <c:v>0.397583971979308</c:v>
                </c:pt>
                <c:pt idx="8">
                  <c:v>0.448885129654057</c:v>
                </c:pt>
                <c:pt idx="9">
                  <c:v>0.474535708491432</c:v>
                </c:pt>
                <c:pt idx="10">
                  <c:v>0.513011576747494</c:v>
                </c:pt>
                <c:pt idx="11">
                  <c:v>0.564312734422243</c:v>
                </c:pt>
                <c:pt idx="12">
                  <c:v>0.602788602678305</c:v>
                </c:pt>
                <c:pt idx="13">
                  <c:v>0.654089760353055</c:v>
                </c:pt>
                <c:pt idx="14">
                  <c:v>0.718216207446491</c:v>
                </c:pt>
                <c:pt idx="15">
                  <c:v>0.87211968047074</c:v>
                </c:pt>
                <c:pt idx="16">
                  <c:v>0.987547285238926</c:v>
                </c:pt>
                <c:pt idx="17">
                  <c:v>1.03884844291367</c:v>
                </c:pt>
                <c:pt idx="18">
                  <c:v>1.16710133710055</c:v>
                </c:pt>
                <c:pt idx="19">
                  <c:v>1.30817952070611</c:v>
                </c:pt>
                <c:pt idx="20">
                  <c:v>1.38513125721823</c:v>
                </c:pt>
                <c:pt idx="21">
                  <c:v>1.56468530907986</c:v>
                </c:pt>
                <c:pt idx="22">
                  <c:v>1.70576349268542</c:v>
                </c:pt>
                <c:pt idx="23">
                  <c:v>1.8211910974536</c:v>
                </c:pt>
                <c:pt idx="24">
                  <c:v>1.98791985989654</c:v>
                </c:pt>
                <c:pt idx="25">
                  <c:v>2.27007622710766</c:v>
                </c:pt>
                <c:pt idx="26">
                  <c:v>2.44963027896928</c:v>
                </c:pt>
                <c:pt idx="27">
                  <c:v>2.70613606734303</c:v>
                </c:pt>
                <c:pt idx="28">
                  <c:v>2.92416598746071</c:v>
                </c:pt>
                <c:pt idx="29">
                  <c:v>3.06524417106628</c:v>
                </c:pt>
                <c:pt idx="30">
                  <c:v>3.23197293350921</c:v>
                </c:pt>
                <c:pt idx="31">
                  <c:v>3.46282814304558</c:v>
                </c:pt>
                <c:pt idx="32">
                  <c:v>3.79628566793145</c:v>
                </c:pt>
                <c:pt idx="33">
                  <c:v>4.16821906107339</c:v>
                </c:pt>
                <c:pt idx="34">
                  <c:v>4.42472484944713</c:v>
                </c:pt>
                <c:pt idx="35">
                  <c:v>4.68123063782088</c:v>
                </c:pt>
                <c:pt idx="36">
                  <c:v>4.84795940026382</c:v>
                </c:pt>
                <c:pt idx="37">
                  <c:v>5.04033874154413</c:v>
                </c:pt>
                <c:pt idx="38">
                  <c:v>5.72007908073456</c:v>
                </c:pt>
                <c:pt idx="39">
                  <c:v>5.72007908073456</c:v>
                </c:pt>
                <c:pt idx="40">
                  <c:v>5.72007908073456</c:v>
                </c:pt>
              </c:numCache>
            </c:numRef>
          </c:val>
          <c:smooth val="0"/>
        </c:ser>
        <c:hiLowLines>
          <c:spPr>
            <a:ln>
              <a:noFill/>
            </a:ln>
          </c:spPr>
        </c:hiLowLines>
        <c:marker val="0"/>
        <c:axId val="33512105"/>
        <c:axId val="4473218"/>
      </c:lineChart>
      <c:catAx>
        <c:axId val="33512105"/>
        <c:scaling>
          <c:orientation val="minMax"/>
        </c:scaling>
        <c:delete val="0"/>
        <c:axPos val="b"/>
        <c:numFmt formatCode="MM/DD/YYYY" sourceLinked="1"/>
        <c:majorTickMark val="out"/>
        <c:minorTickMark val="none"/>
        <c:tickLblPos val="nextTo"/>
        <c:spPr>
          <a:ln w="9360">
            <a:solidFill>
              <a:srgbClr val="d9d9d9"/>
            </a:solidFill>
            <a:round/>
          </a:ln>
        </c:spPr>
        <c:txPr>
          <a:bodyPr/>
          <a:lstStyle/>
          <a:p>
            <a:pPr>
              <a:defRPr b="0" sz="900" spc="-1" strike="noStrike">
                <a:solidFill>
                  <a:srgbClr val="595959"/>
                </a:solidFill>
                <a:latin typeface="Calibri"/>
              </a:defRPr>
            </a:pPr>
          </a:p>
        </c:txPr>
        <c:crossAx val="4473218"/>
        <c:crosses val="autoZero"/>
        <c:auto val="1"/>
        <c:lblAlgn val="ctr"/>
        <c:lblOffset val="100"/>
      </c:catAx>
      <c:valAx>
        <c:axId val="4473218"/>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noFill/>
          </a:ln>
        </c:spPr>
        <c:txPr>
          <a:bodyPr/>
          <a:lstStyle/>
          <a:p>
            <a:pPr>
              <a:defRPr b="0" sz="900" spc="-1" strike="noStrike">
                <a:solidFill>
                  <a:srgbClr val="595959"/>
                </a:solidFill>
                <a:latin typeface="Calibri"/>
              </a:defRPr>
            </a:pPr>
          </a:p>
        </c:txPr>
        <c:crossAx val="33512105"/>
        <c:crosses val="autoZero"/>
        <c:crossBetween val="midCat"/>
      </c:valAx>
      <c:spPr>
        <a:noFill/>
        <a:ln>
          <a:noFill/>
        </a:ln>
      </c:spPr>
    </c:plotArea>
    <c:plotVisOnly val="1"/>
    <c:dispBlanksAs val="gap"/>
  </c:chart>
  <c:spPr>
    <a:noFill/>
    <a:ln>
      <a:solidFill>
        <a:srgbClr val="808080"/>
      </a:solid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28" name="PlaceHolder 2"/>
          <p:cNvSpPr>
            <a:spLocks noGrp="1"/>
          </p:cNvSpPr>
          <p:nvPr>
            <p:ph type="body"/>
          </p:nvPr>
        </p:nvSpPr>
        <p:spPr>
          <a:xfrm>
            <a:off x="457200" y="1968480"/>
            <a:ext cx="403812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29" name="PlaceHolder 3"/>
          <p:cNvSpPr>
            <a:spLocks noGrp="1"/>
          </p:cNvSpPr>
          <p:nvPr>
            <p:ph type="body"/>
          </p:nvPr>
        </p:nvSpPr>
        <p:spPr>
          <a:xfrm>
            <a:off x="457200" y="4140000"/>
            <a:ext cx="403812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31" name="PlaceHolder 2"/>
          <p:cNvSpPr>
            <a:spLocks noGrp="1"/>
          </p:cNvSpPr>
          <p:nvPr>
            <p:ph type="body"/>
          </p:nvPr>
        </p:nvSpPr>
        <p:spPr>
          <a:xfrm>
            <a:off x="45720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32" name="PlaceHolder 3"/>
          <p:cNvSpPr>
            <a:spLocks noGrp="1"/>
          </p:cNvSpPr>
          <p:nvPr>
            <p:ph type="body"/>
          </p:nvPr>
        </p:nvSpPr>
        <p:spPr>
          <a:xfrm>
            <a:off x="252648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33" name="PlaceHolder 4"/>
          <p:cNvSpPr>
            <a:spLocks noGrp="1"/>
          </p:cNvSpPr>
          <p:nvPr>
            <p:ph type="body"/>
          </p:nvPr>
        </p:nvSpPr>
        <p:spPr>
          <a:xfrm>
            <a:off x="45720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34" name="PlaceHolder 5"/>
          <p:cNvSpPr>
            <a:spLocks noGrp="1"/>
          </p:cNvSpPr>
          <p:nvPr>
            <p:ph type="body"/>
          </p:nvPr>
        </p:nvSpPr>
        <p:spPr>
          <a:xfrm>
            <a:off x="252648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36" name="PlaceHolder 2"/>
          <p:cNvSpPr>
            <a:spLocks noGrp="1"/>
          </p:cNvSpPr>
          <p:nvPr>
            <p:ph type="body"/>
          </p:nvPr>
        </p:nvSpPr>
        <p:spPr>
          <a:xfrm>
            <a:off x="457200" y="196848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37" name="PlaceHolder 3"/>
          <p:cNvSpPr>
            <a:spLocks noGrp="1"/>
          </p:cNvSpPr>
          <p:nvPr>
            <p:ph type="body"/>
          </p:nvPr>
        </p:nvSpPr>
        <p:spPr>
          <a:xfrm>
            <a:off x="1822680" y="196848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38" name="PlaceHolder 4"/>
          <p:cNvSpPr>
            <a:spLocks noGrp="1"/>
          </p:cNvSpPr>
          <p:nvPr>
            <p:ph type="body"/>
          </p:nvPr>
        </p:nvSpPr>
        <p:spPr>
          <a:xfrm>
            <a:off x="3187800" y="196848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39" name="PlaceHolder 5"/>
          <p:cNvSpPr>
            <a:spLocks noGrp="1"/>
          </p:cNvSpPr>
          <p:nvPr>
            <p:ph type="body"/>
          </p:nvPr>
        </p:nvSpPr>
        <p:spPr>
          <a:xfrm>
            <a:off x="457200" y="414000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6"/>
          <p:cNvSpPr>
            <a:spLocks noGrp="1"/>
          </p:cNvSpPr>
          <p:nvPr>
            <p:ph type="body"/>
          </p:nvPr>
        </p:nvSpPr>
        <p:spPr>
          <a:xfrm>
            <a:off x="1822680" y="414000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41" name="PlaceHolder 7"/>
          <p:cNvSpPr>
            <a:spLocks noGrp="1"/>
          </p:cNvSpPr>
          <p:nvPr>
            <p:ph type="body"/>
          </p:nvPr>
        </p:nvSpPr>
        <p:spPr>
          <a:xfrm>
            <a:off x="3187800" y="414000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49" name="PlaceHolder 2"/>
          <p:cNvSpPr>
            <a:spLocks noGrp="1"/>
          </p:cNvSpPr>
          <p:nvPr>
            <p:ph type="subTitle"/>
          </p:nvPr>
        </p:nvSpPr>
        <p:spPr>
          <a:xfrm>
            <a:off x="457200" y="1968480"/>
            <a:ext cx="4038120" cy="415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51" name="PlaceHolder 2"/>
          <p:cNvSpPr>
            <a:spLocks noGrp="1"/>
          </p:cNvSpPr>
          <p:nvPr>
            <p:ph type="body"/>
          </p:nvPr>
        </p:nvSpPr>
        <p:spPr>
          <a:xfrm>
            <a:off x="457200" y="1968480"/>
            <a:ext cx="4038120" cy="415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53" name="PlaceHolder 2"/>
          <p:cNvSpPr>
            <a:spLocks noGrp="1"/>
          </p:cNvSpPr>
          <p:nvPr>
            <p:ph type="body"/>
          </p:nvPr>
        </p:nvSpPr>
        <p:spPr>
          <a:xfrm>
            <a:off x="45720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
        <p:nvSpPr>
          <p:cNvPr id="54" name="PlaceHolder 3"/>
          <p:cNvSpPr>
            <a:spLocks noGrp="1"/>
          </p:cNvSpPr>
          <p:nvPr>
            <p:ph type="body"/>
          </p:nvPr>
        </p:nvSpPr>
        <p:spPr>
          <a:xfrm>
            <a:off x="252648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900000"/>
            <a:ext cx="8229240" cy="4952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58" name="PlaceHolder 2"/>
          <p:cNvSpPr>
            <a:spLocks noGrp="1"/>
          </p:cNvSpPr>
          <p:nvPr>
            <p:ph type="body"/>
          </p:nvPr>
        </p:nvSpPr>
        <p:spPr>
          <a:xfrm>
            <a:off x="45720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59" name="PlaceHolder 3"/>
          <p:cNvSpPr>
            <a:spLocks noGrp="1"/>
          </p:cNvSpPr>
          <p:nvPr>
            <p:ph type="body"/>
          </p:nvPr>
        </p:nvSpPr>
        <p:spPr>
          <a:xfrm>
            <a:off x="252648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 name="PlaceHolder 4"/>
          <p:cNvSpPr>
            <a:spLocks noGrp="1"/>
          </p:cNvSpPr>
          <p:nvPr>
            <p:ph type="body"/>
          </p:nvPr>
        </p:nvSpPr>
        <p:spPr>
          <a:xfrm>
            <a:off x="45720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7" name="PlaceHolder 2"/>
          <p:cNvSpPr>
            <a:spLocks noGrp="1"/>
          </p:cNvSpPr>
          <p:nvPr>
            <p:ph type="subTitle"/>
          </p:nvPr>
        </p:nvSpPr>
        <p:spPr>
          <a:xfrm>
            <a:off x="457200" y="1968480"/>
            <a:ext cx="4038120" cy="415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62" name="PlaceHolder 2"/>
          <p:cNvSpPr>
            <a:spLocks noGrp="1"/>
          </p:cNvSpPr>
          <p:nvPr>
            <p:ph type="body"/>
          </p:nvPr>
        </p:nvSpPr>
        <p:spPr>
          <a:xfrm>
            <a:off x="45720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
        <p:nvSpPr>
          <p:cNvPr id="63" name="PlaceHolder 3"/>
          <p:cNvSpPr>
            <a:spLocks noGrp="1"/>
          </p:cNvSpPr>
          <p:nvPr>
            <p:ph type="body"/>
          </p:nvPr>
        </p:nvSpPr>
        <p:spPr>
          <a:xfrm>
            <a:off x="252648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64" name="PlaceHolder 4"/>
          <p:cNvSpPr>
            <a:spLocks noGrp="1"/>
          </p:cNvSpPr>
          <p:nvPr>
            <p:ph type="body"/>
          </p:nvPr>
        </p:nvSpPr>
        <p:spPr>
          <a:xfrm>
            <a:off x="252648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66" name="PlaceHolder 2"/>
          <p:cNvSpPr>
            <a:spLocks noGrp="1"/>
          </p:cNvSpPr>
          <p:nvPr>
            <p:ph type="body"/>
          </p:nvPr>
        </p:nvSpPr>
        <p:spPr>
          <a:xfrm>
            <a:off x="45720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67" name="PlaceHolder 3"/>
          <p:cNvSpPr>
            <a:spLocks noGrp="1"/>
          </p:cNvSpPr>
          <p:nvPr>
            <p:ph type="body"/>
          </p:nvPr>
        </p:nvSpPr>
        <p:spPr>
          <a:xfrm>
            <a:off x="252648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68" name="PlaceHolder 4"/>
          <p:cNvSpPr>
            <a:spLocks noGrp="1"/>
          </p:cNvSpPr>
          <p:nvPr>
            <p:ph type="body"/>
          </p:nvPr>
        </p:nvSpPr>
        <p:spPr>
          <a:xfrm>
            <a:off x="457200" y="4140000"/>
            <a:ext cx="403812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70" name="PlaceHolder 2"/>
          <p:cNvSpPr>
            <a:spLocks noGrp="1"/>
          </p:cNvSpPr>
          <p:nvPr>
            <p:ph type="body"/>
          </p:nvPr>
        </p:nvSpPr>
        <p:spPr>
          <a:xfrm>
            <a:off x="457200" y="1968480"/>
            <a:ext cx="403812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71" name="PlaceHolder 3"/>
          <p:cNvSpPr>
            <a:spLocks noGrp="1"/>
          </p:cNvSpPr>
          <p:nvPr>
            <p:ph type="body"/>
          </p:nvPr>
        </p:nvSpPr>
        <p:spPr>
          <a:xfrm>
            <a:off x="457200" y="4140000"/>
            <a:ext cx="403812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73" name="PlaceHolder 2"/>
          <p:cNvSpPr>
            <a:spLocks noGrp="1"/>
          </p:cNvSpPr>
          <p:nvPr>
            <p:ph type="body"/>
          </p:nvPr>
        </p:nvSpPr>
        <p:spPr>
          <a:xfrm>
            <a:off x="45720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74" name="PlaceHolder 3"/>
          <p:cNvSpPr>
            <a:spLocks noGrp="1"/>
          </p:cNvSpPr>
          <p:nvPr>
            <p:ph type="body"/>
          </p:nvPr>
        </p:nvSpPr>
        <p:spPr>
          <a:xfrm>
            <a:off x="252648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75" name="PlaceHolder 4"/>
          <p:cNvSpPr>
            <a:spLocks noGrp="1"/>
          </p:cNvSpPr>
          <p:nvPr>
            <p:ph type="body"/>
          </p:nvPr>
        </p:nvSpPr>
        <p:spPr>
          <a:xfrm>
            <a:off x="45720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76" name="PlaceHolder 5"/>
          <p:cNvSpPr>
            <a:spLocks noGrp="1"/>
          </p:cNvSpPr>
          <p:nvPr>
            <p:ph type="body"/>
          </p:nvPr>
        </p:nvSpPr>
        <p:spPr>
          <a:xfrm>
            <a:off x="252648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78" name="PlaceHolder 2"/>
          <p:cNvSpPr>
            <a:spLocks noGrp="1"/>
          </p:cNvSpPr>
          <p:nvPr>
            <p:ph type="body"/>
          </p:nvPr>
        </p:nvSpPr>
        <p:spPr>
          <a:xfrm>
            <a:off x="457200" y="196848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79" name="PlaceHolder 3"/>
          <p:cNvSpPr>
            <a:spLocks noGrp="1"/>
          </p:cNvSpPr>
          <p:nvPr>
            <p:ph type="body"/>
          </p:nvPr>
        </p:nvSpPr>
        <p:spPr>
          <a:xfrm>
            <a:off x="1822680" y="196848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80" name="PlaceHolder 4"/>
          <p:cNvSpPr>
            <a:spLocks noGrp="1"/>
          </p:cNvSpPr>
          <p:nvPr>
            <p:ph type="body"/>
          </p:nvPr>
        </p:nvSpPr>
        <p:spPr>
          <a:xfrm>
            <a:off x="3187800" y="196848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81" name="PlaceHolder 5"/>
          <p:cNvSpPr>
            <a:spLocks noGrp="1"/>
          </p:cNvSpPr>
          <p:nvPr>
            <p:ph type="body"/>
          </p:nvPr>
        </p:nvSpPr>
        <p:spPr>
          <a:xfrm>
            <a:off x="457200" y="414000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82" name="PlaceHolder 6"/>
          <p:cNvSpPr>
            <a:spLocks noGrp="1"/>
          </p:cNvSpPr>
          <p:nvPr>
            <p:ph type="body"/>
          </p:nvPr>
        </p:nvSpPr>
        <p:spPr>
          <a:xfrm>
            <a:off x="1822680" y="414000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83" name="PlaceHolder 7"/>
          <p:cNvSpPr>
            <a:spLocks noGrp="1"/>
          </p:cNvSpPr>
          <p:nvPr>
            <p:ph type="body"/>
          </p:nvPr>
        </p:nvSpPr>
        <p:spPr>
          <a:xfrm>
            <a:off x="3187800" y="414000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92" name="PlaceHolder 2"/>
          <p:cNvSpPr>
            <a:spLocks noGrp="1"/>
          </p:cNvSpPr>
          <p:nvPr>
            <p:ph type="subTitle"/>
          </p:nvPr>
        </p:nvSpPr>
        <p:spPr>
          <a:xfrm>
            <a:off x="457200" y="1968480"/>
            <a:ext cx="4038120" cy="415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94" name="PlaceHolder 2"/>
          <p:cNvSpPr>
            <a:spLocks noGrp="1"/>
          </p:cNvSpPr>
          <p:nvPr>
            <p:ph type="body"/>
          </p:nvPr>
        </p:nvSpPr>
        <p:spPr>
          <a:xfrm>
            <a:off x="457200" y="1968480"/>
            <a:ext cx="4038120" cy="415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96" name="PlaceHolder 2"/>
          <p:cNvSpPr>
            <a:spLocks noGrp="1"/>
          </p:cNvSpPr>
          <p:nvPr>
            <p:ph type="body"/>
          </p:nvPr>
        </p:nvSpPr>
        <p:spPr>
          <a:xfrm>
            <a:off x="45720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
        <p:nvSpPr>
          <p:cNvPr id="97" name="PlaceHolder 3"/>
          <p:cNvSpPr>
            <a:spLocks noGrp="1"/>
          </p:cNvSpPr>
          <p:nvPr>
            <p:ph type="body"/>
          </p:nvPr>
        </p:nvSpPr>
        <p:spPr>
          <a:xfrm>
            <a:off x="252648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9" name="PlaceHolder 2"/>
          <p:cNvSpPr>
            <a:spLocks noGrp="1"/>
          </p:cNvSpPr>
          <p:nvPr>
            <p:ph type="body"/>
          </p:nvPr>
        </p:nvSpPr>
        <p:spPr>
          <a:xfrm>
            <a:off x="457200" y="1968480"/>
            <a:ext cx="4038120" cy="415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900000"/>
            <a:ext cx="8229240" cy="4952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101" name="PlaceHolder 2"/>
          <p:cNvSpPr>
            <a:spLocks noGrp="1"/>
          </p:cNvSpPr>
          <p:nvPr>
            <p:ph type="body"/>
          </p:nvPr>
        </p:nvSpPr>
        <p:spPr>
          <a:xfrm>
            <a:off x="45720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3"/>
          <p:cNvSpPr>
            <a:spLocks noGrp="1"/>
          </p:cNvSpPr>
          <p:nvPr>
            <p:ph type="body"/>
          </p:nvPr>
        </p:nvSpPr>
        <p:spPr>
          <a:xfrm>
            <a:off x="252648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
        <p:nvSpPr>
          <p:cNvPr id="103" name="PlaceHolder 4"/>
          <p:cNvSpPr>
            <a:spLocks noGrp="1"/>
          </p:cNvSpPr>
          <p:nvPr>
            <p:ph type="body"/>
          </p:nvPr>
        </p:nvSpPr>
        <p:spPr>
          <a:xfrm>
            <a:off x="45720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105" name="PlaceHolder 2"/>
          <p:cNvSpPr>
            <a:spLocks noGrp="1"/>
          </p:cNvSpPr>
          <p:nvPr>
            <p:ph type="body"/>
          </p:nvPr>
        </p:nvSpPr>
        <p:spPr>
          <a:xfrm>
            <a:off x="45720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
        <p:nvSpPr>
          <p:cNvPr id="106" name="PlaceHolder 3"/>
          <p:cNvSpPr>
            <a:spLocks noGrp="1"/>
          </p:cNvSpPr>
          <p:nvPr>
            <p:ph type="body"/>
          </p:nvPr>
        </p:nvSpPr>
        <p:spPr>
          <a:xfrm>
            <a:off x="252648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07" name="PlaceHolder 4"/>
          <p:cNvSpPr>
            <a:spLocks noGrp="1"/>
          </p:cNvSpPr>
          <p:nvPr>
            <p:ph type="body"/>
          </p:nvPr>
        </p:nvSpPr>
        <p:spPr>
          <a:xfrm>
            <a:off x="252648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109" name="PlaceHolder 2"/>
          <p:cNvSpPr>
            <a:spLocks noGrp="1"/>
          </p:cNvSpPr>
          <p:nvPr>
            <p:ph type="body"/>
          </p:nvPr>
        </p:nvSpPr>
        <p:spPr>
          <a:xfrm>
            <a:off x="45720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10" name="PlaceHolder 3"/>
          <p:cNvSpPr>
            <a:spLocks noGrp="1"/>
          </p:cNvSpPr>
          <p:nvPr>
            <p:ph type="body"/>
          </p:nvPr>
        </p:nvSpPr>
        <p:spPr>
          <a:xfrm>
            <a:off x="252648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11" name="PlaceHolder 4"/>
          <p:cNvSpPr>
            <a:spLocks noGrp="1"/>
          </p:cNvSpPr>
          <p:nvPr>
            <p:ph type="body"/>
          </p:nvPr>
        </p:nvSpPr>
        <p:spPr>
          <a:xfrm>
            <a:off x="457200" y="4140000"/>
            <a:ext cx="403812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113" name="PlaceHolder 2"/>
          <p:cNvSpPr>
            <a:spLocks noGrp="1"/>
          </p:cNvSpPr>
          <p:nvPr>
            <p:ph type="body"/>
          </p:nvPr>
        </p:nvSpPr>
        <p:spPr>
          <a:xfrm>
            <a:off x="457200" y="1968480"/>
            <a:ext cx="403812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14" name="PlaceHolder 3"/>
          <p:cNvSpPr>
            <a:spLocks noGrp="1"/>
          </p:cNvSpPr>
          <p:nvPr>
            <p:ph type="body"/>
          </p:nvPr>
        </p:nvSpPr>
        <p:spPr>
          <a:xfrm>
            <a:off x="457200" y="4140000"/>
            <a:ext cx="403812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116" name="PlaceHolder 2"/>
          <p:cNvSpPr>
            <a:spLocks noGrp="1"/>
          </p:cNvSpPr>
          <p:nvPr>
            <p:ph type="body"/>
          </p:nvPr>
        </p:nvSpPr>
        <p:spPr>
          <a:xfrm>
            <a:off x="45720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17" name="PlaceHolder 3"/>
          <p:cNvSpPr>
            <a:spLocks noGrp="1"/>
          </p:cNvSpPr>
          <p:nvPr>
            <p:ph type="body"/>
          </p:nvPr>
        </p:nvSpPr>
        <p:spPr>
          <a:xfrm>
            <a:off x="252648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18" name="PlaceHolder 4"/>
          <p:cNvSpPr>
            <a:spLocks noGrp="1"/>
          </p:cNvSpPr>
          <p:nvPr>
            <p:ph type="body"/>
          </p:nvPr>
        </p:nvSpPr>
        <p:spPr>
          <a:xfrm>
            <a:off x="45720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19" name="PlaceHolder 5"/>
          <p:cNvSpPr>
            <a:spLocks noGrp="1"/>
          </p:cNvSpPr>
          <p:nvPr>
            <p:ph type="body"/>
          </p:nvPr>
        </p:nvSpPr>
        <p:spPr>
          <a:xfrm>
            <a:off x="252648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121" name="PlaceHolder 2"/>
          <p:cNvSpPr>
            <a:spLocks noGrp="1"/>
          </p:cNvSpPr>
          <p:nvPr>
            <p:ph type="body"/>
          </p:nvPr>
        </p:nvSpPr>
        <p:spPr>
          <a:xfrm>
            <a:off x="457200" y="196848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22" name="PlaceHolder 3"/>
          <p:cNvSpPr>
            <a:spLocks noGrp="1"/>
          </p:cNvSpPr>
          <p:nvPr>
            <p:ph type="body"/>
          </p:nvPr>
        </p:nvSpPr>
        <p:spPr>
          <a:xfrm>
            <a:off x="1822680" y="196848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23" name="PlaceHolder 4"/>
          <p:cNvSpPr>
            <a:spLocks noGrp="1"/>
          </p:cNvSpPr>
          <p:nvPr>
            <p:ph type="body"/>
          </p:nvPr>
        </p:nvSpPr>
        <p:spPr>
          <a:xfrm>
            <a:off x="3187800" y="196848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24" name="PlaceHolder 5"/>
          <p:cNvSpPr>
            <a:spLocks noGrp="1"/>
          </p:cNvSpPr>
          <p:nvPr>
            <p:ph type="body"/>
          </p:nvPr>
        </p:nvSpPr>
        <p:spPr>
          <a:xfrm>
            <a:off x="457200" y="414000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25" name="PlaceHolder 6"/>
          <p:cNvSpPr>
            <a:spLocks noGrp="1"/>
          </p:cNvSpPr>
          <p:nvPr>
            <p:ph type="body"/>
          </p:nvPr>
        </p:nvSpPr>
        <p:spPr>
          <a:xfrm>
            <a:off x="1822680" y="414000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26" name="PlaceHolder 7"/>
          <p:cNvSpPr>
            <a:spLocks noGrp="1"/>
          </p:cNvSpPr>
          <p:nvPr>
            <p:ph type="body"/>
          </p:nvPr>
        </p:nvSpPr>
        <p:spPr>
          <a:xfrm>
            <a:off x="3187800" y="4140000"/>
            <a:ext cx="129996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11" name="PlaceHolder 2"/>
          <p:cNvSpPr>
            <a:spLocks noGrp="1"/>
          </p:cNvSpPr>
          <p:nvPr>
            <p:ph type="body"/>
          </p:nvPr>
        </p:nvSpPr>
        <p:spPr>
          <a:xfrm>
            <a:off x="45720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
        <p:nvSpPr>
          <p:cNvPr id="12" name="PlaceHolder 3"/>
          <p:cNvSpPr>
            <a:spLocks noGrp="1"/>
          </p:cNvSpPr>
          <p:nvPr>
            <p:ph type="body"/>
          </p:nvPr>
        </p:nvSpPr>
        <p:spPr>
          <a:xfrm>
            <a:off x="252648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900000"/>
            <a:ext cx="8229240" cy="49525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16" name="PlaceHolder 2"/>
          <p:cNvSpPr>
            <a:spLocks noGrp="1"/>
          </p:cNvSpPr>
          <p:nvPr>
            <p:ph type="body"/>
          </p:nvPr>
        </p:nvSpPr>
        <p:spPr>
          <a:xfrm>
            <a:off x="45720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17" name="PlaceHolder 3"/>
          <p:cNvSpPr>
            <a:spLocks noGrp="1"/>
          </p:cNvSpPr>
          <p:nvPr>
            <p:ph type="body"/>
          </p:nvPr>
        </p:nvSpPr>
        <p:spPr>
          <a:xfrm>
            <a:off x="252648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 name="PlaceHolder 4"/>
          <p:cNvSpPr>
            <a:spLocks noGrp="1"/>
          </p:cNvSpPr>
          <p:nvPr>
            <p:ph type="body"/>
          </p:nvPr>
        </p:nvSpPr>
        <p:spPr>
          <a:xfrm>
            <a:off x="45720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20" name="PlaceHolder 2"/>
          <p:cNvSpPr>
            <a:spLocks noGrp="1"/>
          </p:cNvSpPr>
          <p:nvPr>
            <p:ph type="body"/>
          </p:nvPr>
        </p:nvSpPr>
        <p:spPr>
          <a:xfrm>
            <a:off x="457200" y="1968480"/>
            <a:ext cx="1970280" cy="4157280"/>
          </a:xfrm>
          <a:prstGeom prst="rect">
            <a:avLst/>
          </a:prstGeom>
        </p:spPr>
        <p:txBody>
          <a:bodyPr lIns="0" rIns="0" tIns="0" bIns="0">
            <a:normAutofit/>
          </a:bodyPr>
          <a:p>
            <a:endParaRPr b="0" lang="en-US" sz="2400" spc="-1" strike="noStrike">
              <a:solidFill>
                <a:srgbClr val="000000"/>
              </a:solidFill>
              <a:latin typeface="Arial"/>
            </a:endParaRPr>
          </a:p>
        </p:txBody>
      </p:sp>
      <p:sp>
        <p:nvSpPr>
          <p:cNvPr id="21" name="PlaceHolder 3"/>
          <p:cNvSpPr>
            <a:spLocks noGrp="1"/>
          </p:cNvSpPr>
          <p:nvPr>
            <p:ph type="body"/>
          </p:nvPr>
        </p:nvSpPr>
        <p:spPr>
          <a:xfrm>
            <a:off x="252648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22" name="PlaceHolder 4"/>
          <p:cNvSpPr>
            <a:spLocks noGrp="1"/>
          </p:cNvSpPr>
          <p:nvPr>
            <p:ph type="body"/>
          </p:nvPr>
        </p:nvSpPr>
        <p:spPr>
          <a:xfrm>
            <a:off x="2526480" y="414000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900000"/>
            <a:ext cx="8229240" cy="1068120"/>
          </a:xfrm>
          <a:prstGeom prst="rect">
            <a:avLst/>
          </a:prstGeom>
        </p:spPr>
        <p:txBody>
          <a:bodyPr lIns="0" rIns="0" tIns="0" bIns="0" anchor="ctr"/>
          <a:p>
            <a:endParaRPr b="0" lang="en-US" sz="3200" spc="-1" strike="noStrike">
              <a:solidFill>
                <a:srgbClr val="000000"/>
              </a:solidFill>
              <a:latin typeface="Calibri"/>
            </a:endParaRPr>
          </a:p>
        </p:txBody>
      </p:sp>
      <p:sp>
        <p:nvSpPr>
          <p:cNvPr id="24" name="PlaceHolder 2"/>
          <p:cNvSpPr>
            <a:spLocks noGrp="1"/>
          </p:cNvSpPr>
          <p:nvPr>
            <p:ph type="body"/>
          </p:nvPr>
        </p:nvSpPr>
        <p:spPr>
          <a:xfrm>
            <a:off x="45720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25" name="PlaceHolder 3"/>
          <p:cNvSpPr>
            <a:spLocks noGrp="1"/>
          </p:cNvSpPr>
          <p:nvPr>
            <p:ph type="body"/>
          </p:nvPr>
        </p:nvSpPr>
        <p:spPr>
          <a:xfrm>
            <a:off x="2526480" y="1968480"/>
            <a:ext cx="1970280" cy="1982880"/>
          </a:xfrm>
          <a:prstGeom prst="rect">
            <a:avLst/>
          </a:prstGeom>
        </p:spPr>
        <p:txBody>
          <a:bodyPr lIns="0" rIns="0" tIns="0" bIns="0">
            <a:normAutofit/>
          </a:bodyPr>
          <a:p>
            <a:endParaRPr b="0" lang="en-US" sz="2400" spc="-1" strike="noStrike">
              <a:solidFill>
                <a:srgbClr val="000000"/>
              </a:solidFill>
              <a:latin typeface="Arial"/>
            </a:endParaRPr>
          </a:p>
        </p:txBody>
      </p:sp>
      <p:sp>
        <p:nvSpPr>
          <p:cNvPr id="26" name="PlaceHolder 4"/>
          <p:cNvSpPr>
            <a:spLocks noGrp="1"/>
          </p:cNvSpPr>
          <p:nvPr>
            <p:ph type="body"/>
          </p:nvPr>
        </p:nvSpPr>
        <p:spPr>
          <a:xfrm>
            <a:off x="457200" y="4140000"/>
            <a:ext cx="4038120" cy="19828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0"/>
            <a:ext cx="9143640" cy="456840"/>
          </a:xfrm>
          <a:prstGeom prst="rect">
            <a:avLst/>
          </a:prstGeom>
          <a:ln>
            <a:noFill/>
          </a:ln>
        </p:spPr>
      </p:pic>
      <p:sp>
        <p:nvSpPr>
          <p:cNvPr id="1"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1" lang="en-US" sz="3200" spc="-1" strike="noStrike">
                <a:solidFill>
                  <a:srgbClr val="000000"/>
                </a:solidFill>
                <a:latin typeface="Arial"/>
                <a:ea typeface="ＭＳ Ｐゴシック"/>
              </a:rPr>
              <a:t>Click </a:t>
            </a:r>
            <a:r>
              <a:rPr b="1" lang="en-US" sz="3200" spc="-1" strike="noStrike">
                <a:solidFill>
                  <a:srgbClr val="000000"/>
                </a:solidFill>
                <a:latin typeface="Arial"/>
                <a:ea typeface="ＭＳ Ｐゴシック"/>
              </a:rPr>
              <a:t>to </a:t>
            </a:r>
            <a:r>
              <a:rPr b="1" lang="en-US" sz="3200" spc="-1" strike="noStrike">
                <a:solidFill>
                  <a:srgbClr val="000000"/>
                </a:solidFill>
                <a:latin typeface="Arial"/>
                <a:ea typeface="ＭＳ Ｐゴシック"/>
              </a:rPr>
              <a:t>edit </a:t>
            </a:r>
            <a:r>
              <a:rPr b="1" lang="en-US" sz="3200" spc="-1" strike="noStrike">
                <a:solidFill>
                  <a:srgbClr val="000000"/>
                </a:solidFill>
                <a:latin typeface="Arial"/>
                <a:ea typeface="ＭＳ Ｐゴシック"/>
              </a:rPr>
              <a:t>Mast</a:t>
            </a:r>
            <a:r>
              <a:rPr b="1" lang="en-US" sz="3200" spc="-1" strike="noStrike">
                <a:solidFill>
                  <a:srgbClr val="000000"/>
                </a:solidFill>
                <a:latin typeface="Arial"/>
                <a:ea typeface="ＭＳ Ｐゴシック"/>
              </a:rPr>
              <a:t>er </a:t>
            </a:r>
            <a:r>
              <a:rPr b="1" lang="en-US" sz="3200" spc="-1" strike="noStrike">
                <a:solidFill>
                  <a:srgbClr val="000000"/>
                </a:solidFill>
                <a:latin typeface="Arial"/>
                <a:ea typeface="ＭＳ Ｐゴシック"/>
              </a:rPr>
              <a:t>title </a:t>
            </a:r>
            <a:r>
              <a:rPr b="1" lang="en-US" sz="3200" spc="-1" strike="noStrike">
                <a:solidFill>
                  <a:srgbClr val="000000"/>
                </a:solidFill>
                <a:latin typeface="Arial"/>
                <a:ea typeface="ＭＳ Ｐゴシック"/>
              </a:rPr>
              <a:t>style</a:t>
            </a:r>
            <a:endParaRPr b="0" lang="en-US" sz="3200" spc="-1" strike="noStrike">
              <a:solidFill>
                <a:srgbClr val="000000"/>
              </a:solidFill>
              <a:latin typeface="Calibri"/>
            </a:endParaRPr>
          </a:p>
        </p:txBody>
      </p:sp>
      <p:sp>
        <p:nvSpPr>
          <p:cNvPr id="2" name="PlaceHolder 2"/>
          <p:cNvSpPr>
            <a:spLocks noGrp="1"/>
          </p:cNvSpPr>
          <p:nvPr>
            <p:ph type="dt"/>
          </p:nvPr>
        </p:nvSpPr>
        <p:spPr>
          <a:xfrm>
            <a:off x="457200" y="6356520"/>
            <a:ext cx="2133360" cy="364680"/>
          </a:xfrm>
          <a:prstGeom prst="rect">
            <a:avLst/>
          </a:prstGeom>
        </p:spPr>
        <p:txBody>
          <a:bodyPr anchor="ctr"/>
          <a:p>
            <a:pPr>
              <a:lnSpc>
                <a:spcPct val="100000"/>
              </a:lnSpc>
            </a:pPr>
            <a:fld id="{C232A98E-9031-46B7-A215-003B6C40D457}" type="datetime1">
              <a:rPr b="0" lang="en-US" sz="1200" spc="-1" strike="noStrike">
                <a:solidFill>
                  <a:srgbClr val="8b8b8b"/>
                </a:solidFill>
                <a:latin typeface="Arial"/>
              </a:rPr>
              <a:t>04/27/2020</a:t>
            </a:fld>
            <a:endParaRPr b="0" lang="en-US" sz="1200" spc="-1" strike="noStrike">
              <a:latin typeface="Times New Roman"/>
            </a:endParaRPr>
          </a:p>
        </p:txBody>
      </p:sp>
      <p:sp>
        <p:nvSpPr>
          <p:cNvPr id="3"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 name="PlaceHolder 4"/>
          <p:cNvSpPr>
            <a:spLocks noGrp="1"/>
          </p:cNvSpPr>
          <p:nvPr>
            <p:ph type="sldNum"/>
          </p:nvPr>
        </p:nvSpPr>
        <p:spPr>
          <a:xfrm>
            <a:off x="6553080" y="6356520"/>
            <a:ext cx="2133360" cy="364680"/>
          </a:xfrm>
          <a:prstGeom prst="rect">
            <a:avLst/>
          </a:prstGeom>
        </p:spPr>
        <p:txBody>
          <a:bodyPr anchor="ctr"/>
          <a:p>
            <a:pPr algn="r">
              <a:lnSpc>
                <a:spcPct val="100000"/>
              </a:lnSpc>
            </a:pPr>
            <a:fld id="{80E41717-C5AA-4A78-A64D-37D832CF3C6B}" type="slidenum">
              <a:rPr b="0" lang="en-US" sz="1200" spc="-1" strike="noStrike">
                <a:solidFill>
                  <a:srgbClr val="8b8b8b"/>
                </a:solidFill>
                <a:latin typeface="Calibri"/>
              </a:rPr>
              <a:t>&lt;number&gt;</a:t>
            </a:fld>
            <a:endParaRPr b="0" lang="en-US" sz="1200" spc="-1" strike="noStrike">
              <a:latin typeface="Times New Roman"/>
            </a:endParaRPr>
          </a:p>
        </p:txBody>
      </p:sp>
      <p:sp>
        <p:nvSpPr>
          <p:cNvPr id="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a:t>
            </a:r>
            <a:r>
              <a:rPr b="0" lang="en-US" sz="2400" spc="-1" strike="noStrike">
                <a:solidFill>
                  <a:srgbClr val="000000"/>
                </a:solidFill>
                <a:latin typeface="Arial"/>
              </a:rPr>
              <a:t>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000" spc="-1" strike="noStrike">
                <a:solidFill>
                  <a:srgbClr val="000000"/>
                </a:solidFill>
                <a:latin typeface="Arial"/>
              </a:rPr>
              <a:t>Fourth Outline Level</a:t>
            </a:r>
            <a:endParaRPr b="0" lang="en-US" sz="1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a:t>
            </a:r>
            <a:r>
              <a:rPr b="0" lang="en-US" sz="2000" spc="-1" strike="noStrike">
                <a:solidFill>
                  <a:srgbClr val="000000"/>
                </a:solidFill>
                <a:latin typeface="Arial"/>
              </a:rPr>
              <a:t>th </a:t>
            </a:r>
            <a:r>
              <a:rPr b="0" lang="en-US" sz="2000" spc="-1" strike="noStrike">
                <a:solidFill>
                  <a:srgbClr val="000000"/>
                </a:solidFill>
                <a:latin typeface="Arial"/>
              </a:rPr>
              <a:t>Ou</a:t>
            </a:r>
            <a:r>
              <a:rPr b="0" lang="en-US" sz="2000" spc="-1" strike="noStrike">
                <a:solidFill>
                  <a:srgbClr val="000000"/>
                </a:solidFill>
                <a:latin typeface="Arial"/>
              </a:rPr>
              <a:t>tlin</a:t>
            </a:r>
            <a:r>
              <a:rPr b="0" lang="en-US" sz="2000" spc="-1" strike="noStrike">
                <a:solidFill>
                  <a:srgbClr val="000000"/>
                </a:solidFill>
                <a:latin typeface="Arial"/>
              </a:rPr>
              <a:t>e </a:t>
            </a:r>
            <a:r>
              <a:rPr b="0" lang="en-US" sz="2000" spc="-1" strike="noStrike">
                <a:solidFill>
                  <a:srgbClr val="000000"/>
                </a:solidFill>
                <a:latin typeface="Arial"/>
              </a:rPr>
              <a:t>Le</a:t>
            </a:r>
            <a:r>
              <a:rPr b="0" lang="en-US" sz="2000" spc="-1" strike="noStrike">
                <a:solidFill>
                  <a:srgbClr val="000000"/>
                </a:solidFill>
                <a:latin typeface="Arial"/>
              </a:rPr>
              <a:t>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n</a:t>
            </a:r>
            <a:r>
              <a:rPr b="0" lang="en-US" sz="2000" spc="-1" strike="noStrike">
                <a:solidFill>
                  <a:srgbClr val="000000"/>
                </a:solidFill>
                <a:latin typeface="Arial"/>
              </a:rPr>
              <a:t>t</a:t>
            </a:r>
            <a:r>
              <a:rPr b="0" lang="en-US" sz="2000" spc="-1" strike="noStrike">
                <a:solidFill>
                  <a:srgbClr val="000000"/>
                </a:solidFill>
                <a:latin typeface="Arial"/>
              </a:rPr>
              <a:t>h</a:t>
            </a:r>
            <a:r>
              <a:rPr b="0" lang="en-US" sz="2000" spc="-1" strike="noStrike">
                <a:solidFill>
                  <a:srgbClr val="000000"/>
                </a:solidFill>
                <a:latin typeface="Arial"/>
              </a:rPr>
              <a:t> </a:t>
            </a:r>
            <a:r>
              <a:rPr b="0" lang="en-US" sz="2000" spc="-1" strike="noStrike">
                <a:solidFill>
                  <a:srgbClr val="000000"/>
                </a:solidFill>
                <a:latin typeface="Arial"/>
              </a:rPr>
              <a:t>O</a:t>
            </a:r>
            <a:r>
              <a:rPr b="0" lang="en-US" sz="2000" spc="-1" strike="noStrike">
                <a:solidFill>
                  <a:srgbClr val="000000"/>
                </a:solidFill>
                <a:latin typeface="Arial"/>
              </a:rPr>
              <a:t>u</a:t>
            </a:r>
            <a:r>
              <a:rPr b="0" lang="en-US" sz="2000" spc="-1" strike="noStrike">
                <a:solidFill>
                  <a:srgbClr val="000000"/>
                </a:solidFill>
                <a:latin typeface="Arial"/>
              </a:rPr>
              <a:t>t</a:t>
            </a:r>
            <a:r>
              <a:rPr b="0" lang="en-US" sz="2000" spc="-1" strike="noStrike">
                <a:solidFill>
                  <a:srgbClr val="000000"/>
                </a:solidFill>
                <a:latin typeface="Arial"/>
              </a:rPr>
              <a:t>l</a:t>
            </a:r>
            <a:r>
              <a:rPr b="0" lang="en-US" sz="2000" spc="-1" strike="noStrike">
                <a:solidFill>
                  <a:srgbClr val="000000"/>
                </a:solidFill>
                <a:latin typeface="Arial"/>
              </a:rPr>
              <a:t>i</a:t>
            </a:r>
            <a:r>
              <a:rPr b="0" lang="en-US" sz="2000" spc="-1" strike="noStrike">
                <a:solidFill>
                  <a:srgbClr val="000000"/>
                </a:solidFill>
                <a:latin typeface="Arial"/>
              </a:rPr>
              <a:t>n</a:t>
            </a:r>
            <a:r>
              <a:rPr b="0" lang="en-US" sz="2000" spc="-1" strike="noStrike">
                <a:solidFill>
                  <a:srgbClr val="000000"/>
                </a:solidFill>
                <a:latin typeface="Arial"/>
              </a:rPr>
              <a:t>e</a:t>
            </a:r>
            <a:r>
              <a:rPr b="0" lang="en-US" sz="2000" spc="-1" strike="noStrike">
                <a:solidFill>
                  <a:srgbClr val="000000"/>
                </a:solidFill>
                <a:latin typeface="Arial"/>
              </a:rPr>
              <a:t> </a:t>
            </a:r>
            <a:r>
              <a:rPr b="0" lang="en-US" sz="2000" spc="-1" strike="noStrike">
                <a:solidFill>
                  <a:srgbClr val="000000"/>
                </a:solidFill>
                <a:latin typeface="Arial"/>
              </a:rPr>
              <a:t>L</a:t>
            </a:r>
            <a:r>
              <a:rPr b="0" lang="en-US" sz="2000" spc="-1" strike="noStrike">
                <a:solidFill>
                  <a:srgbClr val="000000"/>
                </a:solidFill>
                <a:latin typeface="Arial"/>
              </a:rPr>
              <a:t>e</a:t>
            </a:r>
            <a:r>
              <a:rPr b="0" lang="en-US" sz="2000" spc="-1" strike="noStrike">
                <a:solidFill>
                  <a:srgbClr val="000000"/>
                </a:solidFill>
                <a:latin typeface="Arial"/>
              </a:rPr>
              <a:t>v</a:t>
            </a:r>
            <a:r>
              <a:rPr b="0" lang="en-US" sz="2000" spc="-1" strike="noStrike">
                <a:solidFill>
                  <a:srgbClr val="000000"/>
                </a:solidFill>
                <a:latin typeface="Arial"/>
              </a:rPr>
              <a:t>e</a:t>
            </a:r>
            <a:r>
              <a:rPr b="0" lang="en-US" sz="2000" spc="-1" strike="noStrike">
                <a:solidFill>
                  <a:srgbClr val="000000"/>
                </a:solidFill>
                <a:latin typeface="Arial"/>
              </a:rPr>
              <a:t>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2" descr=""/>
          <p:cNvPicPr/>
          <p:nvPr/>
        </p:nvPicPr>
        <p:blipFill>
          <a:blip r:embed="rId2"/>
          <a:stretch/>
        </p:blipFill>
        <p:spPr>
          <a:xfrm>
            <a:off x="0" y="0"/>
            <a:ext cx="9143640" cy="456840"/>
          </a:xfrm>
          <a:prstGeom prst="rect">
            <a:avLst/>
          </a:prstGeom>
          <a:ln>
            <a:noFill/>
          </a:ln>
        </p:spPr>
      </p:pic>
      <p:sp>
        <p:nvSpPr>
          <p:cNvPr id="43" name="PlaceHolder 1"/>
          <p:cNvSpPr>
            <a:spLocks noGrp="1"/>
          </p:cNvSpPr>
          <p:nvPr>
            <p:ph type="title"/>
          </p:nvPr>
        </p:nvSpPr>
        <p:spPr>
          <a:xfrm>
            <a:off x="457200" y="900000"/>
            <a:ext cx="8229240" cy="1068120"/>
          </a:xfrm>
          <a:prstGeom prst="rect">
            <a:avLst/>
          </a:prstGeom>
        </p:spPr>
        <p:txBody>
          <a:bodyPr anchor="ctr"/>
          <a:p>
            <a:pPr algn="ctr">
              <a:lnSpc>
                <a:spcPct val="100000"/>
              </a:lnSpc>
            </a:pPr>
            <a:r>
              <a:rPr b="1" lang="en-US" sz="3200" spc="-1" strike="noStrike">
                <a:solidFill>
                  <a:srgbClr val="000000"/>
                </a:solidFill>
                <a:latin typeface="Arial"/>
                <a:ea typeface="ＭＳ Ｐゴシック"/>
              </a:rPr>
              <a:t>Click to edit Master title style</a:t>
            </a:r>
            <a:endParaRPr b="0" lang="en-US" sz="3200" spc="-1" strike="noStrike">
              <a:solidFill>
                <a:srgbClr val="000000"/>
              </a:solidFill>
              <a:latin typeface="Calibri"/>
            </a:endParaRPr>
          </a:p>
        </p:txBody>
      </p:sp>
      <p:sp>
        <p:nvSpPr>
          <p:cNvPr id="44" name="PlaceHolder 2"/>
          <p:cNvSpPr>
            <a:spLocks noGrp="1"/>
          </p:cNvSpPr>
          <p:nvPr>
            <p:ph type="body"/>
          </p:nvPr>
        </p:nvSpPr>
        <p:spPr>
          <a:xfrm>
            <a:off x="457200" y="3022560"/>
            <a:ext cx="8229240" cy="3103200"/>
          </a:xfrm>
          <a:prstGeom prst="rect">
            <a:avLst/>
          </a:prstGeom>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Arial"/>
                <a:ea typeface="ＭＳ Ｐゴシック"/>
              </a:rPr>
              <a:t>Click to edit Master text styles</a:t>
            </a:r>
            <a:endParaRPr b="0" lang="en-US" sz="24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ea typeface="ＭＳ Ｐゴシック"/>
              </a:rPr>
              <a:t>Second level</a:t>
            </a:r>
            <a:endParaRPr b="0" lang="en-US" sz="2400" spc="-1" strike="noStrike">
              <a:solidFill>
                <a:srgbClr val="000000"/>
              </a:solidFill>
              <a:latin typeface="Arial"/>
            </a:endParaRPr>
          </a:p>
          <a:p>
            <a:pPr lvl="2" marL="1143000" indent="-228240">
              <a:lnSpc>
                <a:spcPct val="100000"/>
              </a:lnSpc>
              <a:spcBef>
                <a:spcPts val="360"/>
              </a:spcBef>
              <a:buClr>
                <a:srgbClr val="000000"/>
              </a:buClr>
              <a:buFont typeface="Arial"/>
              <a:buChar char="•"/>
            </a:pPr>
            <a:r>
              <a:rPr b="0" lang="en-US" sz="1800" spc="-1" strike="noStrike">
                <a:solidFill>
                  <a:srgbClr val="000000"/>
                </a:solidFill>
                <a:latin typeface="Arial"/>
                <a:ea typeface="ＭＳ Ｐゴシック"/>
              </a:rPr>
              <a:t>Third level</a:t>
            </a:r>
            <a:endParaRPr b="0" lang="en-US" sz="1800" spc="-1" strike="noStrike">
              <a:solidFill>
                <a:srgbClr val="000000"/>
              </a:solidFill>
              <a:latin typeface="Arial"/>
            </a:endParaRPr>
          </a:p>
          <a:p>
            <a:pPr lvl="3" marL="1600200" indent="-228240">
              <a:lnSpc>
                <a:spcPct val="100000"/>
              </a:lnSpc>
              <a:spcBef>
                <a:spcPts val="281"/>
              </a:spcBef>
              <a:buClr>
                <a:srgbClr val="000000"/>
              </a:buClr>
              <a:buFont typeface="Arial"/>
              <a:buChar char="–"/>
            </a:pPr>
            <a:r>
              <a:rPr b="0" lang="en-US" sz="1400" spc="-1" strike="noStrike">
                <a:solidFill>
                  <a:srgbClr val="000000"/>
                </a:solidFill>
                <a:latin typeface="Arial"/>
                <a:ea typeface="ＭＳ Ｐゴシック"/>
              </a:rPr>
              <a:t>Fourth level</a:t>
            </a:r>
            <a:endParaRPr b="0" lang="en-US" sz="1400" spc="-1" strike="noStrike">
              <a:solidFill>
                <a:srgbClr val="000000"/>
              </a:solidFill>
              <a:latin typeface="Arial"/>
            </a:endParaRPr>
          </a:p>
          <a:p>
            <a:pPr lvl="4" marL="2057400" indent="-228240">
              <a:lnSpc>
                <a:spcPct val="100000"/>
              </a:lnSpc>
              <a:spcBef>
                <a:spcPts val="201"/>
              </a:spcBef>
              <a:buClr>
                <a:srgbClr val="000000"/>
              </a:buClr>
              <a:buFont typeface="Arial"/>
              <a:buChar char="»"/>
            </a:pPr>
            <a:r>
              <a:rPr b="0" lang="en-US" sz="1000" spc="-1" strike="noStrike">
                <a:solidFill>
                  <a:srgbClr val="000000"/>
                </a:solidFill>
                <a:latin typeface="Arial"/>
                <a:ea typeface="ＭＳ Ｐゴシック"/>
              </a:rPr>
              <a:t>Fifth level</a:t>
            </a:r>
            <a:endParaRPr b="0" lang="en-US" sz="1000" spc="-1" strike="noStrike">
              <a:solidFill>
                <a:srgbClr val="000000"/>
              </a:solidFill>
              <a:latin typeface="Arial"/>
            </a:endParaRPr>
          </a:p>
        </p:txBody>
      </p:sp>
      <p:sp>
        <p:nvSpPr>
          <p:cNvPr id="45" name="PlaceHolder 3"/>
          <p:cNvSpPr>
            <a:spLocks noGrp="1"/>
          </p:cNvSpPr>
          <p:nvPr>
            <p:ph type="dt"/>
          </p:nvPr>
        </p:nvSpPr>
        <p:spPr>
          <a:xfrm>
            <a:off x="457200" y="6356520"/>
            <a:ext cx="2133360" cy="364680"/>
          </a:xfrm>
          <a:prstGeom prst="rect">
            <a:avLst/>
          </a:prstGeom>
        </p:spPr>
        <p:txBody>
          <a:bodyPr anchor="ctr"/>
          <a:p>
            <a:pPr>
              <a:lnSpc>
                <a:spcPct val="100000"/>
              </a:lnSpc>
            </a:pPr>
            <a:fld id="{D1BA4D40-C59D-48B3-BF88-A93351065C3B}" type="datetime1">
              <a:rPr b="0" lang="en-US" sz="1200" spc="-1" strike="noStrike">
                <a:solidFill>
                  <a:srgbClr val="8b8b8b"/>
                </a:solidFill>
                <a:latin typeface="Arial"/>
              </a:rPr>
              <a:t>04/27/2020</a:t>
            </a:fld>
            <a:endParaRPr b="0" lang="en-US" sz="1200" spc="-1" strike="noStrike">
              <a:latin typeface="Times New Roman"/>
            </a:endParaRPr>
          </a:p>
        </p:txBody>
      </p:sp>
      <p:sp>
        <p:nvSpPr>
          <p:cNvPr id="46"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7" name="PlaceHolder 5"/>
          <p:cNvSpPr>
            <a:spLocks noGrp="1"/>
          </p:cNvSpPr>
          <p:nvPr>
            <p:ph type="sldNum"/>
          </p:nvPr>
        </p:nvSpPr>
        <p:spPr>
          <a:xfrm>
            <a:off x="6553080" y="6356520"/>
            <a:ext cx="2133360" cy="364680"/>
          </a:xfrm>
          <a:prstGeom prst="rect">
            <a:avLst/>
          </a:prstGeom>
        </p:spPr>
        <p:txBody>
          <a:bodyPr anchor="ctr"/>
          <a:p>
            <a:pPr algn="r">
              <a:lnSpc>
                <a:spcPct val="100000"/>
              </a:lnSpc>
            </a:pPr>
            <a:fld id="{1CA1C4E6-449F-48E0-A542-7F1A7D6AB3E8}"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Picture 2" descr=""/>
          <p:cNvPicPr/>
          <p:nvPr/>
        </p:nvPicPr>
        <p:blipFill>
          <a:blip r:embed="rId2"/>
          <a:stretch/>
        </p:blipFill>
        <p:spPr>
          <a:xfrm>
            <a:off x="0" y="0"/>
            <a:ext cx="9143640" cy="456840"/>
          </a:xfrm>
          <a:prstGeom prst="rect">
            <a:avLst/>
          </a:prstGeom>
          <a:ln>
            <a:noFill/>
          </a:ln>
        </p:spPr>
      </p:pic>
      <p:sp>
        <p:nvSpPr>
          <p:cNvPr id="85" name="PlaceHolder 1"/>
          <p:cNvSpPr>
            <a:spLocks noGrp="1"/>
          </p:cNvSpPr>
          <p:nvPr>
            <p:ph type="title"/>
          </p:nvPr>
        </p:nvSpPr>
        <p:spPr>
          <a:xfrm>
            <a:off x="457200" y="900000"/>
            <a:ext cx="8229240" cy="1068120"/>
          </a:xfrm>
          <a:prstGeom prst="rect">
            <a:avLst/>
          </a:prstGeom>
        </p:spPr>
        <p:txBody>
          <a:bodyPr anchor="ctr"/>
          <a:p>
            <a:pPr algn="ctr">
              <a:lnSpc>
                <a:spcPct val="100000"/>
              </a:lnSpc>
            </a:pPr>
            <a:r>
              <a:rPr b="1" lang="en-US" sz="3200" spc="-1" strike="noStrike">
                <a:solidFill>
                  <a:srgbClr val="000000"/>
                </a:solidFill>
                <a:latin typeface="Arial"/>
                <a:ea typeface="ＭＳ Ｐゴシック"/>
              </a:rPr>
              <a:t>Click to edit Master title style</a:t>
            </a:r>
            <a:endParaRPr b="0" lang="en-US" sz="3200" spc="-1" strike="noStrike">
              <a:solidFill>
                <a:srgbClr val="000000"/>
              </a:solidFill>
              <a:latin typeface="Calibri"/>
            </a:endParaRPr>
          </a:p>
        </p:txBody>
      </p:sp>
      <p:sp>
        <p:nvSpPr>
          <p:cNvPr id="86" name="PlaceHolder 2"/>
          <p:cNvSpPr>
            <a:spLocks noGrp="1"/>
          </p:cNvSpPr>
          <p:nvPr>
            <p:ph type="body"/>
          </p:nvPr>
        </p:nvSpPr>
        <p:spPr>
          <a:xfrm>
            <a:off x="457200" y="1968480"/>
            <a:ext cx="4038120" cy="415728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Arial"/>
                <a:ea typeface="ＭＳ Ｐゴシック"/>
              </a:rPr>
              <a:t>Click to edit Master text styles</a:t>
            </a:r>
            <a:endParaRPr b="0" lang="en-US" sz="28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ea typeface="ＭＳ Ｐゴシック"/>
              </a:rPr>
              <a:t>Second level</a:t>
            </a:r>
            <a:endParaRPr b="0" lang="en-US" sz="2400" spc="-1" strike="noStrike">
              <a:solidFill>
                <a:srgbClr val="000000"/>
              </a:solidFill>
              <a:latin typeface="Arial"/>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Arial"/>
                <a:ea typeface="ＭＳ Ｐゴシック"/>
              </a:rPr>
              <a:t>Third level</a:t>
            </a:r>
            <a:endParaRPr b="0" lang="en-US" sz="2000" spc="-1" strike="noStrike">
              <a:solidFill>
                <a:srgbClr val="000000"/>
              </a:solidFill>
              <a:latin typeface="Arial"/>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Arial"/>
                <a:ea typeface="ＭＳ Ｐゴシック"/>
              </a:rPr>
              <a:t>Fourth level</a:t>
            </a:r>
            <a:endParaRPr b="0" lang="en-US" sz="1800" spc="-1" strike="noStrike">
              <a:solidFill>
                <a:srgbClr val="000000"/>
              </a:solidFill>
              <a:latin typeface="Arial"/>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Arial"/>
                <a:ea typeface="ＭＳ Ｐゴシック"/>
              </a:rPr>
              <a:t>Fifth level</a:t>
            </a:r>
            <a:endParaRPr b="0" lang="en-US" sz="1800" spc="-1" strike="noStrike">
              <a:solidFill>
                <a:srgbClr val="000000"/>
              </a:solidFill>
              <a:latin typeface="Arial"/>
            </a:endParaRPr>
          </a:p>
        </p:txBody>
      </p:sp>
      <p:sp>
        <p:nvSpPr>
          <p:cNvPr id="87" name="PlaceHolder 3"/>
          <p:cNvSpPr>
            <a:spLocks noGrp="1"/>
          </p:cNvSpPr>
          <p:nvPr>
            <p:ph type="body"/>
          </p:nvPr>
        </p:nvSpPr>
        <p:spPr>
          <a:xfrm>
            <a:off x="4648320" y="1968480"/>
            <a:ext cx="4038120" cy="415728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Arial"/>
                <a:ea typeface="ＭＳ Ｐゴシック"/>
              </a:rPr>
              <a:t>Click to edit Master text styles</a:t>
            </a:r>
            <a:endParaRPr b="0" lang="en-US" sz="2800" spc="-1" strike="noStrike">
              <a:solidFill>
                <a:srgbClr val="000000"/>
              </a:solidFill>
              <a:latin typeface="Arial"/>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Arial"/>
                <a:ea typeface="ＭＳ Ｐゴシック"/>
              </a:rPr>
              <a:t>Second level</a:t>
            </a:r>
            <a:endParaRPr b="0" lang="en-US" sz="2400" spc="-1" strike="noStrike">
              <a:solidFill>
                <a:srgbClr val="000000"/>
              </a:solidFill>
              <a:latin typeface="Arial"/>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Arial"/>
                <a:ea typeface="ＭＳ Ｐゴシック"/>
              </a:rPr>
              <a:t>Third level</a:t>
            </a:r>
            <a:endParaRPr b="0" lang="en-US" sz="2000" spc="-1" strike="noStrike">
              <a:solidFill>
                <a:srgbClr val="000000"/>
              </a:solidFill>
              <a:latin typeface="Arial"/>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Arial"/>
                <a:ea typeface="ＭＳ Ｐゴシック"/>
              </a:rPr>
              <a:t>Fourth level</a:t>
            </a:r>
            <a:endParaRPr b="0" lang="en-US" sz="1800" spc="-1" strike="noStrike">
              <a:solidFill>
                <a:srgbClr val="000000"/>
              </a:solidFill>
              <a:latin typeface="Arial"/>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Arial"/>
                <a:ea typeface="ＭＳ Ｐゴシック"/>
              </a:rPr>
              <a:t>Fifth level</a:t>
            </a:r>
            <a:endParaRPr b="0" lang="en-US" sz="1800" spc="-1" strike="noStrike">
              <a:solidFill>
                <a:srgbClr val="000000"/>
              </a:solidFill>
              <a:latin typeface="Arial"/>
            </a:endParaRPr>
          </a:p>
        </p:txBody>
      </p:sp>
      <p:sp>
        <p:nvSpPr>
          <p:cNvPr id="88" name="PlaceHolder 4"/>
          <p:cNvSpPr>
            <a:spLocks noGrp="1"/>
          </p:cNvSpPr>
          <p:nvPr>
            <p:ph type="dt"/>
          </p:nvPr>
        </p:nvSpPr>
        <p:spPr>
          <a:xfrm>
            <a:off x="457200" y="6356520"/>
            <a:ext cx="2133360" cy="364680"/>
          </a:xfrm>
          <a:prstGeom prst="rect">
            <a:avLst/>
          </a:prstGeom>
        </p:spPr>
        <p:txBody>
          <a:bodyPr anchor="ctr"/>
          <a:p>
            <a:pPr>
              <a:lnSpc>
                <a:spcPct val="100000"/>
              </a:lnSpc>
            </a:pPr>
            <a:fld id="{41164DA9-017E-4D80-BD6F-48D10133C691}" type="datetime1">
              <a:rPr b="0" lang="en-US" sz="1200" spc="-1" strike="noStrike">
                <a:solidFill>
                  <a:srgbClr val="8b8b8b"/>
                </a:solidFill>
                <a:latin typeface="Arial"/>
              </a:rPr>
              <a:t>04/27/2020</a:t>
            </a:fld>
            <a:endParaRPr b="0" lang="en-US" sz="1200" spc="-1" strike="noStrike">
              <a:latin typeface="Times New Roman"/>
            </a:endParaRPr>
          </a:p>
        </p:txBody>
      </p:sp>
      <p:sp>
        <p:nvSpPr>
          <p:cNvPr id="89" name="PlaceHolder 5"/>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90" name="PlaceHolder 6"/>
          <p:cNvSpPr>
            <a:spLocks noGrp="1"/>
          </p:cNvSpPr>
          <p:nvPr>
            <p:ph type="sldNum"/>
          </p:nvPr>
        </p:nvSpPr>
        <p:spPr>
          <a:xfrm>
            <a:off x="6553080" y="6356520"/>
            <a:ext cx="2133360" cy="364680"/>
          </a:xfrm>
          <a:prstGeom prst="rect">
            <a:avLst/>
          </a:prstGeom>
        </p:spPr>
        <p:txBody>
          <a:bodyPr anchor="ctr"/>
          <a:p>
            <a:pPr algn="r">
              <a:lnSpc>
                <a:spcPct val="100000"/>
              </a:lnSpc>
            </a:pPr>
            <a:fld id="{AFD33276-1EFF-4C7E-BCD6-EAD4AA67C33A}"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685800" y="2130480"/>
            <a:ext cx="7772040" cy="1469520"/>
          </a:xfrm>
          <a:prstGeom prst="rect">
            <a:avLst/>
          </a:prstGeom>
          <a:noFill/>
          <a:ln>
            <a:noFill/>
          </a:ln>
        </p:spPr>
        <p:txBody>
          <a:bodyPr anchor="ctr"/>
          <a:p>
            <a:pPr algn="ctr">
              <a:lnSpc>
                <a:spcPct val="100000"/>
              </a:lnSpc>
            </a:pPr>
            <a:r>
              <a:rPr b="1" lang="en-US" sz="2800" spc="-1" strike="noStrike">
                <a:solidFill>
                  <a:srgbClr val="000000"/>
                </a:solidFill>
                <a:latin typeface="Arial"/>
                <a:ea typeface="ＭＳ Ｐゴシック"/>
              </a:rPr>
              <a:t>Applying Bayesian Analysis to COVID-19:</a:t>
            </a:r>
            <a:br/>
            <a:r>
              <a:rPr b="1" lang="en-US" sz="2400" spc="-1" strike="noStrike">
                <a:solidFill>
                  <a:srgbClr val="000000"/>
                </a:solidFill>
                <a:latin typeface="Arial"/>
                <a:ea typeface="ＭＳ Ｐゴシック"/>
              </a:rPr>
              <a:t>What is helping to slow death rates?</a:t>
            </a:r>
            <a:br/>
            <a:endParaRPr b="0" lang="en-US" sz="2400" spc="-1" strike="noStrike">
              <a:solidFill>
                <a:srgbClr val="000000"/>
              </a:solidFill>
              <a:latin typeface="Calibri"/>
            </a:endParaRPr>
          </a:p>
        </p:txBody>
      </p:sp>
      <p:sp>
        <p:nvSpPr>
          <p:cNvPr id="128" name="TextShape 2"/>
          <p:cNvSpPr txBox="1"/>
          <p:nvPr/>
        </p:nvSpPr>
        <p:spPr>
          <a:xfrm>
            <a:off x="1371600" y="3886200"/>
            <a:ext cx="6400440" cy="1752120"/>
          </a:xfrm>
          <a:prstGeom prst="rect">
            <a:avLst/>
          </a:prstGeom>
          <a:noFill/>
          <a:ln>
            <a:noFill/>
          </a:ln>
        </p:spPr>
        <p:txBody>
          <a:bodyPr>
            <a:normAutofit/>
          </a:bodyPr>
          <a:p>
            <a:pPr algn="ctr">
              <a:lnSpc>
                <a:spcPct val="100000"/>
              </a:lnSpc>
              <a:spcBef>
                <a:spcPts val="320"/>
              </a:spcBef>
            </a:pPr>
            <a:r>
              <a:rPr b="0" lang="en-US" sz="1600" spc="-1" strike="noStrike">
                <a:solidFill>
                  <a:srgbClr val="8b8b8b"/>
                </a:solidFill>
                <a:latin typeface="Arial"/>
              </a:rPr>
              <a:t>ST 540 Final Project</a:t>
            </a:r>
            <a:endParaRPr b="0" lang="en-US" sz="1600" spc="-1" strike="noStrike">
              <a:latin typeface="Arial"/>
            </a:endParaRPr>
          </a:p>
          <a:p>
            <a:pPr algn="ctr">
              <a:lnSpc>
                <a:spcPct val="100000"/>
              </a:lnSpc>
              <a:spcBef>
                <a:spcPts val="320"/>
              </a:spcBef>
            </a:pPr>
            <a:r>
              <a:rPr b="0" lang="en-US" sz="1600" spc="-1" strike="noStrike">
                <a:solidFill>
                  <a:srgbClr val="8b8b8b"/>
                </a:solidFill>
                <a:latin typeface="Arial"/>
              </a:rPr>
              <a:t>Taylor Krebsbach, Jonathan McMahon, and Shantel Ward</a:t>
            </a:r>
            <a:endParaRPr b="0" lang="en-US" sz="1600" spc="-1" strike="noStrike">
              <a:latin typeface="Arial"/>
            </a:endParaRPr>
          </a:p>
        </p:txBody>
      </p:sp>
      <p:sp>
        <p:nvSpPr>
          <p:cNvPr id="129" name="TextShape 3"/>
          <p:cNvSpPr txBox="1"/>
          <p:nvPr/>
        </p:nvSpPr>
        <p:spPr>
          <a:xfrm>
            <a:off x="6553080" y="6356520"/>
            <a:ext cx="2133360" cy="364680"/>
          </a:xfrm>
          <a:prstGeom prst="rect">
            <a:avLst/>
          </a:prstGeom>
          <a:noFill/>
          <a:ln>
            <a:noFill/>
          </a:ln>
        </p:spPr>
        <p:txBody>
          <a:bodyPr anchor="ctr"/>
          <a:p>
            <a:pPr algn="r">
              <a:lnSpc>
                <a:spcPct val="100000"/>
              </a:lnSpc>
            </a:pPr>
            <a:fld id="{6694574C-37D1-464E-A682-48F5CD50DCAF}" type="slidenum">
              <a:rPr b="0" lang="en-US" sz="1200" spc="-1" strike="noStrike">
                <a:solidFill>
                  <a:srgbClr val="8b8b8b"/>
                </a:solidFill>
                <a:latin typeface="Calibri"/>
              </a:rPr>
              <a:t>1</a:t>
            </a:fld>
            <a:endParaRPr b="0" lang="en-US" sz="12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96720" y="494640"/>
            <a:ext cx="8229240" cy="635040"/>
          </a:xfrm>
          <a:prstGeom prst="rect">
            <a:avLst/>
          </a:prstGeom>
          <a:noFill/>
          <a:ln>
            <a:noFill/>
          </a:ln>
        </p:spPr>
        <p:txBody>
          <a:bodyPr anchor="ctr"/>
          <a:p>
            <a:pPr algn="ctr">
              <a:lnSpc>
                <a:spcPct val="100000"/>
              </a:lnSpc>
            </a:pPr>
            <a:r>
              <a:rPr b="1" lang="en-US" sz="3200" spc="-1" strike="noStrike">
                <a:solidFill>
                  <a:srgbClr val="000000"/>
                </a:solidFill>
                <a:latin typeface="Arial"/>
                <a:ea typeface="ＭＳ Ｐゴシック"/>
              </a:rPr>
              <a:t>Motivation</a:t>
            </a:r>
            <a:endParaRPr b="0" lang="en-US" sz="3200" spc="-1" strike="noStrike">
              <a:solidFill>
                <a:srgbClr val="000000"/>
              </a:solidFill>
              <a:latin typeface="Calibri"/>
            </a:endParaRPr>
          </a:p>
        </p:txBody>
      </p:sp>
      <p:sp>
        <p:nvSpPr>
          <p:cNvPr id="131" name="TextShape 2"/>
          <p:cNvSpPr txBox="1"/>
          <p:nvPr/>
        </p:nvSpPr>
        <p:spPr>
          <a:xfrm>
            <a:off x="457200" y="1130040"/>
            <a:ext cx="8328240" cy="4995720"/>
          </a:xfrm>
          <a:prstGeom prst="rect">
            <a:avLst/>
          </a:prstGeom>
          <a:noFill/>
          <a:ln>
            <a:noFill/>
          </a:ln>
        </p:spPr>
        <p:txBody>
          <a:bodyPr/>
          <a:p>
            <a:pPr marL="343080" indent="-342720">
              <a:lnSpc>
                <a:spcPct val="100000"/>
              </a:lnSpc>
              <a:spcBef>
                <a:spcPts val="320"/>
              </a:spcBef>
              <a:buClr>
                <a:srgbClr val="000000"/>
              </a:buClr>
              <a:buFont typeface="Arial"/>
              <a:buChar char="•"/>
            </a:pPr>
            <a:r>
              <a:rPr b="0" lang="en-US" sz="1600" spc="-1" strike="noStrike">
                <a:solidFill>
                  <a:srgbClr val="000000"/>
                </a:solidFill>
                <a:latin typeface="Arial"/>
                <a:ea typeface="ＭＳ Ｐゴシック"/>
              </a:rPr>
              <a:t>The COVID-19 pandemic began in Wuhan, China in December 2019. The virus has traveled the globe and drastically changed our lives. It is no surprise for us to wonder if staying at home is slowing the spread. We seek to understand if the actions taken by the U.S. states has significantly impacted the number of deaths caused by COVID-19.</a:t>
            </a:r>
            <a:endParaRPr b="0" lang="en-US" sz="1600" spc="-1" strike="noStrike">
              <a:solidFill>
                <a:srgbClr val="000000"/>
              </a:solidFill>
              <a:latin typeface="Arial"/>
            </a:endParaRPr>
          </a:p>
          <a:p>
            <a:pPr marL="343080" indent="-342720">
              <a:lnSpc>
                <a:spcPct val="100000"/>
              </a:lnSpc>
              <a:spcBef>
                <a:spcPts val="320"/>
              </a:spcBef>
              <a:buClr>
                <a:srgbClr val="000000"/>
              </a:buClr>
              <a:buFont typeface="Arial"/>
              <a:buChar char="•"/>
            </a:pPr>
            <a:r>
              <a:rPr b="0" lang="en-US" sz="1600" spc="-1" strike="noStrike">
                <a:solidFill>
                  <a:srgbClr val="000000"/>
                </a:solidFill>
                <a:latin typeface="Arial"/>
                <a:ea typeface="ＭＳ Ｐゴシック"/>
              </a:rPr>
              <a:t>For example, in Washington state, we see below that the number of deaths per 100,000 population appears to taper off around two weeks after the stay at home order and non-essential business closures. </a:t>
            </a:r>
            <a:endParaRPr b="0" lang="en-US" sz="1600" spc="-1" strike="noStrike">
              <a:solidFill>
                <a:srgbClr val="000000"/>
              </a:solidFill>
              <a:latin typeface="Arial"/>
            </a:endParaRPr>
          </a:p>
        </p:txBody>
      </p:sp>
      <p:sp>
        <p:nvSpPr>
          <p:cNvPr id="132" name="TextShape 3"/>
          <p:cNvSpPr txBox="1"/>
          <p:nvPr/>
        </p:nvSpPr>
        <p:spPr>
          <a:xfrm>
            <a:off x="6553080" y="6356520"/>
            <a:ext cx="2133360" cy="364680"/>
          </a:xfrm>
          <a:prstGeom prst="rect">
            <a:avLst/>
          </a:prstGeom>
          <a:noFill/>
          <a:ln>
            <a:noFill/>
          </a:ln>
        </p:spPr>
        <p:txBody>
          <a:bodyPr anchor="ctr"/>
          <a:p>
            <a:pPr algn="r">
              <a:lnSpc>
                <a:spcPct val="100000"/>
              </a:lnSpc>
            </a:pPr>
            <a:fld id="{2F3A4168-F9EE-4A6A-9823-1076ED10F5ED}" type="slidenum">
              <a:rPr b="0" lang="en-US" sz="1200" spc="-1" strike="noStrike">
                <a:solidFill>
                  <a:srgbClr val="8b8b8b"/>
                </a:solidFill>
                <a:latin typeface="Calibri"/>
              </a:rPr>
              <a:t>1</a:t>
            </a:fld>
            <a:endParaRPr b="0" lang="en-US" sz="1200" spc="-1" strike="noStrike">
              <a:latin typeface="Times New Roman"/>
            </a:endParaRPr>
          </a:p>
        </p:txBody>
      </p:sp>
      <p:graphicFrame>
        <p:nvGraphicFramePr>
          <p:cNvPr id="133" name="Chart 4"/>
          <p:cNvGraphicFramePr/>
          <p:nvPr/>
        </p:nvGraphicFramePr>
        <p:xfrm>
          <a:off x="1249200" y="3072960"/>
          <a:ext cx="6645600" cy="357048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96720" y="494640"/>
            <a:ext cx="8229240" cy="635040"/>
          </a:xfrm>
          <a:prstGeom prst="rect">
            <a:avLst/>
          </a:prstGeom>
          <a:noFill/>
          <a:ln>
            <a:noFill/>
          </a:ln>
        </p:spPr>
        <p:txBody>
          <a:bodyPr anchor="ctr"/>
          <a:p>
            <a:pPr algn="ctr">
              <a:lnSpc>
                <a:spcPct val="100000"/>
              </a:lnSpc>
            </a:pPr>
            <a:r>
              <a:rPr b="1" lang="en-US" sz="3200" spc="-1" strike="noStrike">
                <a:solidFill>
                  <a:srgbClr val="000000"/>
                </a:solidFill>
                <a:latin typeface="Arial"/>
                <a:ea typeface="ＭＳ Ｐゴシック"/>
              </a:rPr>
              <a:t>Data Analysis</a:t>
            </a:r>
            <a:endParaRPr b="0" lang="en-US" sz="3200" spc="-1" strike="noStrike">
              <a:solidFill>
                <a:srgbClr val="000000"/>
              </a:solidFill>
              <a:latin typeface="Calibri"/>
            </a:endParaRPr>
          </a:p>
        </p:txBody>
      </p:sp>
      <p:sp>
        <p:nvSpPr>
          <p:cNvPr id="135" name="TextShape 2"/>
          <p:cNvSpPr txBox="1"/>
          <p:nvPr/>
        </p:nvSpPr>
        <p:spPr>
          <a:xfrm>
            <a:off x="179280" y="1130040"/>
            <a:ext cx="3190320" cy="4995720"/>
          </a:xfrm>
          <a:prstGeom prst="rect">
            <a:avLst/>
          </a:prstGeom>
          <a:noFill/>
          <a:ln>
            <a:noFill/>
          </a:ln>
        </p:spPr>
        <p:txBody>
          <a:bodyPr/>
          <a:p>
            <a:pPr marL="343080" indent="-342720">
              <a:lnSpc>
                <a:spcPct val="100000"/>
              </a:lnSpc>
              <a:spcBef>
                <a:spcPts val="300"/>
              </a:spcBef>
              <a:buClr>
                <a:srgbClr val="000000"/>
              </a:buClr>
              <a:buFont typeface="Arial"/>
              <a:buChar char="•"/>
            </a:pPr>
            <a:r>
              <a:rPr b="0" lang="en-US" sz="1500" spc="-1" strike="noStrike">
                <a:solidFill>
                  <a:srgbClr val="000000"/>
                </a:solidFill>
                <a:latin typeface="Arial"/>
                <a:ea typeface="ＭＳ Ｐゴシック"/>
              </a:rPr>
              <a:t>We compiled data from multiple sources &amp; aggregated them by state from 3/1-4/10/20. Our model inputs consist of daily snapshots by state of these factors combined with state-specific information (e.g. median age).</a:t>
            </a:r>
            <a:endParaRPr b="0" lang="en-US" sz="1500" spc="-1" strike="noStrike">
              <a:solidFill>
                <a:srgbClr val="000000"/>
              </a:solidFill>
              <a:latin typeface="Arial"/>
            </a:endParaRPr>
          </a:p>
          <a:p>
            <a:pPr lvl="1" marL="743040" indent="-285480">
              <a:lnSpc>
                <a:spcPct val="100000"/>
              </a:lnSpc>
              <a:spcBef>
                <a:spcPts val="281"/>
              </a:spcBef>
              <a:buClr>
                <a:srgbClr val="000000"/>
              </a:buClr>
              <a:buFont typeface="Arial"/>
              <a:buChar char="–"/>
            </a:pPr>
            <a:r>
              <a:rPr b="0" lang="en-US" sz="1400" spc="-1" strike="noStrike">
                <a:solidFill>
                  <a:srgbClr val="000000"/>
                </a:solidFill>
                <a:latin typeface="Arial"/>
                <a:ea typeface="ＭＳ Ｐゴシック"/>
              </a:rPr>
              <a:t>The dates for state actions e.g. school closures) were transformed into “days since effective date of action” </a:t>
            </a:r>
            <a:endParaRPr b="0" lang="en-US" sz="1400" spc="-1" strike="noStrike">
              <a:solidFill>
                <a:srgbClr val="000000"/>
              </a:solidFill>
              <a:latin typeface="Arial"/>
            </a:endParaRPr>
          </a:p>
          <a:p>
            <a:pPr lvl="1" marL="743040" indent="-285480">
              <a:lnSpc>
                <a:spcPct val="100000"/>
              </a:lnSpc>
              <a:spcBef>
                <a:spcPts val="281"/>
              </a:spcBef>
              <a:buClr>
                <a:srgbClr val="000000"/>
              </a:buClr>
              <a:buFont typeface="Arial"/>
              <a:buChar char="–"/>
            </a:pPr>
            <a:r>
              <a:rPr b="0" lang="en-US" sz="1400" spc="-1" strike="noStrike">
                <a:solidFill>
                  <a:srgbClr val="000000"/>
                </a:solidFill>
                <a:latin typeface="Arial"/>
                <a:ea typeface="ＭＳ Ｐゴシック"/>
              </a:rPr>
              <a:t>Deaths per 100K were normalized by the population of each state</a:t>
            </a:r>
            <a:endParaRPr b="0" lang="en-US" sz="1400" spc="-1" strike="noStrike">
              <a:solidFill>
                <a:srgbClr val="000000"/>
              </a:solidFill>
              <a:latin typeface="Arial"/>
            </a:endParaRPr>
          </a:p>
          <a:p>
            <a:pPr marL="343080" indent="-342720">
              <a:lnSpc>
                <a:spcPct val="100000"/>
              </a:lnSpc>
              <a:spcBef>
                <a:spcPts val="300"/>
              </a:spcBef>
              <a:buClr>
                <a:srgbClr val="000000"/>
              </a:buClr>
              <a:buFont typeface="Arial"/>
              <a:buChar char="•"/>
            </a:pPr>
            <a:r>
              <a:rPr b="0" lang="en-US" sz="1500" spc="-1" strike="noStrike">
                <a:solidFill>
                  <a:srgbClr val="000000"/>
                </a:solidFill>
                <a:latin typeface="Arial"/>
                <a:ea typeface="ＭＳ Ｐゴシック"/>
              </a:rPr>
              <a:t>Google collects mobility data to provide insights into how activity patterns have changed in response to policies aimed at combatting COVID-19. </a:t>
            </a:r>
            <a:endParaRPr b="0" lang="en-US" sz="1500" spc="-1" strike="noStrike">
              <a:solidFill>
                <a:srgbClr val="000000"/>
              </a:solidFill>
              <a:latin typeface="Arial"/>
            </a:endParaRPr>
          </a:p>
          <a:p>
            <a:pPr>
              <a:lnSpc>
                <a:spcPct val="100000"/>
              </a:lnSpc>
              <a:spcBef>
                <a:spcPts val="300"/>
              </a:spcBef>
            </a:pPr>
            <a:endParaRPr b="0" lang="en-US" sz="1500" spc="-1" strike="noStrike">
              <a:solidFill>
                <a:srgbClr val="000000"/>
              </a:solidFill>
              <a:latin typeface="Arial"/>
            </a:endParaRPr>
          </a:p>
          <a:p>
            <a:pPr>
              <a:lnSpc>
                <a:spcPct val="100000"/>
              </a:lnSpc>
              <a:spcBef>
                <a:spcPts val="320"/>
              </a:spcBef>
            </a:pPr>
            <a:endParaRPr b="0" lang="en-US" sz="1500" spc="-1" strike="noStrike">
              <a:solidFill>
                <a:srgbClr val="000000"/>
              </a:solidFill>
              <a:latin typeface="Arial"/>
            </a:endParaRPr>
          </a:p>
        </p:txBody>
      </p:sp>
      <p:sp>
        <p:nvSpPr>
          <p:cNvPr id="136" name="TextShape 3"/>
          <p:cNvSpPr txBox="1"/>
          <p:nvPr/>
        </p:nvSpPr>
        <p:spPr>
          <a:xfrm>
            <a:off x="6553080" y="6356520"/>
            <a:ext cx="2133360" cy="364680"/>
          </a:xfrm>
          <a:prstGeom prst="rect">
            <a:avLst/>
          </a:prstGeom>
          <a:noFill/>
          <a:ln>
            <a:noFill/>
          </a:ln>
        </p:spPr>
        <p:txBody>
          <a:bodyPr anchor="ctr"/>
          <a:p>
            <a:pPr algn="r">
              <a:lnSpc>
                <a:spcPct val="100000"/>
              </a:lnSpc>
            </a:pPr>
            <a:fld id="{E96BC0B1-58F8-42D7-BAA1-60C36C56F334}" type="slidenum">
              <a:rPr b="0" lang="en-US" sz="1200" spc="-1" strike="noStrike">
                <a:solidFill>
                  <a:srgbClr val="8b8b8b"/>
                </a:solidFill>
                <a:latin typeface="Calibri"/>
              </a:rPr>
              <a:t>1</a:t>
            </a:fld>
            <a:endParaRPr b="0" lang="en-US" sz="1200" spc="-1" strike="noStrike">
              <a:latin typeface="Times New Roman"/>
            </a:endParaRPr>
          </a:p>
        </p:txBody>
      </p:sp>
      <p:grpSp>
        <p:nvGrpSpPr>
          <p:cNvPr id="137" name="Group 4"/>
          <p:cNvGrpSpPr/>
          <p:nvPr/>
        </p:nvGrpSpPr>
        <p:grpSpPr>
          <a:xfrm>
            <a:off x="3463560" y="1130040"/>
            <a:ext cx="5436360" cy="1727640"/>
            <a:chOff x="3463560" y="1130040"/>
            <a:chExt cx="5436360" cy="1727640"/>
          </a:xfrm>
        </p:grpSpPr>
        <p:sp>
          <p:nvSpPr>
            <p:cNvPr id="138" name="CustomShape 5"/>
            <p:cNvSpPr/>
            <p:nvPr/>
          </p:nvSpPr>
          <p:spPr>
            <a:xfrm>
              <a:off x="4705200" y="2344320"/>
              <a:ext cx="461880" cy="102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139" name="CustomShape 6"/>
            <p:cNvSpPr/>
            <p:nvPr/>
          </p:nvSpPr>
          <p:spPr>
            <a:xfrm flipH="1">
              <a:off x="6898680" y="2286360"/>
              <a:ext cx="460800" cy="156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140" name="CustomShape 7"/>
            <p:cNvSpPr/>
            <p:nvPr/>
          </p:nvSpPr>
          <p:spPr>
            <a:xfrm>
              <a:off x="5167440" y="2036520"/>
              <a:ext cx="1730880" cy="821160"/>
            </a:xfrm>
            <a:prstGeom prst="flowChartAlternateProcess">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txBody>
            <a:bodyPr lIns="90000" rIns="90000" tIns="45000" bIns="45000" anchor="ctr"/>
            <a:p>
              <a:pPr algn="ctr">
                <a:lnSpc>
                  <a:spcPct val="100000"/>
                </a:lnSpc>
              </a:pPr>
              <a:r>
                <a:rPr b="0" lang="en-US" sz="1800" spc="-1" strike="noStrike">
                  <a:solidFill>
                    <a:srgbClr val="ffffff"/>
                  </a:solidFill>
                  <a:latin typeface="Arial"/>
                  <a:ea typeface="ＭＳ Ｐゴシック"/>
                </a:rPr>
                <a:t>Dataset</a:t>
              </a:r>
              <a:endParaRPr b="0" lang="en-US" sz="1800" spc="-1" strike="noStrike">
                <a:latin typeface="Arial"/>
              </a:endParaRPr>
            </a:p>
          </p:txBody>
        </p:sp>
        <p:sp>
          <p:nvSpPr>
            <p:cNvPr id="141" name="CustomShape 8"/>
            <p:cNvSpPr/>
            <p:nvPr/>
          </p:nvSpPr>
          <p:spPr>
            <a:xfrm>
              <a:off x="3538080" y="1181160"/>
              <a:ext cx="1157400" cy="520560"/>
            </a:xfrm>
            <a:prstGeom prst="flowChartAlternateProcess">
              <a:avLst/>
            </a:prstGeom>
            <a:solidFill>
              <a:schemeClr val="bg1">
                <a:lumMod val="65000"/>
              </a:schemeClr>
            </a:solidFill>
            <a:ln>
              <a:solidFill>
                <a:schemeClr val="bg1">
                  <a:lumMod val="65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100" spc="-1" strike="noStrike">
                  <a:solidFill>
                    <a:srgbClr val="ffffff"/>
                  </a:solidFill>
                  <a:latin typeface="Arial"/>
                  <a:ea typeface="ＭＳ Ｐゴシック"/>
                </a:rPr>
                <a:t>Testing and Death Counts</a:t>
              </a:r>
              <a:endParaRPr b="0" lang="en-US" sz="1100" spc="-1" strike="noStrike">
                <a:latin typeface="Arial"/>
              </a:endParaRPr>
            </a:p>
          </p:txBody>
        </p:sp>
        <p:sp>
          <p:nvSpPr>
            <p:cNvPr id="142" name="CustomShape 9"/>
            <p:cNvSpPr/>
            <p:nvPr/>
          </p:nvSpPr>
          <p:spPr>
            <a:xfrm>
              <a:off x="3463560" y="2105640"/>
              <a:ext cx="1306440" cy="439200"/>
            </a:xfrm>
            <a:prstGeom prst="flowChartAlternateProcess">
              <a:avLst/>
            </a:prstGeom>
            <a:solidFill>
              <a:schemeClr val="bg1">
                <a:lumMod val="65000"/>
              </a:schemeClr>
            </a:solidFill>
            <a:ln>
              <a:solidFill>
                <a:schemeClr val="bg1">
                  <a:lumMod val="65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100" spc="-1" strike="noStrike">
                  <a:solidFill>
                    <a:srgbClr val="ffffff"/>
                  </a:solidFill>
                  <a:latin typeface="Arial"/>
                  <a:ea typeface="ＭＳ Ｐゴシック"/>
                </a:rPr>
                <a:t>Google Mobility Report</a:t>
              </a:r>
              <a:endParaRPr b="0" lang="en-US" sz="1100" spc="-1" strike="noStrike">
                <a:latin typeface="Arial"/>
              </a:endParaRPr>
            </a:p>
          </p:txBody>
        </p:sp>
        <p:sp>
          <p:nvSpPr>
            <p:cNvPr id="143" name="CustomShape 10"/>
            <p:cNvSpPr/>
            <p:nvPr/>
          </p:nvSpPr>
          <p:spPr>
            <a:xfrm>
              <a:off x="5408280" y="1130040"/>
              <a:ext cx="1304280" cy="520560"/>
            </a:xfrm>
            <a:prstGeom prst="flowChartAlternateProcess">
              <a:avLst/>
            </a:prstGeom>
            <a:solidFill>
              <a:schemeClr val="bg1">
                <a:lumMod val="65000"/>
              </a:schemeClr>
            </a:solidFill>
            <a:ln>
              <a:solidFill>
                <a:schemeClr val="bg1">
                  <a:lumMod val="65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100" spc="-1" strike="noStrike">
                  <a:solidFill>
                    <a:srgbClr val="ffffff"/>
                  </a:solidFill>
                  <a:latin typeface="Arial"/>
                  <a:ea typeface="ＭＳ Ｐゴシック"/>
                </a:rPr>
                <a:t>Population and Median Age</a:t>
              </a:r>
              <a:endParaRPr b="0" lang="en-US" sz="1100" spc="-1" strike="noStrike">
                <a:latin typeface="Arial"/>
              </a:endParaRPr>
            </a:p>
          </p:txBody>
        </p:sp>
        <p:sp>
          <p:nvSpPr>
            <p:cNvPr id="144" name="CustomShape 11"/>
            <p:cNvSpPr/>
            <p:nvPr/>
          </p:nvSpPr>
          <p:spPr>
            <a:xfrm>
              <a:off x="7195680" y="1181160"/>
              <a:ext cx="1704240" cy="469440"/>
            </a:xfrm>
            <a:prstGeom prst="flowChartAlternateProcess">
              <a:avLst/>
            </a:prstGeom>
            <a:solidFill>
              <a:schemeClr val="bg1">
                <a:lumMod val="65000"/>
              </a:schemeClr>
            </a:solidFill>
            <a:ln>
              <a:solidFill>
                <a:schemeClr val="bg1">
                  <a:lumMod val="65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100" spc="-1" strike="noStrike">
                  <a:solidFill>
                    <a:srgbClr val="ffffff"/>
                  </a:solidFill>
                  <a:latin typeface="Arial"/>
                  <a:ea typeface="ＭＳ Ｐゴシック"/>
                </a:rPr>
                <a:t>Changes in Unemployment Rates</a:t>
              </a:r>
              <a:endParaRPr b="0" lang="en-US" sz="1100" spc="-1" strike="noStrike">
                <a:latin typeface="Arial"/>
              </a:endParaRPr>
            </a:p>
          </p:txBody>
        </p:sp>
        <p:sp>
          <p:nvSpPr>
            <p:cNvPr id="145" name="CustomShape 12"/>
            <p:cNvSpPr/>
            <p:nvPr/>
          </p:nvSpPr>
          <p:spPr>
            <a:xfrm>
              <a:off x="7180560" y="2036520"/>
              <a:ext cx="1704240" cy="508320"/>
            </a:xfrm>
            <a:prstGeom prst="flowChartAlternateProcess">
              <a:avLst/>
            </a:prstGeom>
            <a:solidFill>
              <a:schemeClr val="bg1">
                <a:lumMod val="65000"/>
              </a:schemeClr>
            </a:solidFill>
            <a:ln>
              <a:solidFill>
                <a:schemeClr val="bg1">
                  <a:lumMod val="65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en-US" sz="1100" spc="-1" strike="noStrike">
                  <a:solidFill>
                    <a:srgbClr val="ffffff"/>
                  </a:solidFill>
                  <a:latin typeface="Arial"/>
                  <a:ea typeface="ＭＳ Ｐゴシック"/>
                </a:rPr>
                <a:t>Days since Legislation went  into effect</a:t>
              </a:r>
              <a:endParaRPr b="0" lang="en-US" sz="1100" spc="-1" strike="noStrike">
                <a:latin typeface="Arial"/>
              </a:endParaRPr>
            </a:p>
          </p:txBody>
        </p:sp>
        <p:sp>
          <p:nvSpPr>
            <p:cNvPr id="146" name="CustomShape 13"/>
            <p:cNvSpPr/>
            <p:nvPr/>
          </p:nvSpPr>
          <p:spPr>
            <a:xfrm>
              <a:off x="4705200" y="1583280"/>
              <a:ext cx="461880" cy="45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147" name="CustomShape 14"/>
            <p:cNvSpPr/>
            <p:nvPr/>
          </p:nvSpPr>
          <p:spPr>
            <a:xfrm flipH="1">
              <a:off x="6032160" y="1650960"/>
              <a:ext cx="27000" cy="385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148" name="CustomShape 15"/>
            <p:cNvSpPr/>
            <p:nvPr/>
          </p:nvSpPr>
          <p:spPr>
            <a:xfrm flipH="1">
              <a:off x="6898680" y="1566720"/>
              <a:ext cx="296640" cy="469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dk1"/>
            </a:lnRef>
            <a:fillRef idx="0">
              <a:schemeClr val="dk1"/>
            </a:fillRef>
            <a:effectRef idx="1">
              <a:schemeClr val="dk1"/>
            </a:effectRef>
            <a:fontRef idx="minor"/>
          </p:style>
        </p:sp>
        <p:sp>
          <p:nvSpPr>
            <p:cNvPr id="149" name="CustomShape 16"/>
            <p:cNvSpPr/>
            <p:nvPr/>
          </p:nvSpPr>
          <p:spPr>
            <a:xfrm>
              <a:off x="3528360" y="2580120"/>
              <a:ext cx="1610640" cy="250200"/>
            </a:xfrm>
            <a:prstGeom prst="rect">
              <a:avLst/>
            </a:prstGeom>
            <a:noFill/>
            <a:ln>
              <a:noFill/>
            </a:ln>
          </p:spPr>
          <p:style>
            <a:lnRef idx="0"/>
            <a:fillRef idx="0"/>
            <a:effectRef idx="0"/>
            <a:fontRef idx="minor"/>
          </p:style>
          <p:txBody>
            <a:bodyPr lIns="90000" rIns="90000" tIns="45000" bIns="45000"/>
            <a:p>
              <a:pPr marL="171360" indent="-171000">
                <a:lnSpc>
                  <a:spcPct val="100000"/>
                </a:lnSpc>
                <a:buClr>
                  <a:srgbClr val="000000"/>
                </a:buClr>
                <a:buFont typeface="Arial"/>
                <a:buChar char="•"/>
              </a:pPr>
              <a:r>
                <a:rPr b="0" lang="en-US" sz="1050" spc="-1" strike="noStrike">
                  <a:solidFill>
                    <a:srgbClr val="000000"/>
                  </a:solidFill>
                  <a:latin typeface="Arial"/>
                  <a:ea typeface="ＭＳ Ｐゴシック"/>
                </a:rPr>
                <a:t>Details below</a:t>
              </a:r>
              <a:endParaRPr b="0" lang="en-US" sz="1050" spc="-1" strike="noStrike">
                <a:latin typeface="Arial"/>
              </a:endParaRPr>
            </a:p>
          </p:txBody>
        </p:sp>
      </p:grpSp>
      <p:pic>
        <p:nvPicPr>
          <p:cNvPr id="150" name="Picture 62" descr=""/>
          <p:cNvPicPr/>
          <p:nvPr/>
        </p:nvPicPr>
        <p:blipFill>
          <a:blip r:embed="rId1"/>
          <a:stretch/>
        </p:blipFill>
        <p:spPr>
          <a:xfrm>
            <a:off x="3369960" y="3127680"/>
            <a:ext cx="5436000" cy="3508920"/>
          </a:xfrm>
          <a:prstGeom prst="rect">
            <a:avLst/>
          </a:prstGeom>
          <a:ln>
            <a:noFill/>
          </a:ln>
        </p:spPr>
      </p:pic>
      <p:sp>
        <p:nvSpPr>
          <p:cNvPr id="151" name="CustomShape 17"/>
          <p:cNvSpPr/>
          <p:nvPr/>
        </p:nvSpPr>
        <p:spPr>
          <a:xfrm>
            <a:off x="179280" y="5749920"/>
            <a:ext cx="2594880" cy="1094760"/>
          </a:xfrm>
          <a:prstGeom prst="rect">
            <a:avLst/>
          </a:prstGeom>
          <a:noFill/>
          <a:ln>
            <a:noFill/>
          </a:ln>
        </p:spPr>
        <p:style>
          <a:lnRef idx="0"/>
          <a:fillRef idx="0"/>
          <a:effectRef idx="0"/>
          <a:fontRef idx="minor"/>
        </p:style>
        <p:txBody>
          <a:bodyPr lIns="90000" rIns="90000" tIns="45000" bIns="45000"/>
          <a:p>
            <a:pPr>
              <a:lnSpc>
                <a:spcPct val="100000"/>
              </a:lnSpc>
            </a:pPr>
            <a:r>
              <a:rPr b="1" i="1" lang="en-US" sz="1100" spc="-1" strike="noStrike">
                <a:solidFill>
                  <a:srgbClr val="000000"/>
                </a:solidFill>
                <a:latin typeface="Calibri"/>
                <a:ea typeface="ＭＳ Ｐゴシック"/>
              </a:rPr>
              <a:t>Data Sources:</a:t>
            </a:r>
            <a:endParaRPr b="0" lang="en-US" sz="1100" spc="-1" strike="noStrike">
              <a:latin typeface="Arial"/>
            </a:endParaRPr>
          </a:p>
          <a:p>
            <a:pPr>
              <a:lnSpc>
                <a:spcPct val="100000"/>
              </a:lnSpc>
            </a:pPr>
            <a:r>
              <a:rPr b="0" i="1" lang="en-US" sz="1100" spc="-1" strike="noStrike">
                <a:solidFill>
                  <a:srgbClr val="000000"/>
                </a:solidFill>
                <a:latin typeface="Calibri"/>
                <a:ea typeface="ＭＳ Ｐゴシック"/>
              </a:rPr>
              <a:t>covidtracking.com</a:t>
            </a:r>
            <a:endParaRPr b="0" lang="en-US" sz="1100" spc="-1" strike="noStrike">
              <a:latin typeface="Arial"/>
            </a:endParaRPr>
          </a:p>
          <a:p>
            <a:pPr>
              <a:lnSpc>
                <a:spcPct val="100000"/>
              </a:lnSpc>
            </a:pPr>
            <a:r>
              <a:rPr b="0" i="1" lang="en-US" sz="1100" spc="-1" strike="noStrike">
                <a:solidFill>
                  <a:srgbClr val="000000"/>
                </a:solidFill>
                <a:latin typeface="Calibri"/>
                <a:ea typeface="ＭＳ Ｐゴシック"/>
              </a:rPr>
              <a:t>google.com/covid19/mobility</a:t>
            </a:r>
            <a:endParaRPr b="0" lang="en-US" sz="1100" spc="-1" strike="noStrike">
              <a:latin typeface="Arial"/>
            </a:endParaRPr>
          </a:p>
          <a:p>
            <a:pPr>
              <a:lnSpc>
                <a:spcPct val="100000"/>
              </a:lnSpc>
            </a:pPr>
            <a:r>
              <a:rPr b="0" i="1" lang="en-US" sz="1100" spc="-1" strike="noStrike">
                <a:solidFill>
                  <a:srgbClr val="000000"/>
                </a:solidFill>
                <a:latin typeface="Calibri"/>
                <a:ea typeface="ＭＳ Ｐゴシック"/>
              </a:rPr>
              <a:t>worldpopulationreview.com</a:t>
            </a:r>
            <a:endParaRPr b="0" lang="en-US" sz="1100" spc="-1" strike="noStrike">
              <a:latin typeface="Arial"/>
            </a:endParaRPr>
          </a:p>
          <a:p>
            <a:pPr>
              <a:lnSpc>
                <a:spcPct val="100000"/>
              </a:lnSpc>
            </a:pPr>
            <a:r>
              <a:rPr b="0" i="1" lang="en-US" sz="1100" spc="-1" strike="noStrike">
                <a:solidFill>
                  <a:srgbClr val="000000"/>
                </a:solidFill>
                <a:latin typeface="Calibri"/>
                <a:ea typeface="ＭＳ Ｐゴシック"/>
              </a:rPr>
              <a:t>bls.gov</a:t>
            </a:r>
            <a:endParaRPr b="0" lang="en-US" sz="1100" spc="-1" strike="noStrike">
              <a:latin typeface="Arial"/>
            </a:endParaRPr>
          </a:p>
          <a:p>
            <a:pPr>
              <a:lnSpc>
                <a:spcPct val="100000"/>
              </a:lnSpc>
            </a:pPr>
            <a:r>
              <a:rPr b="0" i="1" lang="en-US" sz="1100" spc="-1" strike="noStrike">
                <a:solidFill>
                  <a:srgbClr val="000000"/>
                </a:solidFill>
                <a:latin typeface="Calibri"/>
                <a:ea typeface="ＭＳ Ｐゴシック"/>
              </a:rPr>
              <a:t>kff.org</a:t>
            </a:r>
            <a:endParaRPr b="0" lang="en-US" sz="11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277920"/>
            <a:ext cx="8229240" cy="1068120"/>
          </a:xfrm>
          <a:prstGeom prst="rect">
            <a:avLst/>
          </a:prstGeom>
          <a:noFill/>
          <a:ln>
            <a:noFill/>
          </a:ln>
        </p:spPr>
        <p:txBody>
          <a:bodyPr anchor="ctr">
            <a:normAutofit/>
          </a:bodyPr>
          <a:p>
            <a:pPr algn="ctr">
              <a:lnSpc>
                <a:spcPct val="100000"/>
              </a:lnSpc>
            </a:pPr>
            <a:r>
              <a:rPr b="1" lang="en-US" sz="3200" spc="-1" strike="noStrike">
                <a:solidFill>
                  <a:srgbClr val="000000"/>
                </a:solidFill>
                <a:latin typeface="Arial"/>
                <a:ea typeface="ＭＳ Ｐゴシック"/>
              </a:rPr>
              <a:t>Variable Selection &amp; Testing</a:t>
            </a:r>
            <a:endParaRPr b="0" lang="en-US" sz="3200" spc="-1" strike="noStrike">
              <a:solidFill>
                <a:srgbClr val="000000"/>
              </a:solidFill>
              <a:latin typeface="Calibri"/>
            </a:endParaRPr>
          </a:p>
        </p:txBody>
      </p:sp>
      <p:sp>
        <p:nvSpPr>
          <p:cNvPr id="153" name="TextShape 2"/>
          <p:cNvSpPr txBox="1"/>
          <p:nvPr/>
        </p:nvSpPr>
        <p:spPr>
          <a:xfrm>
            <a:off x="457200" y="1126440"/>
            <a:ext cx="8229240" cy="4157280"/>
          </a:xfrm>
          <a:prstGeom prst="rect">
            <a:avLst/>
          </a:prstGeom>
          <a:noFill/>
          <a:ln>
            <a:noFill/>
          </a:ln>
        </p:spPr>
        <p:txBody>
          <a:bodyPr>
            <a:normAutofit/>
          </a:bodyPr>
          <a:p>
            <a:pPr marL="343080" indent="-342720">
              <a:lnSpc>
                <a:spcPct val="90000"/>
              </a:lnSpc>
              <a:spcBef>
                <a:spcPts val="300"/>
              </a:spcBef>
              <a:buClr>
                <a:srgbClr val="000000"/>
              </a:buClr>
              <a:buFont typeface="Arial"/>
              <a:buChar char="•"/>
            </a:pPr>
            <a:r>
              <a:rPr b="0" lang="en-US" sz="1500" spc="-1" strike="noStrike">
                <a:solidFill>
                  <a:srgbClr val="000000"/>
                </a:solidFill>
                <a:latin typeface="Arial"/>
                <a:ea typeface="ＭＳ Ｐゴシック"/>
              </a:rPr>
              <a:t>Two weeks is the commonly-cited incubation period during which COVID-19 symptoms will manifest. Based on this fact, in order to explore the death rates two weeks into the future, we select variables using data from two weeks prior as our covariates.</a:t>
            </a:r>
            <a:endParaRPr b="0" lang="en-US" sz="1500" spc="-1" strike="noStrike">
              <a:solidFill>
                <a:srgbClr val="000000"/>
              </a:solidFill>
              <a:latin typeface="Arial"/>
            </a:endParaRPr>
          </a:p>
          <a:p>
            <a:pPr marL="343080" indent="-342720">
              <a:lnSpc>
                <a:spcPct val="90000"/>
              </a:lnSpc>
              <a:spcBef>
                <a:spcPts val="300"/>
              </a:spcBef>
              <a:buClr>
                <a:srgbClr val="000000"/>
              </a:buClr>
              <a:buFont typeface="Arial"/>
              <a:buChar char="•"/>
            </a:pPr>
            <a:r>
              <a:rPr b="0" lang="en-US" sz="1500" spc="-1" strike="noStrike">
                <a:solidFill>
                  <a:srgbClr val="000000"/>
                </a:solidFill>
                <a:latin typeface="Arial"/>
                <a:ea typeface="ＭＳ Ｐゴシック"/>
              </a:rPr>
              <a:t>We also removed states that had less than 10 deaths. We considered that these states are “lagging behind” the other states.</a:t>
            </a:r>
            <a:endParaRPr b="0" lang="en-US" sz="1500" spc="-1" strike="noStrike">
              <a:solidFill>
                <a:srgbClr val="000000"/>
              </a:solidFill>
              <a:latin typeface="Arial"/>
            </a:endParaRPr>
          </a:p>
          <a:p>
            <a:pPr marL="343080" indent="-342720">
              <a:lnSpc>
                <a:spcPct val="90000"/>
              </a:lnSpc>
              <a:spcBef>
                <a:spcPts val="300"/>
              </a:spcBef>
              <a:buClr>
                <a:srgbClr val="000000"/>
              </a:buClr>
              <a:buFont typeface="Arial"/>
              <a:buChar char="•"/>
            </a:pPr>
            <a:r>
              <a:rPr b="0" lang="en-US" sz="1500" spc="-1" strike="noStrike">
                <a:solidFill>
                  <a:srgbClr val="000000"/>
                </a:solidFill>
                <a:latin typeface="Arial"/>
                <a:ea typeface="ＭＳ Ｐゴシック"/>
              </a:rPr>
              <a:t>Throughout our modeling selection, we consider the fact that some of the variables in our model may mask the signal of the others. </a:t>
            </a:r>
            <a:endParaRPr b="0" lang="en-US" sz="1500" spc="-1" strike="noStrike">
              <a:solidFill>
                <a:srgbClr val="000000"/>
              </a:solidFill>
              <a:latin typeface="Arial"/>
            </a:endParaRPr>
          </a:p>
          <a:p>
            <a:pPr lvl="1" marL="743040" indent="-285480">
              <a:lnSpc>
                <a:spcPct val="90000"/>
              </a:lnSpc>
              <a:spcBef>
                <a:spcPts val="300"/>
              </a:spcBef>
              <a:buClr>
                <a:srgbClr val="000000"/>
              </a:buClr>
              <a:buFont typeface="Arial"/>
              <a:buChar char="–"/>
            </a:pPr>
            <a:r>
              <a:rPr b="0" i="1" lang="en-US" sz="1500" spc="-1" strike="noStrike">
                <a:solidFill>
                  <a:srgbClr val="000000"/>
                </a:solidFill>
                <a:latin typeface="Arial"/>
                <a:ea typeface="ＭＳ Ｐゴシック"/>
              </a:rPr>
              <a:t>StayAtHome </a:t>
            </a:r>
            <a:r>
              <a:rPr b="0" lang="en-US" sz="1500" spc="-1" strike="noStrike">
                <a:solidFill>
                  <a:srgbClr val="000000"/>
                </a:solidFill>
                <a:latin typeface="Arial"/>
                <a:ea typeface="ＭＳ Ｐゴシック"/>
              </a:rPr>
              <a:t>variable has statistical significance in the absence of the Mobility data.</a:t>
            </a:r>
            <a:endParaRPr b="0" lang="en-US" sz="1500" spc="-1" strike="noStrike">
              <a:solidFill>
                <a:srgbClr val="000000"/>
              </a:solidFill>
              <a:latin typeface="Arial"/>
            </a:endParaRPr>
          </a:p>
          <a:p>
            <a:pPr marL="343080" indent="-342720">
              <a:lnSpc>
                <a:spcPct val="90000"/>
              </a:lnSpc>
              <a:spcBef>
                <a:spcPts val="300"/>
              </a:spcBef>
              <a:buClr>
                <a:srgbClr val="000000"/>
              </a:buClr>
              <a:buFont typeface="Arial"/>
              <a:buChar char="•"/>
            </a:pPr>
            <a:r>
              <a:rPr b="0" lang="en-US" sz="1500" spc="-1" strike="noStrike">
                <a:solidFill>
                  <a:srgbClr val="000000"/>
                </a:solidFill>
                <a:latin typeface="Arial"/>
                <a:ea typeface="ＭＳ Ｐゴシック"/>
              </a:rPr>
              <a:t>In one model we reviewed the random state effects. As seen below, the states with random effects significantly different from zero are those that were hit the hardest with COVID-19 earlier on: NY, NJ, CT, LA, CA, and MI. </a:t>
            </a:r>
            <a:endParaRPr b="0" lang="en-US" sz="1500" spc="-1" strike="noStrike">
              <a:solidFill>
                <a:srgbClr val="000000"/>
              </a:solidFill>
              <a:latin typeface="Arial"/>
            </a:endParaRPr>
          </a:p>
        </p:txBody>
      </p:sp>
      <p:pic>
        <p:nvPicPr>
          <p:cNvPr id="154" name="Picture 5" descr=""/>
          <p:cNvPicPr/>
          <p:nvPr/>
        </p:nvPicPr>
        <p:blipFill>
          <a:blip r:embed="rId1"/>
          <a:stretch/>
        </p:blipFill>
        <p:spPr>
          <a:xfrm>
            <a:off x="1074600" y="3874320"/>
            <a:ext cx="7020720" cy="2611080"/>
          </a:xfrm>
          <a:prstGeom prst="rect">
            <a:avLst/>
          </a:prstGeom>
          <a:ln>
            <a:noFill/>
          </a:ln>
        </p:spPr>
      </p:pic>
      <p:sp>
        <p:nvSpPr>
          <p:cNvPr id="155" name="TextShape 3"/>
          <p:cNvSpPr txBox="1"/>
          <p:nvPr/>
        </p:nvSpPr>
        <p:spPr>
          <a:xfrm>
            <a:off x="6553080" y="6356520"/>
            <a:ext cx="2133360" cy="364680"/>
          </a:xfrm>
          <a:prstGeom prst="rect">
            <a:avLst/>
          </a:prstGeom>
          <a:noFill/>
          <a:ln>
            <a:noFill/>
          </a:ln>
        </p:spPr>
        <p:txBody>
          <a:bodyPr anchor="ctr"/>
          <a:p>
            <a:pPr algn="r">
              <a:lnSpc>
                <a:spcPct val="100000"/>
              </a:lnSpc>
              <a:spcAft>
                <a:spcPts val="601"/>
              </a:spcAft>
            </a:pPr>
            <a:fld id="{36DDD22A-B657-4E98-B1CC-81DCDA326992}" type="slidenum">
              <a:rPr b="0" lang="en-US" sz="1200" spc="-1" strike="noStrike">
                <a:solidFill>
                  <a:srgbClr val="8b8b8b"/>
                </a:solidFill>
                <a:latin typeface="Calibri"/>
              </a:rPr>
              <a:t>1</a:t>
            </a:fld>
            <a:endParaRPr b="0" lang="en-US" sz="1200" spc="-1" strike="noStrike">
              <a:latin typeface="Times New Roman"/>
            </a:endParaRPr>
          </a:p>
        </p:txBody>
      </p:sp>
      <p:sp>
        <p:nvSpPr>
          <p:cNvPr id="156" name="CustomShape 4"/>
          <p:cNvSpPr/>
          <p:nvPr/>
        </p:nvSpPr>
        <p:spPr>
          <a:xfrm>
            <a:off x="2128680" y="5029200"/>
            <a:ext cx="233280" cy="389520"/>
          </a:xfrm>
          <a:prstGeom prst="ellipse">
            <a:avLst/>
          </a:prstGeom>
          <a:noFill/>
          <a:ln>
            <a:round/>
          </a:ln>
        </p:spPr>
        <p:style>
          <a:lnRef idx="2">
            <a:schemeClr val="accent1"/>
          </a:lnRef>
          <a:fillRef idx="1">
            <a:schemeClr val="lt1"/>
          </a:fillRef>
          <a:effectRef idx="0">
            <a:schemeClr val="accent1"/>
          </a:effectRef>
          <a:fontRef idx="minor"/>
        </p:style>
      </p:sp>
      <p:sp>
        <p:nvSpPr>
          <p:cNvPr id="157" name="CustomShape 5"/>
          <p:cNvSpPr/>
          <p:nvPr/>
        </p:nvSpPr>
        <p:spPr>
          <a:xfrm>
            <a:off x="3769200" y="4834080"/>
            <a:ext cx="233280" cy="389520"/>
          </a:xfrm>
          <a:prstGeom prst="ellipse">
            <a:avLst/>
          </a:prstGeom>
          <a:noFill/>
          <a:ln>
            <a:round/>
          </a:ln>
        </p:spPr>
        <p:style>
          <a:lnRef idx="2">
            <a:schemeClr val="accent1"/>
          </a:lnRef>
          <a:fillRef idx="1">
            <a:schemeClr val="lt1"/>
          </a:fillRef>
          <a:effectRef idx="0">
            <a:schemeClr val="accent1"/>
          </a:effectRef>
          <a:fontRef idx="minor"/>
        </p:style>
      </p:sp>
      <p:sp>
        <p:nvSpPr>
          <p:cNvPr id="158" name="CustomShape 6"/>
          <p:cNvSpPr/>
          <p:nvPr/>
        </p:nvSpPr>
        <p:spPr>
          <a:xfrm>
            <a:off x="4351680" y="5029200"/>
            <a:ext cx="233280" cy="389520"/>
          </a:xfrm>
          <a:prstGeom prst="ellipse">
            <a:avLst/>
          </a:prstGeom>
          <a:noFill/>
          <a:ln>
            <a:round/>
          </a:ln>
        </p:spPr>
        <p:style>
          <a:lnRef idx="2">
            <a:schemeClr val="accent1"/>
          </a:lnRef>
          <a:fillRef idx="1">
            <a:schemeClr val="lt1"/>
          </a:fillRef>
          <a:effectRef idx="0">
            <a:schemeClr val="accent1"/>
          </a:effectRef>
          <a:fontRef idx="minor"/>
        </p:style>
      </p:sp>
      <p:sp>
        <p:nvSpPr>
          <p:cNvPr id="159" name="CustomShape 7"/>
          <p:cNvSpPr/>
          <p:nvPr/>
        </p:nvSpPr>
        <p:spPr>
          <a:xfrm>
            <a:off x="5407920" y="4902120"/>
            <a:ext cx="233280" cy="389520"/>
          </a:xfrm>
          <a:prstGeom prst="ellipse">
            <a:avLst/>
          </a:prstGeom>
          <a:noFill/>
          <a:ln>
            <a:round/>
          </a:ln>
        </p:spPr>
        <p:style>
          <a:lnRef idx="2">
            <a:schemeClr val="accent1"/>
          </a:lnRef>
          <a:fillRef idx="1">
            <a:schemeClr val="lt1"/>
          </a:fillRef>
          <a:effectRef idx="0">
            <a:schemeClr val="accent1"/>
          </a:effectRef>
          <a:fontRef idx="minor"/>
        </p:style>
      </p:sp>
      <p:sp>
        <p:nvSpPr>
          <p:cNvPr id="160" name="CustomShape 8"/>
          <p:cNvSpPr/>
          <p:nvPr/>
        </p:nvSpPr>
        <p:spPr>
          <a:xfrm>
            <a:off x="5844600" y="4333320"/>
            <a:ext cx="233280" cy="389520"/>
          </a:xfrm>
          <a:prstGeom prst="ellipse">
            <a:avLst/>
          </a:prstGeom>
          <a:noFill/>
          <a:ln>
            <a:round/>
          </a:ln>
        </p:spPr>
        <p:style>
          <a:lnRef idx="2">
            <a:schemeClr val="accent1"/>
          </a:lnRef>
          <a:fillRef idx="1">
            <a:schemeClr val="lt1"/>
          </a:fillRef>
          <a:effectRef idx="0">
            <a:schemeClr val="accent1"/>
          </a:effectRef>
          <a:fontRef idx="minor"/>
        </p:style>
      </p:sp>
      <p:sp>
        <p:nvSpPr>
          <p:cNvPr id="161" name="CustomShape 9"/>
          <p:cNvSpPr/>
          <p:nvPr/>
        </p:nvSpPr>
        <p:spPr>
          <a:xfrm>
            <a:off x="1811160" y="5444640"/>
            <a:ext cx="233280" cy="389520"/>
          </a:xfrm>
          <a:prstGeom prst="ellipse">
            <a:avLst/>
          </a:prstGeom>
          <a:noFill/>
          <a:ln>
            <a:round/>
          </a:ln>
        </p:spPr>
        <p:style>
          <a:lnRef idx="2">
            <a:schemeClr val="accent1"/>
          </a:lnRef>
          <a:fillRef idx="1">
            <a:schemeClr val="lt1"/>
          </a:fillRef>
          <a:effectRef idx="0">
            <a:schemeClr val="accent1"/>
          </a:effectRef>
          <a:fontRef idx="minor"/>
        </p:style>
      </p:sp>
      <p:sp>
        <p:nvSpPr>
          <p:cNvPr id="162" name="TextShape 10"/>
          <p:cNvSpPr txBox="1"/>
          <p:nvPr/>
        </p:nvSpPr>
        <p:spPr>
          <a:xfrm>
            <a:off x="7865280" y="6356520"/>
            <a:ext cx="1371960" cy="364680"/>
          </a:xfrm>
          <a:prstGeom prst="rect">
            <a:avLst/>
          </a:prstGeom>
          <a:noFill/>
          <a:ln>
            <a:noFill/>
          </a:ln>
        </p:spPr>
        <p:txBody>
          <a:bodyPr anchor="ctr"/>
          <a:p>
            <a:pPr algn="ctr">
              <a:lnSpc>
                <a:spcPct val="100000"/>
              </a:lnSpc>
            </a:pPr>
            <a:r>
              <a:rPr b="0" lang="en-US" sz="1200" spc="-1" strike="noStrike">
                <a:solidFill>
                  <a:srgbClr val="8b8b8b"/>
                </a:solidFill>
                <a:latin typeface="Arial"/>
              </a:rPr>
              <a:t>4</a:t>
            </a:r>
            <a:endParaRPr b="0" lang="en-US" sz="1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96720" y="494640"/>
            <a:ext cx="8229240" cy="635040"/>
          </a:xfrm>
          <a:prstGeom prst="rect">
            <a:avLst/>
          </a:prstGeom>
          <a:noFill/>
          <a:ln>
            <a:noFill/>
          </a:ln>
        </p:spPr>
        <p:txBody>
          <a:bodyPr anchor="ctr"/>
          <a:p>
            <a:pPr algn="ctr">
              <a:lnSpc>
                <a:spcPct val="100000"/>
              </a:lnSpc>
            </a:pPr>
            <a:r>
              <a:rPr b="1" lang="en-US" sz="3200" spc="-1" strike="noStrike">
                <a:solidFill>
                  <a:srgbClr val="000000"/>
                </a:solidFill>
                <a:latin typeface="Arial"/>
                <a:ea typeface="ＭＳ Ｐゴシック"/>
              </a:rPr>
              <a:t>Models &amp; Results</a:t>
            </a:r>
            <a:endParaRPr b="0" lang="en-US" sz="3200" spc="-1" strike="noStrike">
              <a:solidFill>
                <a:srgbClr val="000000"/>
              </a:solidFill>
              <a:latin typeface="Calibri"/>
            </a:endParaRPr>
          </a:p>
        </p:txBody>
      </p:sp>
      <p:sp>
        <p:nvSpPr>
          <p:cNvPr id="164" name="TextShape 2"/>
          <p:cNvSpPr txBox="1"/>
          <p:nvPr/>
        </p:nvSpPr>
        <p:spPr>
          <a:xfrm>
            <a:off x="339840" y="3788640"/>
            <a:ext cx="8725680" cy="1945800"/>
          </a:xfrm>
          <a:prstGeom prst="rect">
            <a:avLst/>
          </a:prstGeom>
          <a:noFill/>
          <a:ln>
            <a:noFill/>
          </a:ln>
        </p:spPr>
        <p:txBody>
          <a:bodyPr/>
          <a:p>
            <a:pPr marL="343080" indent="-342720">
              <a:lnSpc>
                <a:spcPct val="100000"/>
              </a:lnSpc>
              <a:spcBef>
                <a:spcPts val="281"/>
              </a:spcBef>
              <a:buClr>
                <a:srgbClr val="000000"/>
              </a:buClr>
              <a:buFont typeface="Arial"/>
              <a:buChar char="•"/>
            </a:pPr>
            <a:r>
              <a:rPr b="0" lang="en-US" sz="1400" spc="-1" strike="noStrike">
                <a:solidFill>
                  <a:srgbClr val="000000"/>
                </a:solidFill>
                <a:latin typeface="Arial"/>
                <a:ea typeface="ＭＳ Ｐゴシック"/>
              </a:rPr>
              <a:t>Our Spatial Model yields a spatial dependence parameter </a:t>
            </a:r>
            <a:r>
              <a:rPr b="0" lang="en-US" sz="1400" spc="-1" strike="noStrike">
                <a:solidFill>
                  <a:srgbClr val="000000"/>
                </a:solidFill>
                <a:latin typeface="Arial"/>
                <a:ea typeface="ＭＳ Ｐゴシック"/>
              </a:rPr>
              <a:t>ρ=0.61</a:t>
            </a:r>
            <a:r>
              <a:rPr b="0" lang="en-US" sz="1400" spc="-1" strike="noStrike">
                <a:solidFill>
                  <a:srgbClr val="000000"/>
                </a:solidFill>
                <a:latin typeface="Arial"/>
                <a:ea typeface="ＭＳ Ｐゴシック"/>
              </a:rPr>
              <a:t>. Therefore we conclude residual spatial dependence is present in these data. We hypothesize that for smaller states this spatial dependence would be higher. </a:t>
            </a:r>
            <a:endParaRPr b="0" lang="en-US" sz="1400" spc="-1" strike="noStrike">
              <a:solidFill>
                <a:srgbClr val="000000"/>
              </a:solidFill>
              <a:latin typeface="Arial"/>
            </a:endParaRPr>
          </a:p>
          <a:p>
            <a:pPr marL="343080" indent="-342720">
              <a:lnSpc>
                <a:spcPct val="100000"/>
              </a:lnSpc>
              <a:spcBef>
                <a:spcPts val="281"/>
              </a:spcBef>
              <a:buClr>
                <a:srgbClr val="000000"/>
              </a:buClr>
              <a:buFont typeface="Arial"/>
              <a:buChar char="•"/>
            </a:pPr>
            <a:r>
              <a:rPr b="0" lang="en-US" sz="1400" spc="-1" strike="noStrike">
                <a:solidFill>
                  <a:srgbClr val="000000"/>
                </a:solidFill>
                <a:latin typeface="Arial"/>
                <a:ea typeface="ＭＳ Ｐゴシック"/>
              </a:rPr>
              <a:t>Among our final three models, the </a:t>
            </a:r>
            <a:r>
              <a:rPr b="0" i="1" lang="en-US" sz="1400" spc="-1" strike="noStrike">
                <a:solidFill>
                  <a:srgbClr val="000000"/>
                </a:solidFill>
                <a:latin typeface="Arial"/>
                <a:ea typeface="ＭＳ Ｐゴシック"/>
              </a:rPr>
              <a:t>TransitPctChg</a:t>
            </a:r>
            <a:r>
              <a:rPr b="0" lang="en-US" sz="1400" spc="-1" strike="noStrike">
                <a:solidFill>
                  <a:srgbClr val="000000"/>
                </a:solidFill>
                <a:latin typeface="Arial"/>
                <a:ea typeface="ＭＳ Ｐゴシック"/>
              </a:rPr>
              <a:t> and </a:t>
            </a:r>
            <a:r>
              <a:rPr b="0" i="1" lang="en-US" sz="1400" spc="-1" strike="noStrike">
                <a:solidFill>
                  <a:srgbClr val="000000"/>
                </a:solidFill>
                <a:latin typeface="Arial"/>
                <a:ea typeface="ＭＳ Ｐゴシック"/>
              </a:rPr>
              <a:t>ResidentialPctChange</a:t>
            </a:r>
            <a:r>
              <a:rPr b="0" lang="en-US" sz="1400" spc="-1" strike="noStrike">
                <a:solidFill>
                  <a:srgbClr val="000000"/>
                </a:solidFill>
                <a:latin typeface="Arial"/>
                <a:ea typeface="ＭＳ Ｐゴシック"/>
              </a:rPr>
              <a:t> covariates were consistently significant.</a:t>
            </a:r>
            <a:endParaRPr b="0" lang="en-US" sz="1400" spc="-1" strike="noStrike">
              <a:solidFill>
                <a:srgbClr val="000000"/>
              </a:solidFill>
              <a:latin typeface="Arial"/>
            </a:endParaRPr>
          </a:p>
          <a:p>
            <a:pPr marL="343080" indent="-342720">
              <a:lnSpc>
                <a:spcPct val="100000"/>
              </a:lnSpc>
              <a:spcBef>
                <a:spcPts val="281"/>
              </a:spcBef>
              <a:buClr>
                <a:srgbClr val="000000"/>
              </a:buClr>
              <a:buFont typeface="Arial"/>
              <a:buChar char="•"/>
            </a:pPr>
            <a:r>
              <a:rPr b="0" lang="en-US" sz="1400" spc="-1" strike="noStrike">
                <a:solidFill>
                  <a:srgbClr val="000000"/>
                </a:solidFill>
                <a:latin typeface="Arial"/>
                <a:ea typeface="ＭＳ Ｐゴシック"/>
              </a:rPr>
              <a:t>Stochastic Search Variable Selection Model exhibited that covariates </a:t>
            </a:r>
            <a:r>
              <a:rPr b="0" i="1" lang="en-US" sz="1400" spc="-1" strike="noStrike">
                <a:solidFill>
                  <a:srgbClr val="000000"/>
                </a:solidFill>
                <a:latin typeface="Arial"/>
                <a:ea typeface="ＭＳ Ｐゴシック"/>
              </a:rPr>
              <a:t>SchoolClosure</a:t>
            </a:r>
            <a:r>
              <a:rPr b="0" lang="en-US" sz="1400" spc="-1" strike="noStrike">
                <a:solidFill>
                  <a:srgbClr val="000000"/>
                </a:solidFill>
                <a:latin typeface="Arial"/>
                <a:ea typeface="ＭＳ Ｐゴシック"/>
              </a:rPr>
              <a:t>, </a:t>
            </a:r>
            <a:r>
              <a:rPr b="0" i="1" lang="en-US" sz="1400" spc="-1" strike="noStrike">
                <a:solidFill>
                  <a:srgbClr val="000000"/>
                </a:solidFill>
                <a:latin typeface="Arial"/>
                <a:ea typeface="ＭＳ Ｐゴシック"/>
              </a:rPr>
              <a:t>TransitPctChg</a:t>
            </a:r>
            <a:r>
              <a:rPr b="0" lang="en-US" sz="1400" spc="-1" strike="noStrike">
                <a:solidFill>
                  <a:srgbClr val="000000"/>
                </a:solidFill>
                <a:latin typeface="Arial"/>
                <a:ea typeface="ＭＳ Ｐゴシック"/>
              </a:rPr>
              <a:t>, and </a:t>
            </a:r>
            <a:r>
              <a:rPr b="0" i="1" lang="en-US" sz="1400" spc="-1" strike="noStrike">
                <a:solidFill>
                  <a:srgbClr val="000000"/>
                </a:solidFill>
                <a:latin typeface="Arial"/>
                <a:ea typeface="ＭＳ Ｐゴシック"/>
              </a:rPr>
              <a:t>ResidentialPctChange</a:t>
            </a:r>
            <a:r>
              <a:rPr b="0" lang="en-US" sz="1400" spc="-1" strike="noStrike">
                <a:solidFill>
                  <a:srgbClr val="000000"/>
                </a:solidFill>
                <a:latin typeface="Arial"/>
                <a:ea typeface="ＭＳ Ｐゴシック"/>
              </a:rPr>
              <a:t>, should be included in the model. These covariates have mean posterior inclusion probabilities of 0.17, 0.46, and 0.93, respectively.</a:t>
            </a:r>
            <a:endParaRPr b="0" lang="en-US" sz="1400" spc="-1" strike="noStrike">
              <a:solidFill>
                <a:srgbClr val="000000"/>
              </a:solidFill>
              <a:latin typeface="Arial"/>
            </a:endParaRPr>
          </a:p>
          <a:p>
            <a:pPr marL="343080" indent="-342720">
              <a:lnSpc>
                <a:spcPct val="100000"/>
              </a:lnSpc>
              <a:spcBef>
                <a:spcPts val="281"/>
              </a:spcBef>
              <a:buClr>
                <a:srgbClr val="000000"/>
              </a:buClr>
              <a:buFont typeface="Arial"/>
              <a:buChar char="•"/>
            </a:pPr>
            <a:r>
              <a:rPr b="0" lang="en-US" sz="1400" spc="-1" strike="noStrike">
                <a:solidFill>
                  <a:srgbClr val="000000"/>
                </a:solidFill>
                <a:latin typeface="Arial"/>
                <a:ea typeface="ＭＳ Ｐゴシック"/>
              </a:rPr>
              <a:t>WAIC and DIC for the Spatial Model and State Random Effects Model are the lowest. Perhaps this validates that states have a significant impact on the model.</a:t>
            </a:r>
            <a:endParaRPr b="0" lang="en-US" sz="1400" spc="-1" strike="noStrike">
              <a:solidFill>
                <a:srgbClr val="000000"/>
              </a:solidFill>
              <a:latin typeface="Arial"/>
            </a:endParaRPr>
          </a:p>
          <a:p>
            <a:pPr marL="343080" indent="-342720">
              <a:lnSpc>
                <a:spcPct val="100000"/>
              </a:lnSpc>
              <a:spcBef>
                <a:spcPts val="281"/>
              </a:spcBef>
              <a:buClr>
                <a:srgbClr val="000000"/>
              </a:buClr>
              <a:buFont typeface="Arial"/>
              <a:buChar char="•"/>
            </a:pPr>
            <a:r>
              <a:rPr b="0" lang="en-US" sz="1400" spc="-1" strike="noStrike">
                <a:solidFill>
                  <a:srgbClr val="000000"/>
                </a:solidFill>
                <a:latin typeface="Arial"/>
                <a:ea typeface="ＭＳ Ｐゴシック"/>
              </a:rPr>
              <a:t>Model burn-in was 50k iterations then 2 chains x 300k iterations (thin=3). ESS counts of &gt;1,000 and Gelman Diagnostics of 1 revealed that the models converged for all parameters.</a:t>
            </a:r>
            <a:endParaRPr b="0" lang="en-US" sz="1400" spc="-1" strike="noStrike">
              <a:solidFill>
                <a:srgbClr val="000000"/>
              </a:solidFill>
              <a:latin typeface="Arial"/>
            </a:endParaRPr>
          </a:p>
        </p:txBody>
      </p:sp>
      <p:sp>
        <p:nvSpPr>
          <p:cNvPr id="165" name="TextShape 3"/>
          <p:cNvSpPr txBox="1"/>
          <p:nvPr/>
        </p:nvSpPr>
        <p:spPr>
          <a:xfrm>
            <a:off x="6553080" y="6356520"/>
            <a:ext cx="2133360" cy="364680"/>
          </a:xfrm>
          <a:prstGeom prst="rect">
            <a:avLst/>
          </a:prstGeom>
          <a:noFill/>
          <a:ln>
            <a:noFill/>
          </a:ln>
        </p:spPr>
        <p:txBody>
          <a:bodyPr anchor="ctr"/>
          <a:p>
            <a:pPr algn="r">
              <a:lnSpc>
                <a:spcPct val="100000"/>
              </a:lnSpc>
            </a:pPr>
            <a:fld id="{E16CEDE1-F3E4-42F5-9A6C-A1F2F28D879A}" type="slidenum">
              <a:rPr b="0" lang="en-US" sz="1200" spc="-1" strike="noStrike">
                <a:solidFill>
                  <a:srgbClr val="8b8b8b"/>
                </a:solidFill>
                <a:latin typeface="Arial"/>
              </a:rPr>
              <a:t>1</a:t>
            </a:fld>
            <a:endParaRPr b="0" lang="en-US" sz="1200" spc="-1" strike="noStrike">
              <a:latin typeface="Times New Roman"/>
            </a:endParaRPr>
          </a:p>
        </p:txBody>
      </p:sp>
      <p:graphicFrame>
        <p:nvGraphicFramePr>
          <p:cNvPr id="166" name="Table 4"/>
          <p:cNvGraphicFramePr/>
          <p:nvPr/>
        </p:nvGraphicFramePr>
        <p:xfrm>
          <a:off x="84960" y="1360440"/>
          <a:ext cx="8980560" cy="2233440"/>
        </p:xfrm>
        <a:graphic>
          <a:graphicData uri="http://schemas.openxmlformats.org/drawingml/2006/table">
            <a:tbl>
              <a:tblPr/>
              <a:tblGrid>
                <a:gridCol w="2993400"/>
                <a:gridCol w="3161880"/>
                <a:gridCol w="2825280"/>
              </a:tblGrid>
              <a:tr h="491400">
                <a:tc>
                  <a:txBody>
                    <a:bodyPr/>
                    <a:p>
                      <a:pPr>
                        <a:lnSpc>
                          <a:spcPct val="100000"/>
                        </a:lnSpc>
                      </a:pPr>
                      <a:r>
                        <a:rPr b="1" lang="en-US" sz="1400" spc="-1" strike="noStrike">
                          <a:solidFill>
                            <a:srgbClr val="ffffff"/>
                          </a:solidFill>
                          <a:latin typeface="Arial"/>
                        </a:rPr>
                        <a:t>Spatial Model</a:t>
                      </a:r>
                      <a:endParaRPr b="0" lang="en-US" sz="1400" spc="-1" strike="noStrike">
                        <a:latin typeface="Arial"/>
                      </a:endParaRPr>
                    </a:p>
                    <a:p>
                      <a:pPr>
                        <a:lnSpc>
                          <a:spcPct val="100000"/>
                        </a:lnSpc>
                      </a:pPr>
                      <a:endParaRPr b="0" lang="en-US" sz="1400" spc="-1" strike="noStrike">
                        <a:latin typeface="Arial"/>
                      </a:endParaRPr>
                    </a:p>
                  </a:txBody>
                  <a:tcPr marL="91440" marR="91440">
                    <a:lnL w="9360">
                      <a:solidFill>
                        <a:srgbClr val="000000"/>
                      </a:solidFill>
                    </a:lnL>
                    <a:lnR w="12240">
                      <a:solidFill>
                        <a:srgbClr val="ffffff"/>
                      </a:solidFill>
                    </a:lnR>
                    <a:lnT w="9360">
                      <a:solidFill>
                        <a:srgbClr val="000000"/>
                      </a:solidFill>
                    </a:lnT>
                    <a:lnB w="9360">
                      <a:solidFill>
                        <a:srgbClr val="000000"/>
                      </a:solidFill>
                    </a:lnB>
                    <a:solidFill>
                      <a:srgbClr val="000000"/>
                    </a:solidFill>
                  </a:tcPr>
                </a:tc>
                <a:tc>
                  <a:txBody>
                    <a:bodyPr/>
                    <a:p>
                      <a:pPr>
                        <a:lnSpc>
                          <a:spcPct val="100000"/>
                        </a:lnSpc>
                      </a:pPr>
                      <a:r>
                        <a:rPr b="1" lang="en-US" sz="1400" spc="-1" strike="noStrike">
                          <a:solidFill>
                            <a:srgbClr val="ffffff"/>
                          </a:solidFill>
                          <a:latin typeface="Arial"/>
                        </a:rPr>
                        <a:t>Stochastic Search Variable Selection Spatial Model</a:t>
                      </a:r>
                      <a:endParaRPr b="0" lang="en-US" sz="1400" spc="-1" strike="noStrike">
                        <a:latin typeface="Arial"/>
                      </a:endParaRPr>
                    </a:p>
                  </a:txBody>
                  <a:tcPr marL="91440" marR="91440">
                    <a:lnL w="12240">
                      <a:solidFill>
                        <a:srgbClr val="ffffff"/>
                      </a:solidFill>
                    </a:lnL>
                    <a:lnR w="12240">
                      <a:solidFill>
                        <a:srgbClr val="ffffff"/>
                      </a:solidFill>
                    </a:lnR>
                    <a:lnT w="9360">
                      <a:solidFill>
                        <a:srgbClr val="000000"/>
                      </a:solidFill>
                    </a:lnT>
                    <a:lnB w="9360">
                      <a:solidFill>
                        <a:srgbClr val="000000"/>
                      </a:solidFill>
                    </a:lnB>
                    <a:solidFill>
                      <a:srgbClr val="000000"/>
                    </a:solidFill>
                  </a:tcPr>
                </a:tc>
                <a:tc>
                  <a:txBody>
                    <a:bodyPr/>
                    <a:p>
                      <a:pPr>
                        <a:lnSpc>
                          <a:spcPct val="100000"/>
                        </a:lnSpc>
                      </a:pPr>
                      <a:r>
                        <a:rPr b="1" lang="en-US" sz="1400" spc="-1" strike="noStrike">
                          <a:solidFill>
                            <a:srgbClr val="ffffff"/>
                          </a:solidFill>
                          <a:latin typeface="Arial"/>
                        </a:rPr>
                        <a:t>State Random Effects Model</a:t>
                      </a:r>
                      <a:endParaRPr b="0" lang="en-US" sz="1400" spc="-1" strike="noStrike">
                        <a:latin typeface="Arial"/>
                      </a:endParaRPr>
                    </a:p>
                  </a:txBody>
                  <a:tcPr marL="91440" marR="91440">
                    <a:lnL w="12240">
                      <a:solidFill>
                        <a:srgbClr val="ffffff"/>
                      </a:solidFill>
                    </a:lnL>
                    <a:lnR w="9360">
                      <a:solidFill>
                        <a:srgbClr val="000000"/>
                      </a:solidFill>
                    </a:lnR>
                    <a:lnT w="9360">
                      <a:solidFill>
                        <a:srgbClr val="000000"/>
                      </a:solidFill>
                    </a:lnT>
                    <a:lnB w="9360">
                      <a:solidFill>
                        <a:srgbClr val="000000"/>
                      </a:solidFill>
                    </a:lnB>
                    <a:solidFill>
                      <a:srgbClr val="000000"/>
                    </a:solidFill>
                  </a:tcPr>
                </a:tc>
              </a:tr>
              <a:tr h="1250640">
                <a:tc>
                  <a:txBody>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txBody>
                  <a:tcPr marL="91440" marR="91440">
                    <a:lnL w="9360">
                      <a:solidFill>
                        <a:srgbClr val="000000"/>
                      </a:solidFill>
                    </a:lnL>
                    <a:lnR w="12240">
                      <a:solidFill>
                        <a:srgbClr val="000000"/>
                      </a:solidFill>
                    </a:lnR>
                    <a:lnT w="9360">
                      <a:solidFill>
                        <a:srgbClr val="000000"/>
                      </a:solidFill>
                    </a:lnT>
                    <a:lnB w="9360">
                      <a:solidFill>
                        <a:srgbClr val="000000"/>
                      </a:solidFill>
                    </a:lnB>
                    <a:noFill/>
                  </a:tcPr>
                </a:tc>
                <a:tc>
                  <a:tcPr marL="91440" marR="91440">
                    <a:lnL w="12240">
                      <a:solidFill>
                        <a:srgbClr val="000000"/>
                      </a:solidFill>
                    </a:lnL>
                    <a:lnR w="12240">
                      <a:solidFill>
                        <a:srgbClr val="000000"/>
                      </a:solidFill>
                    </a:lnR>
                    <a:lnT w="9360">
                      <a:solidFill>
                        <a:srgbClr val="000000"/>
                      </a:solidFill>
                    </a:lnT>
                    <a:lnB w="9360">
                      <a:solidFill>
                        <a:srgbClr val="000000"/>
                      </a:solidFill>
                    </a:lnB>
                    <a:noFill/>
                  </a:tcPr>
                </a:tc>
                <a:tc>
                  <a:tcPr marL="91440" marR="91440">
                    <a:lnL w="12240">
                      <a:solidFill>
                        <a:srgbClr val="000000"/>
                      </a:solidFill>
                    </a:lnL>
                    <a:lnR w="9360">
                      <a:solidFill>
                        <a:srgbClr val="000000"/>
                      </a:solidFill>
                    </a:lnR>
                    <a:lnT w="9360">
                      <a:solidFill>
                        <a:srgbClr val="000000"/>
                      </a:solidFill>
                    </a:lnT>
                    <a:lnB w="9360">
                      <a:solidFill>
                        <a:srgbClr val="000000"/>
                      </a:solidFill>
                    </a:lnB>
                    <a:noFill/>
                  </a:tcPr>
                </a:tc>
              </a:tr>
              <a:tr h="491400">
                <a:tc>
                  <a:txBody>
                    <a:bodyPr/>
                    <a:p>
                      <a:pPr>
                        <a:lnSpc>
                          <a:spcPct val="100000"/>
                        </a:lnSpc>
                      </a:pPr>
                      <a:r>
                        <a:rPr b="1" lang="en-US" sz="1400" spc="-1" strike="noStrike">
                          <a:solidFill>
                            <a:srgbClr val="000000"/>
                          </a:solidFill>
                          <a:latin typeface="Arial"/>
                        </a:rPr>
                        <a:t>WAIC: 442.67</a:t>
                      </a:r>
                      <a:endParaRPr b="0" lang="en-US" sz="1400" spc="-1" strike="noStrike">
                        <a:latin typeface="Arial"/>
                      </a:endParaRPr>
                    </a:p>
                    <a:p>
                      <a:pPr>
                        <a:lnSpc>
                          <a:spcPct val="100000"/>
                        </a:lnSpc>
                      </a:pPr>
                      <a:r>
                        <a:rPr b="1" lang="en-US" sz="1400" spc="-1" strike="noStrike">
                          <a:solidFill>
                            <a:srgbClr val="000000"/>
                          </a:solidFill>
                          <a:latin typeface="Arial"/>
                        </a:rPr>
                        <a:t>DIC: 429.1</a:t>
                      </a:r>
                      <a:endParaRPr b="0" lang="en-US" sz="1400" spc="-1" strike="noStrike">
                        <a:latin typeface="Arial"/>
                      </a:endParaRPr>
                    </a:p>
                  </a:txBody>
                  <a:tcPr marL="91440" marR="91440">
                    <a:lnL w="9360">
                      <a:solidFill>
                        <a:srgbClr val="000000"/>
                      </a:solidFill>
                    </a:lnL>
                    <a:lnR w="12240">
                      <a:solidFill>
                        <a:srgbClr val="000000"/>
                      </a:solidFill>
                    </a:lnR>
                    <a:lnT w="9360">
                      <a:solidFill>
                        <a:srgbClr val="000000"/>
                      </a:solidFill>
                    </a:lnT>
                    <a:lnB w="9360">
                      <a:solidFill>
                        <a:srgbClr val="000000"/>
                      </a:solidFill>
                    </a:lnB>
                    <a:noFill/>
                  </a:tcPr>
                </a:tc>
                <a:tc>
                  <a:txBody>
                    <a:bodyPr/>
                    <a:p>
                      <a:pPr>
                        <a:lnSpc>
                          <a:spcPct val="100000"/>
                        </a:lnSpc>
                      </a:pPr>
                      <a:r>
                        <a:rPr b="0" lang="en-US" sz="1400" spc="-1" strike="noStrike">
                          <a:solidFill>
                            <a:srgbClr val="000000"/>
                          </a:solidFill>
                          <a:latin typeface="Arial"/>
                        </a:rPr>
                        <a:t>WAIC: 468.74</a:t>
                      </a:r>
                      <a:endParaRPr b="0" lang="en-US" sz="1400" spc="-1" strike="noStrike">
                        <a:latin typeface="Arial"/>
                      </a:endParaRPr>
                    </a:p>
                    <a:p>
                      <a:pPr>
                        <a:lnSpc>
                          <a:spcPct val="100000"/>
                        </a:lnSpc>
                      </a:pPr>
                      <a:r>
                        <a:rPr b="0" lang="en-US" sz="1400" spc="-1" strike="noStrike">
                          <a:solidFill>
                            <a:srgbClr val="000000"/>
                          </a:solidFill>
                          <a:latin typeface="Arial"/>
                        </a:rPr>
                        <a:t>DIC: 454.6</a:t>
                      </a:r>
                      <a:endParaRPr b="0" lang="en-US" sz="1400" spc="-1" strike="noStrike">
                        <a:latin typeface="Arial"/>
                      </a:endParaRPr>
                    </a:p>
                  </a:txBody>
                  <a:tcPr marL="91440" marR="91440">
                    <a:lnL w="12240">
                      <a:solidFill>
                        <a:srgbClr val="000000"/>
                      </a:solidFill>
                    </a:lnL>
                    <a:lnR w="12240">
                      <a:solidFill>
                        <a:srgbClr val="000000"/>
                      </a:solidFill>
                    </a:lnR>
                    <a:lnT w="9360">
                      <a:solidFill>
                        <a:srgbClr val="000000"/>
                      </a:solidFill>
                    </a:lnT>
                    <a:lnB w="9360">
                      <a:solidFill>
                        <a:srgbClr val="000000"/>
                      </a:solidFill>
                    </a:lnB>
                    <a:noFill/>
                  </a:tcPr>
                </a:tc>
                <a:tc>
                  <a:txBody>
                    <a:bodyPr/>
                    <a:p>
                      <a:pPr>
                        <a:lnSpc>
                          <a:spcPct val="100000"/>
                        </a:lnSpc>
                      </a:pPr>
                      <a:r>
                        <a:rPr b="1" lang="en-US" sz="1400" spc="-1" strike="noStrike">
                          <a:solidFill>
                            <a:srgbClr val="000000"/>
                          </a:solidFill>
                          <a:latin typeface="Arial"/>
                        </a:rPr>
                        <a:t>WAIC: 442.74</a:t>
                      </a:r>
                      <a:endParaRPr b="0" lang="en-US" sz="1400" spc="-1" strike="noStrike">
                        <a:latin typeface="Arial"/>
                      </a:endParaRPr>
                    </a:p>
                    <a:p>
                      <a:pPr>
                        <a:lnSpc>
                          <a:spcPct val="100000"/>
                        </a:lnSpc>
                      </a:pPr>
                      <a:r>
                        <a:rPr b="1" lang="en-US" sz="1400" spc="-1" strike="noStrike">
                          <a:solidFill>
                            <a:srgbClr val="000000"/>
                          </a:solidFill>
                          <a:latin typeface="Arial"/>
                        </a:rPr>
                        <a:t>DIC: 429.1</a:t>
                      </a:r>
                      <a:endParaRPr b="0" lang="en-US" sz="1400" spc="-1" strike="noStrike">
                        <a:latin typeface="Arial"/>
                      </a:endParaRPr>
                    </a:p>
                  </a:txBody>
                  <a:tcPr marL="91440" marR="91440">
                    <a:lnL w="1224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pic>
        <p:nvPicPr>
          <p:cNvPr id="167" name="Picture 8" descr=""/>
          <p:cNvPicPr/>
          <p:nvPr/>
        </p:nvPicPr>
        <p:blipFill>
          <a:blip r:embed="rId1"/>
          <a:stretch/>
        </p:blipFill>
        <p:spPr>
          <a:xfrm>
            <a:off x="3120120" y="1914120"/>
            <a:ext cx="3087720" cy="1122120"/>
          </a:xfrm>
          <a:prstGeom prst="rect">
            <a:avLst/>
          </a:prstGeom>
          <a:ln>
            <a:noFill/>
          </a:ln>
        </p:spPr>
      </p:pic>
      <p:pic>
        <p:nvPicPr>
          <p:cNvPr id="168" name="Picture 16" descr=""/>
          <p:cNvPicPr/>
          <p:nvPr/>
        </p:nvPicPr>
        <p:blipFill>
          <a:blip r:embed="rId2"/>
          <a:stretch/>
        </p:blipFill>
        <p:spPr>
          <a:xfrm>
            <a:off x="6299280" y="1895760"/>
            <a:ext cx="2759400" cy="829440"/>
          </a:xfrm>
          <a:prstGeom prst="rect">
            <a:avLst/>
          </a:prstGeom>
          <a:ln>
            <a:noFill/>
          </a:ln>
        </p:spPr>
      </p:pic>
      <p:pic>
        <p:nvPicPr>
          <p:cNvPr id="169" name="Picture 9" descr=""/>
          <p:cNvPicPr/>
          <p:nvPr/>
        </p:nvPicPr>
        <p:blipFill>
          <a:blip r:embed="rId3"/>
          <a:stretch/>
        </p:blipFill>
        <p:spPr>
          <a:xfrm>
            <a:off x="1690200" y="1068480"/>
            <a:ext cx="5763240" cy="275400"/>
          </a:xfrm>
          <a:prstGeom prst="rect">
            <a:avLst/>
          </a:prstGeom>
          <a:ln>
            <a:noFill/>
          </a:ln>
        </p:spPr>
      </p:pic>
      <p:sp>
        <p:nvSpPr>
          <p:cNvPr id="170" name="CustomShape 5"/>
          <p:cNvSpPr/>
          <p:nvPr/>
        </p:nvSpPr>
        <p:spPr>
          <a:xfrm>
            <a:off x="273600" y="6571800"/>
            <a:ext cx="5693040" cy="25776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ＭＳ Ｐゴシック"/>
              </a:rPr>
              <a:t>*See Page 155 of </a:t>
            </a:r>
            <a:r>
              <a:rPr b="0" i="1" lang="en-US" sz="1100" spc="-1" strike="noStrike">
                <a:solidFill>
                  <a:srgbClr val="000000"/>
                </a:solidFill>
                <a:latin typeface="Calibri"/>
                <a:ea typeface="ＭＳ Ｐゴシック"/>
              </a:rPr>
              <a:t>Bayesian Statistical Methods</a:t>
            </a:r>
            <a:r>
              <a:rPr b="0" lang="en-US" sz="1100" spc="-1" strike="noStrike">
                <a:solidFill>
                  <a:srgbClr val="000000"/>
                </a:solidFill>
                <a:latin typeface="Calibri"/>
                <a:ea typeface="ＭＳ Ｐゴシック"/>
              </a:rPr>
              <a:t> (Reich &amp; Ghosh)</a:t>
            </a:r>
            <a:endParaRPr b="0" lang="en-US" sz="1100" spc="-1" strike="noStrike">
              <a:latin typeface="Arial"/>
            </a:endParaRPr>
          </a:p>
        </p:txBody>
      </p:sp>
      <p:pic>
        <p:nvPicPr>
          <p:cNvPr id="171" name="Picture 12" descr=""/>
          <p:cNvPicPr/>
          <p:nvPr/>
        </p:nvPicPr>
        <p:blipFill>
          <a:blip r:embed="rId4"/>
          <a:stretch/>
        </p:blipFill>
        <p:spPr>
          <a:xfrm>
            <a:off x="92160" y="1895760"/>
            <a:ext cx="2940480" cy="11404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80880" y="231480"/>
            <a:ext cx="8229240" cy="1068120"/>
          </a:xfrm>
          <a:prstGeom prst="rect">
            <a:avLst/>
          </a:prstGeom>
          <a:noFill/>
          <a:ln>
            <a:noFill/>
          </a:ln>
        </p:spPr>
        <p:txBody>
          <a:bodyPr anchor="ctr">
            <a:normAutofit/>
          </a:bodyPr>
          <a:p>
            <a:pPr algn="ctr">
              <a:lnSpc>
                <a:spcPct val="100000"/>
              </a:lnSpc>
            </a:pPr>
            <a:r>
              <a:rPr b="1" lang="en-US" sz="3200" spc="-1" strike="noStrike">
                <a:solidFill>
                  <a:srgbClr val="000000"/>
                </a:solidFill>
                <a:latin typeface="Arial"/>
                <a:ea typeface="ＭＳ Ｐゴシック"/>
              </a:rPr>
              <a:t>Conclusions &amp; Further Questions</a:t>
            </a:r>
            <a:endParaRPr b="0" lang="en-US" sz="3200" spc="-1" strike="noStrike">
              <a:solidFill>
                <a:srgbClr val="000000"/>
              </a:solidFill>
              <a:latin typeface="Calibri"/>
            </a:endParaRPr>
          </a:p>
        </p:txBody>
      </p:sp>
      <p:sp>
        <p:nvSpPr>
          <p:cNvPr id="173" name="TextShape 2"/>
          <p:cNvSpPr txBox="1"/>
          <p:nvPr/>
        </p:nvSpPr>
        <p:spPr>
          <a:xfrm>
            <a:off x="235800" y="4791600"/>
            <a:ext cx="8229240" cy="1929240"/>
          </a:xfrm>
          <a:prstGeom prst="rect">
            <a:avLst/>
          </a:prstGeom>
          <a:noFill/>
          <a:ln>
            <a:noFill/>
          </a:ln>
        </p:spPr>
        <p:txBody>
          <a:bodyPr>
            <a:normAutofit/>
          </a:bodyPr>
          <a:p>
            <a:endParaRPr b="0" lang="en-US" sz="2400" spc="-1" strike="noStrike">
              <a:solidFill>
                <a:srgbClr val="000000"/>
              </a:solidFill>
              <a:latin typeface="Arial"/>
            </a:endParaRPr>
          </a:p>
          <a:p>
            <a:pPr marL="343080" indent="-342720">
              <a:lnSpc>
                <a:spcPct val="90000"/>
              </a:lnSpc>
              <a:spcBef>
                <a:spcPts val="320"/>
              </a:spcBef>
              <a:buClr>
                <a:srgbClr val="000000"/>
              </a:buClr>
              <a:buFont typeface="Arial"/>
              <a:buChar char="•"/>
            </a:pPr>
            <a:r>
              <a:rPr b="0" lang="en-US" sz="1600" spc="-1" strike="noStrike">
                <a:solidFill>
                  <a:srgbClr val="000000"/>
                </a:solidFill>
                <a:latin typeface="Arial"/>
                <a:ea typeface="ＭＳ Ｐゴシック"/>
              </a:rPr>
              <a:t>Further Exploration:</a:t>
            </a:r>
            <a:endParaRPr b="0" lang="en-US" sz="1600" spc="-1" strike="noStrike">
              <a:solidFill>
                <a:srgbClr val="000000"/>
              </a:solidFill>
              <a:latin typeface="Arial"/>
            </a:endParaRPr>
          </a:p>
          <a:p>
            <a:pPr lvl="1" marL="743040" indent="-285480">
              <a:lnSpc>
                <a:spcPct val="90000"/>
              </a:lnSpc>
              <a:spcBef>
                <a:spcPts val="281"/>
              </a:spcBef>
              <a:buClr>
                <a:srgbClr val="000000"/>
              </a:buClr>
              <a:buFont typeface="Arial"/>
              <a:buChar char="–"/>
            </a:pPr>
            <a:r>
              <a:rPr b="0" lang="en-US" sz="1400" spc="-1" strike="noStrike">
                <a:solidFill>
                  <a:srgbClr val="000000"/>
                </a:solidFill>
                <a:latin typeface="Arial"/>
                <a:ea typeface="ＭＳ Ｐゴシック"/>
              </a:rPr>
              <a:t>Perform analysis by county level/separate major cities (NYC).</a:t>
            </a:r>
            <a:endParaRPr b="0" lang="en-US" sz="1400" spc="-1" strike="noStrike">
              <a:solidFill>
                <a:srgbClr val="000000"/>
              </a:solidFill>
              <a:latin typeface="Arial"/>
            </a:endParaRPr>
          </a:p>
          <a:p>
            <a:pPr lvl="1" marL="743040" indent="-285480">
              <a:lnSpc>
                <a:spcPct val="90000"/>
              </a:lnSpc>
              <a:spcBef>
                <a:spcPts val="281"/>
              </a:spcBef>
              <a:buClr>
                <a:srgbClr val="000000"/>
              </a:buClr>
              <a:buFont typeface="Arial"/>
              <a:buChar char="–"/>
            </a:pPr>
            <a:r>
              <a:rPr b="0" lang="en-US" sz="1400" spc="-1" strike="noStrike">
                <a:solidFill>
                  <a:srgbClr val="000000"/>
                </a:solidFill>
                <a:latin typeface="Arial"/>
                <a:ea typeface="ＭＳ Ｐゴシック"/>
              </a:rPr>
              <a:t>Configure random effects model with statistically significant state effects and “all other states”.</a:t>
            </a:r>
            <a:endParaRPr b="0" lang="en-US" sz="1400" spc="-1" strike="noStrike">
              <a:solidFill>
                <a:srgbClr val="000000"/>
              </a:solidFill>
              <a:latin typeface="Arial"/>
            </a:endParaRPr>
          </a:p>
          <a:p>
            <a:pPr lvl="1" marL="743040" indent="-285480">
              <a:lnSpc>
                <a:spcPct val="90000"/>
              </a:lnSpc>
              <a:spcBef>
                <a:spcPts val="281"/>
              </a:spcBef>
              <a:buClr>
                <a:srgbClr val="000000"/>
              </a:buClr>
              <a:buFont typeface="Arial"/>
              <a:buChar char="–"/>
            </a:pPr>
            <a:r>
              <a:rPr b="0" lang="en-US" sz="1400" spc="-1" strike="noStrike">
                <a:solidFill>
                  <a:srgbClr val="000000"/>
                </a:solidFill>
                <a:latin typeface="Arial"/>
                <a:ea typeface="ＭＳ Ｐゴシック"/>
              </a:rPr>
              <a:t>Our analysis was truncated at 3/27/2020 due to predicting the 4/10/2020 number of deaths. How would our models change with more data?</a:t>
            </a:r>
            <a:endParaRPr b="0" lang="en-US" sz="1400" spc="-1" strike="noStrike">
              <a:solidFill>
                <a:srgbClr val="000000"/>
              </a:solidFill>
              <a:latin typeface="Arial"/>
            </a:endParaRPr>
          </a:p>
          <a:p>
            <a:pPr lvl="1" marL="743040" indent="-285480">
              <a:lnSpc>
                <a:spcPct val="90000"/>
              </a:lnSpc>
              <a:spcBef>
                <a:spcPts val="281"/>
              </a:spcBef>
              <a:buClr>
                <a:srgbClr val="000000"/>
              </a:buClr>
              <a:buFont typeface="Arial"/>
              <a:buChar char="–"/>
            </a:pPr>
            <a:r>
              <a:rPr b="0" lang="en-US" sz="1400" spc="-1" strike="noStrike">
                <a:solidFill>
                  <a:srgbClr val="000000"/>
                </a:solidFill>
                <a:latin typeface="Arial"/>
                <a:ea typeface="ＭＳ Ｐゴシック"/>
              </a:rPr>
              <a:t>Explore correlations further between covariates to remove any serial correlation or autocorrelation.</a:t>
            </a:r>
            <a:endParaRPr b="0" lang="en-US" sz="1400" spc="-1" strike="noStrike">
              <a:solidFill>
                <a:srgbClr val="000000"/>
              </a:solidFill>
              <a:latin typeface="Arial"/>
            </a:endParaRPr>
          </a:p>
          <a:p>
            <a:pPr lvl="1" marL="743040" indent="-285480">
              <a:lnSpc>
                <a:spcPct val="90000"/>
              </a:lnSpc>
              <a:spcBef>
                <a:spcPts val="281"/>
              </a:spcBef>
              <a:buClr>
                <a:srgbClr val="000000"/>
              </a:buClr>
              <a:buFont typeface="Arial"/>
              <a:buChar char="–"/>
            </a:pPr>
            <a:r>
              <a:rPr b="0" lang="en-US" sz="1400" spc="-1" strike="noStrike">
                <a:solidFill>
                  <a:srgbClr val="000000"/>
                </a:solidFill>
                <a:latin typeface="Arial"/>
                <a:ea typeface="ＭＳ Ｐゴシック"/>
              </a:rPr>
              <a:t>Incorporate the impacts of hospital bed capacity, hospital utilization and ventilator availability/shortages as covariates to see the significance on death rates. </a:t>
            </a:r>
            <a:endParaRPr b="0" lang="en-US" sz="1400" spc="-1" strike="noStrike">
              <a:solidFill>
                <a:srgbClr val="000000"/>
              </a:solidFill>
              <a:latin typeface="Arial"/>
            </a:endParaRPr>
          </a:p>
        </p:txBody>
      </p:sp>
      <p:pic>
        <p:nvPicPr>
          <p:cNvPr id="174" name="Picture 4" descr=""/>
          <p:cNvPicPr/>
          <p:nvPr/>
        </p:nvPicPr>
        <p:blipFill>
          <a:blip r:embed="rId1"/>
          <a:stretch/>
        </p:blipFill>
        <p:spPr>
          <a:xfrm>
            <a:off x="4495680" y="1570680"/>
            <a:ext cx="4489920" cy="3124800"/>
          </a:xfrm>
          <a:prstGeom prst="rect">
            <a:avLst/>
          </a:prstGeom>
          <a:ln>
            <a:noFill/>
          </a:ln>
        </p:spPr>
      </p:pic>
      <p:sp>
        <p:nvSpPr>
          <p:cNvPr id="175" name="TextShape 3"/>
          <p:cNvSpPr txBox="1"/>
          <p:nvPr/>
        </p:nvSpPr>
        <p:spPr>
          <a:xfrm>
            <a:off x="6553080" y="6356520"/>
            <a:ext cx="2133360" cy="364680"/>
          </a:xfrm>
          <a:prstGeom prst="rect">
            <a:avLst/>
          </a:prstGeom>
          <a:noFill/>
          <a:ln>
            <a:noFill/>
          </a:ln>
        </p:spPr>
        <p:txBody>
          <a:bodyPr anchor="ctr"/>
          <a:p>
            <a:pPr algn="r">
              <a:lnSpc>
                <a:spcPct val="100000"/>
              </a:lnSpc>
              <a:spcAft>
                <a:spcPts val="601"/>
              </a:spcAft>
            </a:pPr>
            <a:fld id="{7897A8E2-158C-4C5F-A389-DE9083B16874}" type="slidenum">
              <a:rPr b="0" lang="en-US" sz="1200" spc="-1" strike="noStrike">
                <a:solidFill>
                  <a:srgbClr val="8b8b8b"/>
                </a:solidFill>
                <a:latin typeface="Calibri"/>
              </a:rPr>
              <a:t>1</a:t>
            </a:fld>
            <a:endParaRPr b="0" lang="en-US" sz="1200" spc="-1" strike="noStrike">
              <a:latin typeface="Times New Roman"/>
            </a:endParaRPr>
          </a:p>
        </p:txBody>
      </p:sp>
      <p:sp>
        <p:nvSpPr>
          <p:cNvPr id="176" name="CustomShape 4"/>
          <p:cNvSpPr/>
          <p:nvPr/>
        </p:nvSpPr>
        <p:spPr>
          <a:xfrm>
            <a:off x="235800" y="1077480"/>
            <a:ext cx="4335840" cy="4134960"/>
          </a:xfrm>
          <a:prstGeom prst="rect">
            <a:avLst/>
          </a:prstGeom>
          <a:noFill/>
          <a:ln>
            <a:noFill/>
          </a:ln>
        </p:spPr>
        <p:style>
          <a:lnRef idx="0"/>
          <a:fillRef idx="0"/>
          <a:effectRef idx="0"/>
          <a:fontRef idx="minor"/>
        </p:style>
        <p:txBody>
          <a:bodyPr>
            <a:normAutofit/>
          </a:bodyPr>
          <a:p>
            <a:pPr marL="343080" indent="-342720">
              <a:lnSpc>
                <a:spcPct val="90000"/>
              </a:lnSpc>
              <a:spcBef>
                <a:spcPts val="300"/>
              </a:spcBef>
              <a:buClr>
                <a:srgbClr val="000000"/>
              </a:buClr>
              <a:buFont typeface="Arial"/>
              <a:buChar char="•"/>
            </a:pPr>
            <a:r>
              <a:rPr b="0" lang="en-US" sz="1500" spc="-1" strike="noStrike">
                <a:solidFill>
                  <a:srgbClr val="000000"/>
                </a:solidFill>
                <a:latin typeface="Arial"/>
                <a:ea typeface="ＭＳ Ｐゴシック"/>
              </a:rPr>
              <a:t>Conclusions:</a:t>
            </a:r>
            <a:endParaRPr b="0" lang="en-US" sz="1500" spc="-1" strike="noStrike">
              <a:latin typeface="Arial"/>
            </a:endParaRPr>
          </a:p>
          <a:p>
            <a:pPr lvl="1" marL="743040" indent="-285480">
              <a:lnSpc>
                <a:spcPct val="90000"/>
              </a:lnSpc>
              <a:spcBef>
                <a:spcPts val="261"/>
              </a:spcBef>
              <a:buClr>
                <a:srgbClr val="000000"/>
              </a:buClr>
              <a:buFont typeface="Arial"/>
              <a:buChar char="–"/>
            </a:pPr>
            <a:r>
              <a:rPr b="0" lang="en-US" sz="1300" spc="-1" strike="noStrike">
                <a:solidFill>
                  <a:srgbClr val="000000"/>
                </a:solidFill>
                <a:latin typeface="Arial"/>
                <a:ea typeface="ＭＳ Ｐゴシック"/>
              </a:rPr>
              <a:t>There is a significant state effect for those states exposed earlier and hit the hardest.</a:t>
            </a:r>
            <a:endParaRPr b="0" lang="en-US" sz="1300" spc="-1" strike="noStrike">
              <a:latin typeface="Arial"/>
            </a:endParaRPr>
          </a:p>
          <a:p>
            <a:pPr lvl="1" marL="743040" indent="-285480">
              <a:lnSpc>
                <a:spcPct val="90000"/>
              </a:lnSpc>
              <a:spcBef>
                <a:spcPts val="261"/>
              </a:spcBef>
              <a:buClr>
                <a:srgbClr val="000000"/>
              </a:buClr>
              <a:buFont typeface="Arial"/>
              <a:buChar char="–"/>
            </a:pPr>
            <a:r>
              <a:rPr b="0" lang="en-US" sz="1300" spc="-1" strike="noStrike">
                <a:solidFill>
                  <a:srgbClr val="000000"/>
                </a:solidFill>
                <a:latin typeface="Arial"/>
                <a:ea typeface="ＭＳ Ｐゴシック"/>
              </a:rPr>
              <a:t>Our Spatial Model points to a spatial dependence between states.</a:t>
            </a:r>
            <a:r>
              <a:rPr b="0" lang="en-US" sz="1300" spc="-1" strike="noStrike">
                <a:solidFill>
                  <a:srgbClr val="000000"/>
                </a:solidFill>
                <a:latin typeface="Arial"/>
                <a:ea typeface="ＭＳ Ｐゴシック"/>
              </a:rPr>
              <a:t> </a:t>
            </a:r>
            <a:endParaRPr b="0" lang="en-US" sz="1300" spc="-1" strike="noStrike">
              <a:latin typeface="Arial"/>
            </a:endParaRPr>
          </a:p>
          <a:p>
            <a:pPr lvl="1" marL="743040" indent="-285480">
              <a:lnSpc>
                <a:spcPct val="90000"/>
              </a:lnSpc>
              <a:spcBef>
                <a:spcPts val="281"/>
              </a:spcBef>
              <a:buClr>
                <a:srgbClr val="000000"/>
              </a:buClr>
              <a:buFont typeface="Arial"/>
              <a:buChar char="–"/>
            </a:pPr>
            <a:r>
              <a:rPr b="0" lang="en-US" sz="1300" spc="-1" strike="noStrike">
                <a:solidFill>
                  <a:srgbClr val="000000"/>
                </a:solidFill>
                <a:latin typeface="Arial"/>
                <a:ea typeface="ＭＳ Ｐゴシック"/>
              </a:rPr>
              <a:t>The Mobility Data has the most consistently significant predictive power in all our models. The </a:t>
            </a:r>
            <a:r>
              <a:rPr b="0" i="1" lang="en-US" sz="1300" spc="-1" strike="noStrike">
                <a:solidFill>
                  <a:srgbClr val="000000"/>
                </a:solidFill>
                <a:latin typeface="Arial"/>
                <a:ea typeface="ＭＳ Ｐゴシック"/>
              </a:rPr>
              <a:t>ResidentialPctChange</a:t>
            </a:r>
            <a:r>
              <a:rPr b="0" lang="en-US" sz="1300" spc="-1" strike="noStrike">
                <a:solidFill>
                  <a:srgbClr val="000000"/>
                </a:solidFill>
                <a:latin typeface="Arial"/>
                <a:ea typeface="ＭＳ Ｐゴシック"/>
              </a:rPr>
              <a:t> is the strongest predictor followed by </a:t>
            </a:r>
            <a:r>
              <a:rPr b="0" i="1" lang="en-US" sz="1400" spc="-1" strike="noStrike">
                <a:solidFill>
                  <a:srgbClr val="000000"/>
                </a:solidFill>
                <a:latin typeface="Arial"/>
                <a:ea typeface="ＭＳ Ｐゴシック"/>
              </a:rPr>
              <a:t>TransitPctChg</a:t>
            </a:r>
            <a:r>
              <a:rPr b="0" lang="en-US" sz="1400" spc="-1" strike="noStrike">
                <a:solidFill>
                  <a:srgbClr val="000000"/>
                </a:solidFill>
                <a:latin typeface="Arial"/>
                <a:ea typeface="ＭＳ Ｐゴシック"/>
              </a:rPr>
              <a:t>.</a:t>
            </a:r>
            <a:endParaRPr b="0" lang="en-US" sz="1400" spc="-1" strike="noStrike">
              <a:latin typeface="Arial"/>
            </a:endParaRPr>
          </a:p>
          <a:p>
            <a:pPr lvl="1" marL="743040" indent="-285480">
              <a:lnSpc>
                <a:spcPct val="90000"/>
              </a:lnSpc>
              <a:spcBef>
                <a:spcPts val="261"/>
              </a:spcBef>
              <a:buClr>
                <a:srgbClr val="000000"/>
              </a:buClr>
              <a:buFont typeface="Arial"/>
              <a:buChar char="–"/>
            </a:pPr>
            <a:r>
              <a:rPr b="0" lang="en-US" sz="1300" spc="-1" strike="noStrike">
                <a:solidFill>
                  <a:srgbClr val="000000"/>
                </a:solidFill>
                <a:latin typeface="Arial"/>
                <a:ea typeface="ＭＳ Ｐゴシック"/>
              </a:rPr>
              <a:t>In the Spatial Model, </a:t>
            </a:r>
            <a:r>
              <a:rPr b="0" i="1" lang="en-US" sz="1300" spc="-1" strike="noStrike">
                <a:solidFill>
                  <a:srgbClr val="000000"/>
                </a:solidFill>
                <a:latin typeface="Arial"/>
                <a:ea typeface="ＭＳ Ｐゴシック"/>
              </a:rPr>
              <a:t>ResidentialPctChange </a:t>
            </a:r>
            <a:r>
              <a:rPr b="0" lang="en-US" sz="1300" spc="-1" strike="noStrike">
                <a:solidFill>
                  <a:srgbClr val="000000"/>
                </a:solidFill>
                <a:latin typeface="Arial"/>
                <a:ea typeface="ＭＳ Ｐゴシック"/>
              </a:rPr>
              <a:t>is positively correlated with the death rates, where </a:t>
            </a:r>
            <a:r>
              <a:rPr b="0" i="1" lang="en-US" sz="1300" spc="-1" strike="noStrike">
                <a:solidFill>
                  <a:srgbClr val="000000"/>
                </a:solidFill>
                <a:latin typeface="Arial"/>
                <a:ea typeface="ＭＳ Ｐゴシック"/>
              </a:rPr>
              <a:t>TransitPctChg</a:t>
            </a:r>
            <a:r>
              <a:rPr b="0" lang="en-US" sz="1300" spc="-1" strike="noStrike">
                <a:solidFill>
                  <a:srgbClr val="000000"/>
                </a:solidFill>
                <a:latin typeface="Arial"/>
                <a:ea typeface="ＭＳ Ｐゴシック"/>
              </a:rPr>
              <a:t> is negatively correlated.</a:t>
            </a:r>
            <a:endParaRPr b="0" lang="en-US" sz="1300" spc="-1" strike="noStrike">
              <a:latin typeface="Arial"/>
            </a:endParaRPr>
          </a:p>
          <a:p>
            <a:pPr lvl="1" marL="743040" indent="-285480">
              <a:lnSpc>
                <a:spcPct val="90000"/>
              </a:lnSpc>
              <a:spcBef>
                <a:spcPts val="261"/>
              </a:spcBef>
              <a:buClr>
                <a:srgbClr val="000000"/>
              </a:buClr>
              <a:buFont typeface="Arial"/>
              <a:buChar char="–"/>
            </a:pPr>
            <a:r>
              <a:rPr b="0" lang="en-US" sz="1300" spc="-1" strike="noStrike">
                <a:solidFill>
                  <a:srgbClr val="000000"/>
                </a:solidFill>
                <a:latin typeface="Arial"/>
                <a:ea typeface="ＭＳ Ｐゴシック"/>
              </a:rPr>
              <a:t>The estimated mean for </a:t>
            </a:r>
            <a:r>
              <a:rPr b="0" i="1" lang="en-US" sz="1300" spc="-1" strike="noStrike">
                <a:solidFill>
                  <a:srgbClr val="000000"/>
                </a:solidFill>
                <a:latin typeface="Arial"/>
                <a:ea typeface="ＭＳ Ｐゴシック"/>
              </a:rPr>
              <a:t>SchoolClosure</a:t>
            </a:r>
            <a:r>
              <a:rPr b="0" lang="en-US" sz="1300" spc="-1" strike="noStrike">
                <a:solidFill>
                  <a:srgbClr val="000000"/>
                </a:solidFill>
                <a:latin typeface="Arial"/>
                <a:ea typeface="ＭＳ Ｐゴシック"/>
              </a:rPr>
              <a:t> suggests a strong negative correlation with the death rate, but due to the high level of uncertainty we cannot assign statistical significance to this covariate.</a:t>
            </a:r>
            <a:endParaRPr b="0" lang="en-US" sz="1300" spc="-1" strike="noStrike">
              <a:latin typeface="Arial"/>
            </a:endParaRPr>
          </a:p>
          <a:p>
            <a:pPr lvl="2" marL="1143000" indent="-228240">
              <a:lnSpc>
                <a:spcPct val="90000"/>
              </a:lnSpc>
              <a:spcBef>
                <a:spcPts val="261"/>
              </a:spcBef>
              <a:buClr>
                <a:srgbClr val="000000"/>
              </a:buClr>
              <a:buFont typeface="Arial"/>
              <a:buChar char="•"/>
            </a:pPr>
            <a:r>
              <a:rPr b="0" lang="en-US" sz="1300" spc="-1" strike="noStrike">
                <a:solidFill>
                  <a:srgbClr val="000000"/>
                </a:solidFill>
                <a:latin typeface="Arial"/>
                <a:ea typeface="ＭＳ Ｐゴシック"/>
              </a:rPr>
              <a:t>Our SSVS Spatial Model variable selection also identified this variable for inclusion.</a:t>
            </a:r>
            <a:endParaRPr b="0" lang="en-US" sz="1300" spc="-1" strike="noStrike">
              <a:latin typeface="Arial"/>
            </a:endParaRPr>
          </a:p>
        </p:txBody>
      </p:sp>
      <p:sp>
        <p:nvSpPr>
          <p:cNvPr id="177" name="TextShape 5"/>
          <p:cNvSpPr txBox="1"/>
          <p:nvPr/>
        </p:nvSpPr>
        <p:spPr>
          <a:xfrm>
            <a:off x="7064640" y="6356520"/>
            <a:ext cx="2895120" cy="364680"/>
          </a:xfrm>
          <a:prstGeom prst="rect">
            <a:avLst/>
          </a:prstGeom>
          <a:noFill/>
          <a:ln>
            <a:noFill/>
          </a:ln>
        </p:spPr>
        <p:txBody>
          <a:bodyPr anchor="ctr"/>
          <a:p>
            <a:pPr algn="ctr">
              <a:lnSpc>
                <a:spcPct val="100000"/>
              </a:lnSpc>
            </a:pPr>
            <a:r>
              <a:rPr b="0" lang="en-US" sz="1200" spc="-1" strike="noStrike">
                <a:solidFill>
                  <a:srgbClr val="8b8b8b"/>
                </a:solidFill>
                <a:latin typeface="Arial"/>
              </a:rPr>
              <a:t>6</a:t>
            </a:r>
            <a:endParaRPr b="0" lang="en-US" sz="12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142</TotalTime>
  <Application>LibreOffice/6.0.7.3$Linux_X86_64 LibreOffice_project/00m0$Build-3</Application>
  <Words>881</Words>
  <Paragraphs>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2020-04-26T17:46:22Z</dcterms:created>
  <dc:creator>Krebsbach, Taylor</dc:creator>
  <dc:description/>
  <dc:language>en-US</dc:language>
  <cp:lastModifiedBy/>
  <dcterms:modified xsi:type="dcterms:W3CDTF">2020-04-27T22:43:51Z</dcterms:modified>
  <cp:revision>3</cp:revision>
  <dc:subject/>
  <dc:title>Applying Bayesian Analysis to COVID-19: What is helping to slow death rates?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