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6" r:id="rId1"/>
  </p:sldMasterIdLst>
  <p:notesMasterIdLst>
    <p:notesMasterId r:id="rId20"/>
  </p:notesMasterIdLst>
  <p:sldIdLst>
    <p:sldId id="283" r:id="rId2"/>
    <p:sldId id="284" r:id="rId3"/>
    <p:sldId id="286" r:id="rId4"/>
    <p:sldId id="285" r:id="rId5"/>
    <p:sldId id="288" r:id="rId6"/>
    <p:sldId id="287" r:id="rId7"/>
    <p:sldId id="299" r:id="rId8"/>
    <p:sldId id="300" r:id="rId9"/>
    <p:sldId id="297" r:id="rId10"/>
    <p:sldId id="289" r:id="rId11"/>
    <p:sldId id="302" r:id="rId12"/>
    <p:sldId id="303" r:id="rId13"/>
    <p:sldId id="304" r:id="rId14"/>
    <p:sldId id="305" r:id="rId15"/>
    <p:sldId id="291" r:id="rId16"/>
    <p:sldId id="301" r:id="rId17"/>
    <p:sldId id="296" r:id="rId18"/>
    <p:sldId id="295" r:id="rId19"/>
  </p:sldIdLst>
  <p:sldSz cx="12192000" cy="6858000"/>
  <p:notesSz cx="6858000" cy="9144000"/>
  <p:embeddedFontLst>
    <p:embeddedFont>
      <p:font typeface="Frutiger LT Com 45 Light" panose="020B0403030504020204" pitchFamily="34" charset="77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4711"/>
  </p:normalViewPr>
  <p:slideViewPr>
    <p:cSldViewPr snapToObjects="1">
      <p:cViewPr varScale="1">
        <p:scale>
          <a:sx n="88" d="100"/>
          <a:sy n="88" d="100"/>
        </p:scale>
        <p:origin x="15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BCAC-5F00-47F0-BBE7-4862A47AF8BE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ADF2-3AF6-4B39-998B-734B615086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Parallel Execution</a:t>
            </a:r>
            <a:r>
              <a:rPr lang="en-GB" dirty="0"/>
              <a:t>: Each thread processes one element (</a:t>
            </a:r>
            <a:r>
              <a:rPr lang="en-GB" dirty="0" err="1"/>
              <a:t>idx</a:t>
            </a:r>
            <a:r>
              <a:rPr lang="en-GB" dirty="0"/>
              <a:t> = </a:t>
            </a:r>
            <a:r>
              <a:rPr lang="en-GB" dirty="0" err="1"/>
              <a:t>blockIdx.x</a:t>
            </a:r>
            <a:r>
              <a:rPr lang="en-GB" dirty="0"/>
              <a:t> * </a:t>
            </a:r>
            <a:r>
              <a:rPr lang="en-GB" dirty="0" err="1"/>
              <a:t>blockDim.x</a:t>
            </a:r>
            <a:r>
              <a:rPr lang="en-GB" dirty="0"/>
              <a:t> + </a:t>
            </a:r>
            <a:r>
              <a:rPr lang="en-GB" dirty="0" err="1"/>
              <a:t>threadIdx.x</a:t>
            </a:r>
            <a:r>
              <a:rPr lang="en-GB" dirty="0"/>
              <a:t>).</a:t>
            </a:r>
            <a:br>
              <a:rPr lang="en-GB" dirty="0"/>
            </a:br>
            <a:r>
              <a:rPr lang="en-GB" b="1" dirty="0"/>
              <a:t>Explicit Memory Management</a:t>
            </a:r>
            <a:r>
              <a:rPr lang="en-GB" dirty="0"/>
              <a:t>: Uses </a:t>
            </a:r>
            <a:r>
              <a:rPr lang="en-GB" dirty="0" err="1"/>
              <a:t>cudaMalloc</a:t>
            </a:r>
            <a:r>
              <a:rPr lang="en-GB" dirty="0"/>
              <a:t>, </a:t>
            </a:r>
            <a:r>
              <a:rPr lang="en-GB" dirty="0" err="1"/>
              <a:t>cudaMemcpy</a:t>
            </a:r>
            <a:r>
              <a:rPr lang="en-GB" dirty="0"/>
              <a:t>, and </a:t>
            </a:r>
            <a:r>
              <a:rPr lang="en-GB" dirty="0" err="1"/>
              <a:t>cudaFree</a:t>
            </a:r>
            <a:r>
              <a:rPr lang="en-GB" dirty="0"/>
              <a:t>.</a:t>
            </a:r>
            <a:br>
              <a:rPr lang="en-GB" dirty="0"/>
            </a:br>
            <a:r>
              <a:rPr lang="en-GB" b="1" dirty="0"/>
              <a:t>Thread and Block Setup</a:t>
            </a:r>
            <a:r>
              <a:rPr lang="en-GB" dirty="0"/>
              <a:t>: Launches </a:t>
            </a:r>
            <a:r>
              <a:rPr lang="en-GB" b="1" dirty="0"/>
              <a:t>1 block with 10 threads</a:t>
            </a:r>
            <a:r>
              <a:rPr lang="en-GB" dirty="0"/>
              <a:t> (&lt;&lt;&lt;1, 10&gt;&gt;&gt;).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40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2D30-D336-9A08-ECE0-EE22CD9B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6236D-6E92-C396-CDA2-385AD4D69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5A098-DD95-4FE2-C86B-2C9AAAA94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4791C-46EF-6D6F-E5F0-46F172564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71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D0E6-8763-F71A-E132-96EA41953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DD224-96F7-7EC0-C08A-1335F02FB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478BC2-8C21-3163-3B5D-3413B6609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limit porting of code to </a:t>
            </a:r>
            <a:r>
              <a:rPr lang="en-GB" dirty="0" err="1"/>
              <a:t>stdpar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6C0A-DB76-BB04-F8D9-BAAD36405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47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Reducing Kernel Launch Overhead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assumes implicit parallelism, but SYCL requires explicit kernel enqueuing.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AdaptiveCpp</a:t>
            </a:r>
            <a:r>
              <a:rPr lang="en-GB" dirty="0"/>
              <a:t> optimizes </a:t>
            </a:r>
            <a:r>
              <a:rPr lang="en-GB" b="1" dirty="0"/>
              <a:t>kernel fusion</a:t>
            </a:r>
            <a:r>
              <a:rPr lang="en-GB" dirty="0"/>
              <a:t> and </a:t>
            </a:r>
            <a:r>
              <a:rPr lang="en-GB" b="1" dirty="0"/>
              <a:t>batching</a:t>
            </a:r>
            <a:r>
              <a:rPr lang="en-GB" dirty="0"/>
              <a:t> to reduce launch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Avoids excessive kernel launches by combining multiple small parallel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Efficient Queue and Task Scheduling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Uses </a:t>
            </a:r>
            <a:r>
              <a:rPr lang="en-GB" b="1" dirty="0"/>
              <a:t>out-of-order queues</a:t>
            </a:r>
            <a:r>
              <a:rPr lang="en-GB" dirty="0"/>
              <a:t> where possible to improve execution concurrency.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Dynamically selects between </a:t>
            </a:r>
            <a:r>
              <a:rPr lang="en-GB" b="1" dirty="0"/>
              <a:t>CPU and GPU execution</a:t>
            </a:r>
            <a:r>
              <a:rPr lang="en-GB" dirty="0"/>
              <a:t> based on workload characteristics.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Memory Management Optimizations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Unified Shared Memory (USM) Integration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Reduces explicit memory movement overhead.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GB" b="1" dirty="0"/>
              <a:t>automatic memory migration</a:t>
            </a:r>
            <a:r>
              <a:rPr lang="en-GB" dirty="0"/>
              <a:t> across host and device.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Buffer Pooling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Reuses memory allocations instead of frequent deallocations to </a:t>
            </a:r>
            <a:r>
              <a:rPr lang="en-GB" b="1" dirty="0"/>
              <a:t>reduce allocation overhead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Avoiding Redundant Copies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Tracks </a:t>
            </a:r>
            <a:r>
              <a:rPr lang="en-GB" b="1" dirty="0"/>
              <a:t>memory access patterns</a:t>
            </a:r>
            <a:r>
              <a:rPr lang="en-GB" dirty="0"/>
              <a:t> and eliminates unnecessary data transfers.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Minimizing Synchronization Overhead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Inserts </a:t>
            </a:r>
            <a:r>
              <a:rPr lang="en-GB" b="1" dirty="0"/>
              <a:t>only necessary synchronization points</a:t>
            </a:r>
            <a:r>
              <a:rPr lang="en-GB" dirty="0"/>
              <a:t> instead of global barriers.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Uses </a:t>
            </a:r>
            <a:r>
              <a:rPr lang="en-GB" b="1" dirty="0"/>
              <a:t>event-based dependency tracking</a:t>
            </a:r>
            <a:r>
              <a:rPr lang="en-GB" dirty="0"/>
              <a:t> to avoid blocking execution unnecessarily.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Workload-Specific Optimizations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Conditional Offloading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Small workloads may execute on the </a:t>
            </a:r>
            <a:r>
              <a:rPr lang="en-GB" b="1" dirty="0"/>
              <a:t>CPU instead of GPU</a:t>
            </a:r>
            <a:r>
              <a:rPr lang="en-GB" dirty="0"/>
              <a:t> to avoid kernel launch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Load Balancing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Dynamically adjusts workload distribution across CPU/GPU to prevent underutilization.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Vectorization and GPU-Specific Optimizations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Optimizes </a:t>
            </a:r>
            <a:r>
              <a:rPr lang="en-GB" b="1" dirty="0"/>
              <a:t>work-item and work-group sizes</a:t>
            </a:r>
            <a:r>
              <a:rPr lang="en-GB" dirty="0"/>
              <a:t> for different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Uses </a:t>
            </a:r>
            <a:r>
              <a:rPr lang="en-GB" b="1" dirty="0"/>
              <a:t>SIMD vectorization</a:t>
            </a:r>
            <a:r>
              <a:rPr lang="en-GB" dirty="0"/>
              <a:t> where applicable to improve computational throughput.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5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021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0B33A-C7D5-2F70-EBC1-11339ADFA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84C0C-4B43-4F7D-8EA5-FF5E327C0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7E85F-46A0-2A94-0DDA-60BA5CA2E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B530F-5ED7-2372-4053-09B940C82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551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97D88-C487-D5C8-0D21-01A87F7B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4F129-8F4E-FA6F-519E-9D8F3FF9B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0FE93B-7713-51F2-5447-94C56961C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F7C0-8794-3DB4-8B76-245AB296C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67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44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36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70E90-45EC-50FE-3303-B0EF0160F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0A51E-543F-4F24-6898-96ED94343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53DEA-4AFC-9876-BA42-9BE49080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SYCL provides two main memory models: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Buffers &amp; Accessors:</a:t>
            </a:r>
            <a:r>
              <a:rPr lang="en-GB" dirty="0"/>
              <a:t> Explicit memory management with dependency tracking. Accessor = Acquisition and release of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Unified Shared Memory (USM):</a:t>
            </a:r>
            <a:r>
              <a:rPr lang="en-GB" dirty="0"/>
              <a:t> Allows direct pointer-based memory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USM Advantages: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Closer to standard C++ memory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integration with existing codebases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Reduces explicit data movement overhead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7F6C-360B-BEDA-CE0E-C4E4F3620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78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DDB93-6532-F2A4-C205-D8AFA6B3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5DD5F-A259-E567-CC3D-53D07CA8B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CA65C-5594-6CE4-04FB-A15F4AF5A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Queues and Execution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SYCL uses </a:t>
            </a:r>
            <a:r>
              <a:rPr lang="en-GB" b="1" dirty="0"/>
              <a:t>queues</a:t>
            </a:r>
            <a:r>
              <a:rPr lang="en-GB" dirty="0"/>
              <a:t> to manage execution on heterogeneous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Tasks are submitted to a queue, and the runtime schedules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Types of Queues: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In-order queue:</a:t>
            </a:r>
            <a:r>
              <a:rPr lang="en-GB" dirty="0"/>
              <a:t> Tasks execute sequentially. As </a:t>
            </a:r>
            <a:r>
              <a:rPr lang="en-GB" dirty="0" err="1"/>
              <a:t>definied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Out-of-order queue:</a:t>
            </a:r>
            <a:r>
              <a:rPr lang="en-GB" dirty="0"/>
              <a:t> Tasks execute asynchronously based on dependencies. Usage of Dependency Tracking through </a:t>
            </a:r>
            <a:r>
              <a:rPr lang="en-GB" dirty="0" err="1"/>
              <a:t>Accesors</a:t>
            </a:r>
            <a:r>
              <a:rPr lang="en-GB" dirty="0"/>
              <a:t> or use Events directly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Synchronization Mechanisms: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Implicit:</a:t>
            </a:r>
            <a:r>
              <a:rPr lang="en-GB" dirty="0"/>
              <a:t> SYCL tracks dependencies and synchronizes automatically.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Explicit:</a:t>
            </a:r>
            <a:r>
              <a:rPr lang="en-GB" dirty="0"/>
              <a:t> Developers can use </a:t>
            </a:r>
            <a:r>
              <a:rPr lang="en-GB" dirty="0" err="1"/>
              <a:t>sycl</a:t>
            </a:r>
            <a:r>
              <a:rPr lang="en-GB" dirty="0"/>
              <a:t>::event to control exe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CAA78-33BC-6F2E-7B52-2066BFAA4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57A2-0E66-4227-322D-D07EE78F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76017-28C3-31E4-FF6E-CA08D2179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288F7-C4A2-5E13-3F3F-C7BB295A1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</a:t>
            </a:r>
            <a:r>
              <a:rPr lang="en-GB" b="1" dirty="0" err="1"/>
              <a:t>AdaptiveCpp</a:t>
            </a:r>
            <a:r>
              <a:rPr lang="en-GB" b="1" dirty="0"/>
              <a:t>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 open-source SYCL implementation enabling </a:t>
            </a:r>
            <a:r>
              <a:rPr lang="en-GB" dirty="0" err="1"/>
              <a:t>stdpar</a:t>
            </a:r>
            <a:r>
              <a:rPr lang="en-GB" dirty="0"/>
              <a:t>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Supports multiple hardware platforms (NVIDIA, AMD, Intel, CPUs).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Single-Source, Single-Pass Compilation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Unlike traditional SYCL compilers, </a:t>
            </a:r>
            <a:r>
              <a:rPr lang="en-GB" dirty="0" err="1"/>
              <a:t>AdaptiveCpp</a:t>
            </a:r>
            <a:r>
              <a:rPr lang="en-GB" dirty="0"/>
              <a:t> processes both host and device code in a </a:t>
            </a:r>
            <a:r>
              <a:rPr lang="en-GB" b="1" dirty="0"/>
              <a:t>single pass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Generates a </a:t>
            </a:r>
            <a:r>
              <a:rPr lang="en-GB" b="1" dirty="0"/>
              <a:t>universal binary</a:t>
            </a:r>
            <a:r>
              <a:rPr lang="en-GB" dirty="0"/>
              <a:t> that adapts dynamically to available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It Works: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Device code is embedded in LLVM IR during compilation.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runtime extracts and compiles device-specific code </a:t>
            </a:r>
            <a:r>
              <a:rPr lang="en-GB" b="1" dirty="0"/>
              <a:t>Just-in-Time (JIT)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Advantages: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 need to recompile for different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Lower compilation overhead compared to multi-pass approaches.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Seamless integration with existing SYCL and C++ applications.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0E0C4-72A9-E1DF-8F4A-BE1059D42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6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Features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Uses execution policies (</a:t>
            </a:r>
            <a:r>
              <a:rPr lang="en-GB" dirty="0" err="1"/>
              <a:t>seq</a:t>
            </a:r>
            <a:r>
              <a:rPr lang="en-GB" dirty="0"/>
              <a:t>, par, </a:t>
            </a:r>
            <a:r>
              <a:rPr lang="en-GB" dirty="0" err="1"/>
              <a:t>par_unseq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Compiler decides execution model (CPU/GPU offloading).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Automatically parallelizes loops and STL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Execution Policies: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seq</a:t>
            </a:r>
            <a:r>
              <a:rPr lang="en-GB" dirty="0"/>
              <a:t>: Sequential execution on a single thread.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par: Parallel execution across multiple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par_unseq</a:t>
            </a:r>
            <a:r>
              <a:rPr lang="en-GB" dirty="0"/>
              <a:t>: Parallel execution with vectorization (SIMD).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</a:t>
            </a:r>
            <a:r>
              <a:rPr lang="en-GB" b="1" dirty="0" err="1"/>
              <a:t>stdpar</a:t>
            </a:r>
            <a:r>
              <a:rPr lang="en-GB" b="1" dirty="0"/>
              <a:t>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 need for explicit thread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for incremental parallelism in standard C++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Improves maintainability and portability.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1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F2259-7860-1435-A229-2000800E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0A28C-BAB5-4B68-4103-B0E57FDBD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6C81A-89EF-2D44-29A5-4342289C3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Execution Model Differences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: Implicit parallelism via execution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SYCL: Explicit task-based execution with queues &amp; kernels.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Requires transforming high-level policies into low-level SYCL constructs.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Memory Management Mismatch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abstracts memory, while SYCL requires explicit allocation &amp; transfers.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expects automatic data movement, but SYCL relies on buffers, accessors, or USM.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Synchronization and Task Scheduling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assumes implicit execution, while SYCL requires explicit synchronization.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Event handling &amp; dependency tracking must be introduced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Device Execution Constraints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is CPU-centric; SYCL enforces device-specific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SYCL restricts dynamic memory, exceptions, function pointers in kernels.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Performance Overhead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is CPU-optimized; SYCL introduces kernel launch &amp; memory transfer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Efficient execution queue &amp; memory management strategies are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6685-E677-D126-6304-68263BB95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9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D4B23-B935-AF55-330C-48FD657E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ECC06-9B3A-8A90-CD09-9C65DB4CB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05942-3BFE-6309-47EB-C2BC6B19C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Detection of Parallel Code by Compiler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AdaptiveCpp</a:t>
            </a:r>
            <a:r>
              <a:rPr lang="en-GB" dirty="0"/>
              <a:t> identifies parallel execution regions in </a:t>
            </a:r>
            <a:r>
              <a:rPr lang="en-GB" dirty="0" err="1"/>
              <a:t>stdpar</a:t>
            </a:r>
            <a:r>
              <a:rPr lang="en-GB" dirty="0"/>
              <a:t>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Converts </a:t>
            </a:r>
            <a:r>
              <a:rPr lang="en-GB" dirty="0" err="1"/>
              <a:t>stdpar</a:t>
            </a:r>
            <a:r>
              <a:rPr lang="en-GB" dirty="0"/>
              <a:t> execution policies into SYCL-compatible kernel dispatch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Queue-Based Execution and Kernel Dispatch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stdpar</a:t>
            </a:r>
            <a:r>
              <a:rPr lang="en-GB" dirty="0"/>
              <a:t> does not expose explicit queues; </a:t>
            </a:r>
            <a:r>
              <a:rPr lang="en-GB" dirty="0" err="1"/>
              <a:t>AdaptiveCpp</a:t>
            </a:r>
            <a:r>
              <a:rPr lang="en-GB" dirty="0"/>
              <a:t> maps execution to SYCL queues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Kernel Mapping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Translates std::</a:t>
            </a:r>
            <a:r>
              <a:rPr lang="en-GB" dirty="0" err="1"/>
              <a:t>for_each</a:t>
            </a:r>
            <a:r>
              <a:rPr lang="en-GB" dirty="0"/>
              <a:t> execution to </a:t>
            </a:r>
            <a:r>
              <a:rPr lang="en-GB" b="1" dirty="0"/>
              <a:t>SYCL </a:t>
            </a:r>
            <a:r>
              <a:rPr lang="en-GB" b="1" dirty="0" err="1"/>
              <a:t>parallel_for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776E-8FCA-CC95-C0AA-C401CF71F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33576" y="3600001"/>
            <a:ext cx="7995224" cy="1125144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1704" y="4770000"/>
            <a:ext cx="7997096" cy="108750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accent5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6076800"/>
            <a:ext cx="4464049" cy="160512"/>
          </a:xfrm>
        </p:spPr>
        <p:txBody>
          <a:bodyPr/>
          <a:lstStyle>
            <a:lvl1pPr marL="0" indent="0" algn="l">
              <a:buNone/>
              <a:defRPr sz="1000" b="1" cap="all" baseline="0">
                <a:solidFill>
                  <a:schemeClr val="accent5"/>
                </a:solidFill>
              </a:defRPr>
            </a:lvl1pPr>
          </a:lstStyle>
          <a:p>
            <a:pPr algn="l"/>
            <a:r>
              <a:rPr lang="de-DE" b="0" cap="none" baseline="0" dirty="0">
                <a:solidFill>
                  <a:schemeClr val="accent5"/>
                </a:solidFill>
              </a:rPr>
              <a:t>Fakultät für </a:t>
            </a:r>
            <a:r>
              <a:rPr lang="de-DE" cap="none" baseline="0" dirty="0">
                <a:solidFill>
                  <a:schemeClr val="accent5"/>
                </a:solidFill>
              </a:rPr>
              <a:t>Mathematik und Informatik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576000" y="6254067"/>
            <a:ext cx="4464049" cy="3921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/>
            </a:lvl1pPr>
            <a:lvl2pPr marL="457631" indent="0">
              <a:buNone/>
              <a:defRPr/>
            </a:lvl2pPr>
            <a:lvl3pPr marL="914354" indent="0">
              <a:buNone/>
              <a:defRPr/>
            </a:lvl3pPr>
            <a:lvl4pPr marL="1371530" indent="0">
              <a:buNone/>
              <a:defRPr/>
            </a:lvl4pPr>
            <a:lvl5pPr marL="1828707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28798" cy="30530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000" y="1522800"/>
            <a:ext cx="2088000" cy="208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694B85-09FD-4789-95FA-89F6D3984CA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0432" y="6116744"/>
            <a:ext cx="3100552" cy="5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_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 dirty="0"/>
              <a:t>Bernhard Beispiel, Dez. 3.3 – Organisations- und Personalentwicklung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9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_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29424" y="6426003"/>
            <a:ext cx="7890576" cy="241001"/>
          </a:xfrm>
        </p:spPr>
        <p:txBody>
          <a:bodyPr/>
          <a:lstStyle/>
          <a:p>
            <a:r>
              <a:rPr lang="de-DE" dirty="0"/>
              <a:t>Bernhard Beispiel, Dez. 3.3 – Organisations- und Personalentwicklung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5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1522800"/>
            <a:ext cx="10800000" cy="394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2088000"/>
            <a:ext cx="10800000" cy="3933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67541" y="6426003"/>
            <a:ext cx="1248139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5"/>
                </a:solidFill>
              </a:defRPr>
            </a:lvl1pPr>
          </a:lstStyle>
          <a:p>
            <a:fld id="{5E779D04-331B-4B08-BFF7-475F2F4F9928}" type="datetime1">
              <a:rPr lang="de-DE" smtClean="0"/>
              <a:pPr/>
              <a:t>07.03.25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9424" y="6426003"/>
            <a:ext cx="789057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>
                <a:solidFill>
                  <a:schemeClr val="accent5"/>
                </a:solidFill>
              </a:defRPr>
            </a:lvl1pPr>
          </a:lstStyle>
          <a:p>
            <a:r>
              <a:rPr lang="de-DE"/>
              <a:t>Bernhard Beispiel, Dez. 3.3 – Organisations- und Personalentwicklung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45452" y="759510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>
                <a:solidFill>
                  <a:schemeClr val="accent5"/>
                </a:solidFill>
              </a:rPr>
              <a:t>Fakultät für </a:t>
            </a:r>
            <a:r>
              <a:rPr lang="de-DE">
                <a:solidFill>
                  <a:schemeClr val="accent5"/>
                </a:solidFill>
              </a:rPr>
              <a:t>Mathematik und Informatik</a:t>
            </a:r>
            <a:endParaRPr lang="de-DE" dirty="0">
              <a:solidFill>
                <a:schemeClr val="accent5"/>
              </a:solidFill>
            </a:endParaRP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C42128EA-CB25-4208-AE88-54D8D7E3275E}"/>
              </a:ext>
            </a:extLst>
          </p:cNvPr>
          <p:cNvCxnSpPr>
            <a:cxnSpLocks/>
          </p:cNvCxnSpPr>
          <p:nvPr userDrawn="1"/>
        </p:nvCxnSpPr>
        <p:spPr>
          <a:xfrm>
            <a:off x="1946361" y="997834"/>
            <a:ext cx="95736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03859E7D-DE70-4C9F-9318-250E5878D1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567" y="522388"/>
            <a:ext cx="3168352" cy="5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Harnessing the full power of modern hardware accelerators using </a:t>
            </a:r>
            <a:r>
              <a:rPr lang="en-US" noProof="0" dirty="0" err="1"/>
              <a:t>idomatic</a:t>
            </a:r>
            <a:r>
              <a:rPr lang="en-US" noProof="0" dirty="0"/>
              <a:t> C++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Stefan Butz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cap="none" noProof="0" dirty="0" err="1"/>
              <a:t>Fakultät</a:t>
            </a:r>
            <a:r>
              <a:rPr lang="en-US" b="0" cap="none" noProof="0" dirty="0"/>
              <a:t> für </a:t>
            </a:r>
            <a:r>
              <a:rPr lang="en-US" cap="none" noProof="0" dirty="0" err="1"/>
              <a:t>Mathematik</a:t>
            </a:r>
            <a:r>
              <a:rPr lang="en-US" cap="none" noProof="0" dirty="0"/>
              <a:t> und </a:t>
            </a:r>
            <a:r>
              <a:rPr lang="en-US" cap="none" noProof="0" dirty="0" err="1"/>
              <a:t>Informatik</a:t>
            </a:r>
            <a:endParaRPr lang="en-US" cap="none" noProof="0" dirty="0"/>
          </a:p>
          <a:p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Seminar </a:t>
            </a:r>
            <a:r>
              <a:rPr lang="en-US" noProof="0" dirty="0" err="1"/>
              <a:t>Rechnerarchitekturen</a:t>
            </a:r>
            <a:endParaRPr lang="en-US" noProof="0" dirty="0"/>
          </a:p>
          <a:p>
            <a:r>
              <a:rPr lang="en-US" noProof="0" dirty="0" err="1"/>
              <a:t>Lehrstuhl</a:t>
            </a:r>
            <a:r>
              <a:rPr lang="en-US" noProof="0" dirty="0"/>
              <a:t> Prof. Dr. Lena Oden</a:t>
            </a:r>
          </a:p>
          <a:p>
            <a:r>
              <a:rPr lang="en-US" noProof="0" dirty="0"/>
              <a:t>Stefan Butz</a:t>
            </a:r>
          </a:p>
        </p:txBody>
      </p:sp>
    </p:spTree>
    <p:extLst>
      <p:ext uri="{BB962C8B-B14F-4D97-AF65-F5344CB8AC3E}">
        <p14:creationId xmlns:p14="http://schemas.microsoft.com/office/powerpoint/2010/main" val="650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E5CFB-2F62-004A-58FF-B31E86C9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05313-E0FE-C46B-08AB-9E0CAFA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noProof="0" dirty="0" err="1"/>
              <a:t>tdpar</a:t>
            </a:r>
            <a:r>
              <a:rPr lang="en-US" noProof="0" dirty="0"/>
              <a:t>: C++ Standard Parallelism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36BD0-8A70-4542-D1D8-1DBA4196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88000"/>
            <a:ext cx="3675300" cy="39332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in C++17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Proivdes</a:t>
            </a:r>
            <a:r>
              <a:rPr lang="en-US" noProof="0" dirty="0"/>
              <a:t> ex</a:t>
            </a:r>
            <a:r>
              <a:rPr lang="en-US" dirty="0" err="1"/>
              <a:t>ecution</a:t>
            </a:r>
            <a:r>
              <a:rPr lang="en-US" dirty="0"/>
              <a:t> policies to parallelize STL algorithms</a:t>
            </a:r>
          </a:p>
          <a:p>
            <a:pPr marL="743381" lvl="1" indent="-285750">
              <a:buFont typeface="Arial" panose="020B0604020202020204" pitchFamily="34" charset="0"/>
              <a:buChar char="•"/>
            </a:pPr>
            <a:r>
              <a:rPr lang="en-US" dirty="0"/>
              <a:t>std::execution::seq</a:t>
            </a:r>
          </a:p>
          <a:p>
            <a:pPr marL="743381" lvl="1" indent="-285750">
              <a:buFont typeface="Arial" panose="020B0604020202020204" pitchFamily="34" charset="0"/>
              <a:buChar char="•"/>
            </a:pPr>
            <a:r>
              <a:rPr lang="en-US" dirty="0"/>
              <a:t>std::execution::par</a:t>
            </a:r>
          </a:p>
          <a:p>
            <a:pPr marL="743381" lvl="1" indent="-285750">
              <a:buFont typeface="Arial" panose="020B0604020202020204" pitchFamily="34" charset="0"/>
              <a:buChar char="•"/>
            </a:pPr>
            <a:r>
              <a:rPr lang="en-US" dirty="0"/>
              <a:t>std::execution::</a:t>
            </a:r>
            <a:r>
              <a:rPr lang="en-US" dirty="0" err="1"/>
              <a:t>par_unseq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918D1-16E1-878E-9FCB-1CD06746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93841-24C4-DE67-7EDC-96EAF7B3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5A8C80-03FE-C19F-7752-60260C8D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00" y="1916832"/>
            <a:ext cx="679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EF2E-F0DA-98EE-DDA4-C4ED32EE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FF51D-825F-B318-8DA5-49297EB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Challenges in integrating </a:t>
            </a:r>
            <a:r>
              <a:rPr lang="en-GB" b="1" dirty="0" err="1"/>
              <a:t>stdpar</a:t>
            </a:r>
            <a:r>
              <a:rPr lang="en-GB" b="1" dirty="0"/>
              <a:t> with SYCL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8FEDA-F6D7-739E-E3AF-FD42A8DE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88000"/>
            <a:ext cx="3675300" cy="39332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Execution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Overhead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354A6-42CD-D167-A92F-DFE1A1F2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ADEC-3EB6-9F98-CED3-4CEFDC6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D95C5-C2E9-52DD-5655-146A9187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00" y="1916832"/>
            <a:ext cx="679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0B6A0-4E0F-6638-24F4-4FD2DC0A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09698-93CC-AFA0-82DA-0B4EE753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 1: Execution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5240A-9EC2-F8A2-8694-64A3BEE2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88000"/>
            <a:ext cx="4811599" cy="39332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Detection of parallel code by compiler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Mapping of executions to operations in </a:t>
            </a:r>
            <a:r>
              <a:rPr lang="en-GB" b="1" dirty="0" err="1"/>
              <a:t>sycl</a:t>
            </a:r>
            <a:r>
              <a:rPr lang="en-GB" b="1" dirty="0"/>
              <a:t> queues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Kernel Mapping: </a:t>
            </a:r>
            <a:r>
              <a:rPr lang="en-GB" dirty="0" err="1"/>
              <a:t>std_for_each</a:t>
            </a:r>
            <a:r>
              <a:rPr lang="en-GB" dirty="0"/>
              <a:t> to </a:t>
            </a:r>
            <a:r>
              <a:rPr lang="en-GB" dirty="0" err="1"/>
              <a:t>sycl</a:t>
            </a:r>
            <a:r>
              <a:rPr lang="en-GB" dirty="0"/>
              <a:t>::</a:t>
            </a:r>
            <a:r>
              <a:rPr lang="en-GB" dirty="0" err="1"/>
              <a:t>parallel_for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AE54C-1C06-B675-7E3D-097C03B2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5A791-1099-44AA-2411-7DDC9BF0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3BA0-7B56-4230-B7EE-B9FA8AB6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99" y="2088000"/>
            <a:ext cx="5996154" cy="34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EA6B6-B018-AFB0-A224-3AE52E70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6A0EB-49F7-FF25-7E9A-9DC4787D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 2&amp;3: Memory Management and Synchronization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EB97C-7EC0-E08C-9A92-934A8025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88000"/>
            <a:ext cx="4811599" cy="39332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Compiler must detect all inputs of parallel code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Intercepts all memory allocations and allocates USM if 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USM handles data transfer transparently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Automatically insert </a:t>
            </a:r>
            <a:r>
              <a:rPr lang="en-GB" dirty="0" err="1"/>
              <a:t>sycl</a:t>
            </a:r>
            <a:r>
              <a:rPr lang="en-GB" dirty="0"/>
              <a:t>::events to to enforce execution order where needed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46ED3-5785-6E70-F8C0-2D997EA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40C2D-E6EC-260A-113D-9DB2CF23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08B2EB-5732-E9EC-181B-3030DEC9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99" y="2088000"/>
            <a:ext cx="5996154" cy="34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FE228-029D-C923-EDA7-F6F162084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A8B9C-D5D0-576B-65E4-AB8F9438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 4: Device Execution Constraints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1F614-D97C-3FF8-36CD-D996F71C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88000"/>
            <a:ext cx="4811599" cy="39332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Compiler has to limit usage of certain language features (e.g. exceptions)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E6977-5D2C-FE68-7433-24866BD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36250-1C6F-964C-B7FB-730264D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9F34E-248B-30C2-9ABF-5CAAE674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99" y="2088000"/>
            <a:ext cx="5996154" cy="34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70128-4AC0-3C4B-C44A-8187EFFF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FB78-78B7-40CF-C5E8-7217197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Challeng</a:t>
            </a:r>
            <a:r>
              <a:rPr lang="en-US" dirty="0"/>
              <a:t>e 5: Performance Overhead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B1321-034F-AA3A-1705-ECE15DA0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Reducing kernel launch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kernel fusion, batching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Memory management optimizations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buffer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Minimizing synchronization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dependency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Conditional Offloading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D57E5-3F20-D40A-B58A-20CE0352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B67D-8B79-D60A-2E74-464738C9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1DC9B-B997-5B23-8CE9-C3F034D2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682F2-7669-A4E7-D66E-1BD06DB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It can be this simple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40ED6-600F-FE0B-D606-4003ADBA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936" y="5848413"/>
            <a:ext cx="7124700" cy="325789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acpp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acpp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-targets=generic -o test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test.cpp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311DA-148E-027C-6550-B79614C9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6EED1-0657-56E9-F799-A9D6F9A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23201-43BF-9013-2CF8-3619D440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26" y="1830304"/>
            <a:ext cx="679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6602-97EF-60AD-6146-92E183E3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1FC02-D6F8-5E2E-AB1C-F6B0D275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CD289-95BE-A8A5-60A4-8DF0D334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Same is in my paper.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41B91-5E97-B8F8-61B1-88150486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E90E3-5350-5E5F-0D1C-5221533C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32ED-2527-12CC-41E3-78CDE17F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FF2ED-757A-2B54-26B1-FCCF3402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 you for your attention!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232EA-8DC1-80C9-EC7E-5B0CEEB1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Now it’s time for your questions.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B793B-6206-E1DD-B6A3-56E70573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4B20A-B2A4-0CDC-142B-8900BCD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5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should we use hardware accelerators?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Computational Power vs. Complexity</a:t>
            </a:r>
            <a:endParaRPr lang="en-US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Modern applications require high-performance computing (HPC).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Hardware accelerators (GPUs, FPGAs) provide massive parallelism.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However, using them effectively requires specialized programming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Existing Solutions and Their Challenges</a:t>
            </a:r>
            <a:endParaRPr lang="en-US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CUDA (NVIDIA) and </a:t>
            </a:r>
            <a:r>
              <a:rPr lang="en-US" noProof="0" dirty="0" err="1"/>
              <a:t>ROCm</a:t>
            </a:r>
            <a:r>
              <a:rPr lang="en-US" noProof="0" dirty="0"/>
              <a:t> (AMD) require vendor-specific knowledge.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Open standards like OpenCL and SYCL attempt to provide portability.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C++ standard parallelism (</a:t>
            </a:r>
            <a:r>
              <a:rPr lang="en-US" noProof="0" dirty="0" err="1"/>
              <a:t>stdpar</a:t>
            </a:r>
            <a:r>
              <a:rPr lang="en-US" noProof="0" dirty="0"/>
              <a:t>) aims to integrate parallel computing directly into the language.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2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3FCBB-0682-885D-463F-6668F010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BFB80-4499-B650-0E8C-B2CF88FD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CUDA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D0553-9B11-151F-6AB3-D6A3FCA3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88000"/>
            <a:ext cx="2279656" cy="39332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CUDA is the native programming model for NVIDIA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Simple CUDA Kernel which doubles the values of a given integer list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374C4-D177-87B5-0006-116D3F5F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F76D0-D5CC-E804-945D-93DA087A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2CD52A-056F-AEFF-7667-33D1E2A6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75" y="1266407"/>
            <a:ext cx="77724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26FD-A457-B660-8015-90B93812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FD34B-DD6A-9577-4194-CF95267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 with CUDA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300EF-0748-79B4-715C-10F9DD46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Problems:</a:t>
            </a:r>
            <a:endParaRPr lang="en-US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Vendor lock-in (NVIDIA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Manual memory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Requires explicit kernel definitions and launch 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Steep learning 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Solution: Higher-level abstractions</a:t>
            </a: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D43E-13C6-F8D2-0988-E7142AF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D2356-F494-DB40-CBCB-9A2DAD3F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835C5-0465-7D04-3BAF-1DA66F22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C70AA-0849-53D6-92DA-947049C7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SYCL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FE691-36F2-59B7-512A-A48C679D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SYCL?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modern C++ framework for parallel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Enables single-source heterogeneous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Portable across CPUs, GPUs, and other accelerators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SYCL?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High-level abstraction while still providing performance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 standard (</a:t>
            </a:r>
            <a:r>
              <a:rPr lang="en-GB" dirty="0" err="1"/>
              <a:t>Khronos</a:t>
            </a:r>
            <a:r>
              <a:rPr lang="en-GB" dirty="0"/>
              <a:t> Group), not vendor-locked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2D47E-5F51-944A-0C85-4D2C28CE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3DF21-6425-6FC2-1525-5BD756CC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6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713C1-C555-D631-C479-AEFE743D3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2D6CD-0EA1-5563-190D-10D90F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SYCL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C67F3-F04A-DBCC-27C1-F3FAF22B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88000"/>
            <a:ext cx="2927728" cy="39332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Snippet shows a SYCL program that doubles the values of a </a:t>
            </a:r>
            <a:r>
              <a:rPr lang="en-US" dirty="0"/>
              <a:t>given integer list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7CD63-1F9D-88DF-CCD9-A39602F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08.03.2025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5D533-47CA-10F7-8CBD-CE84DA84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E57D8-C7D5-CA02-5435-D5F7183A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600" y="1769834"/>
            <a:ext cx="7772400" cy="428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D82EE-0CE3-538C-5561-F7258B43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A14C3-E331-44C4-E635-D4B5E8E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SYCL Memory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22FF5-1C49-E24D-4F45-49909F31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88000"/>
            <a:ext cx="4819132" cy="3933287"/>
          </a:xfrm>
        </p:spPr>
        <p:txBody>
          <a:bodyPr/>
          <a:lstStyle/>
          <a:p>
            <a:pPr marL="285319" indent="-285750">
              <a:buFont typeface="Arial" panose="020B0604020202020204" pitchFamily="34" charset="0"/>
              <a:buChar char="•"/>
            </a:pPr>
            <a:r>
              <a:rPr lang="en-GB" b="1" dirty="0"/>
              <a:t>Buffers &amp; Accessors</a:t>
            </a:r>
          </a:p>
          <a:p>
            <a:pPr marL="285319" indent="-285750">
              <a:buFont typeface="Arial" panose="020B0604020202020204" pitchFamily="34" charset="0"/>
              <a:buChar char="•"/>
            </a:pPr>
            <a:r>
              <a:rPr lang="en-GB" b="1" dirty="0"/>
              <a:t>Unified Shared Memory (USM)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09608-15BC-7E3A-C4ED-AF034FB7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08.03.2025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27743-A254-95DF-6D9E-8F1A684B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B6546-27E2-7EB6-9955-E61E3361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088000"/>
            <a:ext cx="6010284" cy="33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FF6B-5E0E-289B-50E7-A06986CAD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BE51F-ABC6-F27C-1E2B-8414018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SYCL Execution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87473-0C42-395C-3CB0-6C6ED64D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88000"/>
            <a:ext cx="4819132" cy="39332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Queues: </a:t>
            </a:r>
            <a:r>
              <a:rPr lang="en-GB" dirty="0"/>
              <a:t>Operations scheduled for execution on hardware accelerators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In-order queue / Out-of-order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Implicit or explicit synchronization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EA047-FDF0-C2DD-77D4-3448119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08.03.2025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2B778-E7EE-96C8-1407-3D4C4530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85108-EA03-9672-84F8-B710B46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088000"/>
            <a:ext cx="6010284" cy="33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A5CC4-B4C0-CACF-80A1-504B7887D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B35B1-A703-85B5-E0F3-F69A1DCC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AdaptiveCpp</a:t>
            </a:r>
            <a:r>
              <a:rPr lang="en-US" noProof="0" dirty="0"/>
              <a:t>: A SYCL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1D807-DBC3-178D-DD67-D2D023C0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Open-source </a:t>
            </a:r>
            <a:r>
              <a:rPr lang="en-GB" dirty="0"/>
              <a:t>SYCL implementation with support for </a:t>
            </a:r>
            <a:r>
              <a:rPr lang="en-GB" b="1" dirty="0"/>
              <a:t>different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Single-Source, Single-Pass Compilation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6B6548-2AE5-1A86-7BFF-0507C169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08.03.2025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A3697-4000-E712-699B-3911BB9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E43EF5-AD97-CC8A-71E9-9CD76551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1695" y="2969168"/>
            <a:ext cx="6188610" cy="1076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35CCD6-8AA2-BED7-FD1B-058F64B98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1695" y="4316634"/>
            <a:ext cx="7748350" cy="1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1145</TotalTime>
  <Words>1326</Words>
  <Application>Microsoft Macintosh PowerPoint</Application>
  <PresentationFormat>Widescreen</PresentationFormat>
  <Paragraphs>223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Helvetica</vt:lpstr>
      <vt:lpstr>Frutiger LT Com 45 Light</vt:lpstr>
      <vt:lpstr>Calibri</vt:lpstr>
      <vt:lpstr>Symbol</vt:lpstr>
      <vt:lpstr>MI</vt:lpstr>
      <vt:lpstr>Harnessing the full power of modern hardware accelerators using idomatic C++ </vt:lpstr>
      <vt:lpstr>Why should we use hardware accelerators?</vt:lpstr>
      <vt:lpstr>CUDA Example</vt:lpstr>
      <vt:lpstr>Challenges with CUDA</vt:lpstr>
      <vt:lpstr>SYCL</vt:lpstr>
      <vt:lpstr>SYCL Example</vt:lpstr>
      <vt:lpstr>SYCL Memory Management</vt:lpstr>
      <vt:lpstr>SYCL Execution Model</vt:lpstr>
      <vt:lpstr>AdaptiveCpp: A SYCL implementation</vt:lpstr>
      <vt:lpstr>stdpar: C++ Standard Parallelism</vt:lpstr>
      <vt:lpstr>Challenges in integrating stdpar with SYCL</vt:lpstr>
      <vt:lpstr>Challenge 1: Execution Model</vt:lpstr>
      <vt:lpstr>Challenge 2&amp;3: Memory Management and Synchronization</vt:lpstr>
      <vt:lpstr>Challenge 4: Device Execution Constraints</vt:lpstr>
      <vt:lpstr>Challenge 5: Performance Overhead</vt:lpstr>
      <vt:lpstr>Conclusion: It can be this simple</vt:lpstr>
      <vt:lpstr>References</vt:lpstr>
      <vt:lpstr>Thank you for your attention!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lastModifiedBy>Stefan Butz</cp:lastModifiedBy>
  <cp:revision>35</cp:revision>
  <dcterms:created xsi:type="dcterms:W3CDTF">2017-05-29T05:49:40Z</dcterms:created>
  <dcterms:modified xsi:type="dcterms:W3CDTF">2025-03-08T11:05:16Z</dcterms:modified>
</cp:coreProperties>
</file>