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0"/>
  </p:notesMasterIdLst>
  <p:handoutMasterIdLst>
    <p:handoutMasterId r:id="rId61"/>
  </p:handoutMasterIdLst>
  <p:sldIdLst>
    <p:sldId id="256" r:id="rId2"/>
    <p:sldId id="266" r:id="rId3"/>
    <p:sldId id="270" r:id="rId4"/>
    <p:sldId id="267" r:id="rId5"/>
    <p:sldId id="271" r:id="rId6"/>
    <p:sldId id="268" r:id="rId7"/>
    <p:sldId id="272" r:id="rId8"/>
    <p:sldId id="269" r:id="rId9"/>
    <p:sldId id="257" r:id="rId10"/>
    <p:sldId id="273" r:id="rId11"/>
    <p:sldId id="279" r:id="rId12"/>
    <p:sldId id="274" r:id="rId13"/>
    <p:sldId id="280" r:id="rId14"/>
    <p:sldId id="275" r:id="rId15"/>
    <p:sldId id="281" r:id="rId16"/>
    <p:sldId id="276" r:id="rId17"/>
    <p:sldId id="282" r:id="rId18"/>
    <p:sldId id="277" r:id="rId19"/>
    <p:sldId id="283" r:id="rId20"/>
    <p:sldId id="286" r:id="rId21"/>
    <p:sldId id="284" r:id="rId22"/>
    <p:sldId id="287" r:id="rId23"/>
    <p:sldId id="285" r:id="rId24"/>
    <p:sldId id="288" r:id="rId25"/>
    <p:sldId id="292" r:id="rId26"/>
    <p:sldId id="290" r:id="rId27"/>
    <p:sldId id="293" r:id="rId28"/>
    <p:sldId id="294" r:id="rId29"/>
    <p:sldId id="289" r:id="rId30"/>
    <p:sldId id="295" r:id="rId31"/>
    <p:sldId id="296" r:id="rId32"/>
    <p:sldId id="297" r:id="rId33"/>
    <p:sldId id="298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16" r:id="rId49"/>
    <p:sldId id="317" r:id="rId50"/>
    <p:sldId id="318" r:id="rId51"/>
    <p:sldId id="319" r:id="rId52"/>
    <p:sldId id="320" r:id="rId53"/>
    <p:sldId id="321" r:id="rId54"/>
    <p:sldId id="322" r:id="rId55"/>
    <p:sldId id="299" r:id="rId56"/>
    <p:sldId id="300" r:id="rId57"/>
    <p:sldId id="301" r:id="rId58"/>
    <p:sldId id="325" r:id="rId59"/>
  </p:sldIdLst>
  <p:sldSz cx="12188825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99" autoAdjust="0"/>
  </p:normalViewPr>
  <p:slideViewPr>
    <p:cSldViewPr>
      <p:cViewPr varScale="1">
        <p:scale>
          <a:sx n="73" d="100"/>
          <a:sy n="73" d="100"/>
        </p:scale>
        <p:origin x="364" y="5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00B9EB3-A4C7-4E01-A571-D4580DBEB9E1}" type="datetime1">
              <a:rPr lang="tr-TR" smtClean="0"/>
              <a:t>17.12.2018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F1D2114-C821-4865-9C29-2AD2A184E539}" type="datetime1">
              <a:rPr lang="tr-TR" smtClean="0"/>
              <a:t>17.12.2018</a:t>
            </a:fld>
            <a:endParaRPr lang="tr-TR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dirty="0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dirty="0"/>
              <a:t>Asıl metin stillerini düzenlemek için tıklayın</a:t>
            </a:r>
          </a:p>
          <a:p>
            <a:pPr lvl="1" rtl="0"/>
            <a:r>
              <a:rPr lang="tr-TR" dirty="0"/>
              <a:t>İkinci düzey</a:t>
            </a:r>
          </a:p>
          <a:p>
            <a:pPr lvl="2" rtl="0"/>
            <a:r>
              <a:rPr lang="tr-TR" dirty="0"/>
              <a:t>Üçüncü düzey</a:t>
            </a:r>
          </a:p>
          <a:p>
            <a:pPr lvl="3" rtl="0"/>
            <a:r>
              <a:rPr lang="tr-TR" dirty="0"/>
              <a:t>Dördüncü düzey</a:t>
            </a:r>
          </a:p>
          <a:p>
            <a:pPr lvl="4" rtl="0"/>
            <a:r>
              <a:rPr lang="tr-TR" dirty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967653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10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106508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60920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588696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75352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865701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20356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43887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40594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579194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36730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331262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20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101751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21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655475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22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943564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23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920838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24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001376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25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617276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26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45163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27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449956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28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514151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29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75505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910811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30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364404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31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648117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32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397981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33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331031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34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671944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35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85367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36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766273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37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138899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38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865212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39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84016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206002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40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798143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41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3613631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42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9853560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43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7619922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44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7095861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45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4752397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46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5035899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47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0394459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48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8127501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49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48971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2637959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50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4778901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51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9369898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52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8734216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53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7641014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54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6743578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55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566078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56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4510675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57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6142065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58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12798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43911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76300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99461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88113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256" name="çizgi" descr="Çizgi grafiği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Serbest Biçimli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8" name="Serbest Biçimli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9" name="Serbest Biçimli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0" name="Serbest Biçimli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1" name="Serbest Biçimli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2" name="Serbest Biçimli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3" name="Serbest Biçimli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4" name="Serbest Biçimli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5" name="Serbest Biçimli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6" name="Serbest Biçimli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7" name="Serbest Biçimli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8" name="Serbest Biçimli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9" name="Serbest Biçimli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0" name="Serbest Biçimli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1" name="Serbest Biçimli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2" name="Serbest Biçimli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3" name="Serbest Biçimli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4" name="Serbest Biçimli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5" name="Serbest Biçimli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6" name="Serbest Biçimli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7" name="Serbest Biçimli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8" name="Serbest Biçimli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9" name="Serbest Biçimli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0" name="Serbest Biçimli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1" name="Serbest Biçimli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2" name="Serbest Biçimli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3" name="Serbest Biçimli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4" name="Serbest Biçimli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5" name="Serbest Biçimli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6" name="Serbest Biçimli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7" name="Serbest Biçimli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8" name="Serbest Biçimli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9" name="Serbest Biçimli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0" name="Serbest Biçimli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1" name="Serbest Biçimli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2" name="Serbest Biçimli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3" name="Serbest Biçimli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4" name="Serbest Biçimli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5" name="Serbest Biçimli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6" name="Serbest Biçimli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7" name="Serbest Biçimli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8" name="Serbest Biçimli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9" name="Serbest Biçimli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0" name="Serbest Biçimli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1" name="Serbest Biçimli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2" name="Serbest Biçimli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3" name="Serbest Biçimli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4" name="Serbest Biçimli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5" name="Serbest Biçimli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6" name="Serbest Biçimli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7" name="Serbest Biçimli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8" name="Serbest Biçimli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9" name="Serbest Biçimli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0" name="Serbest Biçimli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1" name="Serbest Biçimli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2" name="Serbest Biçimli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3" name="Serbest Biçimli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4" name="Serbest Biçimli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5" name="Serbest Biçimli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6" name="Serbest Biçimli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7" name="Serbest Biçimli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8" name="Serbest Biçimli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9" name="Serbest Biçimli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0" name="Serbest Biçimli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1" name="Serbest Biçimli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2" name="Serbest Biçimli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3" name="Serbest Biçimli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4" name="Serbest Biçimli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5" name="Serbest Biçimli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6" name="Serbest Biçimli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7" name="Serbest Biçimli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8" name="Serbest Biçimli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9" name="Serbest Biçimli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0" name="Serbest Biçimli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1" name="Serbest Biçimli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2" name="Serbest Biçimli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3" name="Serbest Biçimli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4" name="Serbest Biçimli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5" name="Serbest Biçimli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6" name="Serbest Biçimli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7" name="Serbest Biçimli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8" name="Serbest Biçimli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9" name="Serbest Biçimli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0" name="Serbest Biçimli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1" name="Serbest Biçimli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2" name="Serbest Biçimli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3" name="Serbest Biçimli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4" name="Serbest Biçimli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5" name="Serbest Biçimli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6" name="Serbest Biçimli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7" name="Serbest Biçimli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8" name="Serbest Biçimli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9" name="Serbest Biçimli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0" name="Serbest Biçimli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1" name="Serbest Biçimli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2" name="Serbest Biçimli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3" name="Serbest Biçimli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4" name="Serbest Biçimli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5" name="Serbest Biçimli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6" name="Serbest Biçimli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7" name="Serbest Biçimli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8" name="Serbest Biçimli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9" name="Serbest Biçimli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0" name="Serbest Biçimli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1" name="Serbest Biçimli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2" name="Serbest Biçimli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3" name="Serbest Biçimli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4" name="Serbest Biçimli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5" name="Serbest Biçimli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6" name="Serbest Biçimli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7" name="Serbest Biçimli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8" name="Serbest Biçimli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9" name="Serbest Biçimli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0" name="Serbest Biçimli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1" name="Serbest Biçimli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2" name="Serbest Biçimli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3" name="Serbest Biçimli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4" name="Serbest Biçimli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5" name="Serbest Biçimli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6" name="Serbest Biçimli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7" name="Serbest Biçimli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8" name="Serbest Biçimli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9" name="Serbest Biçimli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</p:grp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tr-TR"/>
              <a:t>Asıl alt başlık stilini düzenlemek için tıklayın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7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Serbest Biçimli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9" name="Serbest Biçimli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0" name="Serbest Biçimli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1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2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3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4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5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4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5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6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7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8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9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0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1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2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3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4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5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6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7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8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9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0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1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2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3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4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5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6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7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8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9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0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1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2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3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4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5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6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7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8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9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0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1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2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3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4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5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6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7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8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9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0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1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2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3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4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5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6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7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8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9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80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81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tr-TR"/>
              <a:t>Asıl metin stillerini düzenle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EFE084-84C7-4ACD-AA97-CC4F85FC341A}" type="datetime1">
              <a:rPr lang="tr-TR" smtClean="0"/>
              <a:t>17.12.2018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7" name="çizgi" descr="Çizgi grafiği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Serbest Biçimli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9" name="Serbest Biçimli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0" name="Serbest Biçimli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1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2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3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4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5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4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5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6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7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8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9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0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1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2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3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4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5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6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7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8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9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0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1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2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3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4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5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6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7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8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9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0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1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2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3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4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5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6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7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8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9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0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1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2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3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4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5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6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7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8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9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0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1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2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3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4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5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6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7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8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9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80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81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Dikey Metin Yer Tutucusu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tr-TR" dirty="0"/>
              <a:t>Asıl metin stillerini düzenlemek için tıklayın</a:t>
            </a:r>
          </a:p>
          <a:p>
            <a:pPr lvl="1" rtl="0"/>
            <a:r>
              <a:rPr lang="tr-TR" dirty="0"/>
              <a:t>İkinci düzey</a:t>
            </a:r>
          </a:p>
          <a:p>
            <a:pPr lvl="2" rtl="0"/>
            <a:r>
              <a:rPr lang="tr-TR" dirty="0"/>
              <a:t>Üçüncü düzey</a:t>
            </a:r>
          </a:p>
          <a:p>
            <a:pPr lvl="3" rtl="0"/>
            <a:r>
              <a:rPr lang="tr-TR" dirty="0"/>
              <a:t>Dördüncü düzey</a:t>
            </a:r>
          </a:p>
          <a:p>
            <a:pPr lvl="4" rtl="0"/>
            <a:r>
              <a:rPr lang="tr-TR" dirty="0"/>
              <a:t>Beşinci düzey</a:t>
            </a:r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5659C3-CFD7-491E-A329-F275E2F0DDFD}" type="datetime1">
              <a:rPr lang="tr-TR" smtClean="0"/>
              <a:t>17.12.2018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167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Serbest Biçimli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9" name="Serbest Biçimli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0" name="Serbest Biçimli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1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2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3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4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5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6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7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8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9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0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1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2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3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4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5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6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7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8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9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0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1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2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3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4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5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6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7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8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9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0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1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2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3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4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5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6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7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8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9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0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1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2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3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4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5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6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7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8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9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0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1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2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3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4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5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6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7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8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9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0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1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2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3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4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5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6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7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8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9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40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41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tr-TR"/>
              <a:t>Asıl metin stillerini düzenle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B61B9D-3BEB-4885-8337-AB645F3B0260}" type="datetime1">
              <a:rPr lang="tr-TR" smtClean="0"/>
              <a:t>17.12.2018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255" name="çizgi" descr="Çizgi grafiği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Serbest Biçimli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7" name="Serbest Biçimli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8" name="Serbest Biçimli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9" name="Serbest Biçimli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0" name="Serbest Biçimli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1" name="Serbest Biçimli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2" name="Serbest Biçimli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3" name="Serbest Biçimli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4" name="Serbest Biçimli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5" name="Serbest Biçimli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6" name="Serbest Biçimli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7" name="Serbest Biçimli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8" name="Serbest Biçimli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9" name="Serbest Biçimli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0" name="Serbest Biçimli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1" name="Serbest Biçimli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2" name="Serbest Biçimli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3" name="Serbest Biçimli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4" name="Serbest Biçimli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5" name="Serbest Biçimli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6" name="Serbest Biçimli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7" name="Serbest Biçimli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8" name="Serbest Biçimli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9" name="Serbest Biçimli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0" name="Serbest Biçimli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1" name="Serbest Biçimli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2" name="Serbest Biçimli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3" name="Serbest Biçimli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4" name="Serbest Biçimli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5" name="Serbest Biçimli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6" name="Serbest Biçimli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7" name="Serbest Biçimli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8" name="Serbest Biçimli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9" name="Serbest Biçimli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0" name="Serbest Biçimli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1" name="Serbest Biçimli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2" name="Serbest Biçimli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3" name="Serbest Biçimli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4" name="Serbest Biçimli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5" name="Serbest Biçimli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6" name="Serbest Biçimli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7" name="Serbest Biçimli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8" name="Serbest Biçimli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9" name="Serbest Biçimli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0" name="Serbest Biçimli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1" name="Serbest Biçimli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2" name="Serbest Biçimli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3" name="Serbest Biçimli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4" name="Serbest Biçimli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5" name="Serbest Biçimli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6" name="Serbest Biçimli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7" name="Serbest Biçimli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8" name="Serbest Biçimli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9" name="Serbest Biçimli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0" name="Serbest Biçimli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1" name="Serbest Biçimli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2" name="Serbest Biçimli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3" name="Serbest Biçimli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4" name="Serbest Biçimli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5" name="Serbest Biçimli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6" name="Serbest Biçimli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7" name="Serbest Biçimli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8" name="Serbest Biçimli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9" name="Serbest Biçimli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0" name="Serbest Biçimli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1" name="Serbest Biçimli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2" name="Serbest Biçimli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3" name="Serbest Biçimli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4" name="Serbest Biçimli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5" name="Serbest Biçimli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6" name="Serbest Biçimli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7" name="Serbest Biçimli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8" name="Serbest Biçimli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9" name="Serbest Biçimli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0" name="Serbest Biçimli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1" name="Serbest Biçimli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2" name="Serbest Biçimli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3" name="Serbest Biçimli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4" name="Serbest Biçimli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5" name="Serbest Biçimli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6" name="Serbest Biçimli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7" name="Serbest Biçimli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8" name="Serbest Biçimli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9" name="Serbest Biçimli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0" name="Serbest Biçimli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1" name="Serbest Biçimli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2" name="Serbest Biçimli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3" name="Serbest Biçimli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4" name="Serbest Biçimli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5" name="Serbest Biçimli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6" name="Serbest Biçimli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7" name="Serbest Biçimli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8" name="Serbest Biçimli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9" name="Serbest Biçimli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0" name="Serbest Biçimli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1" name="Serbest Biçimli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2" name="Serbest Biçimli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3" name="Serbest Biçimli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4" name="Serbest Biçimli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5" name="Serbest Biçimli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6" name="Serbest Biçimli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7" name="Serbest Biçimli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8" name="Serbest Biçimli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9" name="Serbest Biçimli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0" name="Serbest Biçimli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1" name="Serbest Biçimli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2" name="Serbest Biçimli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3" name="Serbest Biçimli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4" name="Serbest Biçimli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5" name="Serbest Biçimli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6" name="Serbest Biçimli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7" name="Serbest Biçimli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8" name="Serbest Biçimli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9" name="Serbest Biçimli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0" name="Serbest Biçimli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1" name="Serbest Biçimli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2" name="Serbest Biçimli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3" name="Serbest Biçimli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4" name="Serbest Biçimli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5" name="Serbest Biçimli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6" name="Serbest Biçimli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7" name="Serbest Biçimli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8" name="Serbest Biçimli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</p:grp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/>
              <a:t>Asıl metin stillerini düzenle</a:t>
            </a:r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9CA54D-8C3A-4651-AE5F-32A66F924CF9}" type="datetime1">
              <a:rPr lang="tr-TR" smtClean="0"/>
              <a:t>17.12.2018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158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Serbest Biçimli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0" name="Serbest Biçimli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1" name="Serbest Biçimli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2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3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4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5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6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7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8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9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0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1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2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3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4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5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6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7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8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9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0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1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2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3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4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5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6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7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8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9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0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1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2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3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4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5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6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7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8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9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0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1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2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3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4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5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6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7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8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9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0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1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2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3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4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5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6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7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8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9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0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1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2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3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4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5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6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7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8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9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0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1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2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tr-TR"/>
              <a:t>Asıl metin stillerini düzenle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tr-TR"/>
              <a:t>Asıl metin stillerini düzenle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EF4061-7DB4-4D9F-919E-A2AFA031A789}" type="datetime1">
              <a:rPr lang="tr-TR" smtClean="0"/>
              <a:t>17.12.2018</a:t>
            </a:fld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160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Serbest Biçimli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2" name="Serbest Biçimli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3" name="Serbest Biçimli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4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5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6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7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8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9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0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1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2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3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4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5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6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7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8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9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0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1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2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3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4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5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6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7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8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9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0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1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2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3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4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5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6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7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8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9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0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1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2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3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4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5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6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7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8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9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0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1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2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3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4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5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6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7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8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9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0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1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2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3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4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5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6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7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8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9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0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1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2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3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4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tr-TR"/>
              <a:t>Asıl metin stillerini düzenle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/>
              <a:t>Asıl metin stillerini düzenle</a:t>
            </a:r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A6235-1FEF-4760-98CF-8ECF9AB2CA71}" type="datetime1">
              <a:rPr lang="tr-TR" smtClean="0"/>
              <a:t>17.12.2018</a:t>
            </a:fld>
            <a:endParaRPr lang="tr-TR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  <p:sp>
        <p:nvSpPr>
          <p:cNvPr id="85" name="İçerik Yer Tutucusu 3"/>
          <p:cNvSpPr>
            <a:spLocks noGrp="1"/>
          </p:cNvSpPr>
          <p:nvPr>
            <p:ph sz="half" idx="13"/>
          </p:nvPr>
        </p:nvSpPr>
        <p:spPr>
          <a:xfrm>
            <a:off x="6246812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tr-TR"/>
              <a:t>Asıl metin stillerini düzenle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156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Serbest Biçimli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58" name="Serbest Biçimli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59" name="Serbest Biçimli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0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1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2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3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4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5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6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7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8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9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0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1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2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3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4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5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6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7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8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9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0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1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2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3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4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5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6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7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8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9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0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1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2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3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4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5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6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7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8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9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0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1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2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3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4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5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6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7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8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9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0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1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2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3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4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5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6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7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8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9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0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1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2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3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4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5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6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7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8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9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0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7A487C-0166-4C8B-B4B5-75143DCBCA8D}" type="datetime1">
              <a:rPr lang="tr-TR" smtClean="0"/>
              <a:t>17.12.2018</a:t>
            </a:fld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59CB71-A860-432B-BAE4-95D877574074}" type="datetime1">
              <a:rPr lang="tr-TR" smtClean="0"/>
              <a:t>17.12.2018</a:t>
            </a:fld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/>
              <a:t>Asıl metin stillerini düzenle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tr-TR"/>
              <a:t>Asıl metin stillerini düzenle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grpSp>
        <p:nvGrpSpPr>
          <p:cNvPr id="615" name="çerçeve" descr="Kutu grafiği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Serbest Biçimli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Serbest Biçimli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Serbest Biçimli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Serbest Biçimli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Serbest Biçimli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Serbest Biçimli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Serbest Biçimli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Serbest Biçimli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Serbest Biçimli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Serbest Biçimli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Serbest Biçimli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Serbest Biçimli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D3F002-4154-46A0-BF13-8639CE4642BC}" type="datetime1">
              <a:rPr lang="tr-TR" smtClean="0"/>
              <a:t>17.12.2018</a:t>
            </a:fld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Resim Yer Tutucusu 2" descr="Resim eklemek için boş yer tutucu. Yer tutucuya tıklayın ve eklemek istediğiniz resmi seçin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/>
              <a:t>Resim eklemek için simgeye tıklayın</a:t>
            </a:r>
            <a:endParaRPr lang="tr-TR" dirty="0"/>
          </a:p>
        </p:txBody>
      </p:sp>
      <p:grpSp>
        <p:nvGrpSpPr>
          <p:cNvPr id="614" name="çerçeve" descr="Kutu grafiği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Serbest Biçimli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Serbest Biçimli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Serbest Biçimli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Serbest Biçimli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Serbest Biçimli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Serbest Biçimli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Serbest Biçimli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Serbest Biçimli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Serbest Biçimli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Serbest Biçimli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Serbest Biçimli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Serbest Biçimli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Serbest Biçimli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Serbest Biçimli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Serbest Biçimli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Serbest Biçimli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Serbest Biçimli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Serbest Biçimli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Serbest Biçimli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Serbest Biçimli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Serbest Biçimli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Serbest Biçimli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Serbest Biçimli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Serbest Biçimli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Serbest Biçimli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Serbest Biçimli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Serbest Biçimli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Serbest Biçimli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Serbest Biçimli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Serbest Biçimli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Serbest Biçimli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Serbest Biçimli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Serbest Biçimli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Serbest Biçimli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Serbest Biçimli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Serbest Biçimli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Serbest Biçimli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Serbest Biçimli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Serbest Biçimli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Serbest Biçimli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Serbest Biçimli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Serbest Biçimli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Serbest Biçimli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Serbest Biçimli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Serbest Biçimli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Serbest Biçimli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Serbest Biçimli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Serbest Biçimli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Serbest Biçimli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Serbest Biçimli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Serbest Biçimli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Serbest Biçimli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Serbest Biçimli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Serbest Biçimli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Serbest Biçimli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Serbest Biçimli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Serbest Biçimli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Serbest Biçimli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Serbest Biçimli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Serbest Biçimli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Serbest Biçimli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Serbest Biçimli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Serbest Biçimli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Serbest Biçimli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Serbest Biçimli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Serbest Biçimli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Serbest Biçimli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Serbest Biçimli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Serbest Biçimli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Serbest Biçimli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Serbest Biçimli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Serbest Biçimli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Serbest Biçimli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Serbest Biçimli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Serbest Biçimli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Serbest Biçimli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Serbest Biçimli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Serbest Biçimli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Serbest Biçimli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Serbest Biçimli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Serbest Biçimli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Serbest Biçimli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Serbest Biçimli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/>
              <a:t>Asıl metin stillerini düzenle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EA519B-B6A2-41A7-8490-AD20D538F1D3}" type="datetime1">
              <a:rPr lang="tr-TR" smtClean="0"/>
              <a:t>17.12.2018</a:t>
            </a:fld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tr-TR" dirty="0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dirty="0"/>
              <a:t>Asıl metin stillerini düzenlemek için tıklayın</a:t>
            </a:r>
          </a:p>
          <a:p>
            <a:pPr lvl="1" rtl="0"/>
            <a:r>
              <a:rPr lang="tr-TR" dirty="0"/>
              <a:t>İkinci düzey</a:t>
            </a:r>
          </a:p>
          <a:p>
            <a:pPr lvl="2" rtl="0"/>
            <a:r>
              <a:rPr lang="tr-TR" dirty="0"/>
              <a:t>Üçüncü düzey</a:t>
            </a:r>
          </a:p>
          <a:p>
            <a:pPr lvl="3" rtl="0"/>
            <a:r>
              <a:rPr lang="tr-TR" dirty="0"/>
              <a:t>Dördüncü düzey</a:t>
            </a:r>
          </a:p>
          <a:p>
            <a:pPr lvl="4" rtl="0"/>
            <a:r>
              <a:rPr lang="tr-TR" dirty="0"/>
              <a:t>Beşinci düzey</a:t>
            </a: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F2B68EE-1A79-4A33-AC01-82037DE72111}" type="datetime1">
              <a:rPr lang="tr-TR" smtClean="0"/>
              <a:t>17.12.2018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tr-TR" dirty="0"/>
              <a:t>Karahan Türkçesinde Tek Ünlüden Oluşan Fiiller*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tr-TR" dirty="0"/>
              <a:t>*</a:t>
            </a:r>
            <a:r>
              <a:rPr lang="tr-TR" dirty="0" err="1"/>
              <a:t>Hacıeminoğlu</a:t>
            </a:r>
            <a:r>
              <a:rPr lang="tr-TR" dirty="0"/>
              <a:t>, Necmettin (1996) «</a:t>
            </a:r>
            <a:r>
              <a:rPr lang="tr-TR" dirty="0" err="1"/>
              <a:t>Karahanlı</a:t>
            </a:r>
            <a:r>
              <a:rPr lang="tr-TR" dirty="0"/>
              <a:t> Türkçesi Grameri» TDK Yayınları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/>
              <a:t>i- «yürümek, takip etmek»</a:t>
            </a:r>
          </a:p>
        </p:txBody>
      </p:sp>
      <p:pic>
        <p:nvPicPr>
          <p:cNvPr id="3" name="Resim Yer Tutucusu 2">
            <a:extLst>
              <a:ext uri="{FF2B5EF4-FFF2-40B4-BE49-F238E27FC236}">
                <a16:creationId xmlns:a16="http://schemas.microsoft.com/office/drawing/2014/main" id="{EA483AB2-07FE-475F-AA18-0CD0116B107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334" b="334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2A7A6ED-CF69-4611-89D5-7244359216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5838" y="1884311"/>
            <a:ext cx="5669280" cy="404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3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/>
              <a:t>i- «yürümek, takip etmek»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tr-TR" dirty="0"/>
              <a:t>i- fiili şeklinde bir kökün olduğu iz isminden anlaşılmaktadır. Çünkü iz, fiil gerçekleştikten sonra elde edilen neticedir.</a:t>
            </a:r>
          </a:p>
        </p:txBody>
      </p:sp>
    </p:spTree>
    <p:extLst>
      <p:ext uri="{BB962C8B-B14F-4D97-AF65-F5344CB8AC3E}">
        <p14:creationId xmlns:p14="http://schemas.microsoft.com/office/powerpoint/2010/main" val="211453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pic>
        <p:nvPicPr>
          <p:cNvPr id="2052" name="Picture 4" descr="gemici dÃ¼ÄÃ¼mÃ¼ ile ilgili gÃ¶rsel sonucu">
            <a:extLst>
              <a:ext uri="{FF2B5EF4-FFF2-40B4-BE49-F238E27FC236}">
                <a16:creationId xmlns:a16="http://schemas.microsoft.com/office/drawing/2014/main" id="{4230EF91-6E4F-4FF1-BC1E-9F719EB03B26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4" r="3214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Unvan 2">
            <a:extLst>
              <a:ext uri="{FF2B5EF4-FFF2-40B4-BE49-F238E27FC236}">
                <a16:creationId xmlns:a16="http://schemas.microsoft.com/office/drawing/2014/main" id="{67AB908C-5333-4AFB-9271-B5A76020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(uzun) i- «bağlamak»</a:t>
            </a:r>
          </a:p>
        </p:txBody>
      </p:sp>
    </p:spTree>
    <p:extLst>
      <p:ext uri="{BB962C8B-B14F-4D97-AF65-F5344CB8AC3E}">
        <p14:creationId xmlns:p14="http://schemas.microsoft.com/office/powerpoint/2010/main" val="35212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/>
              <a:t>(uzun) i- «bağlamak»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tr-TR" dirty="0"/>
              <a:t>il- &lt; i-l- “bağlamak”</a:t>
            </a:r>
          </a:p>
          <a:p>
            <a:r>
              <a:rPr lang="tr-TR" dirty="0"/>
              <a:t>iş- &lt; i-ş- “bağlamak”</a:t>
            </a:r>
          </a:p>
          <a:p>
            <a:r>
              <a:rPr lang="tr-TR" dirty="0" err="1"/>
              <a:t>işlegen</a:t>
            </a:r>
            <a:r>
              <a:rPr lang="tr-TR" dirty="0"/>
              <a:t> “iş işleyen ve birbirine koşulan”</a:t>
            </a:r>
          </a:p>
          <a:p>
            <a:r>
              <a:rPr lang="tr-TR" dirty="0"/>
              <a:t>iş &lt; i-ş “eş, dost”</a:t>
            </a:r>
          </a:p>
          <a:p>
            <a:r>
              <a:rPr lang="tr-TR" dirty="0"/>
              <a:t>ip &lt; i-p </a:t>
            </a:r>
          </a:p>
          <a:p>
            <a:pPr rt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3811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/>
              <a:t>o- “yanmak”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6" name="Resim Yer Tutucusu 5">
            <a:extLst>
              <a:ext uri="{FF2B5EF4-FFF2-40B4-BE49-F238E27FC236}">
                <a16:creationId xmlns:a16="http://schemas.microsoft.com/office/drawing/2014/main" id="{2DE2B27C-0F27-4ADB-87C0-2ED53E4B4A0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3074" name="Picture 2" descr="yanan kibrit ile ilgili gÃ¶rsel sonucu">
            <a:extLst>
              <a:ext uri="{FF2B5EF4-FFF2-40B4-BE49-F238E27FC236}">
                <a16:creationId xmlns:a16="http://schemas.microsoft.com/office/drawing/2014/main" id="{49AC596A-0BEB-43C3-AF93-07A69C4A2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838" y="1884312"/>
            <a:ext cx="5669280" cy="404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46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/>
              <a:t>o- “yanmak”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tr-TR" dirty="0"/>
              <a:t>ot &lt; o-t “ateş”</a:t>
            </a:r>
          </a:p>
          <a:p>
            <a:pPr rt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1553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/>
              <a:t>ö- «düşünmek»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pic>
        <p:nvPicPr>
          <p:cNvPr id="16" name="Resim Yer Tutucusu 15">
            <a:extLst>
              <a:ext uri="{FF2B5EF4-FFF2-40B4-BE49-F238E27FC236}">
                <a16:creationId xmlns:a16="http://schemas.microsoft.com/office/drawing/2014/main" id="{361258F2-A717-4DF1-A1E1-3069B1EC701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2621" b="2621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70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/>
              <a:t>ö- «düşünmek»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tr-TR" dirty="0" err="1"/>
              <a:t>ög</a:t>
            </a:r>
            <a:r>
              <a:rPr lang="tr-TR" dirty="0"/>
              <a:t> &lt; ö-g “düşünce, akıl”</a:t>
            </a:r>
          </a:p>
        </p:txBody>
      </p:sp>
    </p:spTree>
    <p:extLst>
      <p:ext uri="{BB962C8B-B14F-4D97-AF65-F5344CB8AC3E}">
        <p14:creationId xmlns:p14="http://schemas.microsoft.com/office/powerpoint/2010/main" val="403888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/>
              <a:t>(uzun) ö- «sönmek»  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pic>
        <p:nvPicPr>
          <p:cNvPr id="5122" name="Picture 2" descr="sÃ¶nmÃ¼Å mum ile ilgili gÃ¶rsel sonucu">
            <a:extLst>
              <a:ext uri="{FF2B5EF4-FFF2-40B4-BE49-F238E27FC236}">
                <a16:creationId xmlns:a16="http://schemas.microsoft.com/office/drawing/2014/main" id="{D89D5454-6B81-44ED-8067-5E9D31284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103" y="1884311"/>
            <a:ext cx="4476750" cy="404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911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/>
              <a:t>ö- (uzun ö) «sönmek» 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tr-TR" dirty="0"/>
              <a:t>öç- &lt; ö-ç- “alev sönmek”</a:t>
            </a:r>
          </a:p>
          <a:p>
            <a:r>
              <a:rPr lang="tr-TR" dirty="0"/>
              <a:t>öl- &lt; ö-l- “ölmek, hayat sönmek”</a:t>
            </a:r>
          </a:p>
        </p:txBody>
      </p:sp>
    </p:spTree>
    <p:extLst>
      <p:ext uri="{BB962C8B-B14F-4D97-AF65-F5344CB8AC3E}">
        <p14:creationId xmlns:p14="http://schemas.microsoft.com/office/powerpoint/2010/main" val="251373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/>
              <a:t>a- «ayırmak»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pic>
        <p:nvPicPr>
          <p:cNvPr id="8" name="Resim Yer Tutucusu 7">
            <a:extLst>
              <a:ext uri="{FF2B5EF4-FFF2-40B4-BE49-F238E27FC236}">
                <a16:creationId xmlns:a16="http://schemas.microsoft.com/office/drawing/2014/main" id="{6BA60EE4-22F7-44A2-A040-F06596843D1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11921" b="11921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r>
              <a:rPr lang="tr-TR" dirty="0"/>
              <a:t>u- «muktedir olmak» 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pic>
        <p:nvPicPr>
          <p:cNvPr id="6148" name="Picture 4" descr="powerful ile ilgili gÃ¶rsel sonucu">
            <a:extLst>
              <a:ext uri="{FF2B5EF4-FFF2-40B4-BE49-F238E27FC236}">
                <a16:creationId xmlns:a16="http://schemas.microsoft.com/office/drawing/2014/main" id="{72F064CA-B958-4CEB-B170-AA996ED4B867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7" r="324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27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/>
              <a:t>u- «muktedir olmak» 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tr-TR" dirty="0"/>
              <a:t>uç- &lt; u-ç- “uçmak” (eski çağlardaki insanın gözünde </a:t>
            </a:r>
            <a:r>
              <a:rPr lang="tr-TR" dirty="0" err="1"/>
              <a:t>havadaa</a:t>
            </a:r>
            <a:r>
              <a:rPr lang="tr-TR" dirty="0"/>
              <a:t> uçabilen kuş, elbette muktedir sayılmaktadır.)</a:t>
            </a:r>
          </a:p>
          <a:p>
            <a:r>
              <a:rPr lang="tr-TR" dirty="0"/>
              <a:t>ut- &lt; u-t- “yenmek, galip gelmek”</a:t>
            </a:r>
          </a:p>
          <a:p>
            <a:r>
              <a:rPr lang="tr-TR" dirty="0"/>
              <a:t>(benim çocukluğumda misket oynarken biri yeninde üttüm derdi)</a:t>
            </a:r>
          </a:p>
          <a:p>
            <a:r>
              <a:rPr lang="tr-TR" dirty="0"/>
              <a:t>uz &lt; u-z “mahir, usta, kabiliyetli”</a:t>
            </a:r>
          </a:p>
        </p:txBody>
      </p:sp>
    </p:spTree>
    <p:extLst>
      <p:ext uri="{BB962C8B-B14F-4D97-AF65-F5344CB8AC3E}">
        <p14:creationId xmlns:p14="http://schemas.microsoft.com/office/powerpoint/2010/main" val="372842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/>
              <a:t>û- (uzun u) «anlamak» 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2BD71C26-A03C-49B6-9C94-FEE0550FE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498" y="1884310"/>
            <a:ext cx="3843959" cy="404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77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/>
              <a:t>û- (uzun u) «anlamak» 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tr-TR" dirty="0" err="1"/>
              <a:t>ukuş</a:t>
            </a:r>
            <a:r>
              <a:rPr lang="tr-TR" dirty="0"/>
              <a:t> &lt; </a:t>
            </a:r>
            <a:r>
              <a:rPr lang="tr-TR" dirty="0" err="1"/>
              <a:t>uk</a:t>
            </a:r>
            <a:r>
              <a:rPr lang="tr-TR" dirty="0"/>
              <a:t>-u-ş “akıl, anlayış”</a:t>
            </a:r>
          </a:p>
          <a:p>
            <a:r>
              <a:rPr lang="tr-TR" dirty="0"/>
              <a:t>us &lt; u-s &lt; u-ş “akıl” yani anlama yeri</a:t>
            </a:r>
          </a:p>
        </p:txBody>
      </p:sp>
    </p:spTree>
    <p:extLst>
      <p:ext uri="{BB962C8B-B14F-4D97-AF65-F5344CB8AC3E}">
        <p14:creationId xmlns:p14="http://schemas.microsoft.com/office/powerpoint/2010/main" val="228389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/>
              <a:t>ü- «paylaşmak»  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6" name="Resim Yer Tutucusu 5">
            <a:extLst>
              <a:ext uri="{FF2B5EF4-FFF2-40B4-BE49-F238E27FC236}">
                <a16:creationId xmlns:a16="http://schemas.microsoft.com/office/drawing/2014/main" id="{6F20FF68-77DA-4138-A60E-499F3148F4E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7170" name="Picture 2" descr="paylaÅmak ile ilgili gÃ¶rsel sonucu">
            <a:extLst>
              <a:ext uri="{FF2B5EF4-FFF2-40B4-BE49-F238E27FC236}">
                <a16:creationId xmlns:a16="http://schemas.microsoft.com/office/drawing/2014/main" id="{1EFD5B97-1BAB-40ED-9A59-EBDE25BD7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461" y="1857144"/>
            <a:ext cx="5669281" cy="404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00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/>
              <a:t>ü- «paylaşmak» 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tr-TR" dirty="0" err="1"/>
              <a:t>üle</a:t>
            </a:r>
            <a:r>
              <a:rPr lang="tr-TR" dirty="0"/>
              <a:t>- &lt; </a:t>
            </a:r>
            <a:r>
              <a:rPr lang="tr-TR" dirty="0" err="1"/>
              <a:t>ül</a:t>
            </a:r>
            <a:r>
              <a:rPr lang="tr-TR" dirty="0"/>
              <a:t>-e- “paylaştırmak”</a:t>
            </a:r>
          </a:p>
          <a:p>
            <a:r>
              <a:rPr lang="tr-TR" dirty="0"/>
              <a:t>üleş- &lt; “</a:t>
            </a:r>
            <a:r>
              <a:rPr lang="tr-TR" dirty="0" err="1"/>
              <a:t>ül</a:t>
            </a:r>
            <a:r>
              <a:rPr lang="tr-TR" dirty="0"/>
              <a:t>-e-ş- “paylaşmak”</a:t>
            </a:r>
          </a:p>
          <a:p>
            <a:r>
              <a:rPr lang="tr-TR" dirty="0"/>
              <a:t>üleştirmek günümüzde de kullanılır.</a:t>
            </a:r>
          </a:p>
        </p:txBody>
      </p:sp>
    </p:spTree>
    <p:extLst>
      <p:ext uri="{BB962C8B-B14F-4D97-AF65-F5344CB8AC3E}">
        <p14:creationId xmlns:p14="http://schemas.microsoft.com/office/powerpoint/2010/main" val="362148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/>
              <a:t>ü- (uzun ü) «yükselmek, yukarı çıkmak» 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6" name="Resim Yer Tutucusu 5">
            <a:extLst>
              <a:ext uri="{FF2B5EF4-FFF2-40B4-BE49-F238E27FC236}">
                <a16:creationId xmlns:a16="http://schemas.microsoft.com/office/drawing/2014/main" id="{6F20FF68-77DA-4138-A60E-499F3148F4E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8194" name="Picture 2" descr="raise ile ilgili gÃ¶rsel sonucu">
            <a:extLst>
              <a:ext uri="{FF2B5EF4-FFF2-40B4-BE49-F238E27FC236}">
                <a16:creationId xmlns:a16="http://schemas.microsoft.com/office/drawing/2014/main" id="{5FE357EF-0331-4E99-A3CD-58E5F8E06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838" y="1884311"/>
            <a:ext cx="5669280" cy="404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95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/>
              <a:t>ü- (uzun ü) «yükselmek, yukarı çıkmak» 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r>
              <a:rPr lang="tr-TR" dirty="0" err="1"/>
              <a:t>üce</a:t>
            </a:r>
            <a:r>
              <a:rPr lang="tr-TR" dirty="0"/>
              <a:t> &lt; üç-e &lt; ü-ç-e- “yüce, en yüksek, en üst”</a:t>
            </a:r>
          </a:p>
          <a:p>
            <a:r>
              <a:rPr lang="tr-TR" dirty="0"/>
              <a:t>üst &lt; üz-t &lt; ü-z-t “yukarı, üst”</a:t>
            </a:r>
          </a:p>
          <a:p>
            <a:r>
              <a:rPr lang="tr-TR" dirty="0"/>
              <a:t>üze &lt; üz-e “üstünde”</a:t>
            </a:r>
          </a:p>
          <a:p>
            <a:r>
              <a:rPr lang="tr-TR" dirty="0" err="1"/>
              <a:t>yügerü</a:t>
            </a:r>
            <a:r>
              <a:rPr lang="tr-TR" dirty="0"/>
              <a:t> &lt; yük-</a:t>
            </a:r>
            <a:r>
              <a:rPr lang="tr-TR" dirty="0" err="1"/>
              <a:t>gerü</a:t>
            </a:r>
            <a:r>
              <a:rPr lang="tr-TR" dirty="0"/>
              <a:t> “yukarı”</a:t>
            </a:r>
          </a:p>
          <a:p>
            <a:r>
              <a:rPr lang="tr-TR" dirty="0"/>
              <a:t>yükse- &lt; yük-ü-z-e- “yükselmek”</a:t>
            </a:r>
          </a:p>
          <a:p>
            <a:r>
              <a:rPr lang="tr-TR" dirty="0" err="1"/>
              <a:t>üyük</a:t>
            </a:r>
            <a:r>
              <a:rPr lang="tr-TR" dirty="0"/>
              <a:t> &lt; </a:t>
            </a:r>
            <a:r>
              <a:rPr lang="tr-TR" dirty="0" err="1"/>
              <a:t>üy</a:t>
            </a:r>
            <a:r>
              <a:rPr lang="tr-TR" dirty="0"/>
              <a:t>-ü-k &lt; ü-d-ü-k “tepe gibi yüksek yer”</a:t>
            </a:r>
          </a:p>
          <a:p>
            <a:r>
              <a:rPr lang="tr-TR" dirty="0"/>
              <a:t>yani </a:t>
            </a:r>
            <a:r>
              <a:rPr lang="tr-TR" dirty="0" err="1"/>
              <a:t>hüyük</a:t>
            </a:r>
            <a:r>
              <a:rPr lang="tr-TR" dirty="0"/>
              <a:t> &lt; </a:t>
            </a:r>
            <a:r>
              <a:rPr lang="tr-TR" dirty="0" err="1"/>
              <a:t>h’üyük</a:t>
            </a:r>
            <a:r>
              <a:rPr lang="tr-TR" dirty="0"/>
              <a:t>”</a:t>
            </a:r>
          </a:p>
          <a:p>
            <a:r>
              <a:rPr lang="tr-TR" dirty="0"/>
              <a:t>yüz elbisenin yüzü, suyun üstü. Yani üst</a:t>
            </a:r>
          </a:p>
          <a:p>
            <a:r>
              <a:rPr lang="tr-TR" dirty="0"/>
              <a:t>yüz- yüzmek yani suyun üstüne çıkmak</a:t>
            </a:r>
          </a:p>
        </p:txBody>
      </p:sp>
    </p:spTree>
    <p:extLst>
      <p:ext uri="{BB962C8B-B14F-4D97-AF65-F5344CB8AC3E}">
        <p14:creationId xmlns:p14="http://schemas.microsoft.com/office/powerpoint/2010/main" val="215334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tr-TR" dirty="0"/>
              <a:t>Karahan Türkçesinde İki Harften Oluşan Fiiller*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tr-TR" dirty="0"/>
              <a:t>*</a:t>
            </a:r>
            <a:r>
              <a:rPr lang="tr-TR" dirty="0" err="1"/>
              <a:t>Hacıeminoğlu</a:t>
            </a:r>
            <a:r>
              <a:rPr lang="tr-TR" dirty="0"/>
              <a:t>, Necmettin (1996) «</a:t>
            </a:r>
            <a:r>
              <a:rPr lang="tr-TR" dirty="0" err="1"/>
              <a:t>Karahanlı</a:t>
            </a:r>
            <a:r>
              <a:rPr lang="tr-TR" dirty="0"/>
              <a:t> Türkçesi Grameri» TDK Yayınları</a:t>
            </a:r>
          </a:p>
        </p:txBody>
      </p:sp>
    </p:spTree>
    <p:extLst>
      <p:ext uri="{BB962C8B-B14F-4D97-AF65-F5344CB8AC3E}">
        <p14:creationId xmlns:p14="http://schemas.microsoft.com/office/powerpoint/2010/main" val="345429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 err="1"/>
              <a:t>ba</a:t>
            </a:r>
            <a:r>
              <a:rPr lang="tr-TR" dirty="0"/>
              <a:t>- “bağlamak”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tr-TR" dirty="0" err="1"/>
              <a:t>bag</a:t>
            </a:r>
            <a:r>
              <a:rPr lang="tr-TR" dirty="0"/>
              <a:t> &lt; </a:t>
            </a:r>
            <a:r>
              <a:rPr lang="tr-TR" dirty="0" err="1"/>
              <a:t>ba</a:t>
            </a:r>
            <a:r>
              <a:rPr lang="tr-TR" dirty="0"/>
              <a:t>-g “bağ”, baz &lt; </a:t>
            </a:r>
            <a:r>
              <a:rPr lang="tr-TR" dirty="0" err="1"/>
              <a:t>ba</a:t>
            </a:r>
            <a:r>
              <a:rPr lang="tr-TR" dirty="0"/>
              <a:t>-z “bağlı, başkasına bağlı, tâbi.”</a:t>
            </a:r>
          </a:p>
          <a:p>
            <a:r>
              <a:rPr lang="tr-TR" dirty="0"/>
              <a:t>bak- &lt; </a:t>
            </a:r>
            <a:r>
              <a:rPr lang="tr-TR" dirty="0" err="1"/>
              <a:t>ba</a:t>
            </a:r>
            <a:r>
              <a:rPr lang="tr-TR" dirty="0"/>
              <a:t>-k- 1. “bakmak” yani, göz ile nesne arasındaki </a:t>
            </a:r>
            <a:r>
              <a:rPr lang="tr-TR" dirty="0" err="1"/>
              <a:t>baü</a:t>
            </a:r>
            <a:r>
              <a:rPr lang="tr-TR" dirty="0"/>
              <a:t> kurmak, gözü bir nesneye bağlamak. 2. “ilgilenmek” çocuklara bakmak. Aileye bakmak.</a:t>
            </a:r>
          </a:p>
          <a:p>
            <a:r>
              <a:rPr lang="tr-TR" dirty="0"/>
              <a:t>bar- &lt; </a:t>
            </a:r>
            <a:r>
              <a:rPr lang="tr-TR" dirty="0" err="1"/>
              <a:t>ba</a:t>
            </a:r>
            <a:r>
              <a:rPr lang="tr-TR" dirty="0"/>
              <a:t>-r- “varmak” yani, bir noktadan ayrılıp bir başka noktaya bağlanmak. </a:t>
            </a:r>
          </a:p>
        </p:txBody>
      </p:sp>
    </p:spTree>
    <p:extLst>
      <p:ext uri="{BB962C8B-B14F-4D97-AF65-F5344CB8AC3E}">
        <p14:creationId xmlns:p14="http://schemas.microsoft.com/office/powerpoint/2010/main" val="375556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/>
              <a:t>a- fiil kökünden türemiş örnekler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tr-TR" dirty="0"/>
              <a:t>aç- &lt; a-ç “açmak, kapalı durumdaki kapının serbest kanadını bulunduğu yerden ayırmak”</a:t>
            </a:r>
          </a:p>
          <a:p>
            <a:r>
              <a:rPr lang="tr-TR" dirty="0"/>
              <a:t>adak &lt; ad-ak “ayak, sürekli olarak birbirinden ayrılan organ" </a:t>
            </a:r>
          </a:p>
          <a:p>
            <a:r>
              <a:rPr lang="tr-TR" dirty="0" err="1"/>
              <a:t>ayruk</a:t>
            </a:r>
            <a:r>
              <a:rPr lang="tr-TR" dirty="0"/>
              <a:t> &lt; ay-</a:t>
            </a:r>
            <a:r>
              <a:rPr lang="tr-TR" dirty="0" err="1"/>
              <a:t>ır</a:t>
            </a:r>
            <a:r>
              <a:rPr lang="tr-TR" dirty="0"/>
              <a:t>-</a:t>
            </a:r>
            <a:r>
              <a:rPr lang="tr-TR" dirty="0" err="1"/>
              <a:t>uk</a:t>
            </a:r>
            <a:r>
              <a:rPr lang="tr-TR" dirty="0"/>
              <a:t> 1. “başka, gayrı, diğer” 2. “artık, bundan sonra”</a:t>
            </a:r>
          </a:p>
          <a:p>
            <a:r>
              <a:rPr lang="tr-TR" dirty="0"/>
              <a:t>aykırı “kuraldan ayrılmış”</a:t>
            </a:r>
          </a:p>
          <a:p>
            <a:r>
              <a:rPr lang="tr-TR" dirty="0"/>
              <a:t>yar- “yarmak, bir şeyi keserek ikiye bölmek, parçalamak” </a:t>
            </a:r>
          </a:p>
          <a:p>
            <a:r>
              <a:rPr lang="tr-TR" dirty="0"/>
              <a:t>yine bu köklerden «ayıklamak» ve «yarık» kelimeleri türemiştir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6666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 err="1"/>
              <a:t>ka</a:t>
            </a:r>
            <a:r>
              <a:rPr lang="tr-TR" dirty="0"/>
              <a:t>- “karışmak”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tr-TR" dirty="0"/>
              <a:t>kar- &lt; </a:t>
            </a:r>
            <a:r>
              <a:rPr lang="tr-TR" dirty="0" err="1"/>
              <a:t>ka</a:t>
            </a:r>
            <a:r>
              <a:rPr lang="tr-TR" dirty="0"/>
              <a:t>-r “bir şeyi başka bir şeyle karıştırmak”</a:t>
            </a:r>
          </a:p>
          <a:p>
            <a:r>
              <a:rPr lang="tr-TR" dirty="0"/>
              <a:t>kaşık &lt; </a:t>
            </a:r>
            <a:r>
              <a:rPr lang="tr-TR" dirty="0" err="1"/>
              <a:t>ka</a:t>
            </a:r>
            <a:r>
              <a:rPr lang="tr-TR" dirty="0"/>
              <a:t>-ş-ı-k “kaşık”</a:t>
            </a:r>
          </a:p>
          <a:p>
            <a:r>
              <a:rPr lang="tr-TR" dirty="0"/>
              <a:t>kat- &lt; </a:t>
            </a:r>
            <a:r>
              <a:rPr lang="tr-TR" dirty="0" err="1"/>
              <a:t>ka</a:t>
            </a:r>
            <a:r>
              <a:rPr lang="tr-TR" dirty="0"/>
              <a:t>-t- “katmak, karıştırmak”</a:t>
            </a:r>
          </a:p>
        </p:txBody>
      </p:sp>
    </p:spTree>
    <p:extLst>
      <p:ext uri="{BB962C8B-B14F-4D97-AF65-F5344CB8AC3E}">
        <p14:creationId xmlns:p14="http://schemas.microsoft.com/office/powerpoint/2010/main" val="92913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/>
              <a:t>ki- “girmek”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tr-TR" dirty="0" err="1"/>
              <a:t>kigür</a:t>
            </a:r>
            <a:r>
              <a:rPr lang="tr-TR" dirty="0"/>
              <a:t>- &lt; ki-gür- &lt; ki-g-ü-r- “içeriye sokmak”</a:t>
            </a:r>
          </a:p>
          <a:p>
            <a:r>
              <a:rPr lang="tr-TR" dirty="0" err="1"/>
              <a:t>kiy</a:t>
            </a:r>
            <a:r>
              <a:rPr lang="tr-TR" dirty="0"/>
              <a:t>- &lt; ki-d- “giymek” yani elbisenin içine girmek</a:t>
            </a:r>
          </a:p>
        </p:txBody>
      </p:sp>
    </p:spTree>
    <p:extLst>
      <p:ext uri="{BB962C8B-B14F-4D97-AF65-F5344CB8AC3E}">
        <p14:creationId xmlns:p14="http://schemas.microsoft.com/office/powerpoint/2010/main" val="121979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 err="1"/>
              <a:t>ko</a:t>
            </a:r>
            <a:r>
              <a:rPr lang="tr-TR" dirty="0"/>
              <a:t>- “koymak”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tr-TR" dirty="0"/>
              <a:t>kod- &lt; </a:t>
            </a:r>
            <a:r>
              <a:rPr lang="tr-TR" dirty="0" err="1"/>
              <a:t>ko</a:t>
            </a:r>
            <a:r>
              <a:rPr lang="tr-TR" dirty="0"/>
              <a:t>-d- “koymak”</a:t>
            </a:r>
          </a:p>
          <a:p>
            <a:r>
              <a:rPr lang="tr-TR" dirty="0"/>
              <a:t>kon- &lt; </a:t>
            </a:r>
            <a:r>
              <a:rPr lang="tr-TR" dirty="0" err="1"/>
              <a:t>ko</a:t>
            </a:r>
            <a:r>
              <a:rPr lang="tr-TR" dirty="0"/>
              <a:t>-n- “konmak, koyulmak, yerleşmek” </a:t>
            </a:r>
          </a:p>
        </p:txBody>
      </p:sp>
    </p:spTree>
    <p:extLst>
      <p:ext uri="{BB962C8B-B14F-4D97-AF65-F5344CB8AC3E}">
        <p14:creationId xmlns:p14="http://schemas.microsoft.com/office/powerpoint/2010/main" val="300054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 err="1"/>
              <a:t>kö</a:t>
            </a:r>
            <a:r>
              <a:rPr lang="tr-TR" dirty="0"/>
              <a:t>- bağlamak”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tr-TR" dirty="0"/>
              <a:t>göm &lt; </a:t>
            </a:r>
            <a:r>
              <a:rPr lang="tr-TR" dirty="0" err="1"/>
              <a:t>gö</a:t>
            </a:r>
            <a:r>
              <a:rPr lang="tr-TR" dirty="0"/>
              <a:t>-m “kök”</a:t>
            </a:r>
          </a:p>
          <a:p>
            <a:r>
              <a:rPr lang="tr-TR" dirty="0"/>
              <a:t>kök &lt; </a:t>
            </a:r>
            <a:r>
              <a:rPr lang="tr-TR" dirty="0" err="1"/>
              <a:t>kö</a:t>
            </a:r>
            <a:r>
              <a:rPr lang="tr-TR" dirty="0"/>
              <a:t>-k “eyer bağı”</a:t>
            </a:r>
          </a:p>
          <a:p>
            <a:r>
              <a:rPr lang="tr-TR" dirty="0"/>
              <a:t>kök &lt; </a:t>
            </a:r>
            <a:r>
              <a:rPr lang="tr-TR" dirty="0" err="1"/>
              <a:t>kö</a:t>
            </a:r>
            <a:r>
              <a:rPr lang="tr-TR" dirty="0"/>
              <a:t>-k “kök” </a:t>
            </a:r>
          </a:p>
          <a:p>
            <a:r>
              <a:rPr lang="tr-TR" dirty="0"/>
              <a:t>köle &lt; </a:t>
            </a:r>
            <a:r>
              <a:rPr lang="tr-TR" dirty="0" err="1"/>
              <a:t>köl</a:t>
            </a:r>
            <a:r>
              <a:rPr lang="tr-TR" dirty="0"/>
              <a:t>-e “efendisine bağlı”</a:t>
            </a:r>
          </a:p>
        </p:txBody>
      </p:sp>
    </p:spTree>
    <p:extLst>
      <p:ext uri="{BB962C8B-B14F-4D97-AF65-F5344CB8AC3E}">
        <p14:creationId xmlns:p14="http://schemas.microsoft.com/office/powerpoint/2010/main" val="182798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 err="1"/>
              <a:t>ku</a:t>
            </a:r>
            <a:r>
              <a:rPr lang="tr-TR" dirty="0"/>
              <a:t>- “bağlamak”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tr-TR" dirty="0"/>
              <a:t>kul &lt; </a:t>
            </a:r>
            <a:r>
              <a:rPr lang="tr-TR" dirty="0" err="1"/>
              <a:t>ku</a:t>
            </a:r>
            <a:r>
              <a:rPr lang="tr-TR" dirty="0"/>
              <a:t>-l “kul, köle”</a:t>
            </a:r>
          </a:p>
          <a:p>
            <a:r>
              <a:rPr lang="tr-TR" dirty="0"/>
              <a:t>kur &lt; </a:t>
            </a:r>
            <a:r>
              <a:rPr lang="tr-TR" dirty="0" err="1"/>
              <a:t>ku</a:t>
            </a:r>
            <a:r>
              <a:rPr lang="tr-TR" dirty="0"/>
              <a:t>-r “kuşak, bağ”</a:t>
            </a:r>
          </a:p>
          <a:p>
            <a:r>
              <a:rPr lang="tr-TR" dirty="0"/>
              <a:t>kuşak &lt; kuş-ak “kuşak”</a:t>
            </a:r>
          </a:p>
        </p:txBody>
      </p:sp>
    </p:spTree>
    <p:extLst>
      <p:ext uri="{BB962C8B-B14F-4D97-AF65-F5344CB8AC3E}">
        <p14:creationId xmlns:p14="http://schemas.microsoft.com/office/powerpoint/2010/main" val="7968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 err="1"/>
              <a:t>kü</a:t>
            </a:r>
            <a:r>
              <a:rPr lang="tr-TR" dirty="0"/>
              <a:t>- “korumak”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tr-TR" dirty="0" err="1"/>
              <a:t>kü</a:t>
            </a:r>
            <a:r>
              <a:rPr lang="tr-TR" dirty="0"/>
              <a:t>- “korumak”</a:t>
            </a:r>
          </a:p>
          <a:p>
            <a:r>
              <a:rPr lang="tr-TR" dirty="0" err="1"/>
              <a:t>küç</a:t>
            </a:r>
            <a:r>
              <a:rPr lang="tr-TR" dirty="0"/>
              <a:t> &lt; </a:t>
            </a:r>
            <a:r>
              <a:rPr lang="tr-TR" dirty="0" err="1"/>
              <a:t>kü</a:t>
            </a:r>
            <a:r>
              <a:rPr lang="tr-TR" dirty="0"/>
              <a:t>-ç “güç, kuvvet”</a:t>
            </a:r>
          </a:p>
        </p:txBody>
      </p:sp>
    </p:spTree>
    <p:extLst>
      <p:ext uri="{BB962C8B-B14F-4D97-AF65-F5344CB8AC3E}">
        <p14:creationId xmlns:p14="http://schemas.microsoft.com/office/powerpoint/2010/main" val="235893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 err="1"/>
              <a:t>sa</a:t>
            </a:r>
            <a:r>
              <a:rPr lang="tr-TR" dirty="0"/>
              <a:t>-l 1. Saymak 2. Düşünmek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tr-TR" dirty="0"/>
              <a:t>sak &lt; </a:t>
            </a:r>
            <a:r>
              <a:rPr lang="tr-TR" dirty="0" err="1"/>
              <a:t>sa</a:t>
            </a:r>
            <a:r>
              <a:rPr lang="tr-TR" dirty="0"/>
              <a:t>-k “dikkatli, uyanık”</a:t>
            </a:r>
          </a:p>
          <a:p>
            <a:r>
              <a:rPr lang="tr-TR" dirty="0"/>
              <a:t>san &lt; </a:t>
            </a:r>
            <a:r>
              <a:rPr lang="tr-TR" dirty="0" err="1"/>
              <a:t>sa</a:t>
            </a:r>
            <a:r>
              <a:rPr lang="tr-TR" dirty="0"/>
              <a:t>-n “sayı”</a:t>
            </a:r>
          </a:p>
        </p:txBody>
      </p:sp>
    </p:spTree>
    <p:extLst>
      <p:ext uri="{BB962C8B-B14F-4D97-AF65-F5344CB8AC3E}">
        <p14:creationId xmlns:p14="http://schemas.microsoft.com/office/powerpoint/2010/main" val="42141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 err="1"/>
              <a:t>sı</a:t>
            </a:r>
            <a:r>
              <a:rPr lang="tr-TR" dirty="0"/>
              <a:t>- “kırmak, yenmek”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tr-TR" dirty="0"/>
              <a:t>sın- &lt; </a:t>
            </a:r>
            <a:r>
              <a:rPr lang="tr-TR" dirty="0" err="1"/>
              <a:t>sı</a:t>
            </a:r>
            <a:r>
              <a:rPr lang="tr-TR" dirty="0"/>
              <a:t>-n- “kırılmak”</a:t>
            </a:r>
          </a:p>
        </p:txBody>
      </p:sp>
    </p:spTree>
    <p:extLst>
      <p:ext uri="{BB962C8B-B14F-4D97-AF65-F5344CB8AC3E}">
        <p14:creationId xmlns:p14="http://schemas.microsoft.com/office/powerpoint/2010/main" val="30271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 err="1"/>
              <a:t>sö</a:t>
            </a:r>
            <a:r>
              <a:rPr lang="tr-TR" dirty="0"/>
              <a:t>- “söylemek”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tr-TR" dirty="0"/>
              <a:t>söz &lt; </a:t>
            </a:r>
            <a:r>
              <a:rPr lang="tr-TR" dirty="0" err="1"/>
              <a:t>sö</a:t>
            </a:r>
            <a:r>
              <a:rPr lang="tr-TR" dirty="0"/>
              <a:t>-z “söz, kelime” fiil gerçekleştikten sonra elde edilen netice.</a:t>
            </a:r>
          </a:p>
        </p:txBody>
      </p:sp>
    </p:spTree>
    <p:extLst>
      <p:ext uri="{BB962C8B-B14F-4D97-AF65-F5344CB8AC3E}">
        <p14:creationId xmlns:p14="http://schemas.microsoft.com/office/powerpoint/2010/main" val="216282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/>
              <a:t>ta- “</a:t>
            </a:r>
            <a:r>
              <a:rPr lang="tr-TR" dirty="0" err="1"/>
              <a:t>tad</a:t>
            </a:r>
            <a:r>
              <a:rPr lang="tr-TR" dirty="0"/>
              <a:t> almak”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tr-TR" dirty="0"/>
              <a:t>tat &lt; ta-t “tat, lezzet”</a:t>
            </a:r>
          </a:p>
          <a:p>
            <a:r>
              <a:rPr lang="tr-TR" dirty="0"/>
              <a:t>tat- &lt; tat-t- “tatmak, tadına bakmak”</a:t>
            </a:r>
          </a:p>
          <a:p>
            <a:r>
              <a:rPr lang="tr-TR" dirty="0" err="1"/>
              <a:t>tatı</a:t>
            </a:r>
            <a:r>
              <a:rPr lang="tr-TR" dirty="0"/>
              <a:t>- &lt; tat-ı- “tat vermek”</a:t>
            </a:r>
          </a:p>
        </p:txBody>
      </p:sp>
    </p:spTree>
    <p:extLst>
      <p:ext uri="{BB962C8B-B14F-4D97-AF65-F5344CB8AC3E}">
        <p14:creationId xmlns:p14="http://schemas.microsoft.com/office/powerpoint/2010/main" val="206449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/>
              <a:t>e- «seslenmek»</a:t>
            </a:r>
          </a:p>
        </p:txBody>
      </p:sp>
      <p:pic>
        <p:nvPicPr>
          <p:cNvPr id="5" name="Resim Yer Tutucusu 4">
            <a:extLst>
              <a:ext uri="{FF2B5EF4-FFF2-40B4-BE49-F238E27FC236}">
                <a16:creationId xmlns:a16="http://schemas.microsoft.com/office/drawing/2014/main" id="{42934E72-BDB1-44F2-A313-7702AFC1AE6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6875" b="6875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563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/>
              <a:t>tik- &lt; ti-k- “dikmek, dikiş dikmek; ağaç dikmek”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tr-TR" dirty="0"/>
              <a:t>tik- &lt; ti-k- “dikmek, dikiş dikmek; ağaç dikmek”</a:t>
            </a:r>
          </a:p>
          <a:p>
            <a:r>
              <a:rPr lang="tr-TR" dirty="0"/>
              <a:t>tip &gt; dip &lt; di-p “kök”</a:t>
            </a:r>
          </a:p>
        </p:txBody>
      </p:sp>
    </p:spTree>
    <p:extLst>
      <p:ext uri="{BB962C8B-B14F-4D97-AF65-F5344CB8AC3E}">
        <p14:creationId xmlns:p14="http://schemas.microsoft.com/office/powerpoint/2010/main" val="213145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 err="1"/>
              <a:t>tî</a:t>
            </a:r>
            <a:r>
              <a:rPr lang="tr-TR" dirty="0"/>
              <a:t> “demek, söylemek”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tr-TR" dirty="0" err="1"/>
              <a:t>tî</a:t>
            </a:r>
            <a:r>
              <a:rPr lang="tr-TR" dirty="0"/>
              <a:t> “demek, söylemek”</a:t>
            </a:r>
          </a:p>
          <a:p>
            <a:r>
              <a:rPr lang="tr-TR" dirty="0" err="1"/>
              <a:t>til</a:t>
            </a:r>
            <a:r>
              <a:rPr lang="tr-TR" dirty="0"/>
              <a:t> &lt; ti-l 1. Ağızdaki dil. 2. “söz kelime”</a:t>
            </a:r>
          </a:p>
        </p:txBody>
      </p:sp>
    </p:spTree>
    <p:extLst>
      <p:ext uri="{BB962C8B-B14F-4D97-AF65-F5344CB8AC3E}">
        <p14:creationId xmlns:p14="http://schemas.microsoft.com/office/powerpoint/2010/main" val="105494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 err="1"/>
              <a:t>to</a:t>
            </a:r>
            <a:r>
              <a:rPr lang="tr-TR" dirty="0"/>
              <a:t>- “doymak”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tr-TR" dirty="0"/>
              <a:t>tok &lt; </a:t>
            </a:r>
            <a:r>
              <a:rPr lang="tr-TR" dirty="0" err="1"/>
              <a:t>to</a:t>
            </a:r>
            <a:r>
              <a:rPr lang="tr-TR" dirty="0"/>
              <a:t>-k “tok, doymuş”</a:t>
            </a:r>
          </a:p>
          <a:p>
            <a:r>
              <a:rPr lang="tr-TR" dirty="0"/>
              <a:t>tol- &lt; </a:t>
            </a:r>
            <a:r>
              <a:rPr lang="tr-TR" dirty="0" err="1"/>
              <a:t>to</a:t>
            </a:r>
            <a:r>
              <a:rPr lang="tr-TR" dirty="0"/>
              <a:t>-l- “dolmak” </a:t>
            </a:r>
          </a:p>
          <a:p>
            <a:r>
              <a:rPr lang="tr-TR" dirty="0"/>
              <a:t>top &lt; </a:t>
            </a:r>
            <a:r>
              <a:rPr lang="tr-TR" dirty="0" err="1"/>
              <a:t>to</a:t>
            </a:r>
            <a:r>
              <a:rPr lang="tr-TR" dirty="0"/>
              <a:t>-p “içi dolu”</a:t>
            </a:r>
          </a:p>
          <a:p>
            <a:r>
              <a:rPr lang="tr-TR" dirty="0"/>
              <a:t>toy- &lt; </a:t>
            </a:r>
            <a:r>
              <a:rPr lang="tr-TR" dirty="0" err="1"/>
              <a:t>to</a:t>
            </a:r>
            <a:r>
              <a:rPr lang="tr-TR" dirty="0"/>
              <a:t>-d- “doymak”</a:t>
            </a:r>
          </a:p>
        </p:txBody>
      </p:sp>
    </p:spTree>
    <p:extLst>
      <p:ext uri="{BB962C8B-B14F-4D97-AF65-F5344CB8AC3E}">
        <p14:creationId xmlns:p14="http://schemas.microsoft.com/office/powerpoint/2010/main" val="401164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/>
              <a:t>tu- “tutmak, tıkamak, kapatmak”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tr-TR" dirty="0"/>
              <a:t>tut- &lt; tu-t- “tutmak, yakalamak”</a:t>
            </a:r>
          </a:p>
          <a:p>
            <a:r>
              <a:rPr lang="tr-TR" dirty="0"/>
              <a:t>tuzak &lt; tuz-ak “tutan, yakalayan alet, komplo”</a:t>
            </a:r>
          </a:p>
        </p:txBody>
      </p:sp>
    </p:spTree>
    <p:extLst>
      <p:ext uri="{BB962C8B-B14F-4D97-AF65-F5344CB8AC3E}">
        <p14:creationId xmlns:p14="http://schemas.microsoft.com/office/powerpoint/2010/main" val="419223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 err="1"/>
              <a:t>tü</a:t>
            </a:r>
            <a:r>
              <a:rPr lang="tr-TR" dirty="0"/>
              <a:t>- “bağlamak, düğümlemek”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tr-TR" dirty="0" err="1"/>
              <a:t>tüg</a:t>
            </a:r>
            <a:r>
              <a:rPr lang="tr-TR" dirty="0"/>
              <a:t>- &lt; </a:t>
            </a:r>
            <a:r>
              <a:rPr lang="tr-TR" dirty="0" err="1"/>
              <a:t>tü</a:t>
            </a:r>
            <a:r>
              <a:rPr lang="tr-TR" dirty="0"/>
              <a:t>-k- “düğümlemek”</a:t>
            </a:r>
          </a:p>
          <a:p>
            <a:r>
              <a:rPr lang="tr-TR" dirty="0" err="1"/>
              <a:t>tügüm</a:t>
            </a:r>
            <a:r>
              <a:rPr lang="tr-TR" dirty="0"/>
              <a:t> &lt; </a:t>
            </a:r>
            <a:r>
              <a:rPr lang="tr-TR" dirty="0" err="1"/>
              <a:t>tüg</a:t>
            </a:r>
            <a:r>
              <a:rPr lang="tr-TR" dirty="0"/>
              <a:t>-ü-m &lt; </a:t>
            </a:r>
            <a:r>
              <a:rPr lang="tr-TR" dirty="0" err="1"/>
              <a:t>tü</a:t>
            </a:r>
            <a:r>
              <a:rPr lang="tr-TR" dirty="0"/>
              <a:t>-k-ü-m “düğüm, bağlanmış”</a:t>
            </a:r>
          </a:p>
          <a:p>
            <a:r>
              <a:rPr lang="tr-TR" dirty="0" err="1"/>
              <a:t>tügün</a:t>
            </a:r>
            <a:r>
              <a:rPr lang="tr-TR" dirty="0"/>
              <a:t> “düğüm”</a:t>
            </a:r>
          </a:p>
          <a:p>
            <a:r>
              <a:rPr lang="tr-TR" dirty="0" err="1"/>
              <a:t>tügün</a:t>
            </a:r>
            <a:r>
              <a:rPr lang="tr-TR" dirty="0"/>
              <a:t> “düğün”. İki ailenin birbirine bağlanması.</a:t>
            </a:r>
          </a:p>
        </p:txBody>
      </p:sp>
    </p:spTree>
    <p:extLst>
      <p:ext uri="{BB962C8B-B14F-4D97-AF65-F5344CB8AC3E}">
        <p14:creationId xmlns:p14="http://schemas.microsoft.com/office/powerpoint/2010/main" val="283576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/>
              <a:t>ya- “yaklaşmak”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tr-TR" dirty="0" err="1"/>
              <a:t>yaguk</a:t>
            </a:r>
            <a:r>
              <a:rPr lang="tr-TR" dirty="0"/>
              <a:t> &lt; ya-g-u-k “yakın, hısım, akraba”</a:t>
            </a:r>
          </a:p>
          <a:p>
            <a:r>
              <a:rPr lang="tr-TR" dirty="0"/>
              <a:t>yan &lt; ya-n “yan” yani yakın</a:t>
            </a:r>
          </a:p>
        </p:txBody>
      </p:sp>
    </p:spTree>
    <p:extLst>
      <p:ext uri="{BB962C8B-B14F-4D97-AF65-F5344CB8AC3E}">
        <p14:creationId xmlns:p14="http://schemas.microsoft.com/office/powerpoint/2010/main" val="277132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 err="1"/>
              <a:t>yâ</a:t>
            </a:r>
            <a:r>
              <a:rPr lang="tr-TR" dirty="0"/>
              <a:t>- “yaymak, sermek, dağıtmak, yazmak”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tr-TR" dirty="0"/>
              <a:t>yad- &lt; ya-d- “yaymak, sermek, döşemek”</a:t>
            </a:r>
          </a:p>
          <a:p>
            <a:r>
              <a:rPr lang="tr-TR" dirty="0"/>
              <a:t>yat- &lt; ya-t- “yaymak, sermek”</a:t>
            </a:r>
          </a:p>
          <a:p>
            <a:r>
              <a:rPr lang="tr-TR" dirty="0"/>
              <a:t>yaz- &lt; ya-z-ı- “ova, düz arazi” yani, serilmiş dağıtılmış toprak</a:t>
            </a:r>
          </a:p>
        </p:txBody>
      </p:sp>
    </p:spTree>
    <p:extLst>
      <p:ext uri="{BB962C8B-B14F-4D97-AF65-F5344CB8AC3E}">
        <p14:creationId xmlns:p14="http://schemas.microsoft.com/office/powerpoint/2010/main" val="92609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 err="1"/>
              <a:t>yı</a:t>
            </a:r>
            <a:r>
              <a:rPr lang="tr-TR" dirty="0"/>
              <a:t>- “kokmak”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tr-TR" dirty="0" err="1"/>
              <a:t>yıd</a:t>
            </a:r>
            <a:r>
              <a:rPr lang="tr-TR" dirty="0"/>
              <a:t>- &lt; </a:t>
            </a:r>
            <a:r>
              <a:rPr lang="tr-TR" dirty="0" err="1"/>
              <a:t>yı</a:t>
            </a:r>
            <a:r>
              <a:rPr lang="tr-TR" dirty="0"/>
              <a:t>-d- “kokmak”</a:t>
            </a:r>
          </a:p>
          <a:p>
            <a:r>
              <a:rPr lang="tr-TR" dirty="0" err="1"/>
              <a:t>yıdı</a:t>
            </a:r>
            <a:r>
              <a:rPr lang="tr-TR" dirty="0"/>
              <a:t>- &lt; </a:t>
            </a:r>
            <a:r>
              <a:rPr lang="tr-TR" dirty="0" err="1"/>
              <a:t>yıt</a:t>
            </a:r>
            <a:r>
              <a:rPr lang="tr-TR" dirty="0"/>
              <a:t>-ı- “kokmak”</a:t>
            </a:r>
          </a:p>
          <a:p>
            <a:r>
              <a:rPr lang="tr-TR" dirty="0" err="1"/>
              <a:t>yıt</a:t>
            </a:r>
            <a:r>
              <a:rPr lang="tr-TR" dirty="0"/>
              <a:t> &lt; </a:t>
            </a:r>
            <a:r>
              <a:rPr lang="tr-TR" dirty="0" err="1"/>
              <a:t>yı</a:t>
            </a:r>
            <a:r>
              <a:rPr lang="tr-TR" dirty="0"/>
              <a:t>-t- “koku”</a:t>
            </a:r>
          </a:p>
        </p:txBody>
      </p:sp>
    </p:spTree>
    <p:extLst>
      <p:ext uri="{BB962C8B-B14F-4D97-AF65-F5344CB8AC3E}">
        <p14:creationId xmlns:p14="http://schemas.microsoft.com/office/powerpoint/2010/main" val="386503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 err="1"/>
              <a:t>yi</a:t>
            </a:r>
            <a:r>
              <a:rPr lang="tr-TR" dirty="0"/>
              <a:t>- “yemek”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tr-TR" dirty="0" err="1"/>
              <a:t>yim</a:t>
            </a:r>
            <a:r>
              <a:rPr lang="tr-TR" dirty="0"/>
              <a:t> &lt; </a:t>
            </a:r>
            <a:r>
              <a:rPr lang="tr-TR" dirty="0" err="1"/>
              <a:t>yi</a:t>
            </a:r>
            <a:r>
              <a:rPr lang="tr-TR" dirty="0"/>
              <a:t>-m “yem”</a:t>
            </a:r>
          </a:p>
        </p:txBody>
      </p:sp>
    </p:spTree>
    <p:extLst>
      <p:ext uri="{BB962C8B-B14F-4D97-AF65-F5344CB8AC3E}">
        <p14:creationId xmlns:p14="http://schemas.microsoft.com/office/powerpoint/2010/main" val="245563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/>
              <a:t>yo- “yok olmak, tükenmek, mahvolmak”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tr-TR" dirty="0"/>
              <a:t>yok &lt; yo-k “yok”</a:t>
            </a:r>
          </a:p>
        </p:txBody>
      </p:sp>
    </p:spTree>
    <p:extLst>
      <p:ext uri="{BB962C8B-B14F-4D97-AF65-F5344CB8AC3E}">
        <p14:creationId xmlns:p14="http://schemas.microsoft.com/office/powerpoint/2010/main" val="221905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/>
              <a:t>e- «seslenmek»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tr-TR" dirty="0"/>
              <a:t>en &lt; e-n “ses”</a:t>
            </a:r>
          </a:p>
          <a:p>
            <a:r>
              <a:rPr lang="tr-TR" dirty="0"/>
              <a:t>etin &lt; et-in “ses”</a:t>
            </a:r>
          </a:p>
          <a:p>
            <a:r>
              <a:rPr lang="tr-TR" dirty="0"/>
              <a:t>ezgi &lt; ez-</a:t>
            </a:r>
            <a:r>
              <a:rPr lang="tr-TR" dirty="0" err="1"/>
              <a:t>gi</a:t>
            </a:r>
            <a:r>
              <a:rPr lang="tr-TR" dirty="0"/>
              <a:t> “</a:t>
            </a:r>
            <a:r>
              <a:rPr lang="tr-TR" dirty="0" err="1"/>
              <a:t>musikîdeki</a:t>
            </a:r>
            <a:r>
              <a:rPr lang="tr-TR" dirty="0"/>
              <a:t> ses”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9505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tr-TR" dirty="0"/>
              <a:t>yo- (uzun yo)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tr-TR" dirty="0"/>
              <a:t>yol &lt; yo-l isminin varlığı bir de yor &lt; yo-r ismi olduğunu göstermektedir yo-r-ı- “yürümek”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6666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 err="1"/>
              <a:t>yu</a:t>
            </a:r>
            <a:r>
              <a:rPr lang="tr-TR" dirty="0"/>
              <a:t>- “yumak, yıkamak”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tr-TR" dirty="0"/>
              <a:t>yun- &lt; </a:t>
            </a:r>
            <a:r>
              <a:rPr lang="tr-TR" dirty="0" err="1"/>
              <a:t>yu</a:t>
            </a:r>
            <a:r>
              <a:rPr lang="tr-TR" dirty="0"/>
              <a:t>-n- “yıkanmak”</a:t>
            </a:r>
          </a:p>
        </p:txBody>
      </p:sp>
    </p:spTree>
    <p:extLst>
      <p:ext uri="{BB962C8B-B14F-4D97-AF65-F5344CB8AC3E}">
        <p14:creationId xmlns:p14="http://schemas.microsoft.com/office/powerpoint/2010/main" val="164279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 err="1"/>
              <a:t>yü</a:t>
            </a:r>
            <a:r>
              <a:rPr lang="tr-TR" dirty="0"/>
              <a:t>- “yüklemek”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tr-TR" dirty="0" err="1"/>
              <a:t>yüd</a:t>
            </a:r>
            <a:r>
              <a:rPr lang="tr-TR" dirty="0"/>
              <a:t>- &lt; </a:t>
            </a:r>
            <a:r>
              <a:rPr lang="tr-TR" dirty="0" err="1"/>
              <a:t>yü</a:t>
            </a:r>
            <a:r>
              <a:rPr lang="tr-TR" dirty="0"/>
              <a:t>-d- “yüklemek”</a:t>
            </a:r>
          </a:p>
          <a:p>
            <a:r>
              <a:rPr lang="tr-TR" dirty="0"/>
              <a:t>yük &lt; </a:t>
            </a:r>
            <a:r>
              <a:rPr lang="tr-TR" dirty="0" err="1"/>
              <a:t>yü</a:t>
            </a:r>
            <a:r>
              <a:rPr lang="tr-TR" dirty="0"/>
              <a:t>-k “yük”</a:t>
            </a:r>
          </a:p>
        </p:txBody>
      </p:sp>
    </p:spTree>
    <p:extLst>
      <p:ext uri="{BB962C8B-B14F-4D97-AF65-F5344CB8AC3E}">
        <p14:creationId xmlns:p14="http://schemas.microsoft.com/office/powerpoint/2010/main" val="401950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/>
              <a:t>bük- “eğmek, bükmek”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tr-TR" dirty="0" err="1"/>
              <a:t>bür</a:t>
            </a:r>
            <a:r>
              <a:rPr lang="tr-TR" dirty="0"/>
              <a:t>- &lt; </a:t>
            </a:r>
            <a:r>
              <a:rPr lang="tr-TR" dirty="0" err="1"/>
              <a:t>bü</a:t>
            </a:r>
            <a:r>
              <a:rPr lang="tr-TR" dirty="0"/>
              <a:t>-r- “büzmek”</a:t>
            </a:r>
          </a:p>
          <a:p>
            <a:r>
              <a:rPr lang="tr-TR" dirty="0"/>
              <a:t>büz- &lt; </a:t>
            </a:r>
            <a:r>
              <a:rPr lang="tr-TR" dirty="0" err="1"/>
              <a:t>bü</a:t>
            </a:r>
            <a:r>
              <a:rPr lang="tr-TR" dirty="0"/>
              <a:t>-z- “büzmek”</a:t>
            </a:r>
          </a:p>
        </p:txBody>
      </p:sp>
    </p:spTree>
    <p:extLst>
      <p:ext uri="{BB962C8B-B14F-4D97-AF65-F5344CB8AC3E}">
        <p14:creationId xmlns:p14="http://schemas.microsoft.com/office/powerpoint/2010/main" val="336252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 err="1"/>
              <a:t>tıd</a:t>
            </a:r>
            <a:r>
              <a:rPr lang="tr-TR" dirty="0"/>
              <a:t>- &lt; </a:t>
            </a:r>
            <a:r>
              <a:rPr lang="tr-TR" dirty="0" err="1"/>
              <a:t>tı</a:t>
            </a:r>
            <a:r>
              <a:rPr lang="tr-TR" dirty="0"/>
              <a:t>-d- “men etmek, mani olmak”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tr-TR" dirty="0" err="1"/>
              <a:t>tıdıg</a:t>
            </a:r>
            <a:r>
              <a:rPr lang="tr-TR" dirty="0"/>
              <a:t> &lt; </a:t>
            </a:r>
            <a:r>
              <a:rPr lang="tr-TR" dirty="0" err="1"/>
              <a:t>tı</a:t>
            </a:r>
            <a:r>
              <a:rPr lang="tr-TR" dirty="0"/>
              <a:t>-d-ı-g “mania, engel”</a:t>
            </a:r>
          </a:p>
          <a:p>
            <a:r>
              <a:rPr lang="tr-TR" dirty="0"/>
              <a:t>tık- &lt; </a:t>
            </a:r>
            <a:r>
              <a:rPr lang="tr-TR" dirty="0" err="1"/>
              <a:t>tı</a:t>
            </a:r>
            <a:r>
              <a:rPr lang="tr-TR" dirty="0"/>
              <a:t>-k- “tıkamak, mani olmak”</a:t>
            </a:r>
          </a:p>
          <a:p>
            <a:r>
              <a:rPr lang="tr-TR" dirty="0" err="1"/>
              <a:t>tıt</a:t>
            </a:r>
            <a:r>
              <a:rPr lang="tr-TR" dirty="0"/>
              <a:t>- &lt; </a:t>
            </a:r>
            <a:r>
              <a:rPr lang="tr-TR" dirty="0" err="1"/>
              <a:t>tı</a:t>
            </a:r>
            <a:r>
              <a:rPr lang="tr-TR" dirty="0"/>
              <a:t>-t- “geri koymak, men etmek”</a:t>
            </a:r>
          </a:p>
        </p:txBody>
      </p:sp>
    </p:spTree>
    <p:extLst>
      <p:ext uri="{BB962C8B-B14F-4D97-AF65-F5344CB8AC3E}">
        <p14:creationId xmlns:p14="http://schemas.microsoft.com/office/powerpoint/2010/main" val="295166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/>
              <a:t>Diğer Fiiller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r>
              <a:rPr lang="tr-TR" dirty="0"/>
              <a:t>aç- açmak</a:t>
            </a:r>
          </a:p>
          <a:p>
            <a:r>
              <a:rPr lang="tr-TR" dirty="0"/>
              <a:t>ağ- yükselmek</a:t>
            </a:r>
          </a:p>
          <a:p>
            <a:r>
              <a:rPr lang="tr-TR" dirty="0"/>
              <a:t>ar- yorulmak</a:t>
            </a:r>
          </a:p>
          <a:p>
            <a:r>
              <a:rPr lang="tr-TR" dirty="0"/>
              <a:t>av- toplamak</a:t>
            </a:r>
          </a:p>
          <a:p>
            <a:r>
              <a:rPr lang="tr-TR" dirty="0" err="1"/>
              <a:t>eg</a:t>
            </a:r>
            <a:r>
              <a:rPr lang="tr-TR" dirty="0"/>
              <a:t>- eğmek</a:t>
            </a:r>
          </a:p>
          <a:p>
            <a:r>
              <a:rPr lang="tr-TR" dirty="0"/>
              <a:t>er- olmak</a:t>
            </a:r>
          </a:p>
          <a:p>
            <a:r>
              <a:rPr lang="tr-TR" dirty="0" err="1"/>
              <a:t>ıç</a:t>
            </a:r>
            <a:r>
              <a:rPr lang="tr-TR" dirty="0"/>
              <a:t>- kaybolmak</a:t>
            </a:r>
          </a:p>
          <a:p>
            <a:r>
              <a:rPr lang="tr-TR" dirty="0" err="1"/>
              <a:t>ıd</a:t>
            </a:r>
            <a:r>
              <a:rPr lang="tr-TR" dirty="0"/>
              <a:t>- göndermek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989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/>
              <a:t>Diğer Fiiller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r>
              <a:rPr lang="tr-TR" dirty="0"/>
              <a:t>iç- içmek</a:t>
            </a:r>
          </a:p>
          <a:p>
            <a:r>
              <a:rPr lang="tr-TR" dirty="0"/>
              <a:t>it- yapmak</a:t>
            </a:r>
          </a:p>
          <a:p>
            <a:r>
              <a:rPr lang="tr-TR" dirty="0"/>
              <a:t>iv- acele </a:t>
            </a:r>
            <a:r>
              <a:rPr lang="tr-TR" dirty="0" err="1"/>
              <a:t>ettmek</a:t>
            </a:r>
            <a:endParaRPr lang="tr-TR" dirty="0"/>
          </a:p>
          <a:p>
            <a:r>
              <a:rPr lang="tr-TR" dirty="0"/>
              <a:t>op- yutmak</a:t>
            </a:r>
          </a:p>
          <a:p>
            <a:r>
              <a:rPr lang="tr-TR" dirty="0" err="1"/>
              <a:t>or</a:t>
            </a:r>
            <a:r>
              <a:rPr lang="tr-TR" dirty="0"/>
              <a:t>- biçmek</a:t>
            </a:r>
          </a:p>
          <a:p>
            <a:r>
              <a:rPr lang="tr-TR" dirty="0"/>
              <a:t>ov- ufalamak</a:t>
            </a:r>
          </a:p>
          <a:p>
            <a:r>
              <a:rPr lang="tr-TR" dirty="0" err="1"/>
              <a:t>oz</a:t>
            </a:r>
            <a:r>
              <a:rPr lang="tr-TR" dirty="0"/>
              <a:t>- ileri geçmek</a:t>
            </a:r>
          </a:p>
          <a:p>
            <a:r>
              <a:rPr lang="tr-TR" dirty="0"/>
              <a:t>öç- sönmek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3807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/>
              <a:t>Diğer Fiiller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tr-TR" dirty="0"/>
              <a:t>öp- öpmek</a:t>
            </a:r>
          </a:p>
          <a:p>
            <a:r>
              <a:rPr lang="tr-TR" dirty="0"/>
              <a:t>ör- örmek, bağlamak</a:t>
            </a:r>
          </a:p>
          <a:p>
            <a:r>
              <a:rPr lang="tr-TR" dirty="0"/>
              <a:t>öt- geçmek</a:t>
            </a:r>
          </a:p>
          <a:p>
            <a:r>
              <a:rPr lang="tr-TR" dirty="0" err="1"/>
              <a:t>ud</a:t>
            </a:r>
            <a:r>
              <a:rPr lang="tr-TR" dirty="0"/>
              <a:t>- takip etmek</a:t>
            </a:r>
          </a:p>
          <a:p>
            <a:r>
              <a:rPr lang="tr-TR" dirty="0" err="1"/>
              <a:t>uk</a:t>
            </a:r>
            <a:r>
              <a:rPr lang="tr-TR" dirty="0"/>
              <a:t>- anlamak</a:t>
            </a:r>
          </a:p>
          <a:p>
            <a:r>
              <a:rPr lang="tr-TR" dirty="0" err="1"/>
              <a:t>ul</a:t>
            </a:r>
            <a:r>
              <a:rPr lang="tr-TR" dirty="0"/>
              <a:t>- çürümek, eskimek</a:t>
            </a:r>
          </a:p>
          <a:p>
            <a:r>
              <a:rPr lang="tr-TR" dirty="0"/>
              <a:t>um- ümit etmek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9674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/>
              <a:t>Diğer Fiiller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tr-TR" dirty="0"/>
              <a:t>ur- vurmak</a:t>
            </a:r>
          </a:p>
          <a:p>
            <a:r>
              <a:rPr lang="tr-TR" dirty="0"/>
              <a:t>us- susmak</a:t>
            </a:r>
          </a:p>
          <a:p>
            <a:r>
              <a:rPr lang="tr-TR" dirty="0"/>
              <a:t>ut- yenmek, galip gelmek</a:t>
            </a:r>
          </a:p>
          <a:p>
            <a:r>
              <a:rPr lang="tr-TR" dirty="0" err="1"/>
              <a:t>ük</a:t>
            </a:r>
            <a:r>
              <a:rPr lang="tr-TR" dirty="0"/>
              <a:t>- yığmak, toplamak</a:t>
            </a:r>
          </a:p>
          <a:p>
            <a:r>
              <a:rPr lang="tr-TR" dirty="0"/>
              <a:t>üz- kopmak, kesmek</a:t>
            </a:r>
          </a:p>
        </p:txBody>
      </p:sp>
    </p:spTree>
    <p:extLst>
      <p:ext uri="{BB962C8B-B14F-4D97-AF65-F5344CB8AC3E}">
        <p14:creationId xmlns:p14="http://schemas.microsoft.com/office/powerpoint/2010/main" val="347364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5" name="Unvan 4">
            <a:extLst>
              <a:ext uri="{FF2B5EF4-FFF2-40B4-BE49-F238E27FC236}">
                <a16:creationId xmlns:a16="http://schemas.microsoft.com/office/drawing/2014/main" id="{3D969B1E-C71C-4C9B-9444-1147FDFA2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ı- «göndermek» </a:t>
            </a:r>
          </a:p>
        </p:txBody>
      </p:sp>
      <p:sp>
        <p:nvSpPr>
          <p:cNvPr id="10" name="Resim Yer Tutucusu 9">
            <a:extLst>
              <a:ext uri="{FF2B5EF4-FFF2-40B4-BE49-F238E27FC236}">
                <a16:creationId xmlns:a16="http://schemas.microsoft.com/office/drawing/2014/main" id="{1CEFE7B3-5973-4256-B47E-7E1BE8121D9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1028" name="Picture 4" descr="gÃ¶ndermek ile ilgili gÃ¶rsel sonucu">
            <a:extLst>
              <a:ext uri="{FF2B5EF4-FFF2-40B4-BE49-F238E27FC236}">
                <a16:creationId xmlns:a16="http://schemas.microsoft.com/office/drawing/2014/main" id="{C95EBB17-DB8A-4331-A874-F4554F55C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838" y="1884311"/>
            <a:ext cx="5669280" cy="407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49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/>
              <a:t>ı- «göndermek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tr-TR" dirty="0" err="1"/>
              <a:t>ıtı</a:t>
            </a:r>
            <a:r>
              <a:rPr lang="tr-TR" dirty="0"/>
              <a:t> &lt; ı-</a:t>
            </a:r>
            <a:r>
              <a:rPr lang="tr-TR" dirty="0" err="1"/>
              <a:t>tı</a:t>
            </a:r>
            <a:r>
              <a:rPr lang="tr-TR" dirty="0"/>
              <a:t>, </a:t>
            </a:r>
            <a:r>
              <a:rPr lang="tr-TR" dirty="0" err="1"/>
              <a:t>ısar</a:t>
            </a:r>
            <a:r>
              <a:rPr lang="tr-TR" dirty="0"/>
              <a:t> &lt; ı-sar “</a:t>
            </a:r>
            <a:r>
              <a:rPr lang="tr-TR" dirty="0" err="1"/>
              <a:t>ötüken</a:t>
            </a:r>
            <a:r>
              <a:rPr lang="tr-TR" dirty="0"/>
              <a:t> </a:t>
            </a:r>
            <a:r>
              <a:rPr lang="tr-TR" dirty="0" err="1"/>
              <a:t>yir</a:t>
            </a:r>
            <a:r>
              <a:rPr lang="tr-TR" dirty="0"/>
              <a:t> </a:t>
            </a:r>
            <a:r>
              <a:rPr lang="tr-TR" dirty="0" err="1"/>
              <a:t>olurup</a:t>
            </a:r>
            <a:r>
              <a:rPr lang="tr-TR" dirty="0"/>
              <a:t> </a:t>
            </a:r>
            <a:r>
              <a:rPr lang="tr-TR" dirty="0" err="1"/>
              <a:t>arkış</a:t>
            </a:r>
            <a:r>
              <a:rPr lang="tr-TR" dirty="0"/>
              <a:t> </a:t>
            </a:r>
            <a:r>
              <a:rPr lang="tr-TR" dirty="0" err="1"/>
              <a:t>tirkiş</a:t>
            </a:r>
            <a:r>
              <a:rPr lang="tr-TR" dirty="0"/>
              <a:t> </a:t>
            </a:r>
            <a:r>
              <a:rPr lang="tr-TR" dirty="0" err="1"/>
              <a:t>ısar</a:t>
            </a:r>
            <a:r>
              <a:rPr lang="tr-TR" dirty="0"/>
              <a:t> nen </a:t>
            </a:r>
            <a:r>
              <a:rPr lang="tr-TR" dirty="0" err="1"/>
              <a:t>bungug</a:t>
            </a:r>
            <a:r>
              <a:rPr lang="tr-TR" dirty="0"/>
              <a:t> yok"</a:t>
            </a:r>
          </a:p>
          <a:p>
            <a:r>
              <a:rPr lang="tr-TR" i="1" dirty="0" err="1"/>
              <a:t>Ötüken</a:t>
            </a:r>
            <a:r>
              <a:rPr lang="tr-TR" i="1" dirty="0"/>
              <a:t> yerinde oturup kervan, kafile gönderirsen hiçbir sıkıntın yoktur.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2400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/>
              <a:t>(uzun) ı- &lt;</a:t>
            </a:r>
            <a:r>
              <a:rPr lang="tr-TR" dirty="0" err="1"/>
              <a:t>y’ı</a:t>
            </a:r>
            <a:r>
              <a:rPr lang="tr-TR" dirty="0"/>
              <a:t> &lt; uzun </a:t>
            </a:r>
            <a:r>
              <a:rPr lang="tr-TR" dirty="0" err="1"/>
              <a:t>y’ı</a:t>
            </a:r>
            <a:r>
              <a:rPr lang="tr-TR" dirty="0"/>
              <a:t> «kokmak» </a:t>
            </a:r>
          </a:p>
        </p:txBody>
      </p:sp>
      <p:pic>
        <p:nvPicPr>
          <p:cNvPr id="3" name="Resim Yer Tutucusu 2">
            <a:extLst>
              <a:ext uri="{FF2B5EF4-FFF2-40B4-BE49-F238E27FC236}">
                <a16:creationId xmlns:a16="http://schemas.microsoft.com/office/drawing/2014/main" id="{EA483AB2-07FE-475F-AA18-0CD0116B107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334" b="334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5364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/>
              <a:t>(uzun) ı- &lt;</a:t>
            </a:r>
            <a:r>
              <a:rPr lang="tr-TR" dirty="0" err="1"/>
              <a:t>y’ı</a:t>
            </a:r>
            <a:r>
              <a:rPr lang="tr-TR" dirty="0"/>
              <a:t> &lt; uzun </a:t>
            </a:r>
            <a:r>
              <a:rPr lang="tr-TR" dirty="0" err="1"/>
              <a:t>y’ı</a:t>
            </a:r>
            <a:r>
              <a:rPr lang="tr-TR" dirty="0"/>
              <a:t> «kokmak» 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tr-TR" dirty="0" err="1"/>
              <a:t>y’ıt</a:t>
            </a:r>
            <a:r>
              <a:rPr lang="tr-TR" dirty="0"/>
              <a:t> &lt; </a:t>
            </a:r>
            <a:r>
              <a:rPr lang="tr-TR" dirty="0" err="1"/>
              <a:t>y’ı</a:t>
            </a:r>
            <a:r>
              <a:rPr lang="tr-TR" dirty="0"/>
              <a:t>-t «koku»</a:t>
            </a:r>
          </a:p>
          <a:p>
            <a:pPr rtl="0"/>
            <a:r>
              <a:rPr lang="tr-TR" dirty="0"/>
              <a:t>Günümüzde kötü bir koku duyduğumuzda «</a:t>
            </a:r>
            <a:r>
              <a:rPr lang="tr-TR" dirty="0" err="1"/>
              <a:t>ıııy</a:t>
            </a:r>
            <a:r>
              <a:rPr lang="tr-TR" dirty="0"/>
              <a:t>» iyi bir koku duyduğumuzda «</a:t>
            </a:r>
            <a:r>
              <a:rPr lang="tr-TR" dirty="0" err="1"/>
              <a:t>ıımmm</a:t>
            </a:r>
            <a:r>
              <a:rPr lang="tr-TR" dirty="0"/>
              <a:t>» sesleri çıkarmamız buradan geliyor olabilir mi?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Yazı Tahtası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94_TF02804846_TF02804846" id="{EB671898-DFF6-4A21-9F6F-F4BD7303EE4C}" vid="{EA7E2B1D-C724-4643-A28D-720D24334D37}"/>
    </a:ext>
  </a:extLst>
</a:theme>
</file>

<file path=ppt/theme/theme2.xml><?xml version="1.0" encoding="utf-8"?>
<a:theme xmlns:a="http://schemas.openxmlformats.org/drawingml/2006/main" name="Office Teması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eması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Yazı tahtası eğitim sunusu (geniş ekran)</Template>
  <TotalTime>161</TotalTime>
  <Words>1394</Words>
  <Application>Microsoft Office PowerPoint</Application>
  <PresentationFormat>Özel</PresentationFormat>
  <Paragraphs>246</Paragraphs>
  <Slides>58</Slides>
  <Notes>58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58</vt:i4>
      </vt:variant>
    </vt:vector>
  </HeadingPairs>
  <TitlesOfParts>
    <vt:vector size="62" baseType="lpstr">
      <vt:lpstr>Arial</vt:lpstr>
      <vt:lpstr>Consolas</vt:lpstr>
      <vt:lpstr>Corbel</vt:lpstr>
      <vt:lpstr>Yazı Tahtası 16x9</vt:lpstr>
      <vt:lpstr>Karahan Türkçesinde Tek Ünlüden Oluşan Fiiller*</vt:lpstr>
      <vt:lpstr>a- «ayırmak»</vt:lpstr>
      <vt:lpstr>a- fiil kökünden türemiş örnekler</vt:lpstr>
      <vt:lpstr>e- «seslenmek»</vt:lpstr>
      <vt:lpstr>e- «seslenmek»</vt:lpstr>
      <vt:lpstr>ı- «göndermek» </vt:lpstr>
      <vt:lpstr>ı- «göndermek</vt:lpstr>
      <vt:lpstr>(uzun) ı- &lt;y’ı &lt; uzun y’ı «kokmak» </vt:lpstr>
      <vt:lpstr>(uzun) ı- &lt;y’ı &lt; uzun y’ı «kokmak» </vt:lpstr>
      <vt:lpstr>i- «yürümek, takip etmek»</vt:lpstr>
      <vt:lpstr>i- «yürümek, takip etmek»</vt:lpstr>
      <vt:lpstr>(uzun) i- «bağlamak»</vt:lpstr>
      <vt:lpstr>(uzun) i- «bağlamak»</vt:lpstr>
      <vt:lpstr>o- “yanmak”</vt:lpstr>
      <vt:lpstr>o- “yanmak”</vt:lpstr>
      <vt:lpstr>ö- «düşünmek»</vt:lpstr>
      <vt:lpstr>ö- «düşünmek»</vt:lpstr>
      <vt:lpstr>(uzun) ö- «sönmek»  </vt:lpstr>
      <vt:lpstr>ö- (uzun ö) «sönmek» </vt:lpstr>
      <vt:lpstr>u- «muktedir olmak» </vt:lpstr>
      <vt:lpstr>u- «muktedir olmak» </vt:lpstr>
      <vt:lpstr>û- (uzun u) «anlamak» </vt:lpstr>
      <vt:lpstr>û- (uzun u) «anlamak» </vt:lpstr>
      <vt:lpstr>ü- «paylaşmak»  </vt:lpstr>
      <vt:lpstr>ü- «paylaşmak» </vt:lpstr>
      <vt:lpstr>ü- (uzun ü) «yükselmek, yukarı çıkmak» </vt:lpstr>
      <vt:lpstr>ü- (uzun ü) «yükselmek, yukarı çıkmak» </vt:lpstr>
      <vt:lpstr>Karahan Türkçesinde İki Harften Oluşan Fiiller*</vt:lpstr>
      <vt:lpstr>ba- “bağlamak”</vt:lpstr>
      <vt:lpstr>ka- “karışmak”</vt:lpstr>
      <vt:lpstr>ki- “girmek”</vt:lpstr>
      <vt:lpstr>ko- “koymak”</vt:lpstr>
      <vt:lpstr>kö- bağlamak”</vt:lpstr>
      <vt:lpstr>ku- “bağlamak”</vt:lpstr>
      <vt:lpstr>kü- “korumak”</vt:lpstr>
      <vt:lpstr>sa-l 1. Saymak 2. Düşünmek</vt:lpstr>
      <vt:lpstr>sı- “kırmak, yenmek”</vt:lpstr>
      <vt:lpstr>sö- “söylemek”</vt:lpstr>
      <vt:lpstr>ta- “tad almak”</vt:lpstr>
      <vt:lpstr>tik- &lt; ti-k- “dikmek, dikiş dikmek; ağaç dikmek”</vt:lpstr>
      <vt:lpstr>tî “demek, söylemek”</vt:lpstr>
      <vt:lpstr>to- “doymak”</vt:lpstr>
      <vt:lpstr>tu- “tutmak, tıkamak, kapatmak”</vt:lpstr>
      <vt:lpstr>tü- “bağlamak, düğümlemek”</vt:lpstr>
      <vt:lpstr>ya- “yaklaşmak”</vt:lpstr>
      <vt:lpstr>yâ- “yaymak, sermek, dağıtmak, yazmak”</vt:lpstr>
      <vt:lpstr>yı- “kokmak”</vt:lpstr>
      <vt:lpstr>yi- “yemek”</vt:lpstr>
      <vt:lpstr>yo- “yok olmak, tükenmek, mahvolmak”</vt:lpstr>
      <vt:lpstr>yo- (uzun yo)</vt:lpstr>
      <vt:lpstr>yu- “yumak, yıkamak”</vt:lpstr>
      <vt:lpstr>yü- “yüklemek”</vt:lpstr>
      <vt:lpstr>bük- “eğmek, bükmek”</vt:lpstr>
      <vt:lpstr>tıd- &lt; tı-d- “men etmek, mani olmak”</vt:lpstr>
      <vt:lpstr>Diğer Fiiller</vt:lpstr>
      <vt:lpstr>Diğer Fiiller</vt:lpstr>
      <vt:lpstr>Diğer Fiiller</vt:lpstr>
      <vt:lpstr>Diğer Fiiller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Karahan Türkçesinde Tek Ünlüden Oluşan Fiiller*</dc:title>
  <dc:creator>Bilal Uyanık</dc:creator>
  <cp:lastModifiedBy>Bilal Uyanık</cp:lastModifiedBy>
  <cp:revision>13</cp:revision>
  <dcterms:created xsi:type="dcterms:W3CDTF">2018-12-16T18:00:06Z</dcterms:created>
  <dcterms:modified xsi:type="dcterms:W3CDTF">2018-12-17T04:10:59Z</dcterms:modified>
</cp:coreProperties>
</file>