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6" r:id="rId3"/>
    <p:sldId id="270" r:id="rId4"/>
    <p:sldId id="267" r:id="rId5"/>
    <p:sldId id="271" r:id="rId6"/>
    <p:sldId id="268" r:id="rId7"/>
    <p:sldId id="272" r:id="rId8"/>
    <p:sldId id="269" r:id="rId9"/>
    <p:sldId id="257" r:id="rId10"/>
    <p:sldId id="273" r:id="rId11"/>
    <p:sldId id="279" r:id="rId12"/>
    <p:sldId id="274" r:id="rId13"/>
    <p:sldId id="280" r:id="rId14"/>
    <p:sldId id="275" r:id="rId15"/>
    <p:sldId id="281" r:id="rId16"/>
    <p:sldId id="276" r:id="rId17"/>
    <p:sldId id="282" r:id="rId18"/>
    <p:sldId id="277" r:id="rId19"/>
    <p:sldId id="283" r:id="rId20"/>
    <p:sldId id="286" r:id="rId21"/>
    <p:sldId id="284" r:id="rId22"/>
    <p:sldId id="287" r:id="rId23"/>
    <p:sldId id="285" r:id="rId24"/>
    <p:sldId id="288" r:id="rId25"/>
    <p:sldId id="292" r:id="rId26"/>
    <p:sldId id="290" r:id="rId27"/>
    <p:sldId id="293" r:id="rId28"/>
    <p:sldId id="294" r:id="rId29"/>
    <p:sldId id="289" r:id="rId30"/>
    <p:sldId id="295" r:id="rId31"/>
    <p:sldId id="296" r:id="rId32"/>
    <p:sldId id="297" r:id="rId33"/>
    <p:sldId id="298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299" r:id="rId56"/>
    <p:sldId id="300" r:id="rId57"/>
    <p:sldId id="301" r:id="rId58"/>
    <p:sldId id="325" r:id="rId5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60" d="100"/>
          <a:sy n="60" d="100"/>
        </p:scale>
        <p:origin x="72" y="13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65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092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886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53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7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3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388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059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919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73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126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175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554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35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2083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0137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1727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516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4995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415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550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1081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6440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4811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9798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3103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7194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536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6627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3889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521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01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600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814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6136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8535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6199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958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5239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358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944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12750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97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6379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7789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36989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3421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4101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435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0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5106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14206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79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91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30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4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16.12.2018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Karahan Türkçesinde Tek Ünlüden Oluşan Fiiller*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tr-TR" dirty="0"/>
              <a:t>*</a:t>
            </a:r>
            <a:r>
              <a:rPr lang="tr-TR" dirty="0" err="1"/>
              <a:t>Hacıeminoğlu</a:t>
            </a:r>
            <a:r>
              <a:rPr lang="tr-TR" dirty="0"/>
              <a:t>, Necmettin (1996) «</a:t>
            </a:r>
            <a:r>
              <a:rPr lang="tr-TR" dirty="0" err="1"/>
              <a:t>Karahanlı</a:t>
            </a:r>
            <a:r>
              <a:rPr lang="tr-TR" dirty="0"/>
              <a:t> Türkçesi Grameri» TDK Yayınları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i- «yürümek, takip etmek»</a:t>
            </a:r>
          </a:p>
        </p:txBody>
      </p:sp>
      <p:pic>
        <p:nvPicPr>
          <p:cNvPr id="3" name="Resim Yer Tutucusu 2">
            <a:extLst>
              <a:ext uri="{FF2B5EF4-FFF2-40B4-BE49-F238E27FC236}">
                <a16:creationId xmlns:a16="http://schemas.microsoft.com/office/drawing/2014/main" id="{EA483AB2-07FE-475F-AA18-0CD0116B10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4" b="3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A7A6ED-CF69-4611-89D5-72443592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38" y="1884311"/>
            <a:ext cx="566928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i- «yürümek, takip etmek»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i- fiili şeklinde bir kökün olduğu iz isminden anlaşılmaktadır. Çünkü iz, fiil gerçekleştikten sonra elde edilen neticedir.</a:t>
            </a:r>
          </a:p>
        </p:txBody>
      </p:sp>
    </p:spTree>
    <p:extLst>
      <p:ext uri="{BB962C8B-B14F-4D97-AF65-F5344CB8AC3E}">
        <p14:creationId xmlns:p14="http://schemas.microsoft.com/office/powerpoint/2010/main" val="21145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8" name="Unvan 7">
            <a:extLst>
              <a:ext uri="{FF2B5EF4-FFF2-40B4-BE49-F238E27FC236}">
                <a16:creationId xmlns:a16="http://schemas.microsoft.com/office/drawing/2014/main" id="{8640397D-934E-4D5D-AD90-1ECE63AA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i- «yürümek, takip etmek»</a:t>
            </a:r>
          </a:p>
        </p:txBody>
      </p:sp>
      <p:pic>
        <p:nvPicPr>
          <p:cNvPr id="2052" name="Picture 4" descr="gemici dÃ¼ÄÃ¼mÃ¼ ile ilgili gÃ¶rsel sonucu">
            <a:extLst>
              <a:ext uri="{FF2B5EF4-FFF2-40B4-BE49-F238E27FC236}">
                <a16:creationId xmlns:a16="http://schemas.microsoft.com/office/drawing/2014/main" id="{4230EF91-6E4F-4FF1-BC1E-9F719EB03B2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32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i- «yürümek, takip etmek»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dirty="0"/>
              <a:t>il- &lt; i-l- “bağlamak”</a:t>
            </a:r>
          </a:p>
          <a:p>
            <a:r>
              <a:rPr lang="tr-TR" dirty="0"/>
              <a:t>iş- &lt; i-ş- “bağlamak”</a:t>
            </a:r>
          </a:p>
          <a:p>
            <a:r>
              <a:rPr lang="tr-TR" dirty="0" err="1"/>
              <a:t>işlegen</a:t>
            </a:r>
            <a:r>
              <a:rPr lang="tr-TR" dirty="0"/>
              <a:t> “iş işleyen ve birbirine koşulan”</a:t>
            </a:r>
          </a:p>
          <a:p>
            <a:r>
              <a:rPr lang="tr-TR" dirty="0"/>
              <a:t>iş &lt; i-ş “eş, dost”</a:t>
            </a:r>
          </a:p>
          <a:p>
            <a:r>
              <a:rPr lang="tr-TR" dirty="0"/>
              <a:t>ip &lt; i-p 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81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o- “yanmak”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2DE2B27C-0F27-4ADB-87C0-2ED53E4B4A0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yanan kibrit ile ilgili gÃ¶rsel sonucu">
            <a:extLst>
              <a:ext uri="{FF2B5EF4-FFF2-40B4-BE49-F238E27FC236}">
                <a16:creationId xmlns:a16="http://schemas.microsoft.com/office/drawing/2014/main" id="{49AC596A-0BEB-43C3-AF93-07A69C4A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8" y="1884312"/>
            <a:ext cx="566928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o- “yanmak”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ot &lt; o-t “ateş”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53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«düşünmek»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16" name="Resim Yer Tutucusu 15">
            <a:extLst>
              <a:ext uri="{FF2B5EF4-FFF2-40B4-BE49-F238E27FC236}">
                <a16:creationId xmlns:a16="http://schemas.microsoft.com/office/drawing/2014/main" id="{361258F2-A717-4DF1-A1E1-3069B1EC70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621" b="26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«düşünmek»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ög</a:t>
            </a:r>
            <a:r>
              <a:rPr lang="tr-TR" dirty="0"/>
              <a:t> &lt; ö-g “düşünce, akıl”</a:t>
            </a:r>
          </a:p>
        </p:txBody>
      </p:sp>
    </p:spTree>
    <p:extLst>
      <p:ext uri="{BB962C8B-B14F-4D97-AF65-F5344CB8AC3E}">
        <p14:creationId xmlns:p14="http://schemas.microsoft.com/office/powerpoint/2010/main" val="40388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(uzun ö) «sönmek» 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5122" name="Picture 2" descr="sÃ¶nmÃ¼Å mum ile ilgili gÃ¶rsel sonucu">
            <a:extLst>
              <a:ext uri="{FF2B5EF4-FFF2-40B4-BE49-F238E27FC236}">
                <a16:creationId xmlns:a16="http://schemas.microsoft.com/office/drawing/2014/main" id="{D89D5454-6B81-44ED-8067-5E9D3128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03" y="1884311"/>
            <a:ext cx="447675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ö- (uzun ö) «sönmek»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öç- &lt; ö-ç- “alev sönmek”</a:t>
            </a:r>
          </a:p>
          <a:p>
            <a:r>
              <a:rPr lang="tr-TR" dirty="0"/>
              <a:t>öl- &lt; ö-l- “ölmek, hayat sönmek”</a:t>
            </a:r>
          </a:p>
        </p:txBody>
      </p:sp>
    </p:spTree>
    <p:extLst>
      <p:ext uri="{BB962C8B-B14F-4D97-AF65-F5344CB8AC3E}">
        <p14:creationId xmlns:p14="http://schemas.microsoft.com/office/powerpoint/2010/main" val="25137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a- «ayırmak»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6BA60EE4-22F7-44A2-A040-F06596843D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921" b="119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r>
              <a:rPr lang="tr-TR" dirty="0"/>
              <a:t>u- «muktedir olmak»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6148" name="Picture 4" descr="powerful ile ilgili gÃ¶rsel sonucu">
            <a:extLst>
              <a:ext uri="{FF2B5EF4-FFF2-40B4-BE49-F238E27FC236}">
                <a16:creationId xmlns:a16="http://schemas.microsoft.com/office/drawing/2014/main" id="{72F064CA-B958-4CEB-B170-AA996ED4B86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r="32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u- «muktedir olmak»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uç- &lt; u-ç- “uçmak” (eski çağlardaki insanın gözünde </a:t>
            </a:r>
            <a:r>
              <a:rPr lang="tr-TR" dirty="0" err="1"/>
              <a:t>havadaa</a:t>
            </a:r>
            <a:r>
              <a:rPr lang="tr-TR" dirty="0"/>
              <a:t> uçabilen kuş, elbette muktedir sayılmaktadır.)</a:t>
            </a:r>
          </a:p>
          <a:p>
            <a:r>
              <a:rPr lang="tr-TR" dirty="0"/>
              <a:t>ut- &lt; u-t- “yenmek, galip gelmek”</a:t>
            </a:r>
          </a:p>
          <a:p>
            <a:r>
              <a:rPr lang="tr-TR" dirty="0"/>
              <a:t>(benim çocukluğumda misket oynarken biri yeninde üttüm derdi)</a:t>
            </a:r>
          </a:p>
          <a:p>
            <a:r>
              <a:rPr lang="tr-TR" dirty="0"/>
              <a:t>uz &lt; u-z “mahir, usta, kabiliyetli”</a:t>
            </a:r>
          </a:p>
        </p:txBody>
      </p:sp>
    </p:spTree>
    <p:extLst>
      <p:ext uri="{BB962C8B-B14F-4D97-AF65-F5344CB8AC3E}">
        <p14:creationId xmlns:p14="http://schemas.microsoft.com/office/powerpoint/2010/main" val="37284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û- (uzun u) «anlamak»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BD71C26-A03C-49B6-9C94-FEE0550F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98" y="1884310"/>
            <a:ext cx="3843959" cy="40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7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û- (uzun u) «anlamak»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ukuş</a:t>
            </a:r>
            <a:r>
              <a:rPr lang="tr-TR" dirty="0"/>
              <a:t> &lt; </a:t>
            </a:r>
            <a:r>
              <a:rPr lang="tr-TR" dirty="0" err="1"/>
              <a:t>uk</a:t>
            </a:r>
            <a:r>
              <a:rPr lang="tr-TR" dirty="0"/>
              <a:t>-u-ş “akıl, anlayış”</a:t>
            </a:r>
          </a:p>
          <a:p>
            <a:r>
              <a:rPr lang="tr-TR" dirty="0"/>
              <a:t>us &lt; u-s &lt; u-ş “akıl” yani anlama yeri</a:t>
            </a:r>
          </a:p>
        </p:txBody>
      </p:sp>
    </p:spTree>
    <p:extLst>
      <p:ext uri="{BB962C8B-B14F-4D97-AF65-F5344CB8AC3E}">
        <p14:creationId xmlns:p14="http://schemas.microsoft.com/office/powerpoint/2010/main" val="22838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«paylaşmak» 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F20FF68-77DA-4138-A60E-499F3148F4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170" name="Picture 2" descr="paylaÅmak ile ilgili gÃ¶rsel sonucu">
            <a:extLst>
              <a:ext uri="{FF2B5EF4-FFF2-40B4-BE49-F238E27FC236}">
                <a16:creationId xmlns:a16="http://schemas.microsoft.com/office/drawing/2014/main" id="{1EFD5B97-1BAB-40ED-9A59-EBDE25BD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61" y="1857144"/>
            <a:ext cx="5669281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«paylaşmak»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üle</a:t>
            </a:r>
            <a:r>
              <a:rPr lang="tr-TR" dirty="0"/>
              <a:t>- &lt; </a:t>
            </a:r>
            <a:r>
              <a:rPr lang="tr-TR" dirty="0" err="1"/>
              <a:t>ül</a:t>
            </a:r>
            <a:r>
              <a:rPr lang="tr-TR" dirty="0"/>
              <a:t>-e- “paylaştırmak”</a:t>
            </a:r>
          </a:p>
          <a:p>
            <a:r>
              <a:rPr lang="tr-TR" dirty="0"/>
              <a:t>üleş- &lt; “</a:t>
            </a:r>
            <a:r>
              <a:rPr lang="tr-TR" dirty="0" err="1"/>
              <a:t>ül</a:t>
            </a:r>
            <a:r>
              <a:rPr lang="tr-TR" dirty="0"/>
              <a:t>-e-ş- “paylaşmak”</a:t>
            </a:r>
          </a:p>
          <a:p>
            <a:r>
              <a:rPr lang="tr-TR" dirty="0"/>
              <a:t>üleştirmek günümüzde 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6214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(uzun ü) «yükselmek, yukarı çıkmak» 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F20FF68-77DA-4138-A60E-499F3148F4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194" name="Picture 2" descr="raise ile ilgili gÃ¶rsel sonucu">
            <a:extLst>
              <a:ext uri="{FF2B5EF4-FFF2-40B4-BE49-F238E27FC236}">
                <a16:creationId xmlns:a16="http://schemas.microsoft.com/office/drawing/2014/main" id="{5FE357EF-0331-4E99-A3CD-58E5F8E0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8" y="1884311"/>
            <a:ext cx="566928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ü- (uzun ü) «yükselmek, yukarı çıkmak»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tr-TR" dirty="0" err="1"/>
              <a:t>üce</a:t>
            </a:r>
            <a:r>
              <a:rPr lang="tr-TR" dirty="0"/>
              <a:t> &lt; üç-e &lt; ü-ç-e- “yüce, en yüksek, en üst”</a:t>
            </a:r>
          </a:p>
          <a:p>
            <a:r>
              <a:rPr lang="tr-TR" dirty="0"/>
              <a:t>üst &lt; üz-t &lt; ü-z-t “yukarı, üst”</a:t>
            </a:r>
          </a:p>
          <a:p>
            <a:r>
              <a:rPr lang="tr-TR" dirty="0"/>
              <a:t>üze &lt; üz-e “üstünde”</a:t>
            </a:r>
          </a:p>
          <a:p>
            <a:r>
              <a:rPr lang="tr-TR" dirty="0" err="1"/>
              <a:t>yügerü</a:t>
            </a:r>
            <a:r>
              <a:rPr lang="tr-TR" dirty="0"/>
              <a:t> &lt; yük-</a:t>
            </a:r>
            <a:r>
              <a:rPr lang="tr-TR" dirty="0" err="1"/>
              <a:t>gerü</a:t>
            </a:r>
            <a:r>
              <a:rPr lang="tr-TR" dirty="0"/>
              <a:t> “yukarı”</a:t>
            </a:r>
          </a:p>
          <a:p>
            <a:r>
              <a:rPr lang="tr-TR" dirty="0"/>
              <a:t>yükse- &lt; yük-ü-z-e- “yükselmek”</a:t>
            </a:r>
          </a:p>
          <a:p>
            <a:r>
              <a:rPr lang="tr-TR" dirty="0" err="1"/>
              <a:t>üyük</a:t>
            </a:r>
            <a:r>
              <a:rPr lang="tr-TR" dirty="0"/>
              <a:t> &lt; </a:t>
            </a:r>
            <a:r>
              <a:rPr lang="tr-TR" dirty="0" err="1"/>
              <a:t>üy</a:t>
            </a:r>
            <a:r>
              <a:rPr lang="tr-TR" dirty="0"/>
              <a:t>-ü-k &lt; ü-d-ü-k “tepe gibi yüksek yer”</a:t>
            </a:r>
          </a:p>
          <a:p>
            <a:r>
              <a:rPr lang="tr-TR" dirty="0"/>
              <a:t>yani </a:t>
            </a:r>
            <a:r>
              <a:rPr lang="tr-TR" dirty="0" err="1"/>
              <a:t>hüyük</a:t>
            </a:r>
            <a:r>
              <a:rPr lang="tr-TR" dirty="0"/>
              <a:t> &lt; </a:t>
            </a:r>
            <a:r>
              <a:rPr lang="tr-TR" dirty="0" err="1"/>
              <a:t>h’üyük</a:t>
            </a:r>
            <a:r>
              <a:rPr lang="tr-TR" dirty="0"/>
              <a:t>”</a:t>
            </a:r>
          </a:p>
          <a:p>
            <a:r>
              <a:rPr lang="tr-TR" dirty="0"/>
              <a:t>yüz elbisenin yüzü, suyun üstü. Yani üst</a:t>
            </a:r>
          </a:p>
          <a:p>
            <a:r>
              <a:rPr lang="tr-TR" dirty="0"/>
              <a:t>yüz- yüzmek yani suyun üstüne çıkmak</a:t>
            </a:r>
          </a:p>
        </p:txBody>
      </p:sp>
    </p:spTree>
    <p:extLst>
      <p:ext uri="{BB962C8B-B14F-4D97-AF65-F5344CB8AC3E}">
        <p14:creationId xmlns:p14="http://schemas.microsoft.com/office/powerpoint/2010/main" val="21533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Karahan Türkçesinde İki Harften Oluşan Fiiller*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tr-TR" dirty="0"/>
              <a:t>*</a:t>
            </a:r>
            <a:r>
              <a:rPr lang="tr-TR" dirty="0" err="1"/>
              <a:t>Hacıeminoğlu</a:t>
            </a:r>
            <a:r>
              <a:rPr lang="tr-TR" dirty="0"/>
              <a:t>, Necmettin (1996) «</a:t>
            </a:r>
            <a:r>
              <a:rPr lang="tr-TR" dirty="0" err="1"/>
              <a:t>Karahanlı</a:t>
            </a:r>
            <a:r>
              <a:rPr lang="tr-TR" dirty="0"/>
              <a:t> Türkçesi Grameri» TDK Yayınları</a:t>
            </a:r>
          </a:p>
        </p:txBody>
      </p:sp>
    </p:spTree>
    <p:extLst>
      <p:ext uri="{BB962C8B-B14F-4D97-AF65-F5344CB8AC3E}">
        <p14:creationId xmlns:p14="http://schemas.microsoft.com/office/powerpoint/2010/main" val="3454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ba</a:t>
            </a:r>
            <a:r>
              <a:rPr lang="tr-TR" dirty="0"/>
              <a:t>- “bağlamak”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bag</a:t>
            </a:r>
            <a:r>
              <a:rPr lang="tr-TR" dirty="0"/>
              <a:t> &lt; </a:t>
            </a:r>
            <a:r>
              <a:rPr lang="tr-TR" dirty="0" err="1"/>
              <a:t>ba</a:t>
            </a:r>
            <a:r>
              <a:rPr lang="tr-TR" dirty="0"/>
              <a:t>-g “bağ”, baz &lt; </a:t>
            </a:r>
            <a:r>
              <a:rPr lang="tr-TR" dirty="0" err="1"/>
              <a:t>ba</a:t>
            </a:r>
            <a:r>
              <a:rPr lang="tr-TR" dirty="0"/>
              <a:t>-z “bağlı, başkasına bağlı, tâbi.”</a:t>
            </a:r>
          </a:p>
          <a:p>
            <a:r>
              <a:rPr lang="tr-TR" dirty="0"/>
              <a:t>bak- &lt; </a:t>
            </a:r>
            <a:r>
              <a:rPr lang="tr-TR" dirty="0" err="1"/>
              <a:t>ba</a:t>
            </a:r>
            <a:r>
              <a:rPr lang="tr-TR" dirty="0"/>
              <a:t>-k- 1. “bakmak” yani, göz ile nesne arasındaki </a:t>
            </a:r>
            <a:r>
              <a:rPr lang="tr-TR" dirty="0" err="1"/>
              <a:t>baü</a:t>
            </a:r>
            <a:r>
              <a:rPr lang="tr-TR" dirty="0"/>
              <a:t> kurmak, gözü bir nesneye bağlamak. 2. “ilgilenmek” çocuklara bakmak. Aileye bakmak.</a:t>
            </a:r>
          </a:p>
          <a:p>
            <a:r>
              <a:rPr lang="tr-TR" dirty="0"/>
              <a:t>bar- &lt; </a:t>
            </a:r>
            <a:r>
              <a:rPr lang="tr-TR" dirty="0" err="1"/>
              <a:t>ba</a:t>
            </a:r>
            <a:r>
              <a:rPr lang="tr-TR" dirty="0"/>
              <a:t>-r- “varmak” yani, bir noktadan ayrılıp bir başka noktaya bağlanmak. </a:t>
            </a:r>
          </a:p>
        </p:txBody>
      </p:sp>
    </p:spTree>
    <p:extLst>
      <p:ext uri="{BB962C8B-B14F-4D97-AF65-F5344CB8AC3E}">
        <p14:creationId xmlns:p14="http://schemas.microsoft.com/office/powerpoint/2010/main" val="37555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a- fiil kökünden türemiş örnekler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aç- &lt; a-ç “açmak, kapalı durumdaki kapının serbest kanadını bulunduğu yerden ayırmak”</a:t>
            </a:r>
          </a:p>
          <a:p>
            <a:r>
              <a:rPr lang="tr-TR" dirty="0"/>
              <a:t>adak &lt; ad-ak “ayak, sürekli olarak birbirinden ayrılan organ" </a:t>
            </a:r>
          </a:p>
          <a:p>
            <a:r>
              <a:rPr lang="tr-TR" dirty="0" err="1"/>
              <a:t>ayruk</a:t>
            </a:r>
            <a:r>
              <a:rPr lang="tr-TR" dirty="0"/>
              <a:t> &lt; ay-</a:t>
            </a:r>
            <a:r>
              <a:rPr lang="tr-TR" dirty="0" err="1"/>
              <a:t>ır</a:t>
            </a:r>
            <a:r>
              <a:rPr lang="tr-TR" dirty="0"/>
              <a:t>-</a:t>
            </a:r>
            <a:r>
              <a:rPr lang="tr-TR" dirty="0" err="1"/>
              <a:t>uk</a:t>
            </a:r>
            <a:r>
              <a:rPr lang="tr-TR" dirty="0"/>
              <a:t> 1. “başka, gayrı, diğer” 2. “artık, bundan sonra”</a:t>
            </a:r>
          </a:p>
          <a:p>
            <a:r>
              <a:rPr lang="tr-TR" dirty="0"/>
              <a:t>aykırı “kuraldan ayrılmış”</a:t>
            </a:r>
          </a:p>
          <a:p>
            <a:r>
              <a:rPr lang="tr-TR" dirty="0"/>
              <a:t>yar- “yarmak, bir şeyi keserek ikiye bölmek, parçalamak” </a:t>
            </a:r>
          </a:p>
          <a:p>
            <a:r>
              <a:rPr lang="tr-TR" dirty="0"/>
              <a:t>yine bu köklerden «ayıklamak» ve «yarık» kelimeleri türemiştir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66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ka</a:t>
            </a:r>
            <a:r>
              <a:rPr lang="tr-TR" dirty="0"/>
              <a:t>- “karışmak”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kar- &lt; </a:t>
            </a:r>
            <a:r>
              <a:rPr lang="tr-TR" dirty="0" err="1"/>
              <a:t>ka</a:t>
            </a:r>
            <a:r>
              <a:rPr lang="tr-TR" dirty="0"/>
              <a:t>-r “bir şeyi başka bir şeyle karıştırmak”</a:t>
            </a:r>
          </a:p>
          <a:p>
            <a:r>
              <a:rPr lang="tr-TR" dirty="0"/>
              <a:t>kaşık &lt; </a:t>
            </a:r>
            <a:r>
              <a:rPr lang="tr-TR" dirty="0" err="1"/>
              <a:t>ka</a:t>
            </a:r>
            <a:r>
              <a:rPr lang="tr-TR" dirty="0"/>
              <a:t>-ş-ı-k “kaşık”</a:t>
            </a:r>
          </a:p>
          <a:p>
            <a:r>
              <a:rPr lang="tr-TR" dirty="0"/>
              <a:t>kat- &lt; </a:t>
            </a:r>
            <a:r>
              <a:rPr lang="tr-TR" dirty="0" err="1"/>
              <a:t>ka</a:t>
            </a:r>
            <a:r>
              <a:rPr lang="tr-TR" dirty="0"/>
              <a:t>-t- “katmak, karıştırmak”</a:t>
            </a:r>
          </a:p>
        </p:txBody>
      </p:sp>
    </p:spTree>
    <p:extLst>
      <p:ext uri="{BB962C8B-B14F-4D97-AF65-F5344CB8AC3E}">
        <p14:creationId xmlns:p14="http://schemas.microsoft.com/office/powerpoint/2010/main" val="9291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ki- “girmek”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kigür</a:t>
            </a:r>
            <a:r>
              <a:rPr lang="tr-TR" dirty="0"/>
              <a:t>- &lt; ki-gür- &lt; ki-g-ü-r- “içeriye sokmak”</a:t>
            </a:r>
          </a:p>
          <a:p>
            <a:r>
              <a:rPr lang="tr-TR" dirty="0" err="1"/>
              <a:t>kiy</a:t>
            </a:r>
            <a:r>
              <a:rPr lang="tr-TR" dirty="0"/>
              <a:t>- &lt; ki-d- “giymek” yani elbisenin içine girmek</a:t>
            </a:r>
          </a:p>
        </p:txBody>
      </p:sp>
    </p:spTree>
    <p:extLst>
      <p:ext uri="{BB962C8B-B14F-4D97-AF65-F5344CB8AC3E}">
        <p14:creationId xmlns:p14="http://schemas.microsoft.com/office/powerpoint/2010/main" val="12197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ko</a:t>
            </a:r>
            <a:r>
              <a:rPr lang="tr-TR" dirty="0"/>
              <a:t>- “koymak”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kod- &lt; </a:t>
            </a:r>
            <a:r>
              <a:rPr lang="tr-TR" dirty="0" err="1"/>
              <a:t>ko</a:t>
            </a:r>
            <a:r>
              <a:rPr lang="tr-TR" dirty="0"/>
              <a:t>-d- “koymak”</a:t>
            </a:r>
          </a:p>
          <a:p>
            <a:r>
              <a:rPr lang="tr-TR" dirty="0"/>
              <a:t>kon- &lt; </a:t>
            </a:r>
            <a:r>
              <a:rPr lang="tr-TR" dirty="0" err="1"/>
              <a:t>ko</a:t>
            </a:r>
            <a:r>
              <a:rPr lang="tr-TR" dirty="0"/>
              <a:t>-n- “konmak, koyulmak, yerleşmek” </a:t>
            </a:r>
          </a:p>
        </p:txBody>
      </p:sp>
    </p:spTree>
    <p:extLst>
      <p:ext uri="{BB962C8B-B14F-4D97-AF65-F5344CB8AC3E}">
        <p14:creationId xmlns:p14="http://schemas.microsoft.com/office/powerpoint/2010/main" val="30005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kö</a:t>
            </a:r>
            <a:r>
              <a:rPr lang="tr-TR" dirty="0"/>
              <a:t>- bağlamak”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göm &lt; </a:t>
            </a:r>
            <a:r>
              <a:rPr lang="tr-TR" dirty="0" err="1"/>
              <a:t>gö</a:t>
            </a:r>
            <a:r>
              <a:rPr lang="tr-TR" dirty="0"/>
              <a:t>-m “kök”</a:t>
            </a:r>
          </a:p>
          <a:p>
            <a:r>
              <a:rPr lang="tr-TR" dirty="0"/>
              <a:t>kök &lt; </a:t>
            </a:r>
            <a:r>
              <a:rPr lang="tr-TR" dirty="0" err="1"/>
              <a:t>kö</a:t>
            </a:r>
            <a:r>
              <a:rPr lang="tr-TR" dirty="0"/>
              <a:t>-k “eyer bağı”</a:t>
            </a:r>
          </a:p>
          <a:p>
            <a:r>
              <a:rPr lang="tr-TR" dirty="0"/>
              <a:t>kök &lt; </a:t>
            </a:r>
            <a:r>
              <a:rPr lang="tr-TR" dirty="0" err="1"/>
              <a:t>kö</a:t>
            </a:r>
            <a:r>
              <a:rPr lang="tr-TR" dirty="0"/>
              <a:t>-k “kök” </a:t>
            </a:r>
          </a:p>
          <a:p>
            <a:r>
              <a:rPr lang="tr-TR" dirty="0"/>
              <a:t>köle &lt; </a:t>
            </a:r>
            <a:r>
              <a:rPr lang="tr-TR" dirty="0" err="1"/>
              <a:t>köl</a:t>
            </a:r>
            <a:r>
              <a:rPr lang="tr-TR" dirty="0"/>
              <a:t>-e “efendisine bağlı”</a:t>
            </a:r>
          </a:p>
        </p:txBody>
      </p:sp>
    </p:spTree>
    <p:extLst>
      <p:ext uri="{BB962C8B-B14F-4D97-AF65-F5344CB8AC3E}">
        <p14:creationId xmlns:p14="http://schemas.microsoft.com/office/powerpoint/2010/main" val="18279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ku</a:t>
            </a:r>
            <a:r>
              <a:rPr lang="tr-TR" dirty="0"/>
              <a:t>- “bağlamak”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kul &lt; </a:t>
            </a:r>
            <a:r>
              <a:rPr lang="tr-TR" dirty="0" err="1"/>
              <a:t>ku</a:t>
            </a:r>
            <a:r>
              <a:rPr lang="tr-TR" dirty="0"/>
              <a:t>-l “kul, köle”</a:t>
            </a:r>
          </a:p>
          <a:p>
            <a:r>
              <a:rPr lang="tr-TR" dirty="0"/>
              <a:t>kur &lt; </a:t>
            </a:r>
            <a:r>
              <a:rPr lang="tr-TR" dirty="0" err="1"/>
              <a:t>ku</a:t>
            </a:r>
            <a:r>
              <a:rPr lang="tr-TR" dirty="0"/>
              <a:t>-r “kuşak, bağ”</a:t>
            </a:r>
          </a:p>
          <a:p>
            <a:r>
              <a:rPr lang="tr-TR" dirty="0"/>
              <a:t>kuşak &lt; kuş-ak “kuşak”</a:t>
            </a:r>
          </a:p>
        </p:txBody>
      </p:sp>
    </p:spTree>
    <p:extLst>
      <p:ext uri="{BB962C8B-B14F-4D97-AF65-F5344CB8AC3E}">
        <p14:creationId xmlns:p14="http://schemas.microsoft.com/office/powerpoint/2010/main" val="796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kü</a:t>
            </a:r>
            <a:r>
              <a:rPr lang="tr-TR" dirty="0"/>
              <a:t>- “korumak”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kü</a:t>
            </a:r>
            <a:r>
              <a:rPr lang="tr-TR" dirty="0"/>
              <a:t>- “korumak”</a:t>
            </a:r>
          </a:p>
          <a:p>
            <a:r>
              <a:rPr lang="tr-TR" dirty="0" err="1"/>
              <a:t>küç</a:t>
            </a:r>
            <a:r>
              <a:rPr lang="tr-TR" dirty="0"/>
              <a:t> &lt; </a:t>
            </a:r>
            <a:r>
              <a:rPr lang="tr-TR" dirty="0" err="1"/>
              <a:t>kü</a:t>
            </a:r>
            <a:r>
              <a:rPr lang="tr-TR" dirty="0"/>
              <a:t>-ç “güç, kuvvet”</a:t>
            </a:r>
          </a:p>
        </p:txBody>
      </p:sp>
    </p:spTree>
    <p:extLst>
      <p:ext uri="{BB962C8B-B14F-4D97-AF65-F5344CB8AC3E}">
        <p14:creationId xmlns:p14="http://schemas.microsoft.com/office/powerpoint/2010/main" val="23589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sa</a:t>
            </a:r>
            <a:r>
              <a:rPr lang="tr-TR" dirty="0"/>
              <a:t>-l 1. Saymak 2. Düşünmek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sak &lt; </a:t>
            </a:r>
            <a:r>
              <a:rPr lang="tr-TR" dirty="0" err="1"/>
              <a:t>sa</a:t>
            </a:r>
            <a:r>
              <a:rPr lang="tr-TR" dirty="0"/>
              <a:t>-k “dikkatli, uyanık”</a:t>
            </a:r>
          </a:p>
          <a:p>
            <a:r>
              <a:rPr lang="tr-TR" dirty="0"/>
              <a:t>san &lt; </a:t>
            </a:r>
            <a:r>
              <a:rPr lang="tr-TR" dirty="0" err="1"/>
              <a:t>sa</a:t>
            </a:r>
            <a:r>
              <a:rPr lang="tr-TR" dirty="0"/>
              <a:t>-n “sayı”</a:t>
            </a:r>
          </a:p>
        </p:txBody>
      </p:sp>
    </p:spTree>
    <p:extLst>
      <p:ext uri="{BB962C8B-B14F-4D97-AF65-F5344CB8AC3E}">
        <p14:creationId xmlns:p14="http://schemas.microsoft.com/office/powerpoint/2010/main" val="4214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sı</a:t>
            </a:r>
            <a:r>
              <a:rPr lang="tr-TR" dirty="0"/>
              <a:t>- “kırmak, yenmek”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sın- &lt; </a:t>
            </a:r>
            <a:r>
              <a:rPr lang="tr-TR" dirty="0" err="1"/>
              <a:t>sı</a:t>
            </a:r>
            <a:r>
              <a:rPr lang="tr-TR" dirty="0"/>
              <a:t>-n- “kırılmak”</a:t>
            </a:r>
          </a:p>
        </p:txBody>
      </p:sp>
    </p:spTree>
    <p:extLst>
      <p:ext uri="{BB962C8B-B14F-4D97-AF65-F5344CB8AC3E}">
        <p14:creationId xmlns:p14="http://schemas.microsoft.com/office/powerpoint/2010/main" val="3027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sö</a:t>
            </a:r>
            <a:r>
              <a:rPr lang="tr-TR" dirty="0"/>
              <a:t>- “söylemek”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söz &lt; </a:t>
            </a:r>
            <a:r>
              <a:rPr lang="tr-TR" dirty="0" err="1"/>
              <a:t>sö</a:t>
            </a:r>
            <a:r>
              <a:rPr lang="tr-TR" dirty="0"/>
              <a:t>-z “söz, kelime” fiil gerçekleştikten sonra elde edilen netice.</a:t>
            </a:r>
          </a:p>
        </p:txBody>
      </p:sp>
    </p:spTree>
    <p:extLst>
      <p:ext uri="{BB962C8B-B14F-4D97-AF65-F5344CB8AC3E}">
        <p14:creationId xmlns:p14="http://schemas.microsoft.com/office/powerpoint/2010/main" val="21628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ta- “</a:t>
            </a:r>
            <a:r>
              <a:rPr lang="tr-TR" dirty="0" err="1"/>
              <a:t>tad</a:t>
            </a:r>
            <a:r>
              <a:rPr lang="tr-TR" dirty="0"/>
              <a:t> almak”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tat &lt; ta-t “tat, lezzet”</a:t>
            </a:r>
          </a:p>
          <a:p>
            <a:r>
              <a:rPr lang="tr-TR" dirty="0"/>
              <a:t>tat- &lt; tat-t- “tatmak, tadına bakmak”</a:t>
            </a:r>
          </a:p>
          <a:p>
            <a:r>
              <a:rPr lang="tr-TR" dirty="0" err="1"/>
              <a:t>tatı</a:t>
            </a:r>
            <a:r>
              <a:rPr lang="tr-TR" dirty="0"/>
              <a:t>- &lt; tat-ı- “tat vermek”</a:t>
            </a:r>
          </a:p>
        </p:txBody>
      </p:sp>
    </p:spTree>
    <p:extLst>
      <p:ext uri="{BB962C8B-B14F-4D97-AF65-F5344CB8AC3E}">
        <p14:creationId xmlns:p14="http://schemas.microsoft.com/office/powerpoint/2010/main" val="20644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e- «seslenmek»</a:t>
            </a:r>
          </a:p>
        </p:txBody>
      </p:sp>
      <p:pic>
        <p:nvPicPr>
          <p:cNvPr id="5" name="Resim Yer Tutucusu 4">
            <a:extLst>
              <a:ext uri="{FF2B5EF4-FFF2-40B4-BE49-F238E27FC236}">
                <a16:creationId xmlns:a16="http://schemas.microsoft.com/office/drawing/2014/main" id="{42934E72-BDB1-44F2-A313-7702AFC1AE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875" b="6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tik- &lt; ti-k- “dikmek, dikiş dikmek; ağaç dikmek”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tik- &lt; ti-k- “dikmek, dikiş dikmek; ağaç dikmek”</a:t>
            </a:r>
          </a:p>
          <a:p>
            <a:r>
              <a:rPr lang="tr-TR" dirty="0"/>
              <a:t>tip &gt; dip &lt; di-p “kök”</a:t>
            </a:r>
          </a:p>
        </p:txBody>
      </p:sp>
    </p:spTree>
    <p:extLst>
      <p:ext uri="{BB962C8B-B14F-4D97-AF65-F5344CB8AC3E}">
        <p14:creationId xmlns:p14="http://schemas.microsoft.com/office/powerpoint/2010/main" val="21314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tî</a:t>
            </a:r>
            <a:r>
              <a:rPr lang="tr-TR" dirty="0"/>
              <a:t> “demek, söylemek”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tî</a:t>
            </a:r>
            <a:r>
              <a:rPr lang="tr-TR" dirty="0"/>
              <a:t> “demek, söylemek”</a:t>
            </a:r>
          </a:p>
          <a:p>
            <a:r>
              <a:rPr lang="tr-TR" dirty="0" err="1"/>
              <a:t>til</a:t>
            </a:r>
            <a:r>
              <a:rPr lang="tr-TR" dirty="0"/>
              <a:t> &lt; ti-l 1. Ağızdaki dil. 2. “söz kelime”</a:t>
            </a:r>
          </a:p>
        </p:txBody>
      </p:sp>
    </p:spTree>
    <p:extLst>
      <p:ext uri="{BB962C8B-B14F-4D97-AF65-F5344CB8AC3E}">
        <p14:creationId xmlns:p14="http://schemas.microsoft.com/office/powerpoint/2010/main" val="10549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to</a:t>
            </a:r>
            <a:r>
              <a:rPr lang="tr-TR" dirty="0"/>
              <a:t>- “doymak”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tok &lt; </a:t>
            </a:r>
            <a:r>
              <a:rPr lang="tr-TR" dirty="0" err="1"/>
              <a:t>to</a:t>
            </a:r>
            <a:r>
              <a:rPr lang="tr-TR" dirty="0"/>
              <a:t>-k “tok, doymuş”</a:t>
            </a:r>
          </a:p>
          <a:p>
            <a:r>
              <a:rPr lang="tr-TR" dirty="0"/>
              <a:t>tol- &lt; </a:t>
            </a:r>
            <a:r>
              <a:rPr lang="tr-TR" dirty="0" err="1"/>
              <a:t>to</a:t>
            </a:r>
            <a:r>
              <a:rPr lang="tr-TR" dirty="0"/>
              <a:t>-l- “dolmak” </a:t>
            </a:r>
          </a:p>
          <a:p>
            <a:r>
              <a:rPr lang="tr-TR" dirty="0"/>
              <a:t>top &lt; </a:t>
            </a:r>
            <a:r>
              <a:rPr lang="tr-TR" dirty="0" err="1"/>
              <a:t>to</a:t>
            </a:r>
            <a:r>
              <a:rPr lang="tr-TR" dirty="0"/>
              <a:t>-p “içi dolu”</a:t>
            </a:r>
          </a:p>
          <a:p>
            <a:r>
              <a:rPr lang="tr-TR" dirty="0"/>
              <a:t>toy- &lt; </a:t>
            </a:r>
            <a:r>
              <a:rPr lang="tr-TR" dirty="0" err="1"/>
              <a:t>to</a:t>
            </a:r>
            <a:r>
              <a:rPr lang="tr-TR" dirty="0"/>
              <a:t>-d- “doymak”</a:t>
            </a:r>
          </a:p>
        </p:txBody>
      </p:sp>
    </p:spTree>
    <p:extLst>
      <p:ext uri="{BB962C8B-B14F-4D97-AF65-F5344CB8AC3E}">
        <p14:creationId xmlns:p14="http://schemas.microsoft.com/office/powerpoint/2010/main" val="40116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tu- “tutmak, tıkamak, kapatmak”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tut- &lt; tu-t- “tutmak, yakalamak”</a:t>
            </a:r>
          </a:p>
          <a:p>
            <a:r>
              <a:rPr lang="tr-TR" dirty="0"/>
              <a:t>tuzak &lt; tuz-ak “tutan, yakalayan alet, komplo”</a:t>
            </a:r>
          </a:p>
        </p:txBody>
      </p:sp>
    </p:spTree>
    <p:extLst>
      <p:ext uri="{BB962C8B-B14F-4D97-AF65-F5344CB8AC3E}">
        <p14:creationId xmlns:p14="http://schemas.microsoft.com/office/powerpoint/2010/main" val="41922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tü</a:t>
            </a:r>
            <a:r>
              <a:rPr lang="tr-TR" dirty="0"/>
              <a:t>- “bağlamak, düğümlemek”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tüg</a:t>
            </a:r>
            <a:r>
              <a:rPr lang="tr-TR" dirty="0"/>
              <a:t>- &lt; </a:t>
            </a:r>
            <a:r>
              <a:rPr lang="tr-TR" dirty="0" err="1"/>
              <a:t>tü</a:t>
            </a:r>
            <a:r>
              <a:rPr lang="tr-TR" dirty="0"/>
              <a:t>-k- “düğümlemek”</a:t>
            </a:r>
          </a:p>
          <a:p>
            <a:r>
              <a:rPr lang="tr-TR" dirty="0" err="1"/>
              <a:t>tügüm</a:t>
            </a:r>
            <a:r>
              <a:rPr lang="tr-TR" dirty="0"/>
              <a:t> &lt; </a:t>
            </a:r>
            <a:r>
              <a:rPr lang="tr-TR" dirty="0" err="1"/>
              <a:t>tüg</a:t>
            </a:r>
            <a:r>
              <a:rPr lang="tr-TR" dirty="0"/>
              <a:t>-ü-m &lt; </a:t>
            </a:r>
            <a:r>
              <a:rPr lang="tr-TR" dirty="0" err="1"/>
              <a:t>tü</a:t>
            </a:r>
            <a:r>
              <a:rPr lang="tr-TR" dirty="0"/>
              <a:t>-k-ü-m “düğüm, bağlanmış”</a:t>
            </a:r>
          </a:p>
          <a:p>
            <a:r>
              <a:rPr lang="tr-TR" dirty="0" err="1"/>
              <a:t>tügün</a:t>
            </a:r>
            <a:r>
              <a:rPr lang="tr-TR" dirty="0"/>
              <a:t> “düğüm”</a:t>
            </a:r>
          </a:p>
          <a:p>
            <a:r>
              <a:rPr lang="tr-TR" dirty="0" err="1"/>
              <a:t>tügün</a:t>
            </a:r>
            <a:r>
              <a:rPr lang="tr-TR" dirty="0"/>
              <a:t> “düğün”. İki ailenin birbirine bağlanması.</a:t>
            </a:r>
          </a:p>
        </p:txBody>
      </p:sp>
    </p:spTree>
    <p:extLst>
      <p:ext uri="{BB962C8B-B14F-4D97-AF65-F5344CB8AC3E}">
        <p14:creationId xmlns:p14="http://schemas.microsoft.com/office/powerpoint/2010/main" val="28357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ya- “yaklaşmak”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yaguk</a:t>
            </a:r>
            <a:r>
              <a:rPr lang="tr-TR" dirty="0"/>
              <a:t> &lt; ya-g-u-k “yakın, hısım, akraba”</a:t>
            </a:r>
          </a:p>
          <a:p>
            <a:r>
              <a:rPr lang="tr-TR" dirty="0"/>
              <a:t>yan &lt; ya-n “yan” yani yakın</a:t>
            </a:r>
          </a:p>
        </p:txBody>
      </p:sp>
    </p:spTree>
    <p:extLst>
      <p:ext uri="{BB962C8B-B14F-4D97-AF65-F5344CB8AC3E}">
        <p14:creationId xmlns:p14="http://schemas.microsoft.com/office/powerpoint/2010/main" val="27713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yâ</a:t>
            </a:r>
            <a:r>
              <a:rPr lang="tr-TR" dirty="0"/>
              <a:t>- “yaymak, sermek, dağıtmak, yazmak”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yad- &lt; ya-d- “yaymak, sermek, döşemek”</a:t>
            </a:r>
          </a:p>
          <a:p>
            <a:r>
              <a:rPr lang="tr-TR" dirty="0"/>
              <a:t>yat- &lt; ya-t- “yaymak, sermek”</a:t>
            </a:r>
          </a:p>
          <a:p>
            <a:r>
              <a:rPr lang="tr-TR" dirty="0"/>
              <a:t>yaz- &lt; ya-z-ı- “ova, düz arazi” yani, serilmiş dağıtılmış toprak</a:t>
            </a:r>
          </a:p>
        </p:txBody>
      </p:sp>
    </p:spTree>
    <p:extLst>
      <p:ext uri="{BB962C8B-B14F-4D97-AF65-F5344CB8AC3E}">
        <p14:creationId xmlns:p14="http://schemas.microsoft.com/office/powerpoint/2010/main" val="9260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yı</a:t>
            </a:r>
            <a:r>
              <a:rPr lang="tr-TR" dirty="0"/>
              <a:t>- “kokmak”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yıd</a:t>
            </a:r>
            <a:r>
              <a:rPr lang="tr-TR" dirty="0"/>
              <a:t>- &lt; </a:t>
            </a:r>
            <a:r>
              <a:rPr lang="tr-TR" dirty="0" err="1"/>
              <a:t>yı</a:t>
            </a:r>
            <a:r>
              <a:rPr lang="tr-TR" dirty="0"/>
              <a:t>-d- “kokmak”</a:t>
            </a:r>
          </a:p>
          <a:p>
            <a:r>
              <a:rPr lang="tr-TR" dirty="0" err="1"/>
              <a:t>yıdı</a:t>
            </a:r>
            <a:r>
              <a:rPr lang="tr-TR" dirty="0"/>
              <a:t>- &lt; </a:t>
            </a:r>
            <a:r>
              <a:rPr lang="tr-TR" dirty="0" err="1"/>
              <a:t>yıt</a:t>
            </a:r>
            <a:r>
              <a:rPr lang="tr-TR" dirty="0"/>
              <a:t>-ı- “kokmak”</a:t>
            </a:r>
          </a:p>
          <a:p>
            <a:r>
              <a:rPr lang="tr-TR" dirty="0" err="1"/>
              <a:t>yıt</a:t>
            </a:r>
            <a:r>
              <a:rPr lang="tr-TR" dirty="0"/>
              <a:t> &lt; </a:t>
            </a:r>
            <a:r>
              <a:rPr lang="tr-TR" dirty="0" err="1"/>
              <a:t>yı</a:t>
            </a:r>
            <a:r>
              <a:rPr lang="tr-TR" dirty="0"/>
              <a:t>-t- “koku”</a:t>
            </a:r>
          </a:p>
        </p:txBody>
      </p:sp>
    </p:spTree>
    <p:extLst>
      <p:ext uri="{BB962C8B-B14F-4D97-AF65-F5344CB8AC3E}">
        <p14:creationId xmlns:p14="http://schemas.microsoft.com/office/powerpoint/2010/main" val="38650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yi</a:t>
            </a:r>
            <a:r>
              <a:rPr lang="tr-TR" dirty="0"/>
              <a:t>- “yemek”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yim</a:t>
            </a:r>
            <a:r>
              <a:rPr lang="tr-TR" dirty="0"/>
              <a:t> &lt; </a:t>
            </a:r>
            <a:r>
              <a:rPr lang="tr-TR" dirty="0" err="1"/>
              <a:t>yi</a:t>
            </a:r>
            <a:r>
              <a:rPr lang="tr-TR" dirty="0"/>
              <a:t>-m “yem”</a:t>
            </a:r>
          </a:p>
        </p:txBody>
      </p:sp>
    </p:spTree>
    <p:extLst>
      <p:ext uri="{BB962C8B-B14F-4D97-AF65-F5344CB8AC3E}">
        <p14:creationId xmlns:p14="http://schemas.microsoft.com/office/powerpoint/2010/main" val="24556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yo- “yok olmak, tükenmek, mahvolmak”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yok &lt; yo-k “yok”</a:t>
            </a:r>
          </a:p>
        </p:txBody>
      </p:sp>
    </p:spTree>
    <p:extLst>
      <p:ext uri="{BB962C8B-B14F-4D97-AF65-F5344CB8AC3E}">
        <p14:creationId xmlns:p14="http://schemas.microsoft.com/office/powerpoint/2010/main" val="22190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e- «seslenmek»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en &lt; e-n “ses”</a:t>
            </a:r>
          </a:p>
          <a:p>
            <a:r>
              <a:rPr lang="tr-TR" dirty="0"/>
              <a:t>etin &lt; et-in “ses”</a:t>
            </a:r>
          </a:p>
          <a:p>
            <a:r>
              <a:rPr lang="tr-TR" dirty="0"/>
              <a:t>ezgi &lt; ez-</a:t>
            </a:r>
            <a:r>
              <a:rPr lang="tr-TR" dirty="0" err="1"/>
              <a:t>gi</a:t>
            </a:r>
            <a:r>
              <a:rPr lang="tr-TR" dirty="0"/>
              <a:t> “</a:t>
            </a:r>
            <a:r>
              <a:rPr lang="tr-TR" dirty="0" err="1"/>
              <a:t>musikîdeki</a:t>
            </a:r>
            <a:r>
              <a:rPr lang="tr-TR" dirty="0"/>
              <a:t> ses”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50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tr-TR" dirty="0"/>
              <a:t>yo- (uzun yo)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yol &lt; yo-l isminin varlığı bir de yor &lt; yo-r ismi olduğunu göstermektedir yo-r-ı- “yürümek”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6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yu</a:t>
            </a:r>
            <a:r>
              <a:rPr lang="tr-TR" dirty="0"/>
              <a:t>- “yumak, yıkamak”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yun- &lt; </a:t>
            </a:r>
            <a:r>
              <a:rPr lang="tr-TR" dirty="0" err="1"/>
              <a:t>yu</a:t>
            </a:r>
            <a:r>
              <a:rPr lang="tr-TR" dirty="0"/>
              <a:t>-n- “yıkanmak”</a:t>
            </a:r>
          </a:p>
        </p:txBody>
      </p:sp>
    </p:spTree>
    <p:extLst>
      <p:ext uri="{BB962C8B-B14F-4D97-AF65-F5344CB8AC3E}">
        <p14:creationId xmlns:p14="http://schemas.microsoft.com/office/powerpoint/2010/main" val="16427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yü</a:t>
            </a:r>
            <a:r>
              <a:rPr lang="tr-TR" dirty="0"/>
              <a:t>- “yüklemek”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yüd</a:t>
            </a:r>
            <a:r>
              <a:rPr lang="tr-TR" dirty="0"/>
              <a:t>- &lt; </a:t>
            </a:r>
            <a:r>
              <a:rPr lang="tr-TR" dirty="0" err="1"/>
              <a:t>yü</a:t>
            </a:r>
            <a:r>
              <a:rPr lang="tr-TR" dirty="0"/>
              <a:t>-d- “yüklemek”</a:t>
            </a:r>
          </a:p>
          <a:p>
            <a:r>
              <a:rPr lang="tr-TR" dirty="0"/>
              <a:t>yük &lt; </a:t>
            </a:r>
            <a:r>
              <a:rPr lang="tr-TR" dirty="0" err="1"/>
              <a:t>yü</a:t>
            </a:r>
            <a:r>
              <a:rPr lang="tr-TR" dirty="0"/>
              <a:t>-k “yük”</a:t>
            </a:r>
          </a:p>
        </p:txBody>
      </p:sp>
    </p:spTree>
    <p:extLst>
      <p:ext uri="{BB962C8B-B14F-4D97-AF65-F5344CB8AC3E}">
        <p14:creationId xmlns:p14="http://schemas.microsoft.com/office/powerpoint/2010/main" val="40195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bük- “eğmek, bükmek”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bür</a:t>
            </a:r>
            <a:r>
              <a:rPr lang="tr-TR" dirty="0"/>
              <a:t>- &lt; </a:t>
            </a:r>
            <a:r>
              <a:rPr lang="tr-TR" dirty="0" err="1"/>
              <a:t>bü</a:t>
            </a:r>
            <a:r>
              <a:rPr lang="tr-TR" dirty="0"/>
              <a:t>-r- “büzmek”</a:t>
            </a:r>
          </a:p>
          <a:p>
            <a:r>
              <a:rPr lang="tr-TR" dirty="0"/>
              <a:t>büz- &lt; </a:t>
            </a:r>
            <a:r>
              <a:rPr lang="tr-TR" dirty="0" err="1"/>
              <a:t>bü</a:t>
            </a:r>
            <a:r>
              <a:rPr lang="tr-TR" dirty="0"/>
              <a:t>-z- “büzmek”</a:t>
            </a:r>
          </a:p>
        </p:txBody>
      </p:sp>
    </p:spTree>
    <p:extLst>
      <p:ext uri="{BB962C8B-B14F-4D97-AF65-F5344CB8AC3E}">
        <p14:creationId xmlns:p14="http://schemas.microsoft.com/office/powerpoint/2010/main" val="33625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tıd</a:t>
            </a:r>
            <a:r>
              <a:rPr lang="tr-TR" dirty="0"/>
              <a:t>- &lt; </a:t>
            </a:r>
            <a:r>
              <a:rPr lang="tr-TR" dirty="0" err="1"/>
              <a:t>tı</a:t>
            </a:r>
            <a:r>
              <a:rPr lang="tr-TR" dirty="0"/>
              <a:t>-d- “men etmek, mani olmak”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tıdıg</a:t>
            </a:r>
            <a:r>
              <a:rPr lang="tr-TR" dirty="0"/>
              <a:t> &lt; </a:t>
            </a:r>
            <a:r>
              <a:rPr lang="tr-TR" dirty="0" err="1"/>
              <a:t>tı</a:t>
            </a:r>
            <a:r>
              <a:rPr lang="tr-TR" dirty="0"/>
              <a:t>-d-ı-g “mania, engel”</a:t>
            </a:r>
          </a:p>
          <a:p>
            <a:r>
              <a:rPr lang="tr-TR" dirty="0"/>
              <a:t>tık- &lt; </a:t>
            </a:r>
            <a:r>
              <a:rPr lang="tr-TR" dirty="0" err="1"/>
              <a:t>tı</a:t>
            </a:r>
            <a:r>
              <a:rPr lang="tr-TR" dirty="0"/>
              <a:t>-k- “tıkamak, mani olmak”</a:t>
            </a:r>
          </a:p>
          <a:p>
            <a:r>
              <a:rPr lang="tr-TR" dirty="0" err="1"/>
              <a:t>tıt</a:t>
            </a:r>
            <a:r>
              <a:rPr lang="tr-TR" dirty="0"/>
              <a:t>- &lt; </a:t>
            </a:r>
            <a:r>
              <a:rPr lang="tr-TR" dirty="0" err="1"/>
              <a:t>tı</a:t>
            </a:r>
            <a:r>
              <a:rPr lang="tr-TR" dirty="0"/>
              <a:t>-t- “geri koymak, men etmek”</a:t>
            </a:r>
          </a:p>
        </p:txBody>
      </p:sp>
    </p:spTree>
    <p:extLst>
      <p:ext uri="{BB962C8B-B14F-4D97-AF65-F5344CB8AC3E}">
        <p14:creationId xmlns:p14="http://schemas.microsoft.com/office/powerpoint/2010/main" val="2951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aç- açmak</a:t>
            </a:r>
          </a:p>
          <a:p>
            <a:r>
              <a:rPr lang="tr-TR" dirty="0"/>
              <a:t>ağ- yükselmek</a:t>
            </a:r>
          </a:p>
          <a:p>
            <a:r>
              <a:rPr lang="tr-TR" dirty="0"/>
              <a:t>ar- yorulmak</a:t>
            </a:r>
          </a:p>
          <a:p>
            <a:r>
              <a:rPr lang="tr-TR" dirty="0"/>
              <a:t>av- toplamak</a:t>
            </a:r>
          </a:p>
          <a:p>
            <a:r>
              <a:rPr lang="tr-TR" dirty="0" err="1"/>
              <a:t>eg</a:t>
            </a:r>
            <a:r>
              <a:rPr lang="tr-TR" dirty="0"/>
              <a:t>- eğmek</a:t>
            </a:r>
          </a:p>
          <a:p>
            <a:r>
              <a:rPr lang="tr-TR" dirty="0"/>
              <a:t>er- olmak</a:t>
            </a:r>
          </a:p>
          <a:p>
            <a:r>
              <a:rPr lang="tr-TR" dirty="0" err="1"/>
              <a:t>ıç</a:t>
            </a:r>
            <a:r>
              <a:rPr lang="tr-TR" dirty="0"/>
              <a:t>- kaybolmak</a:t>
            </a:r>
          </a:p>
          <a:p>
            <a:r>
              <a:rPr lang="tr-TR" dirty="0" err="1"/>
              <a:t>ıd</a:t>
            </a:r>
            <a:r>
              <a:rPr lang="tr-TR" dirty="0"/>
              <a:t>- göndermek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8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iç- içmek</a:t>
            </a:r>
          </a:p>
          <a:p>
            <a:r>
              <a:rPr lang="tr-TR" dirty="0"/>
              <a:t>it- yapmak</a:t>
            </a:r>
          </a:p>
          <a:p>
            <a:r>
              <a:rPr lang="tr-TR" dirty="0"/>
              <a:t>iv- acele </a:t>
            </a:r>
            <a:r>
              <a:rPr lang="tr-TR" dirty="0" err="1"/>
              <a:t>ettmek</a:t>
            </a:r>
            <a:endParaRPr lang="tr-TR" dirty="0"/>
          </a:p>
          <a:p>
            <a:r>
              <a:rPr lang="tr-TR" dirty="0"/>
              <a:t>op- yutmak</a:t>
            </a:r>
          </a:p>
          <a:p>
            <a:r>
              <a:rPr lang="tr-TR" dirty="0" err="1"/>
              <a:t>or</a:t>
            </a:r>
            <a:r>
              <a:rPr lang="tr-TR" dirty="0"/>
              <a:t>- biçmek</a:t>
            </a:r>
          </a:p>
          <a:p>
            <a:r>
              <a:rPr lang="tr-TR" dirty="0"/>
              <a:t>ov- ufalamak</a:t>
            </a:r>
          </a:p>
          <a:p>
            <a:r>
              <a:rPr lang="tr-TR" dirty="0" err="1"/>
              <a:t>oz</a:t>
            </a:r>
            <a:r>
              <a:rPr lang="tr-TR" dirty="0"/>
              <a:t>- ileri geçmek</a:t>
            </a:r>
          </a:p>
          <a:p>
            <a:r>
              <a:rPr lang="tr-TR" dirty="0"/>
              <a:t>öç- sönmek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80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dirty="0"/>
              <a:t>öp- öpmek</a:t>
            </a:r>
          </a:p>
          <a:p>
            <a:r>
              <a:rPr lang="tr-TR" dirty="0"/>
              <a:t>ör- örmek, bağlamak</a:t>
            </a:r>
          </a:p>
          <a:p>
            <a:r>
              <a:rPr lang="tr-TR" dirty="0"/>
              <a:t>öt- geçmek</a:t>
            </a:r>
          </a:p>
          <a:p>
            <a:r>
              <a:rPr lang="tr-TR" dirty="0" err="1"/>
              <a:t>ud</a:t>
            </a:r>
            <a:r>
              <a:rPr lang="tr-TR" dirty="0"/>
              <a:t>- takip etmek</a:t>
            </a:r>
          </a:p>
          <a:p>
            <a:r>
              <a:rPr lang="tr-TR" dirty="0" err="1"/>
              <a:t>uk</a:t>
            </a:r>
            <a:r>
              <a:rPr lang="tr-TR" dirty="0"/>
              <a:t>- anlamak</a:t>
            </a:r>
          </a:p>
          <a:p>
            <a:r>
              <a:rPr lang="tr-TR" dirty="0" err="1"/>
              <a:t>ul</a:t>
            </a:r>
            <a:r>
              <a:rPr lang="tr-TR" dirty="0"/>
              <a:t>- çürümek, eskimek</a:t>
            </a:r>
          </a:p>
          <a:p>
            <a:r>
              <a:rPr lang="tr-TR" dirty="0"/>
              <a:t>um- ümit etmek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7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Diğer Fiiller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/>
              <a:t>ur- vurmak</a:t>
            </a:r>
          </a:p>
          <a:p>
            <a:r>
              <a:rPr lang="tr-TR" dirty="0"/>
              <a:t>us- susmak</a:t>
            </a:r>
          </a:p>
          <a:p>
            <a:r>
              <a:rPr lang="tr-TR" dirty="0"/>
              <a:t>ut- yenmek, galip gelmek</a:t>
            </a:r>
          </a:p>
          <a:p>
            <a:r>
              <a:rPr lang="tr-TR" dirty="0" err="1"/>
              <a:t>ük</a:t>
            </a:r>
            <a:r>
              <a:rPr lang="tr-TR" dirty="0"/>
              <a:t>- yığmak, toplamak</a:t>
            </a:r>
          </a:p>
          <a:p>
            <a:r>
              <a:rPr lang="tr-TR" dirty="0"/>
              <a:t>üz- kopmak, kesmek</a:t>
            </a:r>
          </a:p>
        </p:txBody>
      </p:sp>
    </p:spTree>
    <p:extLst>
      <p:ext uri="{BB962C8B-B14F-4D97-AF65-F5344CB8AC3E}">
        <p14:creationId xmlns:p14="http://schemas.microsoft.com/office/powerpoint/2010/main" val="34736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Unvan 4">
            <a:extLst>
              <a:ext uri="{FF2B5EF4-FFF2-40B4-BE49-F238E27FC236}">
                <a16:creationId xmlns:a16="http://schemas.microsoft.com/office/drawing/2014/main" id="{3D969B1E-C71C-4C9B-9444-1147FDFA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ı- «göndermek» 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1CEFE7B3-5973-4256-B47E-7E1BE8121D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 descr="gÃ¶ndermek ile ilgili gÃ¶rsel sonucu">
            <a:extLst>
              <a:ext uri="{FF2B5EF4-FFF2-40B4-BE49-F238E27FC236}">
                <a16:creationId xmlns:a16="http://schemas.microsoft.com/office/drawing/2014/main" id="{C95EBB17-DB8A-4331-A874-F4554F55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8" y="1884311"/>
            <a:ext cx="5669280" cy="407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ı- «göndermek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ıtı</a:t>
            </a:r>
            <a:r>
              <a:rPr lang="tr-TR" dirty="0"/>
              <a:t> &lt; ı-</a:t>
            </a:r>
            <a:r>
              <a:rPr lang="tr-TR" dirty="0" err="1"/>
              <a:t>tı</a:t>
            </a:r>
            <a:r>
              <a:rPr lang="tr-TR" dirty="0"/>
              <a:t>, </a:t>
            </a:r>
            <a:r>
              <a:rPr lang="tr-TR" dirty="0" err="1"/>
              <a:t>ısar</a:t>
            </a:r>
            <a:r>
              <a:rPr lang="tr-TR" dirty="0"/>
              <a:t> &lt; ı-sar “</a:t>
            </a:r>
            <a:r>
              <a:rPr lang="tr-TR" dirty="0" err="1"/>
              <a:t>ötüken</a:t>
            </a:r>
            <a:r>
              <a:rPr lang="tr-TR" dirty="0"/>
              <a:t> </a:t>
            </a:r>
            <a:r>
              <a:rPr lang="tr-TR" dirty="0" err="1"/>
              <a:t>yir</a:t>
            </a:r>
            <a:r>
              <a:rPr lang="tr-TR" dirty="0"/>
              <a:t> </a:t>
            </a:r>
            <a:r>
              <a:rPr lang="tr-TR" dirty="0" err="1"/>
              <a:t>olurup</a:t>
            </a:r>
            <a:r>
              <a:rPr lang="tr-TR" dirty="0"/>
              <a:t> </a:t>
            </a:r>
            <a:r>
              <a:rPr lang="tr-TR" dirty="0" err="1"/>
              <a:t>arkış</a:t>
            </a:r>
            <a:r>
              <a:rPr lang="tr-TR" dirty="0"/>
              <a:t> </a:t>
            </a:r>
            <a:r>
              <a:rPr lang="tr-TR" dirty="0" err="1"/>
              <a:t>tirkiş</a:t>
            </a:r>
            <a:r>
              <a:rPr lang="tr-TR" dirty="0"/>
              <a:t> </a:t>
            </a:r>
            <a:r>
              <a:rPr lang="tr-TR" dirty="0" err="1"/>
              <a:t>ısar</a:t>
            </a:r>
            <a:r>
              <a:rPr lang="tr-TR" dirty="0"/>
              <a:t> nen </a:t>
            </a:r>
            <a:r>
              <a:rPr lang="tr-TR" dirty="0" err="1"/>
              <a:t>bungug</a:t>
            </a:r>
            <a:r>
              <a:rPr lang="tr-TR" dirty="0"/>
              <a:t> yok"</a:t>
            </a:r>
          </a:p>
          <a:p>
            <a:r>
              <a:rPr lang="tr-TR" i="1" dirty="0" err="1"/>
              <a:t>Ötüken</a:t>
            </a:r>
            <a:r>
              <a:rPr lang="tr-TR" i="1" dirty="0"/>
              <a:t> yerinde oturup kervan, kafile gönderirsen hiçbir sıkıntın yoktur.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40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(uzun) ı- &lt;</a:t>
            </a:r>
            <a:r>
              <a:rPr lang="tr-TR" dirty="0" err="1"/>
              <a:t>y’ı</a:t>
            </a:r>
            <a:r>
              <a:rPr lang="tr-TR" dirty="0"/>
              <a:t> &lt; uzun </a:t>
            </a:r>
            <a:r>
              <a:rPr lang="tr-TR" dirty="0" err="1"/>
              <a:t>y’ı</a:t>
            </a:r>
            <a:r>
              <a:rPr lang="tr-TR" dirty="0"/>
              <a:t> «kokmak» </a:t>
            </a:r>
          </a:p>
        </p:txBody>
      </p:sp>
      <p:pic>
        <p:nvPicPr>
          <p:cNvPr id="3" name="Resim Yer Tutucusu 2">
            <a:extLst>
              <a:ext uri="{FF2B5EF4-FFF2-40B4-BE49-F238E27FC236}">
                <a16:creationId xmlns:a16="http://schemas.microsoft.com/office/drawing/2014/main" id="{EA483AB2-07FE-475F-AA18-0CD0116B10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4" b="3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36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/>
              <a:t>(uzun) ı- &lt;</a:t>
            </a:r>
            <a:r>
              <a:rPr lang="tr-TR" dirty="0" err="1"/>
              <a:t>y’ı</a:t>
            </a:r>
            <a:r>
              <a:rPr lang="tr-TR" dirty="0"/>
              <a:t> &lt; uzun </a:t>
            </a:r>
            <a:r>
              <a:rPr lang="tr-TR" dirty="0" err="1"/>
              <a:t>y’ı</a:t>
            </a:r>
            <a:r>
              <a:rPr lang="tr-TR" dirty="0"/>
              <a:t> «kokmak»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err="1"/>
              <a:t>y’ıt</a:t>
            </a:r>
            <a:r>
              <a:rPr lang="tr-TR" dirty="0"/>
              <a:t> &lt; </a:t>
            </a:r>
            <a:r>
              <a:rPr lang="tr-TR" dirty="0" err="1"/>
              <a:t>y’ı</a:t>
            </a:r>
            <a:r>
              <a:rPr lang="tr-TR" dirty="0"/>
              <a:t>-t «koku»</a:t>
            </a:r>
          </a:p>
          <a:p>
            <a:pPr rtl="0"/>
            <a:r>
              <a:rPr lang="tr-TR" dirty="0"/>
              <a:t>Günümüzde kötü bir koku duyduğumuzda «</a:t>
            </a:r>
            <a:r>
              <a:rPr lang="tr-TR" dirty="0" err="1"/>
              <a:t>ıııy</a:t>
            </a:r>
            <a:r>
              <a:rPr lang="tr-TR" dirty="0"/>
              <a:t>» iyi bir koku duyduğumuzda «</a:t>
            </a:r>
            <a:r>
              <a:rPr lang="tr-TR" dirty="0" err="1"/>
              <a:t>ıımmm</a:t>
            </a:r>
            <a:r>
              <a:rPr lang="tr-TR" dirty="0"/>
              <a:t>» sesleri çıkarmamız buradan geliyor olabilir mi?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154</TotalTime>
  <Words>1395</Words>
  <Application>Microsoft Office PowerPoint</Application>
  <PresentationFormat>Özel</PresentationFormat>
  <Paragraphs>246</Paragraphs>
  <Slides>58</Slides>
  <Notes>58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2" baseType="lpstr">
      <vt:lpstr>Arial</vt:lpstr>
      <vt:lpstr>Consolas</vt:lpstr>
      <vt:lpstr>Corbel</vt:lpstr>
      <vt:lpstr>Yazı Tahtası 16x9</vt:lpstr>
      <vt:lpstr>Karahan Türkçesinde Tek Ünlüden Oluşan Fiiller*</vt:lpstr>
      <vt:lpstr>a- «ayırmak»</vt:lpstr>
      <vt:lpstr>a- fiil kökünden türemiş örnekler</vt:lpstr>
      <vt:lpstr>e- «seslenmek»</vt:lpstr>
      <vt:lpstr>e- «seslenmek»</vt:lpstr>
      <vt:lpstr>ı- «göndermek» </vt:lpstr>
      <vt:lpstr>ı- «göndermek</vt:lpstr>
      <vt:lpstr>(uzun) ı- &lt;y’ı &lt; uzun y’ı «kokmak» </vt:lpstr>
      <vt:lpstr>(uzun) ı- &lt;y’ı &lt; uzun y’ı «kokmak» </vt:lpstr>
      <vt:lpstr>i- «yürümek, takip etmek»</vt:lpstr>
      <vt:lpstr>i- «yürümek, takip etmek»</vt:lpstr>
      <vt:lpstr>i- «yürümek, takip etmek»</vt:lpstr>
      <vt:lpstr>i- «yürümek, takip etmek»</vt:lpstr>
      <vt:lpstr>o- “yanmak”</vt:lpstr>
      <vt:lpstr>o- “yanmak”</vt:lpstr>
      <vt:lpstr>ö- «düşünmek»</vt:lpstr>
      <vt:lpstr>ö- «düşünmek»</vt:lpstr>
      <vt:lpstr>ö- (uzun ö) «sönmek»  </vt:lpstr>
      <vt:lpstr>ö- (uzun ö) «sönmek» </vt:lpstr>
      <vt:lpstr>u- «muktedir olmak» </vt:lpstr>
      <vt:lpstr>u- «muktedir olmak» </vt:lpstr>
      <vt:lpstr>û- (uzun u) «anlamak» </vt:lpstr>
      <vt:lpstr>û- (uzun u) «anlamak» </vt:lpstr>
      <vt:lpstr>ü- «paylaşmak»  </vt:lpstr>
      <vt:lpstr>ü- «paylaşmak» </vt:lpstr>
      <vt:lpstr>ü- (uzun ü) «yükselmek, yukarı çıkmak» </vt:lpstr>
      <vt:lpstr>ü- (uzun ü) «yükselmek, yukarı çıkmak» </vt:lpstr>
      <vt:lpstr>Karahan Türkçesinde İki Harften Oluşan Fiiller*</vt:lpstr>
      <vt:lpstr>ba- “bağlamak”</vt:lpstr>
      <vt:lpstr>ka- “karışmak”</vt:lpstr>
      <vt:lpstr>ki- “girmek”</vt:lpstr>
      <vt:lpstr>ko- “koymak”</vt:lpstr>
      <vt:lpstr>kö- bağlamak”</vt:lpstr>
      <vt:lpstr>ku- “bağlamak”</vt:lpstr>
      <vt:lpstr>kü- “korumak”</vt:lpstr>
      <vt:lpstr>sa-l 1. Saymak 2. Düşünmek</vt:lpstr>
      <vt:lpstr>sı- “kırmak, yenmek”</vt:lpstr>
      <vt:lpstr>sö- “söylemek”</vt:lpstr>
      <vt:lpstr>ta- “tad almak”</vt:lpstr>
      <vt:lpstr>tik- &lt; ti-k- “dikmek, dikiş dikmek; ağaç dikmek”</vt:lpstr>
      <vt:lpstr>tî “demek, söylemek”</vt:lpstr>
      <vt:lpstr>to- “doymak”</vt:lpstr>
      <vt:lpstr>tu- “tutmak, tıkamak, kapatmak”</vt:lpstr>
      <vt:lpstr>tü- “bağlamak, düğümlemek”</vt:lpstr>
      <vt:lpstr>ya- “yaklaşmak”</vt:lpstr>
      <vt:lpstr>yâ- “yaymak, sermek, dağıtmak, yazmak”</vt:lpstr>
      <vt:lpstr>yı- “kokmak”</vt:lpstr>
      <vt:lpstr>yi- “yemek”</vt:lpstr>
      <vt:lpstr>yo- “yok olmak, tükenmek, mahvolmak”</vt:lpstr>
      <vt:lpstr>yo- (uzun yo)</vt:lpstr>
      <vt:lpstr>yu- “yumak, yıkamak”</vt:lpstr>
      <vt:lpstr>yü- “yüklemek”</vt:lpstr>
      <vt:lpstr>bük- “eğmek, bükmek”</vt:lpstr>
      <vt:lpstr>tıd- &lt; tı-d- “men etmek, mani olmak”</vt:lpstr>
      <vt:lpstr>Diğer Fiiller</vt:lpstr>
      <vt:lpstr>Diğer Fiiller</vt:lpstr>
      <vt:lpstr>Diğer Fiiller</vt:lpstr>
      <vt:lpstr>Diğer Fiiller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Karahan Türkçesinde Tek Ünlüden Oluşan Fiiller*</dc:title>
  <dc:creator>Bilal Uyanık</dc:creator>
  <cp:lastModifiedBy>Bilal Uyanık</cp:lastModifiedBy>
  <cp:revision>11</cp:revision>
  <dcterms:created xsi:type="dcterms:W3CDTF">2018-12-16T18:00:06Z</dcterms:created>
  <dcterms:modified xsi:type="dcterms:W3CDTF">2018-12-16T20:34:53Z</dcterms:modified>
</cp:coreProperties>
</file>