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5" r:id="rId2"/>
    <p:sldId id="256" r:id="rId3"/>
    <p:sldId id="267" r:id="rId4"/>
    <p:sldId id="264" r:id="rId5"/>
    <p:sldId id="296" r:id="rId6"/>
    <p:sldId id="268" r:id="rId7"/>
    <p:sldId id="286" r:id="rId8"/>
    <p:sldId id="269" r:id="rId9"/>
    <p:sldId id="292" r:id="rId10"/>
    <p:sldId id="287" r:id="rId11"/>
    <p:sldId id="288" r:id="rId12"/>
    <p:sldId id="289" r:id="rId13"/>
    <p:sldId id="290" r:id="rId14"/>
    <p:sldId id="291" r:id="rId15"/>
    <p:sldId id="297" r:id="rId16"/>
    <p:sldId id="293" r:id="rId17"/>
    <p:sldId id="294" r:id="rId18"/>
    <p:sldId id="298" r:id="rId19"/>
    <p:sldId id="28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219368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273075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237137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329479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273602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131498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15496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346694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74311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338750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CF33D-5F47-41BC-9560-7E28ED3F800D}" type="datetimeFigureOut">
              <a:rPr lang="en-US" smtClean="0"/>
              <a:pPr/>
              <a:t>4/8/2019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74342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CF33D-5F47-41BC-9560-7E28ED3F800D}" type="datetimeFigureOut">
              <a:rPr lang="en-US" smtClean="0"/>
              <a:pPr/>
              <a:t>4/8/2019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82FD8-41A4-4276-AD92-B3D30D32F532}" type="slidenum">
              <a:rPr lang="en-IN" smtClean="0"/>
              <a:pPr/>
              <a:t>‹#›</a:t>
            </a:fld>
            <a:endParaRPr lang="en-IN" dirty="0"/>
          </a:p>
        </p:txBody>
      </p:sp>
    </p:spTree>
    <p:extLst>
      <p:ext uri="{BB962C8B-B14F-4D97-AF65-F5344CB8AC3E}">
        <p14:creationId xmlns:p14="http://schemas.microsoft.com/office/powerpoint/2010/main" val="27229324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Seminar </a:t>
            </a:r>
            <a:br>
              <a:rPr lang="en-US" b="1" dirty="0" smtClean="0">
                <a:latin typeface="Arial" pitchFamily="34" charset="0"/>
                <a:cs typeface="Arial" pitchFamily="34" charset="0"/>
              </a:rPr>
            </a:br>
            <a:r>
              <a:rPr lang="en-US" b="1" dirty="0" smtClean="0">
                <a:latin typeface="Arial" pitchFamily="34" charset="0"/>
                <a:cs typeface="Arial" pitchFamily="34" charset="0"/>
              </a:rPr>
              <a:t>on</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STEGANOGRAPHY</a:t>
            </a:r>
            <a:endParaRPr lang="en-IN" dirty="0"/>
          </a:p>
        </p:txBody>
      </p:sp>
      <p:sp>
        <p:nvSpPr>
          <p:cNvPr id="3" name="Content Placeholder 2"/>
          <p:cNvSpPr>
            <a:spLocks noGrp="1"/>
          </p:cNvSpPr>
          <p:nvPr>
            <p:ph idx="1"/>
          </p:nvPr>
        </p:nvSpPr>
        <p:spPr/>
        <p:txBody>
          <a:bodyPr>
            <a:normAutofit/>
          </a:bodyPr>
          <a:lstStyle/>
          <a:p>
            <a:pPr>
              <a:buNone/>
            </a:pPr>
            <a:endParaRPr lang="en-IN" sz="2400" dirty="0" smtClean="0"/>
          </a:p>
          <a:p>
            <a:pPr>
              <a:buNone/>
            </a:pPr>
            <a:endParaRPr lang="en-IN" sz="2400" dirty="0" smtClean="0"/>
          </a:p>
          <a:p>
            <a:pPr>
              <a:buNone/>
            </a:pPr>
            <a:endParaRPr lang="en-IN" sz="2400" dirty="0" smtClean="0"/>
          </a:p>
          <a:p>
            <a:pPr>
              <a:buNone/>
            </a:pPr>
            <a:endParaRPr lang="en-IN" sz="2400" dirty="0"/>
          </a:p>
          <a:p>
            <a:pPr>
              <a:buNone/>
            </a:pPr>
            <a:endParaRPr lang="en-IN" sz="2400" dirty="0" smtClean="0"/>
          </a:p>
          <a:p>
            <a:pPr>
              <a:buNone/>
            </a:pPr>
            <a:r>
              <a:rPr lang="en-IN" sz="2400" dirty="0" smtClean="0"/>
              <a:t>Submitted By:</a:t>
            </a:r>
          </a:p>
          <a:p>
            <a:pPr>
              <a:buNone/>
            </a:pPr>
            <a:r>
              <a:rPr lang="en-IN" sz="2400" dirty="0"/>
              <a:t>Shubham Bairagi  151112217	</a:t>
            </a:r>
          </a:p>
          <a:p>
            <a:pPr>
              <a:buNone/>
            </a:pPr>
            <a:endParaRPr lang="en-IN" sz="2400" dirty="0" smtClean="0"/>
          </a:p>
          <a:p>
            <a:pPr>
              <a:buNone/>
            </a:pP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556792"/>
                <a:ext cx="8229600" cy="3517851"/>
              </a:xfrm>
            </p:spPr>
            <p:txBody>
              <a:bodyPr>
                <a:noAutofit/>
              </a:bodyPr>
              <a:lstStyle/>
              <a:p>
                <a:pPr marL="0" indent="0">
                  <a:buNone/>
                </a:pPr>
                <a:r>
                  <a:rPr lang="en-GB" sz="2800" dirty="0" smtClean="0"/>
                  <a:t>Let us consider a 2*2 block of blue plane as A, and block element as P,Q,R and S.</a:t>
                </a:r>
              </a:p>
              <a:p>
                <a:pPr marL="0" indent="0">
                  <a:buNone/>
                </a:pPr>
                <a:r>
                  <a:rPr lang="en-GB" sz="2800" dirty="0" smtClean="0"/>
                  <a:t>      A =</a:t>
                </a:r>
                <a14:m>
                  <m:oMath xmlns:m="http://schemas.openxmlformats.org/officeDocument/2006/math">
                    <m:m>
                      <m:mPr>
                        <m:mcs>
                          <m:mc>
                            <m:mcPr>
                              <m:count m:val="2"/>
                              <m:mcJc m:val="center"/>
                            </m:mcPr>
                          </m:mc>
                        </m:mcs>
                        <m:ctrlPr>
                          <a:rPr lang="en-GB" sz="2800" i="1" smtClean="0">
                            <a:latin typeface="Cambria Math"/>
                          </a:rPr>
                        </m:ctrlPr>
                      </m:mPr>
                      <m:mr>
                        <m:e>
                          <m:r>
                            <m:rPr>
                              <m:brk m:alnAt="7"/>
                            </m:rPr>
                            <a:rPr lang="en-GB" sz="2800" b="0" i="1" smtClean="0">
                              <a:latin typeface="Cambria Math"/>
                            </a:rPr>
                            <m:t> </m:t>
                          </m:r>
                          <m:r>
                            <a:rPr lang="en-GB" sz="2800" b="0" i="1" smtClean="0">
                              <a:latin typeface="Cambria Math"/>
                            </a:rPr>
                            <m:t>  </m:t>
                          </m:r>
                          <m:r>
                            <a:rPr lang="en-GB" sz="2800" b="0" i="1" smtClean="0">
                              <a:latin typeface="Cambria Math"/>
                            </a:rPr>
                            <m:t>𝑃</m:t>
                          </m:r>
                        </m:e>
                        <m:e>
                          <m:r>
                            <a:rPr lang="en-GB" sz="2800" b="0" i="1" smtClean="0">
                              <a:latin typeface="Cambria Math"/>
                            </a:rPr>
                            <m:t>𝑄</m:t>
                          </m:r>
                        </m:e>
                      </m:mr>
                      <m:mr>
                        <m:e>
                          <m:r>
                            <a:rPr lang="en-GB" sz="2800" b="0" i="1" smtClean="0">
                              <a:latin typeface="Cambria Math"/>
                            </a:rPr>
                            <m:t>𝑅</m:t>
                          </m:r>
                        </m:e>
                        <m:e>
                          <m:r>
                            <a:rPr lang="en-GB" sz="2800" b="0" i="1" smtClean="0">
                              <a:latin typeface="Cambria Math"/>
                            </a:rPr>
                            <m:t>𝑆</m:t>
                          </m:r>
                        </m:e>
                      </m:mr>
                    </m:m>
                  </m:oMath>
                </a14:m>
                <a:endParaRPr lang="en-GB" sz="2800" dirty="0" smtClean="0"/>
              </a:p>
              <a:p>
                <a:pPr marL="0" indent="0">
                  <a:buNone/>
                </a:pPr>
                <a:r>
                  <a:rPr lang="en-GB" sz="2800" dirty="0" smtClean="0"/>
                  <a:t>If no message is hidden then least significant bit of P and Q is set to 0,if whole secret information is hidden then least significant bit of P=0 and Q=1,otherwise if secret information is hidden into green plane then set least significant bit P=1 and Q=1.</a:t>
                </a:r>
              </a:p>
              <a:p>
                <a:pPr marL="0" indent="0" algn="ctr">
                  <a:buNone/>
                </a:pPr>
                <a:r>
                  <a:rPr lang="en-GB" sz="2800"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556792"/>
                <a:ext cx="8229600" cy="3517851"/>
              </a:xfrm>
              <a:blipFill rotWithShape="1">
                <a:blip r:embed="rId2"/>
                <a:stretch>
                  <a:fillRect l="-1556" t="-1560" b="-33795"/>
                </a:stretch>
              </a:blipFill>
            </p:spPr>
            <p:txBody>
              <a:bodyPr/>
              <a:lstStyle/>
              <a:p>
                <a:r>
                  <a:rPr lang="en-GB">
                    <a:noFill/>
                  </a:rPr>
                  <a:t> </a:t>
                </a:r>
              </a:p>
            </p:txBody>
          </p:sp>
        </mc:Fallback>
      </mc:AlternateContent>
    </p:spTree>
    <p:extLst>
      <p:ext uri="{BB962C8B-B14F-4D97-AF65-F5344CB8AC3E}">
        <p14:creationId xmlns:p14="http://schemas.microsoft.com/office/powerpoint/2010/main" val="2506764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144000" cy="4896544"/>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gn="ctr">
              <a:buNone/>
            </a:pPr>
            <a:r>
              <a:rPr lang="en-GB" sz="2800" b="1" dirty="0" smtClean="0"/>
              <a:t>Blue </a:t>
            </a:r>
            <a:r>
              <a:rPr lang="en-GB" sz="2800" b="1" dirty="0"/>
              <a:t>plane indictor </a:t>
            </a:r>
          </a:p>
          <a:p>
            <a:pPr marL="0" indent="0">
              <a:buNone/>
            </a:pPr>
            <a:r>
              <a:rPr lang="en-GB" sz="2800" dirty="0" smtClean="0"/>
              <a:t>P=0,Q=0   </a:t>
            </a:r>
            <a:r>
              <a:rPr lang="en-GB" sz="2800" dirty="0"/>
              <a:t>No message</a:t>
            </a:r>
          </a:p>
          <a:p>
            <a:pPr marL="0" indent="0">
              <a:buNone/>
            </a:pPr>
            <a:r>
              <a:rPr lang="en-GB" sz="2800" dirty="0"/>
              <a:t>P=0,Q=1   whole message is hidden</a:t>
            </a:r>
          </a:p>
          <a:p>
            <a:pPr marL="0" indent="0">
              <a:buNone/>
            </a:pPr>
            <a:r>
              <a:rPr lang="en-GB" sz="2800" dirty="0"/>
              <a:t>P=1, Q=1  Message is in the Green plane</a:t>
            </a:r>
            <a:r>
              <a:rPr lang="en-GB" sz="2800" dirty="0" smtClean="0"/>
              <a:t>.</a:t>
            </a:r>
          </a:p>
          <a:p>
            <a:pPr marL="0" indent="0">
              <a:buNone/>
            </a:pPr>
            <a:endParaRPr lang="en-GB" sz="2800" dirty="0"/>
          </a:p>
          <a:p>
            <a:pPr marL="0" indent="0" algn="just">
              <a:buNone/>
            </a:pPr>
            <a:r>
              <a:rPr lang="en-GB" sz="2800" dirty="0" smtClean="0"/>
              <a:t>Log function is applied on each element of 2*2 block of red plane.Di is 2*2 block of red plane.</a:t>
            </a:r>
          </a:p>
          <a:p>
            <a:pPr marL="0" indent="0" algn="just">
              <a:buNone/>
            </a:pPr>
            <a:r>
              <a:rPr lang="en-GB" sz="2800" dirty="0" smtClean="0"/>
              <a:t>Ri=log2(Di) ,where i=1,2,3 and 4.</a:t>
            </a:r>
          </a:p>
          <a:p>
            <a:pPr marL="0" indent="0" algn="just">
              <a:buNone/>
            </a:pPr>
            <a:endParaRPr lang="en-GB" sz="2800" dirty="0" smtClean="0"/>
          </a:p>
          <a:p>
            <a:pPr marL="0" indent="0" algn="just">
              <a:buNone/>
            </a:pPr>
            <a:r>
              <a:rPr lang="en-GB" sz="2800" dirty="0" smtClean="0"/>
              <a:t>If R value  is greater than 6, than no message will embed into green plane and set indicator at blue plane P=0,Q=0.If value of R is less than 6,then first set indicator value into blue plane P=1,Q=1.</a:t>
            </a:r>
            <a:endParaRPr lang="en-GB" sz="2800" dirty="0"/>
          </a:p>
        </p:txBody>
      </p:sp>
    </p:spTree>
    <p:extLst>
      <p:ext uri="{BB962C8B-B14F-4D97-AF65-F5344CB8AC3E}">
        <p14:creationId xmlns:p14="http://schemas.microsoft.com/office/powerpoint/2010/main" val="1548276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29600" cy="4525963"/>
          </a:xfrm>
        </p:spPr>
        <p:txBody>
          <a:bodyPr>
            <a:normAutofit fontScale="25000" lnSpcReduction="20000"/>
          </a:bodyPr>
          <a:lstStyle/>
          <a:p>
            <a:pPr marL="0" indent="0">
              <a:buNone/>
            </a:pPr>
            <a:r>
              <a:rPr lang="en-GB" sz="11200" dirty="0" smtClean="0"/>
              <a:t>Now, find IQR value of block Ri.</a:t>
            </a:r>
          </a:p>
          <a:p>
            <a:pPr marL="0" indent="0">
              <a:buNone/>
            </a:pPr>
            <a:r>
              <a:rPr lang="en-GB" sz="11200" dirty="0" smtClean="0"/>
              <a:t>If value of IQR as 0 &lt;= IQR &lt;= 2 </a:t>
            </a:r>
            <a:r>
              <a:rPr lang="en-GB" sz="11200" i="1" dirty="0" smtClean="0"/>
              <a:t>then</a:t>
            </a:r>
            <a:r>
              <a:rPr lang="en-GB" sz="11200" dirty="0" smtClean="0"/>
              <a:t> k=1 </a:t>
            </a:r>
          </a:p>
          <a:p>
            <a:pPr marL="0" indent="0">
              <a:buNone/>
            </a:pPr>
            <a:r>
              <a:rPr lang="en-GB" sz="11200" dirty="0"/>
              <a:t>If value of IQR as </a:t>
            </a:r>
            <a:r>
              <a:rPr lang="en-GB" sz="11200" dirty="0" smtClean="0"/>
              <a:t>2 </a:t>
            </a:r>
            <a:r>
              <a:rPr lang="en-GB" sz="11200" dirty="0"/>
              <a:t>&lt;= IQR &lt;= </a:t>
            </a:r>
            <a:r>
              <a:rPr lang="en-GB" sz="11200" dirty="0" smtClean="0"/>
              <a:t>3.99 </a:t>
            </a:r>
            <a:r>
              <a:rPr lang="en-GB" sz="11200" i="1" dirty="0"/>
              <a:t>then</a:t>
            </a:r>
            <a:r>
              <a:rPr lang="en-GB" sz="11200" dirty="0"/>
              <a:t> </a:t>
            </a:r>
            <a:r>
              <a:rPr lang="en-GB" sz="11200" dirty="0" smtClean="0"/>
              <a:t>k=2</a:t>
            </a:r>
          </a:p>
          <a:p>
            <a:pPr marL="0" indent="0">
              <a:buNone/>
            </a:pPr>
            <a:r>
              <a:rPr lang="en-GB" sz="11200" dirty="0"/>
              <a:t>If value of IQR as </a:t>
            </a:r>
            <a:r>
              <a:rPr lang="en-GB" sz="11200" dirty="0" smtClean="0"/>
              <a:t>4 </a:t>
            </a:r>
            <a:r>
              <a:rPr lang="en-GB" sz="11200" dirty="0"/>
              <a:t>&lt;= IQR &lt;= </a:t>
            </a:r>
            <a:r>
              <a:rPr lang="en-GB" sz="11200" dirty="0" smtClean="0"/>
              <a:t>5.99 </a:t>
            </a:r>
            <a:r>
              <a:rPr lang="en-GB" sz="11200" i="1" dirty="0"/>
              <a:t>then</a:t>
            </a:r>
            <a:r>
              <a:rPr lang="en-GB" sz="11200" dirty="0"/>
              <a:t> </a:t>
            </a:r>
            <a:r>
              <a:rPr lang="en-GB" sz="11200" dirty="0" smtClean="0"/>
              <a:t>k=3.</a:t>
            </a:r>
          </a:p>
          <a:p>
            <a:pPr marL="0" indent="0">
              <a:buNone/>
            </a:pPr>
            <a:endParaRPr lang="en-GB" sz="11200" dirty="0" smtClean="0"/>
          </a:p>
          <a:p>
            <a:pPr marL="0" indent="0">
              <a:buNone/>
            </a:pPr>
            <a:r>
              <a:rPr lang="en-GB" sz="11200" dirty="0" smtClean="0"/>
              <a:t>K will decide the number of bits to be embedded in that particular block of green plane.</a:t>
            </a:r>
          </a:p>
          <a:p>
            <a:pPr marL="0" indent="0">
              <a:buNone/>
            </a:pPr>
            <a:r>
              <a:rPr lang="en-GB" sz="11200" dirty="0" smtClean="0"/>
              <a:t>Update the last two bit of P of red plane = K</a:t>
            </a:r>
          </a:p>
          <a:p>
            <a:pPr marL="0" indent="0">
              <a:buNone/>
            </a:pPr>
            <a:r>
              <a:rPr lang="en-GB" sz="11200" dirty="0" smtClean="0"/>
              <a:t>If k=1 ,P=01  if k=2 ,P=10 , k=3 ,P=11.</a:t>
            </a:r>
            <a:endParaRPr lang="en-GB" sz="11200" dirty="0"/>
          </a:p>
          <a:p>
            <a:pPr marL="0" indent="0">
              <a:buNone/>
            </a:pPr>
            <a:endParaRPr lang="en-GB" sz="11200" dirty="0"/>
          </a:p>
          <a:p>
            <a:pPr marL="0" indent="0">
              <a:buNone/>
            </a:pPr>
            <a:r>
              <a:rPr lang="en-GB" sz="11200" dirty="0" smtClean="0"/>
              <a:t>If whole message is embedded than set indicator value into blue plane P=0,Q=1. </a:t>
            </a:r>
          </a:p>
          <a:p>
            <a:pPr marL="0" indent="0">
              <a:buNone/>
            </a:pPr>
            <a:endParaRPr lang="en-GB" dirty="0"/>
          </a:p>
          <a:p>
            <a:pPr marL="0" indent="0">
              <a:buNone/>
            </a:pPr>
            <a:r>
              <a:rPr lang="en-GB" dirty="0" smtClean="0"/>
              <a:t> </a:t>
            </a:r>
            <a:endParaRPr lang="en-GB" dirty="0"/>
          </a:p>
          <a:p>
            <a:pPr marL="0" indent="0">
              <a:buNone/>
            </a:pPr>
            <a:endParaRPr lang="en-GB" dirty="0"/>
          </a:p>
        </p:txBody>
      </p:sp>
    </p:spTree>
    <p:extLst>
      <p:ext uri="{BB962C8B-B14F-4D97-AF65-F5344CB8AC3E}">
        <p14:creationId xmlns:p14="http://schemas.microsoft.com/office/powerpoint/2010/main" val="3120510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lstStyle/>
          <a:p>
            <a:r>
              <a:rPr lang="en-GB" dirty="0" smtClean="0"/>
              <a:t>Extracting Process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124744"/>
                <a:ext cx="8229600" cy="4525963"/>
              </a:xfrm>
            </p:spPr>
            <p:txBody>
              <a:bodyPr/>
              <a:lstStyle/>
              <a:p>
                <a:r>
                  <a:rPr lang="en-GB" sz="2800" dirty="0" smtClean="0"/>
                  <a:t>Take the stego image,split it into 3 separate plane i,e Red,Black,Blue,find image matrix of each plane then </a:t>
                </a:r>
                <a:r>
                  <a:rPr lang="en-GB" sz="2800" dirty="0"/>
                  <a:t>s</a:t>
                </a:r>
                <a:r>
                  <a:rPr lang="en-GB" sz="2800" dirty="0" smtClean="0"/>
                  <a:t>plit each plane matrix into 2*2 matrix,Consider the block of each planes as</a:t>
                </a:r>
              </a:p>
              <a:p>
                <a14:m>
                  <m:oMath xmlns:m="http://schemas.openxmlformats.org/officeDocument/2006/math">
                    <m:r>
                      <a:rPr lang="en-GB" b="0" i="1" smtClean="0">
                        <a:latin typeface="Cambria Math"/>
                      </a:rPr>
                      <m:t>𝑅𝑖</m:t>
                    </m:r>
                    <m:r>
                      <a:rPr lang="en-GB" b="0" i="1" smtClean="0">
                        <a:latin typeface="Cambria Math"/>
                      </a:rPr>
                      <m:t>=</m:t>
                    </m:r>
                    <m:m>
                      <m:mPr>
                        <m:mcs>
                          <m:mc>
                            <m:mcPr>
                              <m:count m:val="2"/>
                              <m:mcJc m:val="center"/>
                            </m:mcPr>
                          </m:mc>
                        </m:mcs>
                        <m:ctrlPr>
                          <a:rPr lang="en-GB" i="1" smtClean="0">
                            <a:latin typeface="Cambria Math"/>
                          </a:rPr>
                        </m:ctrlPr>
                      </m:mPr>
                      <m:mr>
                        <m:e>
                          <m:r>
                            <m:rPr>
                              <m:brk m:alnAt="7"/>
                            </m:rPr>
                            <a:rPr lang="en-GB" b="0" i="1" smtClean="0">
                              <a:latin typeface="Cambria Math"/>
                            </a:rPr>
                            <m:t>𝑃</m:t>
                          </m:r>
                          <m:r>
                            <a:rPr lang="en-GB" b="0" i="1" smtClean="0">
                              <a:latin typeface="Cambria Math"/>
                            </a:rPr>
                            <m:t>𝑟𝑖</m:t>
                          </m:r>
                        </m:e>
                        <m:e>
                          <m:r>
                            <a:rPr lang="en-GB" b="0" i="1" smtClean="0">
                              <a:latin typeface="Cambria Math"/>
                            </a:rPr>
                            <m:t>𝑄𝑟𝑖</m:t>
                          </m:r>
                        </m:e>
                      </m:mr>
                      <m:mr>
                        <m:e>
                          <m:r>
                            <a:rPr lang="en-GB" b="0" i="1" smtClean="0">
                              <a:latin typeface="Cambria Math"/>
                            </a:rPr>
                            <m:t>𝑅𝑟𝑖</m:t>
                          </m:r>
                        </m:e>
                        <m:e>
                          <m:r>
                            <a:rPr lang="en-GB" b="0" i="1" smtClean="0">
                              <a:latin typeface="Cambria Math"/>
                            </a:rPr>
                            <m:t>𝑆𝑟𝑖</m:t>
                          </m:r>
                        </m:e>
                      </m:mr>
                    </m:m>
                  </m:oMath>
                </a14:m>
                <a:r>
                  <a:rPr lang="en-GB" dirty="0" smtClean="0"/>
                  <a:t>     ,   </a:t>
                </a:r>
                <a14:m>
                  <m:oMath xmlns:m="http://schemas.openxmlformats.org/officeDocument/2006/math">
                    <m:r>
                      <m:rPr>
                        <m:sty m:val="p"/>
                      </m:rPr>
                      <a:rPr lang="en-GB" b="0" i="0" dirty="0" smtClean="0">
                        <a:latin typeface="Cambria Math"/>
                      </a:rPr>
                      <m:t>Gi</m:t>
                    </m:r>
                    <m:r>
                      <a:rPr lang="en-GB" b="0" i="0" dirty="0" smtClean="0">
                        <a:latin typeface="Cambria Math"/>
                      </a:rPr>
                      <m:t>=</m:t>
                    </m:r>
                    <m:m>
                      <m:mPr>
                        <m:mcs>
                          <m:mc>
                            <m:mcPr>
                              <m:count m:val="2"/>
                              <m:mcJc m:val="center"/>
                            </m:mcPr>
                          </m:mc>
                        </m:mcs>
                        <m:ctrlPr>
                          <a:rPr lang="en-GB" i="1" dirty="0" smtClean="0">
                            <a:latin typeface="Cambria Math"/>
                          </a:rPr>
                        </m:ctrlPr>
                      </m:mPr>
                      <m:mr>
                        <m:e>
                          <m:r>
                            <m:rPr>
                              <m:brk m:alnAt="7"/>
                            </m:rPr>
                            <a:rPr lang="en-GB" b="0" i="1" dirty="0" smtClean="0">
                              <a:latin typeface="Cambria Math"/>
                            </a:rPr>
                            <m:t>𝑃</m:t>
                          </m:r>
                          <m:r>
                            <a:rPr lang="en-GB" b="0" i="1" dirty="0" smtClean="0">
                              <a:latin typeface="Cambria Math"/>
                            </a:rPr>
                            <m:t>𝑦𝑖</m:t>
                          </m:r>
                        </m:e>
                        <m:e>
                          <m:r>
                            <a:rPr lang="en-GB" b="0" i="1" dirty="0" smtClean="0">
                              <a:latin typeface="Cambria Math"/>
                            </a:rPr>
                            <m:t>𝑄𝑦𝑖</m:t>
                          </m:r>
                        </m:e>
                      </m:mr>
                      <m:mr>
                        <m:e>
                          <m:r>
                            <a:rPr lang="en-GB" b="0" i="1" dirty="0" smtClean="0">
                              <a:latin typeface="Cambria Math"/>
                            </a:rPr>
                            <m:t>𝑅𝑔𝑖</m:t>
                          </m:r>
                        </m:e>
                        <m:e>
                          <m:r>
                            <a:rPr lang="en-GB" b="0" i="1" dirty="0" smtClean="0">
                              <a:latin typeface="Cambria Math"/>
                            </a:rPr>
                            <m:t>𝑆𝑔𝑖</m:t>
                          </m:r>
                        </m:e>
                      </m:mr>
                    </m:m>
                  </m:oMath>
                </a14:m>
                <a:endParaRPr lang="en-GB" dirty="0" smtClean="0"/>
              </a:p>
              <a:p>
                <a14:m>
                  <m:oMath xmlns:m="http://schemas.openxmlformats.org/officeDocument/2006/math">
                    <m:r>
                      <a:rPr lang="en-GB" b="0" i="1" smtClean="0">
                        <a:latin typeface="Cambria Math"/>
                      </a:rPr>
                      <m:t>𝐵𝑖</m:t>
                    </m:r>
                    <m:r>
                      <a:rPr lang="en-GB" b="0" i="1" smtClean="0">
                        <a:latin typeface="Cambria Math"/>
                      </a:rPr>
                      <m:t>=</m:t>
                    </m:r>
                    <m:m>
                      <m:mPr>
                        <m:mcs>
                          <m:mc>
                            <m:mcPr>
                              <m:count m:val="2"/>
                              <m:mcJc m:val="center"/>
                            </m:mcPr>
                          </m:mc>
                        </m:mcs>
                        <m:ctrlPr>
                          <a:rPr lang="en-GB" i="1" smtClean="0">
                            <a:latin typeface="Cambria Math"/>
                          </a:rPr>
                        </m:ctrlPr>
                      </m:mPr>
                      <m:mr>
                        <m:e>
                          <m:r>
                            <m:rPr>
                              <m:brk m:alnAt="7"/>
                            </m:rPr>
                            <a:rPr lang="en-GB" b="0" i="1" smtClean="0">
                              <a:latin typeface="Cambria Math"/>
                            </a:rPr>
                            <m:t>𝑃</m:t>
                          </m:r>
                          <m:r>
                            <a:rPr lang="en-GB" b="0" i="1" smtClean="0">
                              <a:latin typeface="Cambria Math"/>
                            </a:rPr>
                            <m:t>𝑏𝑖</m:t>
                          </m:r>
                        </m:e>
                        <m:e>
                          <m:r>
                            <a:rPr lang="en-GB" b="0" i="1" smtClean="0">
                              <a:latin typeface="Cambria Math"/>
                            </a:rPr>
                            <m:t>𝑄𝑏𝑖</m:t>
                          </m:r>
                        </m:e>
                      </m:mr>
                      <m:mr>
                        <m:e>
                          <m:r>
                            <a:rPr lang="en-GB" b="0" i="1" smtClean="0">
                              <a:latin typeface="Cambria Math"/>
                            </a:rPr>
                            <m:t>𝑅𝑏𝑖</m:t>
                          </m:r>
                        </m:e>
                        <m:e>
                          <m:r>
                            <a:rPr lang="en-GB" b="0" i="1" smtClean="0">
                              <a:latin typeface="Cambria Math"/>
                            </a:rPr>
                            <m:t>𝑆𝑏𝑖</m:t>
                          </m:r>
                        </m:e>
                      </m:mr>
                    </m:m>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124744"/>
                <a:ext cx="8229600" cy="4525963"/>
              </a:xfrm>
              <a:blipFill rotWithShape="1">
                <a:blip r:embed="rId2"/>
                <a:stretch>
                  <a:fillRect l="-1333" t="-1213" r="-519"/>
                </a:stretch>
              </a:blipFill>
            </p:spPr>
            <p:txBody>
              <a:bodyPr/>
              <a:lstStyle/>
              <a:p>
                <a:r>
                  <a:rPr lang="en-GB">
                    <a:noFill/>
                  </a:rPr>
                  <a:t> </a:t>
                </a:r>
              </a:p>
            </p:txBody>
          </p:sp>
        </mc:Fallback>
      </mc:AlternateContent>
    </p:spTree>
    <p:extLst>
      <p:ext uri="{BB962C8B-B14F-4D97-AF65-F5344CB8AC3E}">
        <p14:creationId xmlns:p14="http://schemas.microsoft.com/office/powerpoint/2010/main" val="2842998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29600" cy="4525963"/>
          </a:xfrm>
        </p:spPr>
        <p:txBody>
          <a:bodyPr>
            <a:normAutofit/>
          </a:bodyPr>
          <a:lstStyle/>
          <a:p>
            <a:pPr marL="0" indent="0" algn="just">
              <a:buNone/>
            </a:pPr>
            <a:r>
              <a:rPr lang="en-GB" sz="2800" dirty="0" smtClean="0"/>
              <a:t>Select blue plane and extract indicator value if value Pbi=0,Qbi=0 it means there were no message embedded into green plane and move on to next 2*2 matrix</a:t>
            </a:r>
            <a:r>
              <a:rPr lang="en-GB" sz="2800" dirty="0"/>
              <a:t>.</a:t>
            </a:r>
            <a:endParaRPr lang="en-GB" sz="2800" dirty="0" smtClean="0"/>
          </a:p>
          <a:p>
            <a:pPr marL="0" indent="0" algn="just">
              <a:buNone/>
            </a:pPr>
            <a:r>
              <a:rPr lang="en-GB" sz="2800" dirty="0" smtClean="0"/>
              <a:t>if value of Pbi=1, Qbi=1 then there is embedded message into green plane of 2*2 matrix ,therefore ,find the number of bits K which is stored in the red plane of 2*2 matrix i,e last 2 bits of element Pri.</a:t>
            </a:r>
          </a:p>
          <a:p>
            <a:pPr marL="0" indent="0" algn="just">
              <a:buNone/>
            </a:pPr>
            <a:endParaRPr lang="en-GB" sz="2400" dirty="0"/>
          </a:p>
          <a:p>
            <a:pPr marL="0" indent="0" algn="just">
              <a:buNone/>
            </a:pPr>
            <a:endParaRPr lang="en-GB" sz="2400" dirty="0"/>
          </a:p>
        </p:txBody>
      </p:sp>
    </p:spTree>
    <p:extLst>
      <p:ext uri="{BB962C8B-B14F-4D97-AF65-F5344CB8AC3E}">
        <p14:creationId xmlns:p14="http://schemas.microsoft.com/office/powerpoint/2010/main" val="3062064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Extracting</a:t>
            </a:r>
            <a:endParaRPr lang="en-GB" dirty="0"/>
          </a:p>
        </p:txBody>
      </p:sp>
      <p:sp>
        <p:nvSpPr>
          <p:cNvPr id="3" name="Content Placeholder 2"/>
          <p:cNvSpPr>
            <a:spLocks noGrp="1"/>
          </p:cNvSpPr>
          <p:nvPr>
            <p:ph idx="1"/>
          </p:nvPr>
        </p:nvSpPr>
        <p:spPr/>
        <p:txBody>
          <a:bodyPr>
            <a:normAutofit/>
          </a:bodyPr>
          <a:lstStyle/>
          <a:p>
            <a:pPr marL="0" indent="0" algn="just">
              <a:buNone/>
            </a:pPr>
            <a:r>
              <a:rPr lang="en-GB" sz="2800" dirty="0" smtClean="0"/>
              <a:t>If value of K=1 then extract 1 bit from each element  of 2*2 matrix of green plane.</a:t>
            </a:r>
          </a:p>
          <a:p>
            <a:pPr marL="0" indent="0" algn="just">
              <a:buNone/>
            </a:pPr>
            <a:r>
              <a:rPr lang="en-GB" sz="2800" dirty="0" smtClean="0"/>
              <a:t>If value of K=2 then extract 2 bit from each element  of 2*2 matrix of green plane.</a:t>
            </a:r>
          </a:p>
          <a:p>
            <a:pPr marL="0" indent="0" algn="just">
              <a:buNone/>
            </a:pPr>
            <a:r>
              <a:rPr lang="en-GB" sz="2800" dirty="0" smtClean="0"/>
              <a:t>If value of K=3 then extract 3 bit from each element  of 2*2 matrix of green plane.</a:t>
            </a:r>
          </a:p>
          <a:p>
            <a:pPr marL="0" indent="0" algn="just">
              <a:buNone/>
            </a:pPr>
            <a:r>
              <a:rPr lang="en-GB" sz="2800" dirty="0" smtClean="0"/>
              <a:t>If value of indicator P=0,Q=1, means there is no secret message. In this way the message is  extracted from the cover image.</a:t>
            </a:r>
          </a:p>
          <a:p>
            <a:endParaRPr lang="en-GB" dirty="0"/>
          </a:p>
        </p:txBody>
      </p:sp>
    </p:spTree>
    <p:extLst>
      <p:ext uri="{BB962C8B-B14F-4D97-AF65-F5344CB8AC3E}">
        <p14:creationId xmlns:p14="http://schemas.microsoft.com/office/powerpoint/2010/main" val="3730762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a:t>
            </a:r>
            <a:endParaRPr lang="en-GB"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5472608" cy="3838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8094663"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001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This algorithm is better than other algorithms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1. We are not using any Stego-Key , So the security is high.</a:t>
            </a:r>
          </a:p>
          <a:p>
            <a:r>
              <a:rPr lang="en-GB" dirty="0" smtClean="0"/>
              <a:t>2. Only least significant bits are used for embedding the message , So  </a:t>
            </a:r>
            <a:r>
              <a:rPr lang="en-GB" dirty="0"/>
              <a:t>t</a:t>
            </a:r>
            <a:r>
              <a:rPr lang="en-GB" dirty="0" smtClean="0"/>
              <a:t>he change in Real image is very little .</a:t>
            </a:r>
          </a:p>
          <a:p>
            <a:r>
              <a:rPr lang="en-GB" dirty="0" smtClean="0"/>
              <a:t>3. In this algorithm all the three plane are useful for embedding the Message.</a:t>
            </a:r>
          </a:p>
          <a:p>
            <a:r>
              <a:rPr lang="en-GB" dirty="0"/>
              <a:t>4</a:t>
            </a:r>
            <a:r>
              <a:rPr lang="en-GB" dirty="0" smtClean="0"/>
              <a:t>. Time complexity </a:t>
            </a:r>
            <a:r>
              <a:rPr lang="en-GB" dirty="0"/>
              <a:t>is Low , because we are using the blue plane as an indicator , If value of indicator P=0,Q=1, means there is no secret message. In this way the message is  extracted from the cover image. And it will be the end point of the </a:t>
            </a:r>
            <a:r>
              <a:rPr lang="en-GB" dirty="0" smtClean="0"/>
              <a:t>algorithm.</a:t>
            </a:r>
          </a:p>
          <a:p>
            <a:r>
              <a:rPr lang="en-GB" dirty="0" smtClean="0"/>
              <a:t>5. IQR is used for deciding how many bits of green plane will be used for embedding the message.</a:t>
            </a:r>
            <a:endParaRPr lang="en-GB" dirty="0"/>
          </a:p>
          <a:p>
            <a:pPr marL="0" indent="0">
              <a:buNone/>
            </a:pPr>
            <a:endParaRPr lang="en-GB" dirty="0" smtClean="0"/>
          </a:p>
        </p:txBody>
      </p:sp>
    </p:spTree>
    <p:extLst>
      <p:ext uri="{BB962C8B-B14F-4D97-AF65-F5344CB8AC3E}">
        <p14:creationId xmlns:p14="http://schemas.microsoft.com/office/powerpoint/2010/main" val="3049368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 for Lena image (using IQR+Log2)</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9300" y="1901031"/>
            <a:ext cx="51054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072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546" y="3214686"/>
            <a:ext cx="4500594" cy="707886"/>
          </a:xfrm>
          <a:prstGeom prst="rect">
            <a:avLst/>
          </a:prstGeom>
          <a:noFill/>
        </p:spPr>
        <p:txBody>
          <a:bodyPr wrap="square" rtlCol="0">
            <a:spAutoFit/>
          </a:bodyPr>
          <a:lstStyle/>
          <a:p>
            <a:r>
              <a:rPr lang="en-IN" sz="4000" b="1" dirty="0" smtClean="0"/>
              <a:t>        THANK YOU</a:t>
            </a:r>
            <a:endParaRPr lang="en-IN" sz="4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428604"/>
            <a:ext cx="7858180" cy="2246769"/>
          </a:xfrm>
          <a:prstGeom prst="rect">
            <a:avLst/>
          </a:prstGeom>
        </p:spPr>
        <p:txBody>
          <a:bodyPr wrap="square">
            <a:spAutoFit/>
          </a:bodyPr>
          <a:lstStyle/>
          <a:p>
            <a:pPr algn="ctr"/>
            <a:r>
              <a:rPr lang="en-US" sz="2800" b="1" dirty="0" smtClean="0">
                <a:latin typeface="Arial" pitchFamily="34" charset="0"/>
                <a:cs typeface="Arial" pitchFamily="34" charset="0"/>
              </a:rPr>
              <a:t>AIM:</a:t>
            </a:r>
          </a:p>
          <a:p>
            <a:endParaRPr lang="en-US" sz="2800" b="1" dirty="0">
              <a:latin typeface="Arial" pitchFamily="34" charset="0"/>
              <a:cs typeface="Arial" pitchFamily="34" charset="0"/>
            </a:endParaRPr>
          </a:p>
          <a:p>
            <a:endParaRPr lang="en-US" sz="2800" b="1" dirty="0" smtClean="0">
              <a:latin typeface="Arial" pitchFamily="34" charset="0"/>
              <a:cs typeface="Arial" pitchFamily="34" charset="0"/>
            </a:endParaRPr>
          </a:p>
          <a:p>
            <a:pPr algn="ctr"/>
            <a:r>
              <a:rPr lang="en-US" sz="2800" b="1" dirty="0" smtClean="0">
                <a:latin typeface="Arial" pitchFamily="34" charset="0"/>
                <a:cs typeface="Arial" pitchFamily="34" charset="0"/>
              </a:rPr>
              <a:t>STEGANOGRAPHY USING ALL THE THREE PLANES OF RGB IMAGE</a:t>
            </a:r>
            <a:endParaRPr lang="en-IN" sz="2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a:t>
            </a:r>
            <a:endParaRPr lang="en-IN" dirty="0"/>
          </a:p>
        </p:txBody>
      </p:sp>
      <p:sp>
        <p:nvSpPr>
          <p:cNvPr id="3" name="Content Placeholder 2"/>
          <p:cNvSpPr>
            <a:spLocks noGrp="1"/>
          </p:cNvSpPr>
          <p:nvPr>
            <p:ph idx="1"/>
          </p:nvPr>
        </p:nvSpPr>
        <p:spPr/>
        <p:txBody>
          <a:bodyPr>
            <a:normAutofit/>
          </a:bodyPr>
          <a:lstStyle/>
          <a:p>
            <a:pPr>
              <a:buNone/>
            </a:pPr>
            <a:r>
              <a:rPr lang="en-IN" sz="3600" dirty="0" smtClean="0"/>
              <a:t>Digital Image Processing:</a:t>
            </a:r>
          </a:p>
          <a:p>
            <a:pPr>
              <a:buNone/>
            </a:pPr>
            <a:endParaRPr lang="en-IN" sz="2400" dirty="0" smtClean="0"/>
          </a:p>
          <a:p>
            <a:pPr>
              <a:buNone/>
            </a:pPr>
            <a:r>
              <a:rPr lang="en-IN" sz="2400" b="1" dirty="0" smtClean="0"/>
              <a:t>Steganography</a:t>
            </a:r>
            <a:r>
              <a:rPr lang="en-IN" sz="2400" dirty="0" smtClean="0"/>
              <a:t>:</a:t>
            </a:r>
          </a:p>
          <a:p>
            <a:pPr>
              <a:buNone/>
            </a:pPr>
            <a:r>
              <a:rPr lang="en-IN" sz="2400" dirty="0" smtClean="0"/>
              <a:t>-</a:t>
            </a:r>
            <a:r>
              <a:rPr lang="en-GB" sz="2400" dirty="0"/>
              <a:t>Steganography </a:t>
            </a:r>
            <a:r>
              <a:rPr lang="en-GB" sz="2400" dirty="0" smtClean="0"/>
              <a:t>is </a:t>
            </a:r>
            <a:r>
              <a:rPr lang="en-GB" sz="2400" dirty="0"/>
              <a:t>the hiding of a secret message within an ordinary message and the extraction of it at its destination</a:t>
            </a:r>
            <a:r>
              <a:rPr lang="en-GB" sz="2400" dirty="0" smtClean="0"/>
              <a:t>.</a:t>
            </a:r>
          </a:p>
          <a:p>
            <a:pPr>
              <a:buNone/>
            </a:pPr>
            <a:r>
              <a:rPr lang="en-GB" sz="2400" b="1" dirty="0" smtClean="0"/>
              <a:t>Image Enhancement:</a:t>
            </a:r>
          </a:p>
          <a:p>
            <a:pPr>
              <a:buNone/>
            </a:pPr>
            <a:r>
              <a:rPr lang="en-GB" sz="2400" b="1" dirty="0" smtClean="0"/>
              <a:t>-</a:t>
            </a:r>
            <a:r>
              <a:rPr lang="en-GB" sz="2400" dirty="0" smtClean="0"/>
              <a:t>The image can be enhanced using filter which sharpen and smoothen the image.</a:t>
            </a:r>
          </a:p>
          <a:p>
            <a:pPr>
              <a:buNone/>
            </a:pPr>
            <a:r>
              <a:rPr lang="en-GB" sz="2400" b="1" dirty="0" smtClean="0"/>
              <a:t>-Splitting the image into RGB planes</a:t>
            </a:r>
          </a:p>
          <a:p>
            <a:pPr>
              <a:buNone/>
            </a:pPr>
            <a:r>
              <a:rPr lang="en-GB" sz="2400" b="1" dirty="0" smtClean="0"/>
              <a:t>-Implementing IQR(Inter Quartile Range)</a:t>
            </a:r>
            <a:endParaRPr lang="en-IN" sz="2400" b="1" dirty="0" smtClean="0"/>
          </a:p>
          <a:p>
            <a:pPr>
              <a:buNone/>
            </a:pPr>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IQR</a:t>
            </a:r>
            <a:endParaRPr lang="en-IN" dirty="0"/>
          </a:p>
        </p:txBody>
      </p:sp>
      <p:sp>
        <p:nvSpPr>
          <p:cNvPr id="3" name="Content Placeholder 2"/>
          <p:cNvSpPr>
            <a:spLocks noGrp="1"/>
          </p:cNvSpPr>
          <p:nvPr>
            <p:ph idx="1"/>
          </p:nvPr>
        </p:nvSpPr>
        <p:spPr/>
        <p:txBody>
          <a:bodyPr>
            <a:normAutofit/>
          </a:bodyPr>
          <a:lstStyle/>
          <a:p>
            <a:pPr algn="just"/>
            <a:r>
              <a:rPr lang="en-GB" sz="2400" dirty="0"/>
              <a:t>In descriptive statistics, the </a:t>
            </a:r>
            <a:r>
              <a:rPr lang="en-GB" sz="2400" b="1" dirty="0"/>
              <a:t>interquartile range</a:t>
            </a:r>
            <a:r>
              <a:rPr lang="en-GB" sz="2400" dirty="0"/>
              <a:t> (</a:t>
            </a:r>
            <a:r>
              <a:rPr lang="en-GB" sz="2400" b="1" dirty="0"/>
              <a:t>IQR</a:t>
            </a:r>
            <a:r>
              <a:rPr lang="en-GB" sz="2400" dirty="0"/>
              <a:t>), also called the </a:t>
            </a:r>
            <a:r>
              <a:rPr lang="en-GB" sz="2400" dirty="0" smtClean="0"/>
              <a:t>mid spread </a:t>
            </a:r>
            <a:r>
              <a:rPr lang="en-GB" sz="2400" dirty="0"/>
              <a:t>or middle 50%, or technically H-spread, is a measure of statistical dispersion, being equal to the difference between 75th and 25th percentiles, or between upper and lower quartiles, </a:t>
            </a:r>
            <a:r>
              <a:rPr lang="en-GB" sz="2400" b="1" dirty="0"/>
              <a:t>IQR</a:t>
            </a:r>
            <a:r>
              <a:rPr lang="en-GB" sz="2400" dirty="0"/>
              <a:t> = Q</a:t>
            </a:r>
            <a:r>
              <a:rPr lang="en-GB" sz="2400" baseline="-25000" dirty="0"/>
              <a:t>3</a:t>
            </a:r>
            <a:r>
              <a:rPr lang="en-GB" sz="2400" dirty="0"/>
              <a:t> − Q</a:t>
            </a:r>
            <a:r>
              <a:rPr lang="en-GB" sz="2400" baseline="-25000" dirty="0"/>
              <a:t>1</a:t>
            </a:r>
            <a:r>
              <a:rPr lang="en-GB" sz="2400" dirty="0" smtClean="0"/>
              <a:t>.</a:t>
            </a:r>
          </a:p>
          <a:p>
            <a:pPr algn="just"/>
            <a:r>
              <a:rPr lang="en-GB" sz="2400" dirty="0" smtClean="0"/>
              <a:t>In this Project, IQR is used for deciding how many no. of bits of a message should be embedded in one byte(1 pixel of green plane)</a:t>
            </a:r>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for finding IQR</a:t>
            </a:r>
            <a:endParaRPr lang="en-GB" dirty="0"/>
          </a:p>
        </p:txBody>
      </p:sp>
      <p:sp>
        <p:nvSpPr>
          <p:cNvPr id="3" name="Content Placeholder 2"/>
          <p:cNvSpPr>
            <a:spLocks noGrp="1"/>
          </p:cNvSpPr>
          <p:nvPr>
            <p:ph idx="1"/>
          </p:nvPr>
        </p:nvSpPr>
        <p:spPr/>
        <p:txBody>
          <a:bodyPr>
            <a:normAutofit fontScale="70000" lnSpcReduction="20000"/>
          </a:bodyPr>
          <a:lstStyle/>
          <a:p>
            <a:pPr fontAlgn="base"/>
            <a:r>
              <a:rPr lang="en-GB" dirty="0"/>
              <a:t>Step 1: </a:t>
            </a:r>
            <a:r>
              <a:rPr lang="en-GB" b="1" dirty="0"/>
              <a:t>Put the numbers in order.</a:t>
            </a:r>
            <a:r>
              <a:rPr lang="en-GB" dirty="0"/>
              <a:t/>
            </a:r>
            <a:br>
              <a:rPr lang="en-GB" dirty="0"/>
            </a:br>
            <a:r>
              <a:rPr lang="en-GB" dirty="0"/>
              <a:t>1, 2, 5, 6, 7, 9, 12, 15, 18, 19, 27.</a:t>
            </a:r>
          </a:p>
          <a:p>
            <a:pPr fontAlgn="base"/>
            <a:r>
              <a:rPr lang="en-GB" dirty="0"/>
              <a:t>Step 2: </a:t>
            </a:r>
            <a:r>
              <a:rPr lang="en-GB" b="1" dirty="0"/>
              <a:t>Find the </a:t>
            </a:r>
            <a:r>
              <a:rPr lang="en-GB" b="1" dirty="0" smtClean="0"/>
              <a:t>median</a:t>
            </a:r>
            <a:r>
              <a:rPr lang="en-GB" dirty="0" smtClean="0"/>
              <a:t>.</a:t>
            </a:r>
            <a:r>
              <a:rPr lang="en-GB" dirty="0"/>
              <a:t/>
            </a:r>
            <a:br>
              <a:rPr lang="en-GB" dirty="0"/>
            </a:br>
            <a:r>
              <a:rPr lang="en-GB" dirty="0"/>
              <a:t>1, 2, 5, 6, 7</a:t>
            </a:r>
            <a:r>
              <a:rPr lang="en-GB" b="1" dirty="0"/>
              <a:t>, 9</a:t>
            </a:r>
            <a:r>
              <a:rPr lang="en-GB" dirty="0"/>
              <a:t>, 12, 15, 18, 19, 27.</a:t>
            </a:r>
          </a:p>
          <a:p>
            <a:pPr fontAlgn="base"/>
            <a:r>
              <a:rPr lang="en-GB" dirty="0"/>
              <a:t>Step 3: </a:t>
            </a:r>
            <a:r>
              <a:rPr lang="en-GB" b="1" dirty="0"/>
              <a:t>Place parentheses around the numbers above and below the median. </a:t>
            </a:r>
            <a:r>
              <a:rPr lang="en-GB" dirty="0"/>
              <a:t/>
            </a:r>
            <a:br>
              <a:rPr lang="en-GB" dirty="0"/>
            </a:br>
            <a:r>
              <a:rPr lang="en-GB" dirty="0"/>
              <a:t>Not necessary </a:t>
            </a:r>
            <a:r>
              <a:rPr lang="en-GB" b="1" dirty="0"/>
              <a:t>statistically</a:t>
            </a:r>
            <a:r>
              <a:rPr lang="en-GB" dirty="0"/>
              <a:t>, but it makes Q1 and Q3 easier to spot.</a:t>
            </a:r>
            <a:br>
              <a:rPr lang="en-GB" dirty="0"/>
            </a:br>
            <a:r>
              <a:rPr lang="en-GB" dirty="0"/>
              <a:t>(1, 2, 5, 6, 7), 9, (12, 15, 18, 19, 27).</a:t>
            </a:r>
          </a:p>
          <a:p>
            <a:pPr fontAlgn="base"/>
            <a:r>
              <a:rPr lang="en-GB" dirty="0"/>
              <a:t>Step 4: </a:t>
            </a:r>
            <a:r>
              <a:rPr lang="en-GB" b="1" dirty="0"/>
              <a:t>Find Q1 and Q3</a:t>
            </a:r>
            <a:r>
              <a:rPr lang="en-GB" dirty="0"/>
              <a:t/>
            </a:r>
            <a:br>
              <a:rPr lang="en-GB" dirty="0"/>
            </a:br>
            <a:r>
              <a:rPr lang="en-GB" dirty="0"/>
              <a:t>Think of Q1 as a median in the lower half of the data and think of Q3 as a median for the upper half of data.</a:t>
            </a:r>
            <a:br>
              <a:rPr lang="en-GB" dirty="0"/>
            </a:br>
            <a:r>
              <a:rPr lang="en-GB" dirty="0"/>
              <a:t>(1, 2, </a:t>
            </a:r>
            <a:r>
              <a:rPr lang="en-GB" b="1" dirty="0"/>
              <a:t>5</a:t>
            </a:r>
            <a:r>
              <a:rPr lang="en-GB" dirty="0"/>
              <a:t>, 6, 7)</a:t>
            </a:r>
            <a:r>
              <a:rPr lang="en-GB" b="1" dirty="0"/>
              <a:t>,  9</a:t>
            </a:r>
            <a:r>
              <a:rPr lang="en-GB" dirty="0"/>
              <a:t>, ( 12, 15, </a:t>
            </a:r>
            <a:r>
              <a:rPr lang="en-GB" b="1" dirty="0"/>
              <a:t>18</a:t>
            </a:r>
            <a:r>
              <a:rPr lang="en-GB" dirty="0"/>
              <a:t>, 19, 27). Q1 = 5 and Q3 = 18.</a:t>
            </a:r>
          </a:p>
          <a:p>
            <a:pPr fontAlgn="base"/>
            <a:r>
              <a:rPr lang="en-GB" dirty="0"/>
              <a:t>Step 5: </a:t>
            </a:r>
            <a:r>
              <a:rPr lang="en-GB" b="1" dirty="0"/>
              <a:t>Subtract Q1 from Q3 to find the interquartile range</a:t>
            </a:r>
            <a:r>
              <a:rPr lang="en-GB" dirty="0"/>
              <a:t>.</a:t>
            </a:r>
            <a:br>
              <a:rPr lang="en-GB" dirty="0"/>
            </a:br>
            <a:r>
              <a:rPr lang="en-GB" dirty="0"/>
              <a:t>18 – 5 = 13.</a:t>
            </a:r>
          </a:p>
          <a:p>
            <a:endParaRPr lang="en-GB" dirty="0"/>
          </a:p>
        </p:txBody>
      </p:sp>
    </p:spTree>
    <p:extLst>
      <p:ext uri="{BB962C8B-B14F-4D97-AF65-F5344CB8AC3E}">
        <p14:creationId xmlns:p14="http://schemas.microsoft.com/office/powerpoint/2010/main" val="698719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STEPS(Embedding Process):</a:t>
            </a:r>
            <a:endParaRPr lang="en-IN" dirty="0"/>
          </a:p>
        </p:txBody>
      </p:sp>
      <p:sp>
        <p:nvSpPr>
          <p:cNvPr id="3" name="Content Placeholder 2"/>
          <p:cNvSpPr>
            <a:spLocks noGrp="1"/>
          </p:cNvSpPr>
          <p:nvPr>
            <p:ph idx="1"/>
          </p:nvPr>
        </p:nvSpPr>
        <p:spPr>
          <a:xfrm>
            <a:off x="457200" y="1340768"/>
            <a:ext cx="8229600" cy="4785395"/>
          </a:xfrm>
        </p:spPr>
        <p:txBody>
          <a:bodyPr/>
          <a:lstStyle/>
          <a:p>
            <a:pPr>
              <a:buNone/>
            </a:pPr>
            <a:endParaRPr lang="en-IN" dirty="0" smtClean="0"/>
          </a:p>
          <a:p>
            <a:pPr>
              <a:buNone/>
            </a:pPr>
            <a:r>
              <a:rPr lang="en-IN" dirty="0" smtClean="0"/>
              <a:t>1. Split the image into RGB planes.</a:t>
            </a:r>
          </a:p>
          <a:p>
            <a:pPr>
              <a:buNone/>
            </a:pPr>
            <a:r>
              <a:rPr lang="en-IN" dirty="0" smtClean="0"/>
              <a:t>2. All these planes are splitted to 2*2 blocks.</a:t>
            </a:r>
          </a:p>
          <a:p>
            <a:pPr>
              <a:buNone/>
            </a:pPr>
            <a:r>
              <a:rPr lang="en-IN" dirty="0" smtClean="0"/>
              <a:t>3. Blue Plane is used as indicator.</a:t>
            </a:r>
          </a:p>
          <a:p>
            <a:pPr>
              <a:buNone/>
            </a:pPr>
            <a:r>
              <a:rPr lang="en-IN" dirty="0" smtClean="0"/>
              <a:t>4. Red Plane is used for deciding the no.of bits to be embedded in one block.</a:t>
            </a:r>
          </a:p>
          <a:p>
            <a:pPr>
              <a:buNone/>
            </a:pPr>
            <a:r>
              <a:rPr lang="en-IN" dirty="0" smtClean="0"/>
              <a:t>5. Green Plane is used for hiding the secret information.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STEPS(Extracting Process)</a:t>
            </a:r>
            <a:endParaRPr lang="en-GB" dirty="0"/>
          </a:p>
        </p:txBody>
      </p:sp>
      <p:sp>
        <p:nvSpPr>
          <p:cNvPr id="3" name="Content Placeholder 2"/>
          <p:cNvSpPr>
            <a:spLocks noGrp="1"/>
          </p:cNvSpPr>
          <p:nvPr>
            <p:ph idx="1"/>
          </p:nvPr>
        </p:nvSpPr>
        <p:spPr/>
        <p:txBody>
          <a:bodyPr/>
          <a:lstStyle/>
          <a:p>
            <a:pPr marL="514350" indent="-514350">
              <a:buAutoNum type="arabicPeriod"/>
            </a:pPr>
            <a:r>
              <a:rPr lang="en-GB" dirty="0" smtClean="0"/>
              <a:t>Take the stego image, split it into 3 separate planes.</a:t>
            </a:r>
          </a:p>
          <a:p>
            <a:pPr marL="514350" indent="-514350">
              <a:buAutoNum type="arabicPeriod"/>
            </a:pPr>
            <a:r>
              <a:rPr lang="en-IN" dirty="0"/>
              <a:t>All these planes are splitted to 2*2 </a:t>
            </a:r>
            <a:r>
              <a:rPr lang="en-IN" dirty="0" smtClean="0"/>
              <a:t>blocks.</a:t>
            </a:r>
          </a:p>
          <a:p>
            <a:pPr marL="514350" indent="-514350">
              <a:buAutoNum type="arabicPeriod"/>
            </a:pPr>
            <a:r>
              <a:rPr lang="en-IN" dirty="0" smtClean="0"/>
              <a:t>Select Blue plane and extract indicator value.</a:t>
            </a:r>
          </a:p>
          <a:p>
            <a:pPr marL="514350" indent="-514350">
              <a:buAutoNum type="arabicPeriod"/>
            </a:pPr>
            <a:r>
              <a:rPr lang="en-IN" dirty="0" smtClean="0"/>
              <a:t>Find the no.of bits using Red plane.</a:t>
            </a:r>
          </a:p>
          <a:p>
            <a:pPr marL="514350" indent="-514350">
              <a:buAutoNum type="arabicPeriod"/>
            </a:pPr>
            <a:r>
              <a:rPr lang="en-IN" dirty="0" smtClean="0"/>
              <a:t>Extract the message from Green Plane.</a:t>
            </a:r>
            <a:endParaRPr lang="en-GB" dirty="0"/>
          </a:p>
        </p:txBody>
      </p:sp>
    </p:spTree>
    <p:extLst>
      <p:ext uri="{BB962C8B-B14F-4D97-AF65-F5344CB8AC3E}">
        <p14:creationId xmlns:p14="http://schemas.microsoft.com/office/powerpoint/2010/main" val="1090212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48680"/>
            <a:ext cx="8229600" cy="1143000"/>
          </a:xfrm>
        </p:spPr>
        <p:txBody>
          <a:bodyPr>
            <a:normAutofit fontScale="90000"/>
          </a:bodyPr>
          <a:lstStyle/>
          <a:p>
            <a:r>
              <a:rPr lang="en-IN" dirty="0" smtClean="0"/>
              <a:t>Embedding Process:</a:t>
            </a:r>
            <a:br>
              <a:rPr lang="en-IN" dirty="0" smtClean="0"/>
            </a:br>
            <a:endParaRPr lang="en-IN" dirty="0"/>
          </a:p>
        </p:txBody>
      </p:sp>
      <p:sp>
        <p:nvSpPr>
          <p:cNvPr id="7" name="Rectangle 6"/>
          <p:cNvSpPr/>
          <p:nvPr/>
        </p:nvSpPr>
        <p:spPr>
          <a:xfrm>
            <a:off x="428596" y="1772816"/>
            <a:ext cx="8001056" cy="4093428"/>
          </a:xfrm>
          <a:prstGeom prst="rect">
            <a:avLst/>
          </a:prstGeom>
        </p:spPr>
        <p:txBody>
          <a:bodyPr wrap="square">
            <a:spAutoFit/>
          </a:bodyPr>
          <a:lstStyle/>
          <a:p>
            <a:pPr algn="just"/>
            <a:r>
              <a:rPr lang="en-IN" sz="2800" dirty="0" smtClean="0"/>
              <a:t>The image A is a cover image in the secret message in the form of binary data is to be embedded. Split the image into 3 planes RGB. Red plane is used as the carrier which gives the number of bits that are used in the green plane .Green plane is used as the carrier of the secret data.Blue plane is used as an indicator plane.</a:t>
            </a:r>
          </a:p>
          <a:p>
            <a:pPr algn="just"/>
            <a:endParaRPr lang="en-IN" sz="2800" dirty="0" smtClean="0"/>
          </a:p>
          <a:p>
            <a:endParaRPr lang="en-IN" dirty="0" smtClean="0"/>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RGB planes of a color image</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2925046"/>
            <a:ext cx="3733333" cy="361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2840" y="2708920"/>
            <a:ext cx="3429000"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239159"/>
            <a:ext cx="5486265" cy="146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917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TotalTime>
  <Words>862</Words>
  <Application>Microsoft Office PowerPoint</Application>
  <PresentationFormat>On-screen Show (4:3)</PresentationFormat>
  <Paragraphs>92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Seminar  on STEGANOGRAPHY</vt:lpstr>
      <vt:lpstr>PowerPoint Presentation</vt:lpstr>
      <vt:lpstr>Domain</vt:lpstr>
      <vt:lpstr>IQR</vt:lpstr>
      <vt:lpstr>Steps for finding IQR</vt:lpstr>
      <vt:lpstr>STEPS(Embedding Process):</vt:lpstr>
      <vt:lpstr>STEPS(Extracting Process)</vt:lpstr>
      <vt:lpstr>Embedding Process: </vt:lpstr>
      <vt:lpstr>RGB planes of a color image</vt:lpstr>
      <vt:lpstr>PowerPoint Presentation</vt:lpstr>
      <vt:lpstr>PowerPoint Presentation</vt:lpstr>
      <vt:lpstr>PowerPoint Presentation</vt:lpstr>
      <vt:lpstr>Extracting Process</vt:lpstr>
      <vt:lpstr>PowerPoint Presentation</vt:lpstr>
      <vt:lpstr>Extracting</vt:lpstr>
      <vt:lpstr>Process</vt:lpstr>
      <vt:lpstr>Why This algorithm is better than other algorithms</vt:lpstr>
      <vt:lpstr>Result for Lena image (using IQR+Log2)</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Apoorv Natani</dc:creator>
  <cp:lastModifiedBy>user</cp:lastModifiedBy>
  <cp:revision>28</cp:revision>
  <dcterms:created xsi:type="dcterms:W3CDTF">2018-02-22T16:34:43Z</dcterms:created>
  <dcterms:modified xsi:type="dcterms:W3CDTF">2019-04-08T12:33:57Z</dcterms:modified>
</cp:coreProperties>
</file>