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atamaran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Livvic"/>
      <p:regular r:id="rId24"/>
      <p:bold r:id="rId25"/>
      <p:italic r:id="rId26"/>
      <p:boldItalic r:id="rId27"/>
    </p:embeddedFont>
    <p:embeddedFont>
      <p:font typeface="Catamaran Ligh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Livvic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vvic-italic.fntdata"/><Relationship Id="rId25" Type="http://schemas.openxmlformats.org/officeDocument/2006/relationships/font" Target="fonts/Livvic-bold.fntdata"/><Relationship Id="rId28" Type="http://schemas.openxmlformats.org/officeDocument/2006/relationships/font" Target="fonts/CatamaranLight-regular.fntdata"/><Relationship Id="rId27" Type="http://schemas.openxmlformats.org/officeDocument/2006/relationships/font" Target="fonts/Livv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tamaran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bold.fntdata"/><Relationship Id="rId14" Type="http://schemas.openxmlformats.org/officeDocument/2006/relationships/font" Target="fonts/Catamaran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e13d9a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e13d9a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e13d9a7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e13d9a7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0b54529a1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0b54529a1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0b54529a1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0b54529a1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47f8fcdd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47f8fcd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0b54529a1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0b54529a1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47f8fcd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47f8fcd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5213" r="5213" t="0"/>
          <a:stretch/>
        </p:blipFill>
        <p:spPr>
          <a:xfrm flipH="1">
            <a:off x="2214589" y="0"/>
            <a:ext cx="6929409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3219425" y="3483525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NA18B106 Darshan Samdani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NA18B116  Subodh Wasnik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Added Mass and Damping Coefficient of a typical ship (Barge) section in Heave, Sway &amp; Roll motion</a:t>
            </a:r>
            <a:endParaRPr sz="30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3" name="Google Shape;123;p22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9" type="ctrTitle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</a:t>
            </a:r>
            <a:endParaRPr sz="2400"/>
          </a:p>
        </p:txBody>
      </p:sp>
      <p:sp>
        <p:nvSpPr>
          <p:cNvPr id="129" name="Google Shape;129;p23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6" type="ctrTitle"/>
          </p:nvPr>
        </p:nvSpPr>
        <p:spPr>
          <a:xfrm>
            <a:off x="3446101" y="2323475"/>
            <a:ext cx="344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STATEMENT</a:t>
            </a:r>
            <a:endParaRPr sz="1800"/>
          </a:p>
        </p:txBody>
      </p:sp>
      <p:sp>
        <p:nvSpPr>
          <p:cNvPr id="131" name="Google Shape;131;p23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3"/>
          <p:cNvSpPr txBox="1"/>
          <p:nvPr>
            <p:ph type="ctrTitle"/>
          </p:nvPr>
        </p:nvSpPr>
        <p:spPr>
          <a:xfrm>
            <a:off x="3446102" y="6541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r>
              <a:rPr lang="en" sz="1800"/>
              <a:t>BJECTIVE</a:t>
            </a:r>
            <a:endParaRPr sz="1800"/>
          </a:p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3"/>
          <p:cNvSpPr txBox="1"/>
          <p:nvPr>
            <p:ph idx="3" type="ctrTitle"/>
          </p:nvPr>
        </p:nvSpPr>
        <p:spPr>
          <a:xfrm>
            <a:off x="3446089" y="14888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THEORY</a:t>
            </a:r>
            <a:endParaRPr sz="1800"/>
          </a:p>
        </p:txBody>
      </p:sp>
      <p:sp>
        <p:nvSpPr>
          <p:cNvPr id="135" name="Google Shape;135;p23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 txBox="1"/>
          <p:nvPr>
            <p:ph idx="13" type="ctrTitle"/>
          </p:nvPr>
        </p:nvSpPr>
        <p:spPr>
          <a:xfrm>
            <a:off x="3446099" y="315816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FEM SOLUTION</a:t>
            </a:r>
            <a:endParaRPr sz="1800"/>
          </a:p>
        </p:txBody>
      </p:sp>
      <p:sp>
        <p:nvSpPr>
          <p:cNvPr id="137" name="Google Shape;137;p23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/>
          <p:nvPr>
            <p:ph idx="16" type="ctrTitle"/>
          </p:nvPr>
        </p:nvSpPr>
        <p:spPr>
          <a:xfrm>
            <a:off x="3446101" y="3992825"/>
            <a:ext cx="315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CALCULATIONS OF BOUNDARY CONDITIONS</a:t>
            </a:r>
            <a:endParaRPr sz="1800"/>
          </a:p>
        </p:txBody>
      </p:sp>
      <p:sp>
        <p:nvSpPr>
          <p:cNvPr id="139" name="Google Shape;139;p23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 rot="5400000">
            <a:off x="6972120" y="17053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r>
              <a:rPr lang="en"/>
              <a:t> </a:t>
            </a:r>
            <a:endParaRPr/>
          </a:p>
        </p:txBody>
      </p:sp>
      <p:sp>
        <p:nvSpPr>
          <p:cNvPr id="145" name="Google Shape;145;p24"/>
          <p:cNvSpPr txBox="1"/>
          <p:nvPr>
            <p:ph idx="4294967295" type="subTitle"/>
          </p:nvPr>
        </p:nvSpPr>
        <p:spPr>
          <a:xfrm flipH="1">
            <a:off x="720075" y="540000"/>
            <a:ext cx="7281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To determine the damping coefficient &amp; added mass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6" name="Google Shape;146;p24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4"/>
          <p:cNvGrpSpPr/>
          <p:nvPr/>
        </p:nvGrpSpPr>
        <p:grpSpPr>
          <a:xfrm>
            <a:off x="363295" y="1868350"/>
            <a:ext cx="8048025" cy="1196998"/>
            <a:chOff x="363295" y="2401750"/>
            <a:chExt cx="8048025" cy="1196998"/>
          </a:xfrm>
        </p:grpSpPr>
        <p:sp>
          <p:nvSpPr>
            <p:cNvPr id="149" name="Google Shape;149;p24"/>
            <p:cNvSpPr/>
            <p:nvPr/>
          </p:nvSpPr>
          <p:spPr>
            <a:xfrm>
              <a:off x="1680755" y="3013422"/>
              <a:ext cx="237600" cy="369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24"/>
            <p:cNvGrpSpPr/>
            <p:nvPr/>
          </p:nvGrpSpPr>
          <p:grpSpPr>
            <a:xfrm>
              <a:off x="363295" y="2465002"/>
              <a:ext cx="1133746" cy="1133746"/>
              <a:chOff x="861672" y="1960450"/>
              <a:chExt cx="594300" cy="594300"/>
            </a:xfrm>
          </p:grpSpPr>
          <p:sp>
            <p:nvSpPr>
              <p:cNvPr id="151" name="Google Shape;151;p24"/>
              <p:cNvSpPr/>
              <p:nvPr/>
            </p:nvSpPr>
            <p:spPr>
              <a:xfrm>
                <a:off x="861672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940422" y="2121624"/>
                <a:ext cx="436800" cy="34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Stiffness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Matrix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3" name="Google Shape;153;p24"/>
            <p:cNvGrpSpPr/>
            <p:nvPr/>
          </p:nvGrpSpPr>
          <p:grpSpPr>
            <a:xfrm>
              <a:off x="2102069" y="2452612"/>
              <a:ext cx="1133746" cy="1133746"/>
              <a:chOff x="2586168" y="1960450"/>
              <a:chExt cx="594300" cy="594300"/>
            </a:xfrm>
          </p:grpSpPr>
          <p:sp>
            <p:nvSpPr>
              <p:cNvPr id="154" name="Google Shape;154;p24"/>
              <p:cNvSpPr/>
              <p:nvPr/>
            </p:nvSpPr>
            <p:spPr>
              <a:xfrm>
                <a:off x="2586168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4"/>
              <p:cNvSpPr txBox="1"/>
              <p:nvPr/>
            </p:nvSpPr>
            <p:spPr>
              <a:xfrm>
                <a:off x="2664918" y="2121624"/>
                <a:ext cx="4368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Radiation</a:t>
                </a:r>
                <a:endParaRPr b="1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Solution</a:t>
                </a:r>
                <a:endParaRPr b="1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Matrix</a:t>
                </a:r>
                <a:endParaRPr b="1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6" name="Google Shape;156;p24"/>
            <p:cNvGrpSpPr/>
            <p:nvPr/>
          </p:nvGrpSpPr>
          <p:grpSpPr>
            <a:xfrm>
              <a:off x="3840847" y="2401750"/>
              <a:ext cx="1133746" cy="1133806"/>
              <a:chOff x="4290102" y="1960450"/>
              <a:chExt cx="594300" cy="594300"/>
            </a:xfrm>
          </p:grpSpPr>
          <p:sp>
            <p:nvSpPr>
              <p:cNvPr id="157" name="Google Shape;157;p24"/>
              <p:cNvSpPr/>
              <p:nvPr/>
            </p:nvSpPr>
            <p:spPr>
              <a:xfrm>
                <a:off x="4290102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4"/>
              <p:cNvSpPr txBox="1"/>
              <p:nvPr/>
            </p:nvSpPr>
            <p:spPr>
              <a:xfrm>
                <a:off x="4368852" y="2121624"/>
                <a:ext cx="4368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Hydrodynamic</a:t>
                </a:r>
                <a:endParaRPr b="1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Force</a:t>
                </a:r>
                <a:endParaRPr b="1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9" name="Google Shape;159;p24"/>
            <p:cNvGrpSpPr/>
            <p:nvPr/>
          </p:nvGrpSpPr>
          <p:grpSpPr>
            <a:xfrm>
              <a:off x="5639984" y="2457771"/>
              <a:ext cx="1133746" cy="1123405"/>
              <a:chOff x="5999340" y="1960450"/>
              <a:chExt cx="594300" cy="594300"/>
            </a:xfrm>
          </p:grpSpPr>
          <p:sp>
            <p:nvSpPr>
              <p:cNvPr id="160" name="Google Shape;160;p24"/>
              <p:cNvSpPr/>
              <p:nvPr/>
            </p:nvSpPr>
            <p:spPr>
              <a:xfrm>
                <a:off x="5999340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4"/>
              <p:cNvSpPr txBox="1"/>
              <p:nvPr/>
            </p:nvSpPr>
            <p:spPr>
              <a:xfrm>
                <a:off x="6078090" y="2121624"/>
                <a:ext cx="4368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Pressure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2" name="Google Shape;162;p24"/>
            <p:cNvGrpSpPr/>
            <p:nvPr/>
          </p:nvGrpSpPr>
          <p:grpSpPr>
            <a:xfrm>
              <a:off x="7277574" y="2452610"/>
              <a:ext cx="1133746" cy="1133746"/>
              <a:chOff x="7708593" y="1960450"/>
              <a:chExt cx="594300" cy="594300"/>
            </a:xfrm>
          </p:grpSpPr>
          <p:sp>
            <p:nvSpPr>
              <p:cNvPr id="163" name="Google Shape;163;p24"/>
              <p:cNvSpPr/>
              <p:nvPr/>
            </p:nvSpPr>
            <p:spPr>
              <a:xfrm>
                <a:off x="7708593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4"/>
              <p:cNvSpPr txBox="1"/>
              <p:nvPr/>
            </p:nvSpPr>
            <p:spPr>
              <a:xfrm>
                <a:off x="7787343" y="2121624"/>
                <a:ext cx="4368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Added mass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And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Damping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5" name="Google Shape;165;p24"/>
            <p:cNvSpPr/>
            <p:nvPr/>
          </p:nvSpPr>
          <p:spPr>
            <a:xfrm>
              <a:off x="3419543" y="3013422"/>
              <a:ext cx="237600" cy="369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5137905" y="3001022"/>
              <a:ext cx="237600" cy="369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906855" y="2950197"/>
              <a:ext cx="237600" cy="369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DEGREES OF FREEDOM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4" name="Google Shape;174;p25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5" y="669763"/>
            <a:ext cx="5094626" cy="38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DOMAIN + BARGE SHIP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82" name="Google Shape;182;p26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0" y="561163"/>
            <a:ext cx="5079674" cy="40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ctrTitle"/>
          </p:nvPr>
        </p:nvSpPr>
        <p:spPr>
          <a:xfrm>
            <a:off x="705050" y="1905363"/>
            <a:ext cx="84297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tamaran"/>
                <a:ea typeface="Catamaran"/>
                <a:cs typeface="Catamaran"/>
                <a:sym typeface="Catamaran"/>
              </a:rPr>
              <a:t>Formulas Used</a:t>
            </a:r>
            <a:endParaRPr sz="2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" name="Google Shape;189;p27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type="ctrTitle"/>
          </p:nvPr>
        </p:nvSpPr>
        <p:spPr>
          <a:xfrm>
            <a:off x="714350" y="653400"/>
            <a:ext cx="84297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tamaran"/>
                <a:ea typeface="Catamaran"/>
                <a:cs typeface="Catamaran"/>
                <a:sym typeface="Catamaran"/>
              </a:rPr>
              <a:t>Problem Statement</a:t>
            </a:r>
            <a:endParaRPr sz="2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714350" y="1185800"/>
            <a:ext cx="84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To calculate the hydrodynamic 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characteristics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 added mass coefficient and damping coefficient, in heave, sway, and roll, through FEM.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193" name="Google Shape;193;p27"/>
          <p:cNvGrpSpPr/>
          <p:nvPr/>
        </p:nvGrpSpPr>
        <p:grpSpPr>
          <a:xfrm>
            <a:off x="705050" y="2475650"/>
            <a:ext cx="8374500" cy="2211875"/>
            <a:chOff x="705050" y="2247050"/>
            <a:chExt cx="8374500" cy="2211875"/>
          </a:xfrm>
        </p:grpSpPr>
        <p:pic>
          <p:nvPicPr>
            <p:cNvPr id="194" name="Google Shape;19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72700" y="2603300"/>
              <a:ext cx="1295400" cy="62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7"/>
            <p:cNvSpPr txBox="1"/>
            <p:nvPr/>
          </p:nvSpPr>
          <p:spPr>
            <a:xfrm>
              <a:off x="705050" y="2247050"/>
              <a:ext cx="837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 Light"/>
                  <a:ea typeface="Catamaran Light"/>
                  <a:cs typeface="Catamaran Light"/>
                  <a:sym typeface="Catamaran Light"/>
                </a:rPr>
                <a:t>Governing </a:t>
              </a:r>
              <a:r>
                <a:rPr lang="en">
                  <a:latin typeface="Catamaran Light"/>
                  <a:ea typeface="Catamaran Light"/>
                  <a:cs typeface="Catamaran Light"/>
                  <a:sym typeface="Catamaran Light"/>
                </a:rPr>
                <a:t>Helmholtz</a:t>
              </a:r>
              <a:r>
                <a:rPr lang="en">
                  <a:latin typeface="Catamaran Light"/>
                  <a:ea typeface="Catamaran Light"/>
                  <a:cs typeface="Catamaran Light"/>
                  <a:sym typeface="Catamaran Light"/>
                </a:rPr>
                <a:t> equation</a:t>
              </a:r>
              <a:endParaRPr>
                <a:latin typeface="Catamaran Light"/>
                <a:ea typeface="Catamaran Light"/>
                <a:cs typeface="Catamaran Light"/>
                <a:sym typeface="Catamaran Light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705050" y="3300800"/>
              <a:ext cx="813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 Light"/>
                  <a:ea typeface="Catamaran Light"/>
                  <a:cs typeface="Catamaran Light"/>
                  <a:sym typeface="Catamaran Light"/>
                </a:rPr>
                <a:t>Galerkin’s form of governing equation</a:t>
              </a:r>
              <a:endParaRPr>
                <a:latin typeface="Catamaran Light"/>
                <a:ea typeface="Catamaran Light"/>
                <a:cs typeface="Catamaran Light"/>
                <a:sym typeface="Catamaran Light"/>
              </a:endParaRPr>
            </a:p>
          </p:txBody>
        </p:sp>
        <p:pic>
          <p:nvPicPr>
            <p:cNvPr id="197" name="Google Shape;19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53650" y="3916000"/>
              <a:ext cx="1333500" cy="542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11158" r="0" t="0"/>
          <a:stretch/>
        </p:blipFill>
        <p:spPr>
          <a:xfrm>
            <a:off x="1951375" y="1701250"/>
            <a:ext cx="44073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 txBox="1"/>
          <p:nvPr>
            <p:ph type="ctrTitle"/>
          </p:nvPr>
        </p:nvSpPr>
        <p:spPr>
          <a:xfrm>
            <a:off x="714350" y="653400"/>
            <a:ext cx="84297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tamaran"/>
                <a:ea typeface="Catamaran"/>
                <a:cs typeface="Catamaran"/>
                <a:sym typeface="Catamaran"/>
              </a:rPr>
              <a:t>FEM Solution</a:t>
            </a:r>
            <a:endParaRPr sz="2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769625" y="1301050"/>
            <a:ext cx="84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The element stiffness matrix is 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calculated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 as: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769625" y="2768050"/>
            <a:ext cx="841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Apply the boundary conditions: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Radiation Boundary Condition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Free Surface Boundary Condition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Body Boundary Condition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type="ctrTitle"/>
          </p:nvPr>
        </p:nvSpPr>
        <p:spPr>
          <a:xfrm>
            <a:off x="714350" y="474700"/>
            <a:ext cx="84297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tamaran"/>
                <a:ea typeface="Catamaran"/>
                <a:cs typeface="Catamaran"/>
                <a:sym typeface="Catamaran"/>
              </a:rPr>
              <a:t>Evaluation</a:t>
            </a:r>
            <a:endParaRPr sz="2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764725" y="1219625"/>
            <a:ext cx="817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From the stiffness element matrix, the 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radiation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 solution matrix is derived, and hence hydrodynamic force, added mass, added mass coefficient, and damping coefficient are 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derived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50" y="1977425"/>
            <a:ext cx="29051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50" y="2729900"/>
            <a:ext cx="23526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725" y="3440325"/>
            <a:ext cx="19526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ctrTitle"/>
          </p:nvPr>
        </p:nvSpPr>
        <p:spPr>
          <a:xfrm>
            <a:off x="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