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61" r:id="rId1"/>
  </p:sldMasterIdLst>
  <p:notesMasterIdLst>
    <p:notesMasterId r:id="rId20"/>
  </p:notesMasterIdLst>
  <p:handoutMasterIdLst>
    <p:handoutMasterId r:id="rId21"/>
  </p:handoutMasterIdLst>
  <p:sldIdLst>
    <p:sldId id="869" r:id="rId2"/>
    <p:sldId id="948" r:id="rId3"/>
    <p:sldId id="950" r:id="rId4"/>
    <p:sldId id="951" r:id="rId5"/>
    <p:sldId id="954" r:id="rId6"/>
    <p:sldId id="955" r:id="rId7"/>
    <p:sldId id="956" r:id="rId8"/>
    <p:sldId id="957" r:id="rId9"/>
    <p:sldId id="953" r:id="rId10"/>
    <p:sldId id="958" r:id="rId11"/>
    <p:sldId id="959" r:id="rId12"/>
    <p:sldId id="960" r:id="rId13"/>
    <p:sldId id="961" r:id="rId14"/>
    <p:sldId id="963" r:id="rId15"/>
    <p:sldId id="962" r:id="rId16"/>
    <p:sldId id="952" r:id="rId17"/>
    <p:sldId id="966" r:id="rId18"/>
    <p:sldId id="965" r:id="rId19"/>
  </p:sldIdLst>
  <p:sldSz cx="9144000" cy="5715000" type="screen16x10"/>
  <p:notesSz cx="7077075" cy="9369425"/>
  <p:defaultTextStyle>
    <a:defPPr>
      <a:defRPr lang="en-US"/>
    </a:defPPr>
    <a:lvl1pPr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2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12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12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12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951" userDrawn="1">
          <p15:clr>
            <a:srgbClr val="A4A3A4"/>
          </p15:clr>
        </p15:guide>
        <p15:guide id="2" pos="222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 id="3" name="GILBERT HO" initials="GH"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DFAA0"/>
    <a:srgbClr val="1B9733"/>
    <a:srgbClr val="FFFFFF"/>
    <a:srgbClr val="08AA10"/>
    <a:srgbClr val="35E76C"/>
    <a:srgbClr val="010203"/>
    <a:srgbClr val="FE9B0A"/>
    <a:srgbClr val="F9F9F9"/>
    <a:srgbClr val="FF5003"/>
    <a:srgbClr val="559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17" autoAdjust="0"/>
    <p:restoredTop sz="75716" autoAdjust="0"/>
  </p:normalViewPr>
  <p:slideViewPr>
    <p:cSldViewPr>
      <p:cViewPr varScale="1">
        <p:scale>
          <a:sx n="138" d="100"/>
          <a:sy n="138" d="100"/>
        </p:scale>
        <p:origin x="496" y="176"/>
      </p:cViewPr>
      <p:guideLst>
        <p:guide orient="horz" pos="1800"/>
        <p:guide pos="2880"/>
      </p:guideLst>
    </p:cSldViewPr>
  </p:slideViewPr>
  <p:outlineViewPr>
    <p:cViewPr>
      <p:scale>
        <a:sx n="33" d="100"/>
        <a:sy n="33" d="100"/>
      </p:scale>
      <p:origin x="0" y="-6408"/>
    </p:cViewPr>
  </p:outlineViewPr>
  <p:notesTextViewPr>
    <p:cViewPr>
      <p:scale>
        <a:sx n="3" d="2"/>
        <a:sy n="3" d="2"/>
      </p:scale>
      <p:origin x="0" y="-712"/>
    </p:cViewPr>
  </p:notesTextViewPr>
  <p:sorterViewPr>
    <p:cViewPr>
      <p:scale>
        <a:sx n="50" d="100"/>
        <a:sy n="50" d="100"/>
      </p:scale>
      <p:origin x="0" y="0"/>
    </p:cViewPr>
  </p:sorterViewPr>
  <p:notesViewPr>
    <p:cSldViewPr>
      <p:cViewPr>
        <p:scale>
          <a:sx n="60" d="100"/>
          <a:sy n="60" d="100"/>
        </p:scale>
        <p:origin x="2357" y="38"/>
      </p:cViewPr>
      <p:guideLst>
        <p:guide orient="horz" pos="2951"/>
        <p:guide pos="222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9" name="Rectangle 3"/>
          <p:cNvSpPr>
            <a:spLocks noGrp="1" noChangeArrowheads="1"/>
          </p:cNvSpPr>
          <p:nvPr>
            <p:ph type="dt" sz="quarter" idx="1"/>
          </p:nvPr>
        </p:nvSpPr>
        <p:spPr bwMode="auto">
          <a:xfrm>
            <a:off x="5710236" y="151278"/>
            <a:ext cx="1162051" cy="2478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hangingPunct="1">
              <a:defRPr sz="1000">
                <a:latin typeface="Arial" charset="0"/>
                <a:ea typeface="+mn-ea"/>
                <a:cs typeface="+mn-cs"/>
              </a:defRPr>
            </a:lvl1pPr>
          </a:lstStyle>
          <a:p>
            <a:pPr>
              <a:defRPr/>
            </a:pPr>
            <a:fld id="{0FBD6E04-8B64-4EFB-8A25-DA5B298EFAE4}" type="datetime1">
              <a:rPr lang="en-US" sz="900" smtClean="0"/>
              <a:t>5/1/18</a:t>
            </a:fld>
            <a:endParaRPr lang="en-US" sz="900" dirty="0"/>
          </a:p>
        </p:txBody>
      </p:sp>
      <p:sp>
        <p:nvSpPr>
          <p:cNvPr id="80900" name="Rectangle 4"/>
          <p:cNvSpPr>
            <a:spLocks noGrp="1" noChangeArrowheads="1"/>
          </p:cNvSpPr>
          <p:nvPr>
            <p:ph type="ftr" sz="quarter" idx="2"/>
          </p:nvPr>
        </p:nvSpPr>
        <p:spPr bwMode="auto">
          <a:xfrm>
            <a:off x="1595438" y="8950765"/>
            <a:ext cx="4819610" cy="2810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lvl1pPr algn="l" eaLnBrk="1" hangingPunct="1">
              <a:defRPr sz="1000">
                <a:latin typeface="Arial" charset="0"/>
                <a:ea typeface="+mn-ea"/>
                <a:cs typeface="+mn-cs"/>
              </a:defRPr>
            </a:lvl1pPr>
          </a:lstStyle>
          <a:p>
            <a:pPr algn="r">
              <a:defRPr/>
            </a:pPr>
            <a:endParaRPr lang="en-US" sz="900" dirty="0"/>
          </a:p>
        </p:txBody>
      </p:sp>
      <p:sp>
        <p:nvSpPr>
          <p:cNvPr id="80901" name="Rectangle 5"/>
          <p:cNvSpPr>
            <a:spLocks noGrp="1" noChangeArrowheads="1"/>
          </p:cNvSpPr>
          <p:nvPr>
            <p:ph type="sldNum" sz="quarter" idx="3"/>
          </p:nvPr>
        </p:nvSpPr>
        <p:spPr bwMode="auto">
          <a:xfrm>
            <a:off x="100566" y="8950765"/>
            <a:ext cx="1494871" cy="2810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hangingPunct="1">
              <a:defRPr sz="1000">
                <a:latin typeface="Arial" charset="0"/>
                <a:ea typeface="+mn-ea"/>
                <a:cs typeface="+mn-cs"/>
              </a:defRPr>
            </a:lvl1pPr>
          </a:lstStyle>
          <a:p>
            <a:pPr algn="l">
              <a:tabLst>
                <a:tab pos="285750" algn="r"/>
                <a:tab pos="590550" algn="l"/>
              </a:tabLst>
              <a:defRPr/>
            </a:pPr>
            <a:r>
              <a:rPr lang="en-US" sz="900" dirty="0"/>
              <a:t>	</a:t>
            </a:r>
            <a:fld id="{EF5086F7-8D61-4005-821D-6721B3FC81DA}" type="slidenum">
              <a:rPr lang="en-US" sz="900" smtClean="0"/>
              <a:pPr algn="l">
                <a:tabLst>
                  <a:tab pos="285750" algn="r"/>
                  <a:tab pos="590550" algn="l"/>
                </a:tabLst>
                <a:defRPr/>
              </a:pPr>
              <a:t>‹#›</a:t>
            </a:fld>
            <a:r>
              <a:rPr lang="en-US" sz="900" dirty="0"/>
              <a:t>	IBM SECURITY</a:t>
            </a:r>
          </a:p>
        </p:txBody>
      </p:sp>
      <p:pic>
        <p:nvPicPr>
          <p:cNvPr id="7" name="Picture 6"/>
          <p:cNvPicPr>
            <a:picLocks noChangeAspect="1"/>
          </p:cNvPicPr>
          <p:nvPr/>
        </p:nvPicPr>
        <p:blipFill>
          <a:blip r:embed="rId2">
            <a:lum bright="-100000"/>
          </a:blip>
          <a:stretch>
            <a:fillRect/>
          </a:stretch>
        </p:blipFill>
        <p:spPr>
          <a:xfrm>
            <a:off x="6567487" y="9092615"/>
            <a:ext cx="342900" cy="128805"/>
          </a:xfrm>
          <a:prstGeom prst="rect">
            <a:avLst/>
          </a:prstGeom>
        </p:spPr>
      </p:pic>
      <p:sp>
        <p:nvSpPr>
          <p:cNvPr id="3" name="Header Placeholder 2"/>
          <p:cNvSpPr>
            <a:spLocks noGrp="1"/>
          </p:cNvSpPr>
          <p:nvPr>
            <p:ph type="hdr" sz="quarter"/>
          </p:nvPr>
        </p:nvSpPr>
        <p:spPr>
          <a:xfrm>
            <a:off x="228599" y="151278"/>
            <a:ext cx="5481637" cy="247802"/>
          </a:xfrm>
          <a:prstGeom prst="rect">
            <a:avLst/>
          </a:prstGeom>
        </p:spPr>
        <p:txBody>
          <a:bodyPr vert="horz" lIns="0" tIns="0" rIns="0" bIns="0" rtlCol="0" anchor="b" anchorCtr="0"/>
          <a:lstStyle>
            <a:lvl1pPr algn="l">
              <a:defRPr sz="1200"/>
            </a:lvl1pPr>
          </a:lstStyle>
          <a:p>
            <a:endParaRPr lang="en-US" sz="900" dirty="0"/>
          </a:p>
        </p:txBody>
      </p:sp>
    </p:spTree>
    <p:extLst>
      <p:ext uri="{BB962C8B-B14F-4D97-AF65-F5344CB8AC3E}">
        <p14:creationId xmlns:p14="http://schemas.microsoft.com/office/powerpoint/2010/main" val="2378803359"/>
      </p:ext>
    </p:extLst>
  </p:cSld>
  <p:clrMap bg1="lt1" tx1="dk1" bg2="lt2" tx2="dk2" accent1="accent1" accent2="accent2" accent3="accent3" accent4="accent4" accent5="accent5" accent6="accent6" hlink="hlink" folHlink="folHlink"/>
  <p:hf ftr="0"/>
  <p:extLst mod="1">
    <p:ext uri="{56416CCD-93CA-4268-BC5B-53C4BB910035}">
      <p15:sldGuideLst xmlns:p15="http://schemas.microsoft.com/office/powerpoint/2012/main">
        <p15:guide id="1" pos="144" userDrawn="1">
          <p15:clr>
            <a:srgbClr val="F26B43"/>
          </p15:clr>
        </p15:guide>
        <p15:guide id="2" pos="432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5" name="Rectangle 3"/>
          <p:cNvSpPr>
            <a:spLocks noGrp="1" noChangeArrowheads="1"/>
          </p:cNvSpPr>
          <p:nvPr>
            <p:ph type="dt" idx="1"/>
          </p:nvPr>
        </p:nvSpPr>
        <p:spPr bwMode="auto">
          <a:xfrm>
            <a:off x="5481635" y="165100"/>
            <a:ext cx="1377275" cy="199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hangingPunct="1">
              <a:defRPr sz="900">
                <a:latin typeface="Arial" charset="0"/>
                <a:ea typeface="+mn-ea"/>
                <a:cs typeface="+mn-cs"/>
              </a:defRPr>
            </a:lvl1pPr>
          </a:lstStyle>
          <a:p>
            <a:pPr>
              <a:defRPr/>
            </a:pPr>
            <a:fld id="{B2A0E9FE-B75F-4C36-B1B4-B143E911F003}" type="datetime1">
              <a:rPr lang="en-US" smtClean="0"/>
              <a:t>5/1/18</a:t>
            </a:fld>
            <a:endParaRPr lang="en-US" dirty="0"/>
          </a:p>
        </p:txBody>
      </p:sp>
      <p:sp>
        <p:nvSpPr>
          <p:cNvPr id="16388" name="Rectangle 4"/>
          <p:cNvSpPr>
            <a:spLocks noGrp="1" noRot="1" noChangeAspect="1" noChangeArrowheads="1" noTextEdit="1"/>
          </p:cNvSpPr>
          <p:nvPr>
            <p:ph type="sldImg" idx="2"/>
          </p:nvPr>
        </p:nvSpPr>
        <p:spPr bwMode="auto">
          <a:xfrm>
            <a:off x="1757363" y="490538"/>
            <a:ext cx="3562350" cy="2225675"/>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8198" name="Rectangle 6"/>
          <p:cNvSpPr>
            <a:spLocks noGrp="1" noChangeArrowheads="1"/>
          </p:cNvSpPr>
          <p:nvPr>
            <p:ph type="ftr" sz="quarter" idx="4"/>
          </p:nvPr>
        </p:nvSpPr>
        <p:spPr bwMode="auto">
          <a:xfrm>
            <a:off x="1938338" y="9062102"/>
            <a:ext cx="4389437" cy="1828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hangingPunct="1">
              <a:defRPr sz="900" cap="all" baseline="0">
                <a:latin typeface="Arial" charset="0"/>
                <a:ea typeface="+mn-ea"/>
                <a:cs typeface="+mn-cs"/>
              </a:defRPr>
            </a:lvl1pPr>
          </a:lstStyle>
          <a:p>
            <a:pPr>
              <a:defRPr/>
            </a:pPr>
            <a:endParaRPr lang="en-US" dirty="0"/>
          </a:p>
        </p:txBody>
      </p:sp>
      <p:sp>
        <p:nvSpPr>
          <p:cNvPr id="8199" name="Rectangle 7"/>
          <p:cNvSpPr>
            <a:spLocks noGrp="1" noChangeArrowheads="1"/>
          </p:cNvSpPr>
          <p:nvPr>
            <p:ph type="sldNum" sz="quarter" idx="5"/>
          </p:nvPr>
        </p:nvSpPr>
        <p:spPr bwMode="auto">
          <a:xfrm>
            <a:off x="0" y="9062102"/>
            <a:ext cx="1938338" cy="1828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eaLnBrk="1" hangingPunct="1">
              <a:defRPr sz="1000" smtClean="0">
                <a:latin typeface="Arial" charset="0"/>
                <a:ea typeface="+mn-ea"/>
                <a:cs typeface="+mn-cs"/>
              </a:defRPr>
            </a:lvl1pPr>
            <a:lvl2pPr marL="0" indent="0">
              <a:tabLst>
                <a:tab pos="381000" algn="r"/>
                <a:tab pos="800100" algn="l"/>
              </a:tabLst>
              <a:defRPr sz="900" cap="all" baseline="0"/>
            </a:lvl2pPr>
          </a:lstStyle>
          <a:p>
            <a:pPr lvl="1">
              <a:defRPr/>
            </a:pPr>
            <a:r>
              <a:rPr lang="en-US" dirty="0"/>
              <a:t>	</a:t>
            </a:r>
            <a:fld id="{DD817518-FB06-4843-9B46-F72D174830EE}" type="slidenum">
              <a:rPr lang="en-US" smtClean="0"/>
              <a:pPr lvl="1">
                <a:defRPr/>
              </a:pPr>
              <a:t>‹#›</a:t>
            </a:fld>
            <a:r>
              <a:rPr lang="en-US" dirty="0"/>
              <a:t>	IBM SECURITY</a:t>
            </a:r>
          </a:p>
        </p:txBody>
      </p:sp>
      <p:sp>
        <p:nvSpPr>
          <p:cNvPr id="2" name="Notes Placeholder 1"/>
          <p:cNvSpPr>
            <a:spLocks noGrp="1"/>
          </p:cNvSpPr>
          <p:nvPr>
            <p:ph type="body" sz="quarter" idx="3"/>
          </p:nvPr>
        </p:nvSpPr>
        <p:spPr>
          <a:xfrm>
            <a:off x="228599" y="2799116"/>
            <a:ext cx="6627551" cy="6262986"/>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10" name="Picture 9"/>
          <p:cNvPicPr>
            <a:picLocks noChangeAspect="1"/>
          </p:cNvPicPr>
          <p:nvPr/>
        </p:nvPicPr>
        <p:blipFill>
          <a:blip r:embed="rId2">
            <a:lum bright="-100000"/>
          </a:blip>
          <a:stretch>
            <a:fillRect/>
          </a:stretch>
        </p:blipFill>
        <p:spPr>
          <a:xfrm>
            <a:off x="6567487" y="9092615"/>
            <a:ext cx="342900" cy="128805"/>
          </a:xfrm>
          <a:prstGeom prst="rect">
            <a:avLst/>
          </a:prstGeom>
        </p:spPr>
      </p:pic>
      <p:sp>
        <p:nvSpPr>
          <p:cNvPr id="4" name="Header Placeholder 3"/>
          <p:cNvSpPr>
            <a:spLocks noGrp="1"/>
          </p:cNvSpPr>
          <p:nvPr>
            <p:ph type="hdr" sz="quarter"/>
          </p:nvPr>
        </p:nvSpPr>
        <p:spPr>
          <a:xfrm>
            <a:off x="223837" y="165100"/>
            <a:ext cx="5257799" cy="199425"/>
          </a:xfrm>
          <a:prstGeom prst="rect">
            <a:avLst/>
          </a:prstGeom>
        </p:spPr>
        <p:txBody>
          <a:bodyPr vert="horz" lIns="0" tIns="0" rIns="0" bIns="0" rtlCol="0" anchor="t" anchorCtr="0"/>
          <a:lstStyle>
            <a:lvl1pPr algn="l">
              <a:defRPr sz="1200"/>
            </a:lvl1pPr>
          </a:lstStyle>
          <a:p>
            <a:endParaRPr lang="en-US" dirty="0"/>
          </a:p>
        </p:txBody>
      </p:sp>
    </p:spTree>
    <p:extLst>
      <p:ext uri="{BB962C8B-B14F-4D97-AF65-F5344CB8AC3E}">
        <p14:creationId xmlns:p14="http://schemas.microsoft.com/office/powerpoint/2010/main" val="382039152"/>
      </p:ext>
    </p:extLst>
  </p:cSld>
  <p:clrMap bg1="lt1" tx1="dk1" bg2="lt2" tx2="dk2" accent1="accent1" accent2="accent2" accent3="accent3" accent4="accent4" accent5="accent5" accent6="accent6" hlink="hlink" folHlink="folHlink"/>
  <p:hf ftr="0"/>
  <p:notesStyle>
    <a:lvl1pPr algn="l" rtl="0" eaLnBrk="0" fontAlgn="base" hangingPunct="0">
      <a:spcBef>
        <a:spcPct val="20000"/>
      </a:spcBef>
      <a:spcAft>
        <a:spcPct val="0"/>
      </a:spcAft>
      <a:defRPr sz="1000" kern="1200">
        <a:solidFill>
          <a:schemeClr val="tx1"/>
        </a:solidFill>
        <a:latin typeface="Arial" charset="0"/>
        <a:ea typeface="+mn-ea"/>
        <a:cs typeface="Arial" charset="0"/>
      </a:defRPr>
    </a:lvl1pPr>
    <a:lvl2pPr marL="138113" indent="-136525" algn="l" rtl="0" eaLnBrk="0" fontAlgn="base" hangingPunct="0">
      <a:spcBef>
        <a:spcPct val="20000"/>
      </a:spcBef>
      <a:spcAft>
        <a:spcPct val="0"/>
      </a:spcAft>
      <a:buChar char="•"/>
      <a:defRPr sz="1000" kern="1200">
        <a:solidFill>
          <a:schemeClr val="tx1"/>
        </a:solidFill>
        <a:latin typeface="Arial" charset="0"/>
        <a:ea typeface="+mn-ea"/>
        <a:cs typeface="Arial" charset="0"/>
      </a:defRPr>
    </a:lvl2pPr>
    <a:lvl3pPr marL="258763" indent="-119063" algn="l" rtl="0" eaLnBrk="0" fontAlgn="base" hangingPunct="0">
      <a:spcBef>
        <a:spcPct val="20000"/>
      </a:spcBef>
      <a:spcAft>
        <a:spcPct val="0"/>
      </a:spcAft>
      <a:buFont typeface="Arial" pitchFamily="34" charset="0"/>
      <a:buChar char="–"/>
      <a:defRPr sz="1000" kern="1200">
        <a:solidFill>
          <a:schemeClr val="tx1"/>
        </a:solidFill>
        <a:latin typeface="Arial" charset="0"/>
        <a:ea typeface="+mn-ea"/>
        <a:cs typeface="Arial" charset="0"/>
      </a:defRPr>
    </a:lvl3pPr>
    <a:lvl4pPr marL="407988" indent="-147638" algn="l" rtl="0" eaLnBrk="0" fontAlgn="base" hangingPunct="0">
      <a:spcBef>
        <a:spcPct val="20000"/>
      </a:spcBef>
      <a:spcAft>
        <a:spcPct val="0"/>
      </a:spcAft>
      <a:buFont typeface="Arial" pitchFamily="34" charset="0"/>
      <a:buChar char="–"/>
      <a:defRPr sz="1000" i="1" kern="1200">
        <a:solidFill>
          <a:schemeClr val="tx1"/>
        </a:solidFill>
        <a:latin typeface="Arial" charset="0"/>
        <a:ea typeface="+mn-ea"/>
        <a:cs typeface="Arial" charset="0"/>
      </a:defRPr>
    </a:lvl4pPr>
    <a:lvl5pPr marL="2057400" indent="-228600" algn="l" rtl="0" eaLnBrk="0" fontAlgn="base" hangingPunct="0">
      <a:spcBef>
        <a:spcPct val="30000"/>
      </a:spcBef>
      <a:spcAft>
        <a:spcPct val="0"/>
      </a:spcAft>
      <a:buChar char="•"/>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4320" userDrawn="1">
          <p15:clr>
            <a:srgbClr val="F26B43"/>
          </p15:clr>
        </p15:guide>
        <p15:guide id="2" pos="144"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260350" y="2917825"/>
            <a:ext cx="6340475" cy="5802313"/>
          </a:xfrm>
          <a:prstGeom prst="rect">
            <a:avLst/>
          </a:prstGeom>
          <a:noFill/>
        </p:spPr>
        <p:txBody>
          <a:bodyPr/>
          <a:lstStyle/>
          <a:p>
            <a:r>
              <a:rPr lang="en-US" dirty="0">
                <a:latin typeface="Arial" pitchFamily="34" charset="0"/>
                <a:cs typeface="Arial" pitchFamily="34" charset="0"/>
              </a:rPr>
              <a:t>Start with the Cambridge Analytica video: https://</a:t>
            </a:r>
            <a:r>
              <a:rPr lang="en-US" dirty="0" err="1">
                <a:latin typeface="Arial" pitchFamily="34" charset="0"/>
                <a:cs typeface="Arial" pitchFamily="34" charset="0"/>
              </a:rPr>
              <a:t>iview.abc.net.au</a:t>
            </a:r>
            <a:r>
              <a:rPr lang="en-US" dirty="0">
                <a:latin typeface="Arial" pitchFamily="34" charset="0"/>
                <a:cs typeface="Arial" pitchFamily="34" charset="0"/>
              </a:rPr>
              <a:t>/programs/four-corners/NC1803H010S00#playing</a:t>
            </a:r>
          </a:p>
          <a:p>
            <a:endParaRPr lang="en-US" dirty="0">
              <a:latin typeface="Arial" pitchFamily="34" charset="0"/>
              <a:cs typeface="Arial" pitchFamily="34" charset="0"/>
            </a:endParaRPr>
          </a:p>
          <a:p>
            <a:r>
              <a:rPr lang="en-US" dirty="0">
                <a:latin typeface="Arial" pitchFamily="34" charset="0"/>
                <a:cs typeface="Arial" pitchFamily="34" charset="0"/>
              </a:rPr>
              <a:t>Play from 21:41 to 22:20</a:t>
            </a:r>
          </a:p>
          <a:p>
            <a:endParaRPr lang="en-US" dirty="0">
              <a:latin typeface="Arial" pitchFamily="34" charset="0"/>
              <a:cs typeface="Arial" pitchFamily="34" charset="0"/>
            </a:endParaRPr>
          </a:p>
          <a:p>
            <a:r>
              <a:rPr lang="en-US" dirty="0">
                <a:latin typeface="Arial" pitchFamily="34" charset="0"/>
                <a:cs typeface="Arial" pitchFamily="34" charset="0"/>
              </a:rPr>
              <a:t>Anyone who thinks that ML isn’t relevant to what we do in this lab, think again!</a:t>
            </a:r>
          </a:p>
        </p:txBody>
      </p:sp>
      <p:sp>
        <p:nvSpPr>
          <p:cNvPr id="17411" name="Slide Image Placeholder 5"/>
          <p:cNvSpPr>
            <a:spLocks noGrp="1" noRot="1" noChangeAspect="1" noTextEdit="1"/>
          </p:cNvSpPr>
          <p:nvPr>
            <p:ph type="sldImg"/>
          </p:nvPr>
        </p:nvSpPr>
        <p:spPr>
          <a:xfrm>
            <a:off x="1692275" y="661988"/>
            <a:ext cx="3473450" cy="2171700"/>
          </a:xfrm>
          <a:ln/>
        </p:spPr>
      </p:sp>
      <p:sp>
        <p:nvSpPr>
          <p:cNvPr id="7" name="Slide Number Placeholder 6"/>
          <p:cNvSpPr>
            <a:spLocks noGrp="1"/>
          </p:cNvSpPr>
          <p:nvPr>
            <p:ph type="sldNum" sz="quarter" idx="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6A3D4A3-F433-42F7-805B-20D345B00D8D}" type="slidenum">
              <a:rPr kumimoji="0" lang="en-US" sz="1800" b="0" i="0" u="none" strike="noStrike" kern="0" cap="none" spc="0" normalizeH="0" baseline="0" noProof="0">
                <a:ln>
                  <a:noFill/>
                </a:ln>
                <a:solidFill>
                  <a:srgbClr val="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rgbClr val="000000"/>
              </a:solidFill>
              <a:effectLst/>
              <a:uLnTx/>
              <a:uFillTx/>
            </a:endParaRPr>
          </a:p>
        </p:txBody>
      </p:sp>
      <p:sp>
        <p:nvSpPr>
          <p:cNvPr id="2" name="Date Placeholder 1"/>
          <p:cNvSpPr>
            <a:spLocks noGrp="1"/>
          </p:cNvSpPr>
          <p:nvPr>
            <p:ph type="dt" idx="10"/>
          </p:nvPr>
        </p:nvSpPr>
        <p:spPr/>
        <p:txBody>
          <a:bodyPr/>
          <a:lstStyle/>
          <a:p>
            <a:pPr>
              <a:defRPr/>
            </a:pPr>
            <a:fld id="{956683FE-EB74-46EA-B4E1-8BD12B9A2475}" type="datetime1">
              <a:rPr lang="en-US" smtClean="0"/>
              <a:t>5/1/18</a:t>
            </a:fld>
            <a:endParaRPr lang="en-US" dirty="0"/>
          </a:p>
        </p:txBody>
      </p:sp>
    </p:spTree>
    <p:extLst>
      <p:ext uri="{BB962C8B-B14F-4D97-AF65-F5344CB8AC3E}">
        <p14:creationId xmlns:p14="http://schemas.microsoft.com/office/powerpoint/2010/main" val="4112046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Notice that the cloud example is an example of multi-class classification rather than binary classification. What you actually do is use the One-vs-All approach, which is to train a logistic regression classifier for each class “</a:t>
            </a:r>
            <a:r>
              <a:rPr lang="en-AU" dirty="0" err="1"/>
              <a:t>i</a:t>
            </a:r>
            <a:r>
              <a:rPr lang="en-AU" dirty="0"/>
              <a:t>”. You then compute h(X) for each classifier and choose the class that maximizes h</a:t>
            </a:r>
            <a:r>
              <a:rPr lang="en-AU" baseline="30000" dirty="0"/>
              <a:t>(</a:t>
            </a:r>
            <a:r>
              <a:rPr lang="en-AU" baseline="30000" dirty="0" err="1"/>
              <a:t>i</a:t>
            </a:r>
            <a:r>
              <a:rPr lang="en-AU" baseline="30000" dirty="0"/>
              <a:t>)</a:t>
            </a:r>
            <a:r>
              <a:rPr lang="en-AU" dirty="0"/>
              <a:t>(X).</a:t>
            </a:r>
          </a:p>
          <a:p>
            <a:endParaRPr lang="en-AU" dirty="0"/>
          </a:p>
          <a:p>
            <a:r>
              <a:rPr lang="en-AU" dirty="0"/>
              <a:t>Here’s how I plotted sigmoid:</a:t>
            </a:r>
          </a:p>
          <a:p>
            <a:r>
              <a:rPr lang="en-AU" dirty="0"/>
              <a:t>X=[-5:0.1:5];</a:t>
            </a:r>
          </a:p>
          <a:p>
            <a:r>
              <a:rPr lang="en-AU" dirty="0"/>
              <a:t>figure;</a:t>
            </a:r>
          </a:p>
          <a:p>
            <a:r>
              <a:rPr lang="en-AU" dirty="0"/>
              <a:t>hold on;</a:t>
            </a:r>
          </a:p>
          <a:p>
            <a:r>
              <a:rPr lang="en-AU" dirty="0"/>
              <a:t>plot(</a:t>
            </a:r>
            <a:r>
              <a:rPr lang="en-AU" dirty="0" err="1"/>
              <a:t>X,sigmoid</a:t>
            </a:r>
            <a:r>
              <a:rPr lang="en-AU" dirty="0"/>
              <a:t>(X));</a:t>
            </a:r>
          </a:p>
          <a:p>
            <a:r>
              <a:rPr lang="en-AU" dirty="0"/>
              <a:t>plot([0;0], [0;1], "r--");</a:t>
            </a:r>
          </a:p>
          <a:p>
            <a:r>
              <a:rPr lang="en-AU" dirty="0"/>
              <a:t>plot([-5;5], [0.5;0.5], "r--");</a:t>
            </a:r>
          </a:p>
          <a:p>
            <a:r>
              <a:rPr lang="en-AU" dirty="0"/>
              <a:t>hold off;</a:t>
            </a:r>
          </a:p>
        </p:txBody>
      </p:sp>
      <p:sp>
        <p:nvSpPr>
          <p:cNvPr id="4" name="Date Placeholder 3"/>
          <p:cNvSpPr>
            <a:spLocks noGrp="1"/>
          </p:cNvSpPr>
          <p:nvPr>
            <p:ph type="dt" idx="10"/>
          </p:nvPr>
        </p:nvSpPr>
        <p:spPr/>
        <p:txBody>
          <a:bodyPr/>
          <a:lstStyle/>
          <a:p>
            <a:pPr>
              <a:defRPr/>
            </a:pPr>
            <a:fld id="{B2A0E9FE-B75F-4C36-B1B4-B143E911F003}" type="datetime1">
              <a:rPr lang="en-US" smtClean="0"/>
              <a:t>5/1/18</a:t>
            </a:fld>
            <a:endParaRPr lang="en-US" dirty="0"/>
          </a:p>
        </p:txBody>
      </p:sp>
      <p:sp>
        <p:nvSpPr>
          <p:cNvPr id="5" name="Slide Number Placeholder 4"/>
          <p:cNvSpPr>
            <a:spLocks noGrp="1"/>
          </p:cNvSpPr>
          <p:nvPr>
            <p:ph type="sldNum" sz="quarter" idx="11"/>
          </p:nvPr>
        </p:nvSpPr>
        <p:spPr/>
        <p:txBody>
          <a:bodyPr/>
          <a:lstStyle/>
          <a:p>
            <a:pPr lvl="1">
              <a:defRPr/>
            </a:pPr>
            <a:r>
              <a:rPr lang="en-US"/>
              <a:t>	</a:t>
            </a:r>
            <a:fld id="{DD817518-FB06-4843-9B46-F72D174830EE}" type="slidenum">
              <a:rPr lang="en-US" smtClean="0"/>
              <a:pPr lvl="1">
                <a:defRPr/>
              </a:pPr>
              <a:t>11</a:t>
            </a:fld>
            <a:r>
              <a:rPr lang="en-US"/>
              <a:t>	IBM SECURITY</a:t>
            </a:r>
            <a:endParaRPr lang="en-US" dirty="0"/>
          </a:p>
        </p:txBody>
      </p:sp>
      <p:sp>
        <p:nvSpPr>
          <p:cNvPr id="6" name="Header Placeholder 5"/>
          <p:cNvSpPr>
            <a:spLocks noGrp="1"/>
          </p:cNvSpPr>
          <p:nvPr>
            <p:ph type="hdr" sz="quarter" idx="12"/>
          </p:nvPr>
        </p:nvSpPr>
        <p:spPr/>
        <p:txBody>
          <a:bodyPr/>
          <a:lstStyle/>
          <a:p>
            <a:endParaRPr lang="en-US" dirty="0"/>
          </a:p>
        </p:txBody>
      </p:sp>
    </p:spTree>
    <p:extLst>
      <p:ext uri="{BB962C8B-B14F-4D97-AF65-F5344CB8AC3E}">
        <p14:creationId xmlns:p14="http://schemas.microsoft.com/office/powerpoint/2010/main" val="3400248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pPr>
              <a:defRPr/>
            </a:pPr>
            <a:fld id="{B2A0E9FE-B75F-4C36-B1B4-B143E911F003}" type="datetime1">
              <a:rPr lang="en-US" smtClean="0"/>
              <a:t>5/1/18</a:t>
            </a:fld>
            <a:endParaRPr lang="en-US" dirty="0"/>
          </a:p>
        </p:txBody>
      </p:sp>
      <p:sp>
        <p:nvSpPr>
          <p:cNvPr id="5" name="Slide Number Placeholder 4"/>
          <p:cNvSpPr>
            <a:spLocks noGrp="1"/>
          </p:cNvSpPr>
          <p:nvPr>
            <p:ph type="sldNum" sz="quarter" idx="11"/>
          </p:nvPr>
        </p:nvSpPr>
        <p:spPr/>
        <p:txBody>
          <a:bodyPr/>
          <a:lstStyle/>
          <a:p>
            <a:pPr lvl="1">
              <a:defRPr/>
            </a:pPr>
            <a:r>
              <a:rPr lang="en-US"/>
              <a:t>	</a:t>
            </a:r>
            <a:fld id="{DD817518-FB06-4843-9B46-F72D174830EE}" type="slidenum">
              <a:rPr lang="en-US" smtClean="0"/>
              <a:pPr lvl="1">
                <a:defRPr/>
              </a:pPr>
              <a:t>12</a:t>
            </a:fld>
            <a:r>
              <a:rPr lang="en-US"/>
              <a:t>	IBM SECURITY</a:t>
            </a:r>
            <a:endParaRPr lang="en-US" dirty="0"/>
          </a:p>
        </p:txBody>
      </p:sp>
      <p:sp>
        <p:nvSpPr>
          <p:cNvPr id="6" name="Header Placeholder 5"/>
          <p:cNvSpPr>
            <a:spLocks noGrp="1"/>
          </p:cNvSpPr>
          <p:nvPr>
            <p:ph type="hdr" sz="quarter" idx="12"/>
          </p:nvPr>
        </p:nvSpPr>
        <p:spPr/>
        <p:txBody>
          <a:bodyPr/>
          <a:lstStyle/>
          <a:p>
            <a:endParaRPr lang="en-US" dirty="0"/>
          </a:p>
        </p:txBody>
      </p:sp>
    </p:spTree>
    <p:extLst>
      <p:ext uri="{BB962C8B-B14F-4D97-AF65-F5344CB8AC3E}">
        <p14:creationId xmlns:p14="http://schemas.microsoft.com/office/powerpoint/2010/main" val="1700411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positive samples (X) represent XNOR</a:t>
            </a:r>
          </a:p>
          <a:p>
            <a:r>
              <a:rPr lang="en-AU" dirty="0"/>
              <a:t>The negative samples (O) represent XOR</a:t>
            </a:r>
          </a:p>
          <a:p>
            <a:endParaRPr lang="en-AU" dirty="0"/>
          </a:p>
          <a:p>
            <a:r>
              <a:rPr lang="en-AU" dirty="0"/>
              <a:t>This is very difficult/expensive to model with logistic regression using gradient descent, but relatively easy with neural networks.</a:t>
            </a:r>
          </a:p>
        </p:txBody>
      </p:sp>
      <p:sp>
        <p:nvSpPr>
          <p:cNvPr id="4" name="Date Placeholder 3"/>
          <p:cNvSpPr>
            <a:spLocks noGrp="1"/>
          </p:cNvSpPr>
          <p:nvPr>
            <p:ph type="dt" idx="10"/>
          </p:nvPr>
        </p:nvSpPr>
        <p:spPr/>
        <p:txBody>
          <a:bodyPr/>
          <a:lstStyle/>
          <a:p>
            <a:pPr>
              <a:defRPr/>
            </a:pPr>
            <a:fld id="{B2A0E9FE-B75F-4C36-B1B4-B143E911F003}" type="datetime1">
              <a:rPr lang="en-US" smtClean="0"/>
              <a:t>5/1/18</a:t>
            </a:fld>
            <a:endParaRPr lang="en-US" dirty="0"/>
          </a:p>
        </p:txBody>
      </p:sp>
      <p:sp>
        <p:nvSpPr>
          <p:cNvPr id="5" name="Slide Number Placeholder 4"/>
          <p:cNvSpPr>
            <a:spLocks noGrp="1"/>
          </p:cNvSpPr>
          <p:nvPr>
            <p:ph type="sldNum" sz="quarter" idx="11"/>
          </p:nvPr>
        </p:nvSpPr>
        <p:spPr/>
        <p:txBody>
          <a:bodyPr/>
          <a:lstStyle/>
          <a:p>
            <a:pPr lvl="1">
              <a:defRPr/>
            </a:pPr>
            <a:r>
              <a:rPr lang="en-US"/>
              <a:t>	</a:t>
            </a:r>
            <a:fld id="{DD817518-FB06-4843-9B46-F72D174830EE}" type="slidenum">
              <a:rPr lang="en-US" smtClean="0"/>
              <a:pPr lvl="1">
                <a:defRPr/>
              </a:pPr>
              <a:t>14</a:t>
            </a:fld>
            <a:r>
              <a:rPr lang="en-US"/>
              <a:t>	IBM SECURITY</a:t>
            </a:r>
            <a:endParaRPr lang="en-US" dirty="0"/>
          </a:p>
        </p:txBody>
      </p:sp>
      <p:sp>
        <p:nvSpPr>
          <p:cNvPr id="6" name="Header Placeholder 5"/>
          <p:cNvSpPr>
            <a:spLocks noGrp="1"/>
          </p:cNvSpPr>
          <p:nvPr>
            <p:ph type="hdr" sz="quarter" idx="12"/>
          </p:nvPr>
        </p:nvSpPr>
        <p:spPr/>
        <p:txBody>
          <a:bodyPr/>
          <a:lstStyle/>
          <a:p>
            <a:endParaRPr lang="en-US" dirty="0"/>
          </a:p>
        </p:txBody>
      </p:sp>
    </p:spTree>
    <p:extLst>
      <p:ext uri="{BB962C8B-B14F-4D97-AF65-F5344CB8AC3E}">
        <p14:creationId xmlns:p14="http://schemas.microsoft.com/office/powerpoint/2010/main" val="486299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Is this a zero or a six?</a:t>
            </a:r>
          </a:p>
        </p:txBody>
      </p:sp>
      <p:sp>
        <p:nvSpPr>
          <p:cNvPr id="4" name="Date Placeholder 3"/>
          <p:cNvSpPr>
            <a:spLocks noGrp="1"/>
          </p:cNvSpPr>
          <p:nvPr>
            <p:ph type="dt" idx="10"/>
          </p:nvPr>
        </p:nvSpPr>
        <p:spPr/>
        <p:txBody>
          <a:bodyPr/>
          <a:lstStyle/>
          <a:p>
            <a:pPr>
              <a:defRPr/>
            </a:pPr>
            <a:fld id="{B2A0E9FE-B75F-4C36-B1B4-B143E911F003}" type="datetime1">
              <a:rPr lang="en-US" smtClean="0"/>
              <a:t>5/1/18</a:t>
            </a:fld>
            <a:endParaRPr lang="en-US" dirty="0"/>
          </a:p>
        </p:txBody>
      </p:sp>
      <p:sp>
        <p:nvSpPr>
          <p:cNvPr id="5" name="Slide Number Placeholder 4"/>
          <p:cNvSpPr>
            <a:spLocks noGrp="1"/>
          </p:cNvSpPr>
          <p:nvPr>
            <p:ph type="sldNum" sz="quarter" idx="11"/>
          </p:nvPr>
        </p:nvSpPr>
        <p:spPr/>
        <p:txBody>
          <a:bodyPr/>
          <a:lstStyle/>
          <a:p>
            <a:pPr lvl="1">
              <a:defRPr/>
            </a:pPr>
            <a:r>
              <a:rPr lang="en-US"/>
              <a:t>	</a:t>
            </a:r>
            <a:fld id="{DD817518-FB06-4843-9B46-F72D174830EE}" type="slidenum">
              <a:rPr lang="en-US" smtClean="0"/>
              <a:pPr lvl="1">
                <a:defRPr/>
              </a:pPr>
              <a:t>15</a:t>
            </a:fld>
            <a:r>
              <a:rPr lang="en-US"/>
              <a:t>	IBM SECURITY</a:t>
            </a:r>
            <a:endParaRPr lang="en-US" dirty="0"/>
          </a:p>
        </p:txBody>
      </p:sp>
      <p:sp>
        <p:nvSpPr>
          <p:cNvPr id="6" name="Header Placeholder 5"/>
          <p:cNvSpPr>
            <a:spLocks noGrp="1"/>
          </p:cNvSpPr>
          <p:nvPr>
            <p:ph type="hdr" sz="quarter" idx="12"/>
          </p:nvPr>
        </p:nvSpPr>
        <p:spPr/>
        <p:txBody>
          <a:bodyPr/>
          <a:lstStyle/>
          <a:p>
            <a:endParaRPr lang="en-US" dirty="0"/>
          </a:p>
        </p:txBody>
      </p:sp>
    </p:spTree>
    <p:extLst>
      <p:ext uri="{BB962C8B-B14F-4D97-AF65-F5344CB8AC3E}">
        <p14:creationId xmlns:p14="http://schemas.microsoft.com/office/powerpoint/2010/main" val="3146752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examples, like:</a:t>
            </a:r>
          </a:p>
          <a:p>
            <a:r>
              <a:rPr lang="en-US" dirty="0"/>
              <a:t>Predict</a:t>
            </a:r>
            <a:r>
              <a:rPr lang="en-US" baseline="0" dirty="0"/>
              <a:t> if the next time I toss this coin it will be heads or tails. This is not a problem machine learning can help with.</a:t>
            </a:r>
          </a:p>
          <a:p>
            <a:endParaRPr lang="en-US" dirty="0"/>
          </a:p>
        </p:txBody>
      </p:sp>
      <p:sp>
        <p:nvSpPr>
          <p:cNvPr id="4" name="Date Placeholder 3"/>
          <p:cNvSpPr>
            <a:spLocks noGrp="1"/>
          </p:cNvSpPr>
          <p:nvPr>
            <p:ph type="dt" idx="10"/>
          </p:nvPr>
        </p:nvSpPr>
        <p:spPr/>
        <p:txBody>
          <a:bodyPr/>
          <a:lstStyle/>
          <a:p>
            <a:pPr>
              <a:defRPr/>
            </a:pPr>
            <a:fld id="{B2A0E9FE-B75F-4C36-B1B4-B143E911F003}" type="datetime1">
              <a:rPr lang="en-US" smtClean="0"/>
              <a:t>5/1/18</a:t>
            </a:fld>
            <a:endParaRPr lang="en-US" dirty="0"/>
          </a:p>
        </p:txBody>
      </p:sp>
      <p:sp>
        <p:nvSpPr>
          <p:cNvPr id="5" name="Slide Number Placeholder 4"/>
          <p:cNvSpPr>
            <a:spLocks noGrp="1"/>
          </p:cNvSpPr>
          <p:nvPr>
            <p:ph type="sldNum" sz="quarter" idx="11"/>
          </p:nvPr>
        </p:nvSpPr>
        <p:spPr/>
        <p:txBody>
          <a:bodyPr/>
          <a:lstStyle/>
          <a:p>
            <a:pPr lvl="1">
              <a:defRPr/>
            </a:pPr>
            <a:r>
              <a:rPr lang="en-US"/>
              <a:t>	</a:t>
            </a:r>
            <a:fld id="{DD817518-FB06-4843-9B46-F72D174830EE}" type="slidenum">
              <a:rPr lang="en-US" smtClean="0"/>
              <a:pPr lvl="1">
                <a:defRPr/>
              </a:pPr>
              <a:t>16</a:t>
            </a:fld>
            <a:r>
              <a:rPr lang="en-US"/>
              <a:t>	IBM SECURITY</a:t>
            </a:r>
            <a:endParaRPr lang="en-US" dirty="0"/>
          </a:p>
        </p:txBody>
      </p:sp>
      <p:sp>
        <p:nvSpPr>
          <p:cNvPr id="6" name="Header Placeholder 5"/>
          <p:cNvSpPr>
            <a:spLocks noGrp="1"/>
          </p:cNvSpPr>
          <p:nvPr>
            <p:ph type="hdr" sz="quarter" idx="12"/>
          </p:nvPr>
        </p:nvSpPr>
        <p:spPr/>
        <p:txBody>
          <a:bodyPr/>
          <a:lstStyle/>
          <a:p>
            <a:endParaRPr lang="en-US" dirty="0"/>
          </a:p>
        </p:txBody>
      </p:sp>
    </p:spTree>
    <p:extLst>
      <p:ext uri="{BB962C8B-B14F-4D97-AF65-F5344CB8AC3E}">
        <p14:creationId xmlns:p14="http://schemas.microsoft.com/office/powerpoint/2010/main" val="886918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Explain the Monte Hall Problem.</a:t>
            </a:r>
          </a:p>
          <a:p>
            <a:endParaRPr lang="en-AU" dirty="0"/>
          </a:p>
          <a:p>
            <a:r>
              <a:rPr lang="en-AU" dirty="0"/>
              <a:t>Run the </a:t>
            </a:r>
            <a:r>
              <a:rPr lang="en-AU" dirty="0" err="1"/>
              <a:t>gameshownn</a:t>
            </a:r>
            <a:r>
              <a:rPr lang="en-AU" dirty="0"/>
              <a:t> program in the brownbag demo folder.</a:t>
            </a:r>
          </a:p>
          <a:p>
            <a:endParaRPr lang="en-AU" dirty="0"/>
          </a:p>
          <a:p>
            <a:r>
              <a:rPr lang="en-AU" dirty="0"/>
              <a:t>Then execute:</a:t>
            </a:r>
          </a:p>
          <a:p>
            <a:r>
              <a:rPr lang="en-AU" dirty="0" err="1"/>
              <a:t>predictnn</a:t>
            </a:r>
            <a:r>
              <a:rPr lang="en-AU" dirty="0"/>
              <a:t>(Theta1, Theta2, [1 1 0])</a:t>
            </a:r>
          </a:p>
          <a:p>
            <a:r>
              <a:rPr lang="en-AU" dirty="0"/>
              <a:t>Explain that the first number is the door the contestant chose, the second number is the door the prize is behind and the third is a binary flag to indicate whether or not they swapped.</a:t>
            </a:r>
          </a:p>
          <a:p>
            <a:endParaRPr lang="en-AU" dirty="0"/>
          </a:p>
          <a:p>
            <a:r>
              <a:rPr lang="en-AU" dirty="0"/>
              <a:t>The prediction is 1 if they win the prize, 2 if they do not.</a:t>
            </a:r>
          </a:p>
          <a:p>
            <a:endParaRPr lang="en-AU" dirty="0"/>
          </a:p>
          <a:p>
            <a:r>
              <a:rPr lang="en-AU" dirty="0"/>
              <a:t>Describe that other approaches were tried first, and failed miserably. It was only after a colleague suggested a new feature “Did they pick the prize door”, and showed that this was actually an XOR problem, that I decided to try Neural Networks.</a:t>
            </a:r>
          </a:p>
        </p:txBody>
      </p:sp>
      <p:sp>
        <p:nvSpPr>
          <p:cNvPr id="4" name="Date Placeholder 3"/>
          <p:cNvSpPr>
            <a:spLocks noGrp="1"/>
          </p:cNvSpPr>
          <p:nvPr>
            <p:ph type="dt" idx="10"/>
          </p:nvPr>
        </p:nvSpPr>
        <p:spPr/>
        <p:txBody>
          <a:bodyPr/>
          <a:lstStyle/>
          <a:p>
            <a:pPr>
              <a:defRPr/>
            </a:pPr>
            <a:fld id="{B2A0E9FE-B75F-4C36-B1B4-B143E911F003}" type="datetime1">
              <a:rPr lang="en-US" smtClean="0"/>
              <a:t>5/1/18</a:t>
            </a:fld>
            <a:endParaRPr lang="en-US" dirty="0"/>
          </a:p>
        </p:txBody>
      </p:sp>
      <p:sp>
        <p:nvSpPr>
          <p:cNvPr id="5" name="Slide Number Placeholder 4"/>
          <p:cNvSpPr>
            <a:spLocks noGrp="1"/>
          </p:cNvSpPr>
          <p:nvPr>
            <p:ph type="sldNum" sz="quarter" idx="11"/>
          </p:nvPr>
        </p:nvSpPr>
        <p:spPr/>
        <p:txBody>
          <a:bodyPr/>
          <a:lstStyle/>
          <a:p>
            <a:pPr lvl="1">
              <a:defRPr/>
            </a:pPr>
            <a:r>
              <a:rPr lang="en-US"/>
              <a:t>	</a:t>
            </a:r>
            <a:fld id="{DD817518-FB06-4843-9B46-F72D174830EE}" type="slidenum">
              <a:rPr lang="en-US" smtClean="0"/>
              <a:pPr lvl="1">
                <a:defRPr/>
              </a:pPr>
              <a:t>17</a:t>
            </a:fld>
            <a:r>
              <a:rPr lang="en-US"/>
              <a:t>	IBM SECURITY</a:t>
            </a:r>
            <a:endParaRPr lang="en-US" dirty="0"/>
          </a:p>
        </p:txBody>
      </p:sp>
      <p:sp>
        <p:nvSpPr>
          <p:cNvPr id="6" name="Header Placeholder 5"/>
          <p:cNvSpPr>
            <a:spLocks noGrp="1"/>
          </p:cNvSpPr>
          <p:nvPr>
            <p:ph type="hdr" sz="quarter" idx="12"/>
          </p:nvPr>
        </p:nvSpPr>
        <p:spPr/>
        <p:txBody>
          <a:bodyPr/>
          <a:lstStyle/>
          <a:p>
            <a:endParaRPr lang="en-US" dirty="0"/>
          </a:p>
        </p:txBody>
      </p:sp>
    </p:spTree>
    <p:extLst>
      <p:ext uri="{BB962C8B-B14F-4D97-AF65-F5344CB8AC3E}">
        <p14:creationId xmlns:p14="http://schemas.microsoft.com/office/powerpoint/2010/main" val="2737629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introduce some terminology, the existing data is known as a training set, and the prediction is called a hypothesis.</a:t>
            </a:r>
          </a:p>
          <a:p>
            <a:endParaRPr lang="en-AU" dirty="0"/>
          </a:p>
          <a:p>
            <a:r>
              <a:rPr lang="en-AU" dirty="0"/>
              <a:t>The hypothesis is generally expressed as an algorithm, and it is the discovery of this algorithm and it’s accuracy (according to some metric) that is the primary subject of the field of machine learning.</a:t>
            </a:r>
          </a:p>
          <a:p>
            <a:endParaRPr lang="en-AU" dirty="0"/>
          </a:p>
          <a:p>
            <a:r>
              <a:rPr lang="en-AU" dirty="0"/>
              <a:t>Note: This is really a definition for supervised machine learning, as technologies like K-means for clustering is not really about making predictions.</a:t>
            </a:r>
          </a:p>
        </p:txBody>
      </p:sp>
      <p:sp>
        <p:nvSpPr>
          <p:cNvPr id="4" name="Date Placeholder 3"/>
          <p:cNvSpPr>
            <a:spLocks noGrp="1"/>
          </p:cNvSpPr>
          <p:nvPr>
            <p:ph type="dt" idx="10"/>
          </p:nvPr>
        </p:nvSpPr>
        <p:spPr/>
        <p:txBody>
          <a:bodyPr/>
          <a:lstStyle/>
          <a:p>
            <a:pPr>
              <a:defRPr/>
            </a:pPr>
            <a:fld id="{B2A0E9FE-B75F-4C36-B1B4-B143E911F003}" type="datetime1">
              <a:rPr lang="en-US" smtClean="0"/>
              <a:t>5/1/18</a:t>
            </a:fld>
            <a:endParaRPr lang="en-US" dirty="0"/>
          </a:p>
        </p:txBody>
      </p:sp>
      <p:sp>
        <p:nvSpPr>
          <p:cNvPr id="5" name="Slide Number Placeholder 4"/>
          <p:cNvSpPr>
            <a:spLocks noGrp="1"/>
          </p:cNvSpPr>
          <p:nvPr>
            <p:ph type="sldNum" sz="quarter" idx="11"/>
          </p:nvPr>
        </p:nvSpPr>
        <p:spPr/>
        <p:txBody>
          <a:bodyPr/>
          <a:lstStyle/>
          <a:p>
            <a:pPr lvl="1">
              <a:defRPr/>
            </a:pPr>
            <a:r>
              <a:rPr lang="en-US"/>
              <a:t>	</a:t>
            </a:r>
            <a:fld id="{DD817518-FB06-4843-9B46-F72D174830EE}" type="slidenum">
              <a:rPr lang="en-US" smtClean="0"/>
              <a:pPr lvl="1">
                <a:defRPr/>
              </a:pPr>
              <a:t>2</a:t>
            </a:fld>
            <a:r>
              <a:rPr lang="en-US"/>
              <a:t>	IBM SECURITY</a:t>
            </a:r>
            <a:endParaRPr lang="en-US" dirty="0"/>
          </a:p>
        </p:txBody>
      </p:sp>
      <p:sp>
        <p:nvSpPr>
          <p:cNvPr id="6" name="Header Placeholder 5"/>
          <p:cNvSpPr>
            <a:spLocks noGrp="1"/>
          </p:cNvSpPr>
          <p:nvPr>
            <p:ph type="hdr" sz="quarter" idx="12"/>
          </p:nvPr>
        </p:nvSpPr>
        <p:spPr/>
        <p:txBody>
          <a:bodyPr/>
          <a:lstStyle/>
          <a:p>
            <a:endParaRPr lang="en-US" dirty="0"/>
          </a:p>
        </p:txBody>
      </p:sp>
    </p:spTree>
    <p:extLst>
      <p:ext uri="{BB962C8B-B14F-4D97-AF65-F5344CB8AC3E}">
        <p14:creationId xmlns:p14="http://schemas.microsoft.com/office/powerpoint/2010/main" val="2341736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Linear regression – best-fit a line or surface through a set of data points</a:t>
            </a:r>
          </a:p>
          <a:p>
            <a:r>
              <a:rPr lang="en-AU" dirty="0"/>
              <a:t>Logistic regression – predict whether something “is” or “is not” some class (e.g. is or is not cancer). Can be multi-class, such as in optical character recognition.</a:t>
            </a:r>
          </a:p>
          <a:p>
            <a:r>
              <a:rPr lang="en-AU" dirty="0"/>
              <a:t>Neural networks – modelled on the human brain and nervous system</a:t>
            </a:r>
          </a:p>
          <a:p>
            <a:r>
              <a:rPr lang="en-AU" dirty="0"/>
              <a:t>Support Vector Machines – alternative form of classification algorithm than logistic regression and neural networks that can be faster and more effecting depending on number of features and training samples.</a:t>
            </a:r>
          </a:p>
          <a:p>
            <a:endParaRPr lang="en-AU" dirty="0"/>
          </a:p>
          <a:p>
            <a:r>
              <a:rPr lang="en-AU" dirty="0"/>
              <a:t>Unsupervised ML – used when there are no known outcomes to predict.</a:t>
            </a:r>
          </a:p>
          <a:p>
            <a:r>
              <a:rPr lang="en-AU" dirty="0"/>
              <a:t>K-means - look for K “clusters” of commonality in a data set.</a:t>
            </a:r>
          </a:p>
          <a:p>
            <a:r>
              <a:rPr lang="en-AU" dirty="0"/>
              <a:t>PCA – a way to reduce the number of dimensions of the data without largely affecting insight. Used to speed up training, and to visualize data.</a:t>
            </a:r>
          </a:p>
          <a:p>
            <a:r>
              <a:rPr lang="en-AU" dirty="0"/>
              <a:t>Anomaly detection - look for unusual things when you have a large training set with only a very few number of positive examples.</a:t>
            </a:r>
          </a:p>
          <a:p>
            <a:r>
              <a:rPr lang="en-AU" dirty="0"/>
              <a:t>Recommender systems - used for advertising or recommendations for when you have partial training data. E.g. movie/book ratings.</a:t>
            </a:r>
          </a:p>
          <a:p>
            <a:r>
              <a:rPr lang="en-AU" dirty="0"/>
              <a:t>Large scale machine learning – ways of modifying training algorithms to account for when the computational expense of using all the training data is too high. Examples include Stochastic gradient descent, mini-batch gradient descent, online learning (use and throw away), and map-reduce via multiple cores or machines.</a:t>
            </a:r>
          </a:p>
        </p:txBody>
      </p:sp>
      <p:sp>
        <p:nvSpPr>
          <p:cNvPr id="4" name="Date Placeholder 3"/>
          <p:cNvSpPr>
            <a:spLocks noGrp="1"/>
          </p:cNvSpPr>
          <p:nvPr>
            <p:ph type="dt" idx="10"/>
          </p:nvPr>
        </p:nvSpPr>
        <p:spPr/>
        <p:txBody>
          <a:bodyPr/>
          <a:lstStyle/>
          <a:p>
            <a:pPr>
              <a:defRPr/>
            </a:pPr>
            <a:fld id="{B2A0E9FE-B75F-4C36-B1B4-B143E911F003}" type="datetime1">
              <a:rPr lang="en-US" smtClean="0"/>
              <a:t>5/1/18</a:t>
            </a:fld>
            <a:endParaRPr lang="en-US" dirty="0"/>
          </a:p>
        </p:txBody>
      </p:sp>
      <p:sp>
        <p:nvSpPr>
          <p:cNvPr id="5" name="Slide Number Placeholder 4"/>
          <p:cNvSpPr>
            <a:spLocks noGrp="1"/>
          </p:cNvSpPr>
          <p:nvPr>
            <p:ph type="sldNum" sz="quarter" idx="11"/>
          </p:nvPr>
        </p:nvSpPr>
        <p:spPr/>
        <p:txBody>
          <a:bodyPr/>
          <a:lstStyle/>
          <a:p>
            <a:pPr lvl="1">
              <a:defRPr/>
            </a:pPr>
            <a:r>
              <a:rPr lang="en-US"/>
              <a:t>	</a:t>
            </a:r>
            <a:fld id="{DD817518-FB06-4843-9B46-F72D174830EE}" type="slidenum">
              <a:rPr lang="en-US" smtClean="0"/>
              <a:pPr lvl="1">
                <a:defRPr/>
              </a:pPr>
              <a:t>3</a:t>
            </a:fld>
            <a:r>
              <a:rPr lang="en-US"/>
              <a:t>	IBM SECURITY</a:t>
            </a:r>
            <a:endParaRPr lang="en-US" dirty="0"/>
          </a:p>
        </p:txBody>
      </p:sp>
      <p:sp>
        <p:nvSpPr>
          <p:cNvPr id="6" name="Header Placeholder 5"/>
          <p:cNvSpPr>
            <a:spLocks noGrp="1"/>
          </p:cNvSpPr>
          <p:nvPr>
            <p:ph type="hdr" sz="quarter" idx="12"/>
          </p:nvPr>
        </p:nvSpPr>
        <p:spPr/>
        <p:txBody>
          <a:bodyPr/>
          <a:lstStyle/>
          <a:p>
            <a:endParaRPr lang="en-US" dirty="0"/>
          </a:p>
        </p:txBody>
      </p:sp>
    </p:spTree>
    <p:extLst>
      <p:ext uri="{BB962C8B-B14F-4D97-AF65-F5344CB8AC3E}">
        <p14:creationId xmlns:p14="http://schemas.microsoft.com/office/powerpoint/2010/main" val="1820496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a very trivial example – the ratio of a circle’s diameter to it’s radius y = (x*2)</a:t>
            </a:r>
          </a:p>
        </p:txBody>
      </p:sp>
      <p:sp>
        <p:nvSpPr>
          <p:cNvPr id="4" name="Date Placeholder 3"/>
          <p:cNvSpPr>
            <a:spLocks noGrp="1"/>
          </p:cNvSpPr>
          <p:nvPr>
            <p:ph type="dt" idx="10"/>
          </p:nvPr>
        </p:nvSpPr>
        <p:spPr/>
        <p:txBody>
          <a:bodyPr/>
          <a:lstStyle/>
          <a:p>
            <a:pPr>
              <a:defRPr/>
            </a:pPr>
            <a:fld id="{B2A0E9FE-B75F-4C36-B1B4-B143E911F003}" type="datetime1">
              <a:rPr lang="en-US" smtClean="0"/>
              <a:t>5/1/18</a:t>
            </a:fld>
            <a:endParaRPr lang="en-US" dirty="0"/>
          </a:p>
        </p:txBody>
      </p:sp>
      <p:sp>
        <p:nvSpPr>
          <p:cNvPr id="5" name="Slide Number Placeholder 4"/>
          <p:cNvSpPr>
            <a:spLocks noGrp="1"/>
          </p:cNvSpPr>
          <p:nvPr>
            <p:ph type="sldNum" sz="quarter" idx="11"/>
          </p:nvPr>
        </p:nvSpPr>
        <p:spPr/>
        <p:txBody>
          <a:bodyPr/>
          <a:lstStyle/>
          <a:p>
            <a:pPr lvl="1">
              <a:defRPr/>
            </a:pPr>
            <a:r>
              <a:rPr lang="en-US"/>
              <a:t>	</a:t>
            </a:r>
            <a:fld id="{DD817518-FB06-4843-9B46-F72D174830EE}" type="slidenum">
              <a:rPr lang="en-US" smtClean="0"/>
              <a:pPr lvl="1">
                <a:defRPr/>
              </a:pPr>
              <a:t>4</a:t>
            </a:fld>
            <a:r>
              <a:rPr lang="en-US"/>
              <a:t>	IBM SECURITY</a:t>
            </a:r>
            <a:endParaRPr lang="en-US" dirty="0"/>
          </a:p>
        </p:txBody>
      </p:sp>
      <p:sp>
        <p:nvSpPr>
          <p:cNvPr id="6" name="Header Placeholder 5"/>
          <p:cNvSpPr>
            <a:spLocks noGrp="1"/>
          </p:cNvSpPr>
          <p:nvPr>
            <p:ph type="hdr" sz="quarter" idx="12"/>
          </p:nvPr>
        </p:nvSpPr>
        <p:spPr/>
        <p:txBody>
          <a:bodyPr/>
          <a:lstStyle/>
          <a:p>
            <a:endParaRPr lang="en-US" dirty="0"/>
          </a:p>
        </p:txBody>
      </p:sp>
    </p:spTree>
    <p:extLst>
      <p:ext uri="{BB962C8B-B14F-4D97-AF65-F5344CB8AC3E}">
        <p14:creationId xmlns:p14="http://schemas.microsoft.com/office/powerpoint/2010/main" val="3006480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pPr>
              <a:defRPr/>
            </a:pPr>
            <a:fld id="{B2A0E9FE-B75F-4C36-B1B4-B143E911F003}" type="datetime1">
              <a:rPr lang="en-US" smtClean="0"/>
              <a:t>5/1/18</a:t>
            </a:fld>
            <a:endParaRPr lang="en-US" dirty="0"/>
          </a:p>
        </p:txBody>
      </p:sp>
      <p:sp>
        <p:nvSpPr>
          <p:cNvPr id="5" name="Slide Number Placeholder 4"/>
          <p:cNvSpPr>
            <a:spLocks noGrp="1"/>
          </p:cNvSpPr>
          <p:nvPr>
            <p:ph type="sldNum" sz="quarter" idx="11"/>
          </p:nvPr>
        </p:nvSpPr>
        <p:spPr/>
        <p:txBody>
          <a:bodyPr/>
          <a:lstStyle/>
          <a:p>
            <a:pPr lvl="1">
              <a:defRPr/>
            </a:pPr>
            <a:r>
              <a:rPr lang="en-US"/>
              <a:t>	</a:t>
            </a:r>
            <a:fld id="{DD817518-FB06-4843-9B46-F72D174830EE}" type="slidenum">
              <a:rPr lang="en-US" smtClean="0"/>
              <a:pPr lvl="1">
                <a:defRPr/>
              </a:pPr>
              <a:t>5</a:t>
            </a:fld>
            <a:r>
              <a:rPr lang="en-US"/>
              <a:t>	IBM SECURITY</a:t>
            </a:r>
            <a:endParaRPr lang="en-US" dirty="0"/>
          </a:p>
        </p:txBody>
      </p:sp>
      <p:sp>
        <p:nvSpPr>
          <p:cNvPr id="6" name="Header Placeholder 5"/>
          <p:cNvSpPr>
            <a:spLocks noGrp="1"/>
          </p:cNvSpPr>
          <p:nvPr>
            <p:ph type="hdr" sz="quarter" idx="12"/>
          </p:nvPr>
        </p:nvSpPr>
        <p:spPr/>
        <p:txBody>
          <a:bodyPr/>
          <a:lstStyle/>
          <a:p>
            <a:endParaRPr lang="en-US" dirty="0"/>
          </a:p>
        </p:txBody>
      </p:sp>
    </p:spTree>
    <p:extLst>
      <p:ext uri="{BB962C8B-B14F-4D97-AF65-F5344CB8AC3E}">
        <p14:creationId xmlns:p14="http://schemas.microsoft.com/office/powerpoint/2010/main" val="3476511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we have more training data. We can move the line, but notice there is now some error introduce, as the line does not actually “fit” any of the training data.</a:t>
            </a:r>
          </a:p>
          <a:p>
            <a:endParaRPr lang="en-AU" dirty="0"/>
          </a:p>
          <a:p>
            <a:r>
              <a:rPr lang="en-AU" dirty="0"/>
              <a:t>If you want to visualize this in Octave, use the brownbag directory and run:</a:t>
            </a:r>
          </a:p>
          <a:p>
            <a:r>
              <a:rPr lang="en-AU" dirty="0"/>
              <a:t>X = [0;1;2];</a:t>
            </a:r>
          </a:p>
          <a:p>
            <a:r>
              <a:rPr lang="en-AU" dirty="0" err="1"/>
              <a:t>y_volume</a:t>
            </a:r>
            <a:r>
              <a:rPr lang="en-AU" dirty="0"/>
              <a:t> = 4/3 * pi * (X .^ 3);</a:t>
            </a:r>
          </a:p>
          <a:p>
            <a:r>
              <a:rPr lang="en-AU" dirty="0" err="1"/>
              <a:t>visualizeLinearReg</a:t>
            </a:r>
            <a:r>
              <a:rPr lang="en-AU" dirty="0"/>
              <a:t>(X, </a:t>
            </a:r>
            <a:r>
              <a:rPr lang="en-AU" dirty="0" err="1"/>
              <a:t>y_volume</a:t>
            </a:r>
            <a:r>
              <a:rPr lang="en-AU" dirty="0"/>
              <a:t>, [], 3, "Fitting linear regression to radius");</a:t>
            </a:r>
          </a:p>
          <a:p>
            <a:endParaRPr lang="en-AU" dirty="0"/>
          </a:p>
        </p:txBody>
      </p:sp>
      <p:sp>
        <p:nvSpPr>
          <p:cNvPr id="4" name="Date Placeholder 3"/>
          <p:cNvSpPr>
            <a:spLocks noGrp="1"/>
          </p:cNvSpPr>
          <p:nvPr>
            <p:ph type="dt" idx="10"/>
          </p:nvPr>
        </p:nvSpPr>
        <p:spPr/>
        <p:txBody>
          <a:bodyPr/>
          <a:lstStyle/>
          <a:p>
            <a:pPr>
              <a:defRPr/>
            </a:pPr>
            <a:fld id="{B2A0E9FE-B75F-4C36-B1B4-B143E911F003}" type="datetime1">
              <a:rPr lang="en-US" smtClean="0"/>
              <a:t>5/1/18</a:t>
            </a:fld>
            <a:endParaRPr lang="en-US" dirty="0"/>
          </a:p>
        </p:txBody>
      </p:sp>
      <p:sp>
        <p:nvSpPr>
          <p:cNvPr id="5" name="Slide Number Placeholder 4"/>
          <p:cNvSpPr>
            <a:spLocks noGrp="1"/>
          </p:cNvSpPr>
          <p:nvPr>
            <p:ph type="sldNum" sz="quarter" idx="11"/>
          </p:nvPr>
        </p:nvSpPr>
        <p:spPr/>
        <p:txBody>
          <a:bodyPr/>
          <a:lstStyle/>
          <a:p>
            <a:pPr lvl="1">
              <a:defRPr/>
            </a:pPr>
            <a:r>
              <a:rPr lang="en-US"/>
              <a:t>	</a:t>
            </a:r>
            <a:fld id="{DD817518-FB06-4843-9B46-F72D174830EE}" type="slidenum">
              <a:rPr lang="en-US" smtClean="0"/>
              <a:pPr lvl="1">
                <a:defRPr/>
              </a:pPr>
              <a:t>6</a:t>
            </a:fld>
            <a:r>
              <a:rPr lang="en-US"/>
              <a:t>	IBM SECURITY</a:t>
            </a:r>
            <a:endParaRPr lang="en-US" dirty="0"/>
          </a:p>
        </p:txBody>
      </p:sp>
      <p:sp>
        <p:nvSpPr>
          <p:cNvPr id="6" name="Header Placeholder 5"/>
          <p:cNvSpPr>
            <a:spLocks noGrp="1"/>
          </p:cNvSpPr>
          <p:nvPr>
            <p:ph type="hdr" sz="quarter" idx="12"/>
          </p:nvPr>
        </p:nvSpPr>
        <p:spPr/>
        <p:txBody>
          <a:bodyPr/>
          <a:lstStyle/>
          <a:p>
            <a:endParaRPr lang="en-US" dirty="0"/>
          </a:p>
        </p:txBody>
      </p:sp>
    </p:spTree>
    <p:extLst>
      <p:ext uri="{BB962C8B-B14F-4D97-AF65-F5344CB8AC3E}">
        <p14:creationId xmlns:p14="http://schemas.microsoft.com/office/powerpoint/2010/main" val="2584977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r>
              <a:rPr lang="en-AU" dirty="0"/>
              <a:t>This is actually the ratio of the radius of a sphere to it’s volume (y = 4/3 * pi * r^3)</a:t>
            </a:r>
          </a:p>
          <a:p>
            <a:endParaRPr lang="en-AU" dirty="0"/>
          </a:p>
          <a:p>
            <a:r>
              <a:rPr lang="en-AU" dirty="0"/>
              <a:t>The goal of ML in this type of scenario is to be able to predict the value of y, given x. Here there is only one “feature”, x, which is labelled “</a:t>
            </a:r>
            <a:r>
              <a:rPr lang="en-AU" dirty="0" err="1"/>
              <a:t>len</a:t>
            </a:r>
            <a:r>
              <a:rPr lang="en-AU" dirty="0"/>
              <a:t>”.</a:t>
            </a:r>
          </a:p>
          <a:p>
            <a:pPr marL="0" marR="0" lvl="0" indent="0" algn="l" defTabSz="914400" rtl="0" eaLnBrk="0" fontAlgn="base" latinLnBrk="0" hangingPunct="0">
              <a:lnSpc>
                <a:spcPct val="100000"/>
              </a:lnSpc>
              <a:spcBef>
                <a:spcPct val="20000"/>
              </a:spcBef>
              <a:spcAft>
                <a:spcPct val="0"/>
              </a:spcAft>
              <a:buClrTx/>
              <a:buSzTx/>
              <a:buFontTx/>
              <a:buNone/>
              <a:tabLst/>
              <a:defRPr/>
            </a:pPr>
            <a:endParaRPr lang="en-AU" dirty="0"/>
          </a:p>
          <a:p>
            <a:pPr marL="0" marR="0" lvl="0" indent="0" algn="l" defTabSz="914400" rtl="0" eaLnBrk="0" fontAlgn="base" latinLnBrk="0" hangingPunct="0">
              <a:lnSpc>
                <a:spcPct val="100000"/>
              </a:lnSpc>
              <a:spcBef>
                <a:spcPct val="20000"/>
              </a:spcBef>
              <a:spcAft>
                <a:spcPct val="0"/>
              </a:spcAft>
              <a:buClrTx/>
              <a:buSzTx/>
              <a:buFontTx/>
              <a:buNone/>
              <a:tabLst/>
              <a:defRPr/>
            </a:pPr>
            <a:r>
              <a:rPr lang="en-AU" dirty="0"/>
              <a:t>We will visualize a best-fit line to this in the demo soon.</a:t>
            </a:r>
          </a:p>
          <a:p>
            <a:endParaRPr lang="en-AU" dirty="0"/>
          </a:p>
        </p:txBody>
      </p:sp>
      <p:sp>
        <p:nvSpPr>
          <p:cNvPr id="4" name="Date Placeholder 3"/>
          <p:cNvSpPr>
            <a:spLocks noGrp="1"/>
          </p:cNvSpPr>
          <p:nvPr>
            <p:ph type="dt" idx="10"/>
          </p:nvPr>
        </p:nvSpPr>
        <p:spPr/>
        <p:txBody>
          <a:bodyPr/>
          <a:lstStyle/>
          <a:p>
            <a:pPr>
              <a:defRPr/>
            </a:pPr>
            <a:fld id="{B2A0E9FE-B75F-4C36-B1B4-B143E911F003}" type="datetime1">
              <a:rPr lang="en-US" smtClean="0"/>
              <a:t>5/1/18</a:t>
            </a:fld>
            <a:endParaRPr lang="en-US" dirty="0"/>
          </a:p>
        </p:txBody>
      </p:sp>
      <p:sp>
        <p:nvSpPr>
          <p:cNvPr id="5" name="Slide Number Placeholder 4"/>
          <p:cNvSpPr>
            <a:spLocks noGrp="1"/>
          </p:cNvSpPr>
          <p:nvPr>
            <p:ph type="sldNum" sz="quarter" idx="11"/>
          </p:nvPr>
        </p:nvSpPr>
        <p:spPr/>
        <p:txBody>
          <a:bodyPr/>
          <a:lstStyle/>
          <a:p>
            <a:pPr lvl="1">
              <a:defRPr/>
            </a:pPr>
            <a:r>
              <a:rPr lang="en-US"/>
              <a:t>	</a:t>
            </a:r>
            <a:fld id="{DD817518-FB06-4843-9B46-F72D174830EE}" type="slidenum">
              <a:rPr lang="en-US" smtClean="0"/>
              <a:pPr lvl="1">
                <a:defRPr/>
              </a:pPr>
              <a:t>7</a:t>
            </a:fld>
            <a:r>
              <a:rPr lang="en-US"/>
              <a:t>	IBM SECURITY</a:t>
            </a:r>
            <a:endParaRPr lang="en-US" dirty="0"/>
          </a:p>
        </p:txBody>
      </p:sp>
      <p:sp>
        <p:nvSpPr>
          <p:cNvPr id="6" name="Header Placeholder 5"/>
          <p:cNvSpPr>
            <a:spLocks noGrp="1"/>
          </p:cNvSpPr>
          <p:nvPr>
            <p:ph type="hdr" sz="quarter" idx="12"/>
          </p:nvPr>
        </p:nvSpPr>
        <p:spPr/>
        <p:txBody>
          <a:bodyPr/>
          <a:lstStyle/>
          <a:p>
            <a:endParaRPr lang="en-US" dirty="0"/>
          </a:p>
        </p:txBody>
      </p:sp>
    </p:spTree>
    <p:extLst>
      <p:ext uri="{BB962C8B-B14F-4D97-AF65-F5344CB8AC3E}">
        <p14:creationId xmlns:p14="http://schemas.microsoft.com/office/powerpoint/2010/main" val="4048342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we plot y as a function of len^3 we can see this is a linear problem, and it’s easy to extrapolate the data.</a:t>
            </a:r>
          </a:p>
          <a:p>
            <a:endParaRPr lang="en-AU" dirty="0"/>
          </a:p>
          <a:p>
            <a:r>
              <a:rPr lang="en-AU" dirty="0"/>
              <a:t>But it’s not always easy to see the relationships between features and an observed output….</a:t>
            </a:r>
          </a:p>
          <a:p>
            <a:r>
              <a:rPr lang="en-AU" dirty="0"/>
              <a:t>One of the advanced skills in ML is being able to try a hypothesis, measure it’s effectiveness, and try again after changing something. Deciding what to change, and why is really what makes a skilled ML subject matter expert.</a:t>
            </a:r>
          </a:p>
          <a:p>
            <a:endParaRPr lang="en-AU" dirty="0"/>
          </a:p>
        </p:txBody>
      </p:sp>
      <p:sp>
        <p:nvSpPr>
          <p:cNvPr id="4" name="Date Placeholder 3"/>
          <p:cNvSpPr>
            <a:spLocks noGrp="1"/>
          </p:cNvSpPr>
          <p:nvPr>
            <p:ph type="dt" idx="10"/>
          </p:nvPr>
        </p:nvSpPr>
        <p:spPr/>
        <p:txBody>
          <a:bodyPr/>
          <a:lstStyle/>
          <a:p>
            <a:pPr>
              <a:defRPr/>
            </a:pPr>
            <a:fld id="{B2A0E9FE-B75F-4C36-B1B4-B143E911F003}" type="datetime1">
              <a:rPr lang="en-US" smtClean="0"/>
              <a:t>5/1/18</a:t>
            </a:fld>
            <a:endParaRPr lang="en-US" dirty="0"/>
          </a:p>
        </p:txBody>
      </p:sp>
      <p:sp>
        <p:nvSpPr>
          <p:cNvPr id="5" name="Slide Number Placeholder 4"/>
          <p:cNvSpPr>
            <a:spLocks noGrp="1"/>
          </p:cNvSpPr>
          <p:nvPr>
            <p:ph type="sldNum" sz="quarter" idx="11"/>
          </p:nvPr>
        </p:nvSpPr>
        <p:spPr/>
        <p:txBody>
          <a:bodyPr/>
          <a:lstStyle/>
          <a:p>
            <a:pPr lvl="1">
              <a:defRPr/>
            </a:pPr>
            <a:r>
              <a:rPr lang="en-US"/>
              <a:t>	</a:t>
            </a:r>
            <a:fld id="{DD817518-FB06-4843-9B46-F72D174830EE}" type="slidenum">
              <a:rPr lang="en-US" smtClean="0"/>
              <a:pPr lvl="1">
                <a:defRPr/>
              </a:pPr>
              <a:t>8</a:t>
            </a:fld>
            <a:r>
              <a:rPr lang="en-US"/>
              <a:t>	IBM SECURITY</a:t>
            </a:r>
            <a:endParaRPr lang="en-US" dirty="0"/>
          </a:p>
        </p:txBody>
      </p:sp>
      <p:sp>
        <p:nvSpPr>
          <p:cNvPr id="6" name="Header Placeholder 5"/>
          <p:cNvSpPr>
            <a:spLocks noGrp="1"/>
          </p:cNvSpPr>
          <p:nvPr>
            <p:ph type="hdr" sz="quarter" idx="12"/>
          </p:nvPr>
        </p:nvSpPr>
        <p:spPr/>
        <p:txBody>
          <a:bodyPr/>
          <a:lstStyle/>
          <a:p>
            <a:endParaRPr lang="en-US" dirty="0"/>
          </a:p>
        </p:txBody>
      </p:sp>
    </p:spTree>
    <p:extLst>
      <p:ext uri="{BB962C8B-B14F-4D97-AF65-F5344CB8AC3E}">
        <p14:creationId xmlns:p14="http://schemas.microsoft.com/office/powerpoint/2010/main" val="2948099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Run the </a:t>
            </a:r>
            <a:r>
              <a:rPr lang="en-AU" dirty="0" err="1"/>
              <a:t>sphere_lr</a:t>
            </a:r>
            <a:r>
              <a:rPr lang="en-AU" dirty="0"/>
              <a:t> program in the brownbag demo folder.</a:t>
            </a:r>
          </a:p>
        </p:txBody>
      </p:sp>
      <p:sp>
        <p:nvSpPr>
          <p:cNvPr id="4" name="Date Placeholder 3"/>
          <p:cNvSpPr>
            <a:spLocks noGrp="1"/>
          </p:cNvSpPr>
          <p:nvPr>
            <p:ph type="dt" idx="10"/>
          </p:nvPr>
        </p:nvSpPr>
        <p:spPr/>
        <p:txBody>
          <a:bodyPr/>
          <a:lstStyle/>
          <a:p>
            <a:pPr>
              <a:defRPr/>
            </a:pPr>
            <a:fld id="{B2A0E9FE-B75F-4C36-B1B4-B143E911F003}" type="datetime1">
              <a:rPr lang="en-US" smtClean="0"/>
              <a:t>5/1/18</a:t>
            </a:fld>
            <a:endParaRPr lang="en-US" dirty="0"/>
          </a:p>
        </p:txBody>
      </p:sp>
      <p:sp>
        <p:nvSpPr>
          <p:cNvPr id="5" name="Slide Number Placeholder 4"/>
          <p:cNvSpPr>
            <a:spLocks noGrp="1"/>
          </p:cNvSpPr>
          <p:nvPr>
            <p:ph type="sldNum" sz="quarter" idx="11"/>
          </p:nvPr>
        </p:nvSpPr>
        <p:spPr/>
        <p:txBody>
          <a:bodyPr/>
          <a:lstStyle/>
          <a:p>
            <a:pPr lvl="1">
              <a:defRPr/>
            </a:pPr>
            <a:r>
              <a:rPr lang="en-US"/>
              <a:t>	</a:t>
            </a:r>
            <a:fld id="{DD817518-FB06-4843-9B46-F72D174830EE}" type="slidenum">
              <a:rPr lang="en-US" smtClean="0"/>
              <a:pPr lvl="1">
                <a:defRPr/>
              </a:pPr>
              <a:t>10</a:t>
            </a:fld>
            <a:r>
              <a:rPr lang="en-US"/>
              <a:t>	IBM SECURITY</a:t>
            </a:r>
            <a:endParaRPr lang="en-US" dirty="0"/>
          </a:p>
        </p:txBody>
      </p:sp>
      <p:sp>
        <p:nvSpPr>
          <p:cNvPr id="6" name="Header Placeholder 5"/>
          <p:cNvSpPr>
            <a:spLocks noGrp="1"/>
          </p:cNvSpPr>
          <p:nvPr>
            <p:ph type="hdr" sz="quarter" idx="12"/>
          </p:nvPr>
        </p:nvSpPr>
        <p:spPr/>
        <p:txBody>
          <a:bodyPr/>
          <a:lstStyle/>
          <a:p>
            <a:endParaRPr lang="en-US" dirty="0"/>
          </a:p>
        </p:txBody>
      </p:sp>
    </p:spTree>
    <p:extLst>
      <p:ext uri="{BB962C8B-B14F-4D97-AF65-F5344CB8AC3E}">
        <p14:creationId xmlns:p14="http://schemas.microsoft.com/office/powerpoint/2010/main" val="317422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rgbClr val="1D364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srcRect l="63757" t="44138" b="14099"/>
          <a:stretch/>
        </p:blipFill>
        <p:spPr>
          <a:xfrm>
            <a:off x="5829300" y="2578167"/>
            <a:ext cx="3312263" cy="2386777"/>
          </a:xfrm>
          <a:prstGeom prst="rect">
            <a:avLst/>
          </a:prstGeom>
        </p:spPr>
      </p:pic>
      <p:sp>
        <p:nvSpPr>
          <p:cNvPr id="2" name="Title 1"/>
          <p:cNvSpPr>
            <a:spLocks noGrp="1"/>
          </p:cNvSpPr>
          <p:nvPr>
            <p:ph type="ctrTitle"/>
          </p:nvPr>
        </p:nvSpPr>
        <p:spPr>
          <a:xfrm>
            <a:off x="433465" y="1316432"/>
            <a:ext cx="8251082" cy="1252654"/>
          </a:xfrm>
        </p:spPr>
        <p:txBody>
          <a:bodyPr lIns="0" tIns="0" rIns="0" bIns="0" anchor="b" anchorCtr="0">
            <a:noAutofit/>
          </a:bodyPr>
          <a:lstStyle>
            <a:lvl1pPr algn="l">
              <a:lnSpc>
                <a:spcPct val="90000"/>
              </a:lnSpc>
              <a:defRPr sz="4400" b="1"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58730" y="2744144"/>
            <a:ext cx="8226482" cy="315170"/>
          </a:xfrm>
          <a:prstGeom prst="rect">
            <a:avLst/>
          </a:prstGeom>
        </p:spPr>
        <p:txBody>
          <a:bodyPr lIns="0" tIns="0" rIns="0" bIns="0" anchor="t" anchorCtr="0">
            <a:normAutofit/>
          </a:bodyPr>
          <a:lstStyle>
            <a:lvl1pPr marL="0" indent="0" algn="l">
              <a:lnSpc>
                <a:spcPct val="100000"/>
              </a:lnSpc>
              <a:spcBef>
                <a:spcPts val="0"/>
              </a:spcBef>
              <a:buNone/>
              <a:defRPr sz="1500" b="0" cap="all" baseline="0">
                <a:solidFill>
                  <a:schemeClr val="bg1"/>
                </a:solidFill>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25" name="Text Placeholder 12" title="Click to edit presenter's name, title, and date"/>
          <p:cNvSpPr>
            <a:spLocks noGrp="1"/>
          </p:cNvSpPr>
          <p:nvPr>
            <p:ph type="body" sz="quarter" idx="13" hasCustomPrompt="1"/>
          </p:nvPr>
        </p:nvSpPr>
        <p:spPr>
          <a:xfrm>
            <a:off x="454570" y="3868167"/>
            <a:ext cx="7104996" cy="261412"/>
          </a:xfrm>
          <a:prstGeom prst="rect">
            <a:avLst/>
          </a:prstGeom>
        </p:spPr>
        <p:txBody>
          <a:bodyPr lIns="0" tIns="0" rIns="0" bIns="0" anchor="b" anchorCtr="0">
            <a:noAutofit/>
          </a:bodyPr>
          <a:lstStyle>
            <a:lvl1pPr marL="0" indent="0">
              <a:lnSpc>
                <a:spcPct val="100000"/>
              </a:lnSpc>
              <a:spcBef>
                <a:spcPts val="0"/>
              </a:spcBef>
              <a:buFontTx/>
              <a:buNone/>
              <a:defRPr sz="1500" b="1" baseline="0">
                <a:solidFill>
                  <a:schemeClr val="bg1"/>
                </a:solidFill>
                <a:latin typeface="Arial" panose="020B0604020202020204" pitchFamily="34" charset="0"/>
                <a:cs typeface="Arial" panose="020B0604020202020204" pitchFamily="34" charset="0"/>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edit presenter’s name</a:t>
            </a:r>
          </a:p>
        </p:txBody>
      </p:sp>
      <p:sp>
        <p:nvSpPr>
          <p:cNvPr id="26" name="Text Placeholder 23"/>
          <p:cNvSpPr>
            <a:spLocks noGrp="1"/>
          </p:cNvSpPr>
          <p:nvPr>
            <p:ph type="body" sz="quarter" idx="14" hasCustomPrompt="1"/>
          </p:nvPr>
        </p:nvSpPr>
        <p:spPr>
          <a:xfrm>
            <a:off x="454570" y="5093301"/>
            <a:ext cx="2983036" cy="182880"/>
          </a:xfrm>
          <a:prstGeom prst="rect">
            <a:avLst/>
          </a:prstGeom>
        </p:spPr>
        <p:txBody>
          <a:bodyPr wrap="none" lIns="0" tIns="0" rIns="0" bIns="0" anchor="b" anchorCtr="0">
            <a:noAutofit/>
          </a:bodyPr>
          <a:lstStyle>
            <a:lvl1pPr marL="0" indent="0" algn="l">
              <a:lnSpc>
                <a:spcPct val="100000"/>
              </a:lnSpc>
              <a:buFontTx/>
              <a:buNone/>
              <a:defRPr sz="1000" i="0">
                <a:solidFill>
                  <a:schemeClr val="bg1"/>
                </a:solidFill>
              </a:defRPr>
            </a:lvl1pPr>
            <a:lvl2pPr marL="176212" indent="0" algn="r">
              <a:buFontTx/>
              <a:buNone/>
              <a:defRPr sz="1400" i="1"/>
            </a:lvl2pPr>
            <a:lvl3pPr marL="384175" indent="0" algn="r">
              <a:buFontTx/>
              <a:buNone/>
              <a:defRPr sz="1400" i="1"/>
            </a:lvl3pPr>
            <a:lvl4pPr marL="522288" indent="0" algn="r">
              <a:buFontTx/>
              <a:buNone/>
              <a:defRPr sz="1400" i="1"/>
            </a:lvl4pPr>
            <a:lvl5pPr marL="696913" indent="0" algn="r">
              <a:buFontTx/>
              <a:buNone/>
              <a:defRPr sz="1400" i="1"/>
            </a:lvl5pPr>
          </a:lstStyle>
          <a:p>
            <a:pPr lvl="0"/>
            <a:r>
              <a:rPr lang="en-US" dirty="0"/>
              <a:t>Click to edit presentation date</a:t>
            </a:r>
          </a:p>
        </p:txBody>
      </p:sp>
      <p:sp>
        <p:nvSpPr>
          <p:cNvPr id="27" name="Text Placeholder 12" title="Click to edit presenter's name, title, and date"/>
          <p:cNvSpPr>
            <a:spLocks noGrp="1"/>
          </p:cNvSpPr>
          <p:nvPr>
            <p:ph type="body" sz="quarter" idx="15" hasCustomPrompt="1"/>
          </p:nvPr>
        </p:nvSpPr>
        <p:spPr>
          <a:xfrm>
            <a:off x="454570" y="4144789"/>
            <a:ext cx="7104996" cy="223312"/>
          </a:xfrm>
          <a:prstGeom prst="rect">
            <a:avLst/>
          </a:prstGeom>
        </p:spPr>
        <p:txBody>
          <a:bodyPr lIns="0" tIns="0" rIns="0" bIns="0" anchor="t" anchorCtr="0">
            <a:normAutofit/>
          </a:bodyPr>
          <a:lstStyle>
            <a:lvl1pPr marL="0" marR="0" indent="0" algn="l" defTabSz="685800" rtl="0" eaLnBrk="1" fontAlgn="auto" latinLnBrk="0" hangingPunct="1">
              <a:lnSpc>
                <a:spcPct val="100000"/>
              </a:lnSpc>
              <a:spcBef>
                <a:spcPts val="0"/>
              </a:spcBef>
              <a:spcAft>
                <a:spcPts val="0"/>
              </a:spcAft>
              <a:buClr>
                <a:schemeClr val="tx2"/>
              </a:buClr>
              <a:buSzTx/>
              <a:buFontTx/>
              <a:buNone/>
              <a:tabLst/>
              <a:defRPr sz="1100" b="0" baseline="0">
                <a:solidFill>
                  <a:schemeClr val="bg1"/>
                </a:solidFill>
                <a:latin typeface="Arial" panose="020B0604020202020204" pitchFamily="34" charset="0"/>
                <a:cs typeface="Arial" panose="020B0604020202020204" pitchFamily="34" charset="0"/>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edit presenter’s title and division</a:t>
            </a:r>
          </a:p>
        </p:txBody>
      </p:sp>
      <p:sp>
        <p:nvSpPr>
          <p:cNvPr id="5" name="Footer Placeholder 4"/>
          <p:cNvSpPr>
            <a:spLocks noGrp="1"/>
          </p:cNvSpPr>
          <p:nvPr>
            <p:ph type="ftr" sz="quarter" idx="11"/>
          </p:nvPr>
        </p:nvSpPr>
        <p:spPr>
          <a:xfrm>
            <a:off x="6194235" y="5093301"/>
            <a:ext cx="1137747" cy="182880"/>
          </a:xfrm>
          <a:prstGeom prst="rect">
            <a:avLst/>
          </a:prstGeom>
          <a:noFill/>
        </p:spPr>
        <p:txBody>
          <a:bodyPr vert="horz" wrap="none" lIns="0" tIns="0" rIns="0" bIns="0" rtlCol="0" anchor="b" anchorCtr="0">
            <a:noAutofit/>
          </a:bodyPr>
          <a:lstStyle>
            <a:lvl1pPr algn="r">
              <a:lnSpc>
                <a:spcPct val="100000"/>
              </a:lnSpc>
              <a:defRPr lang="en-US" smtClean="0">
                <a:solidFill>
                  <a:schemeClr val="bg1"/>
                </a:solidFill>
              </a:defRPr>
            </a:lvl1pPr>
          </a:lstStyle>
          <a:p>
            <a:pPr defTabSz="685800">
              <a:spcBef>
                <a:spcPts val="600"/>
              </a:spcBef>
              <a:buClr>
                <a:schemeClr val="tx2"/>
              </a:buClr>
            </a:pPr>
            <a:r>
              <a:rPr lang="en-US"/>
              <a:t>IBM Confidential - Shared Under NDA</a:t>
            </a:r>
            <a:endParaRPr lang="en-US" dirty="0"/>
          </a:p>
        </p:txBody>
      </p:sp>
      <p:pic>
        <p:nvPicPr>
          <p:cNvPr id="10" name="Picture 9"/>
          <p:cNvPicPr>
            <a:picLocks noChangeAspect="1"/>
          </p:cNvPicPr>
          <p:nvPr/>
        </p:nvPicPr>
        <p:blipFill rotWithShape="1">
          <a:blip r:embed="rId3"/>
          <a:srcRect l="14569" t="26753" r="14569" b="26753"/>
          <a:stretch/>
        </p:blipFill>
        <p:spPr>
          <a:xfrm>
            <a:off x="457201" y="425997"/>
            <a:ext cx="1268337" cy="371860"/>
          </a:xfrm>
          <a:prstGeom prst="rect">
            <a:avLst/>
          </a:prstGeom>
        </p:spPr>
      </p:pic>
      <p:cxnSp>
        <p:nvCxnSpPr>
          <p:cNvPr id="17" name="Straight Connector 16"/>
          <p:cNvCxnSpPr/>
          <p:nvPr userDrawn="1"/>
        </p:nvCxnSpPr>
        <p:spPr>
          <a:xfrm>
            <a:off x="454570" y="3709266"/>
            <a:ext cx="758952"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rotWithShape="1">
          <a:blip r:embed="rId4"/>
          <a:srcRect l="-14222" t="-34103" r="-8052" b="-9221"/>
          <a:stretch/>
        </p:blipFill>
        <p:spPr>
          <a:xfrm>
            <a:off x="7898525" y="4887310"/>
            <a:ext cx="904080" cy="398082"/>
          </a:xfrm>
          <a:prstGeom prst="rect">
            <a:avLst/>
          </a:prstGeom>
          <a:noFill/>
        </p:spPr>
      </p:pic>
    </p:spTree>
    <p:extLst>
      <p:ext uri="{BB962C8B-B14F-4D97-AF65-F5344CB8AC3E}">
        <p14:creationId xmlns:p14="http://schemas.microsoft.com/office/powerpoint/2010/main" val="2605553064"/>
      </p:ext>
    </p:extLst>
  </p:cSld>
  <p:clrMapOvr>
    <a:masterClrMapping/>
  </p:clrMapOvr>
  <p:extLst mod="1">
    <p:ext uri="{DCECCB84-F9BA-43D5-87BE-67443E8EF086}">
      <p15:sldGuideLst xmlns:p15="http://schemas.microsoft.com/office/powerpoint/2012/main">
        <p15:guide id="1" orient="horz" pos="3432">
          <p15:clr>
            <a:srgbClr val="FBAE40"/>
          </p15:clr>
        </p15:guide>
        <p15:guide id="2" pos="2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Data-driven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hart Placeholder 4"/>
          <p:cNvSpPr>
            <a:spLocks noGrp="1"/>
          </p:cNvSpPr>
          <p:nvPr>
            <p:ph type="chart" sz="quarter" idx="14"/>
          </p:nvPr>
        </p:nvSpPr>
        <p:spPr>
          <a:xfrm>
            <a:off x="457200" y="914400"/>
            <a:ext cx="8228653" cy="4114800"/>
          </a:xfrm>
          <a:prstGeom prst="rect">
            <a:avLst/>
          </a:prstGeom>
        </p:spPr>
        <p:txBody>
          <a:bodyPr/>
          <a:lstStyle>
            <a:lvl1pPr marL="0" indent="0" algn="ctr">
              <a:buFontTx/>
              <a:buNone/>
              <a:defRPr cap="none" baseline="0">
                <a:solidFill>
                  <a:schemeClr val="tx1"/>
                </a:solidFill>
              </a:defRPr>
            </a:lvl1pPr>
          </a:lstStyle>
          <a:p>
            <a:r>
              <a:rPr lang="en-US"/>
              <a:t>Click icon to add chart</a:t>
            </a:r>
            <a:endParaRPr lang="en-US" dirty="0"/>
          </a:p>
        </p:txBody>
      </p:sp>
      <p:sp>
        <p:nvSpPr>
          <p:cNvPr id="4" name="Footer Placeholder 3"/>
          <p:cNvSpPr>
            <a:spLocks noGrp="1"/>
          </p:cNvSpPr>
          <p:nvPr>
            <p:ph type="ftr" sz="quarter" idx="15"/>
          </p:nvPr>
        </p:nvSpPr>
        <p:spPr/>
        <p:txBody>
          <a:bodyPr/>
          <a:lstStyle/>
          <a:p>
            <a:pPr defTabSz="685800" eaLnBrk="1" hangingPunct="1">
              <a:lnSpc>
                <a:spcPct val="90000"/>
              </a:lnSpc>
              <a:spcBef>
                <a:spcPts val="600"/>
              </a:spcBef>
              <a:buClr>
                <a:srgbClr val="1D3649"/>
              </a:buClr>
            </a:pPr>
            <a:r>
              <a:rPr lang="en-US">
                <a:solidFill>
                  <a:srgbClr val="FFFFFF"/>
                </a:solidFill>
              </a:rPr>
              <a:t>IBM Confidential - Shared Under NDA</a:t>
            </a:r>
            <a:endParaRPr lang="en-US" dirty="0">
              <a:solidFill>
                <a:srgbClr val="FFFFFF"/>
              </a:solidFill>
            </a:endParaRPr>
          </a:p>
        </p:txBody>
      </p:sp>
    </p:spTree>
    <p:extLst>
      <p:ext uri="{BB962C8B-B14F-4D97-AF65-F5344CB8AC3E}">
        <p14:creationId xmlns:p14="http://schemas.microsoft.com/office/powerpoint/2010/main" val="8667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 Placeholder 4"/>
          <p:cNvSpPr>
            <a:spLocks noGrp="1"/>
          </p:cNvSpPr>
          <p:nvPr>
            <p:ph type="body" sz="quarter" idx="13" hasCustomPrompt="1"/>
          </p:nvPr>
        </p:nvSpPr>
        <p:spPr>
          <a:xfrm>
            <a:off x="2743533" y="3969964"/>
            <a:ext cx="5943277" cy="259136"/>
          </a:xfrm>
          <a:prstGeom prst="rect">
            <a:avLst/>
          </a:prstGeom>
        </p:spPr>
        <p:txBody>
          <a:bodyPr tIns="0" bIns="0"/>
          <a:lstStyle>
            <a:lvl1pPr marL="0" indent="0">
              <a:spcBef>
                <a:spcPts val="0"/>
              </a:spcBef>
              <a:buFontTx/>
              <a:buNone/>
              <a:defRPr cap="none" baseline="0">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Click to edit author’s title</a:t>
            </a:r>
          </a:p>
        </p:txBody>
      </p:sp>
      <p:pic>
        <p:nvPicPr>
          <p:cNvPr id="4" name="Picture 3"/>
          <p:cNvPicPr>
            <a:picLocks noChangeAspect="1"/>
          </p:cNvPicPr>
          <p:nvPr userDrawn="1"/>
        </p:nvPicPr>
        <p:blipFill rotWithShape="1">
          <a:blip r:embed="rId2"/>
          <a:srcRect l="9787" t="10247" r="9787" b="10247"/>
          <a:stretch/>
        </p:blipFill>
        <p:spPr>
          <a:xfrm>
            <a:off x="145833" y="1287780"/>
            <a:ext cx="2744607" cy="2095138"/>
          </a:xfrm>
          <a:prstGeom prst="rect">
            <a:avLst/>
          </a:prstGeom>
        </p:spPr>
      </p:pic>
      <p:sp>
        <p:nvSpPr>
          <p:cNvPr id="12" name="Title 11"/>
          <p:cNvSpPr>
            <a:spLocks noGrp="1"/>
          </p:cNvSpPr>
          <p:nvPr userDrawn="1">
            <p:ph type="title" hasCustomPrompt="1"/>
          </p:nvPr>
        </p:nvSpPr>
        <p:spPr>
          <a:xfrm>
            <a:off x="2743200" y="1375737"/>
            <a:ext cx="5943600" cy="1917383"/>
          </a:xfrm>
        </p:spPr>
        <p:txBody>
          <a:bodyPr anchor="b" anchorCtr="0">
            <a:noAutofit/>
          </a:bodyPr>
          <a:lstStyle>
            <a:lvl1pPr>
              <a:lnSpc>
                <a:spcPct val="100000"/>
              </a:lnSpc>
              <a:defRPr sz="3200">
                <a:solidFill>
                  <a:srgbClr val="1D3649"/>
                </a:solidFill>
              </a:defRPr>
            </a:lvl1pPr>
          </a:lstStyle>
          <a:p>
            <a:r>
              <a:rPr lang="en-US" dirty="0"/>
              <a:t>Click to edit quote.”</a:t>
            </a:r>
          </a:p>
        </p:txBody>
      </p:sp>
      <p:sp>
        <p:nvSpPr>
          <p:cNvPr id="5" name="Text Placeholder 4"/>
          <p:cNvSpPr>
            <a:spLocks noGrp="1"/>
          </p:cNvSpPr>
          <p:nvPr>
            <p:ph type="body" sz="quarter" idx="11" hasCustomPrompt="1"/>
          </p:nvPr>
        </p:nvSpPr>
        <p:spPr>
          <a:xfrm>
            <a:off x="2743533" y="3771900"/>
            <a:ext cx="5943277" cy="198065"/>
          </a:xfrm>
          <a:prstGeom prst="rect">
            <a:avLst/>
          </a:prstGeom>
        </p:spPr>
        <p:txBody>
          <a:bodyPr tIns="0" bIns="0" anchor="b" anchorCtr="0"/>
          <a:lstStyle>
            <a:lvl1pPr marL="0" indent="0">
              <a:spcBef>
                <a:spcPts val="0"/>
              </a:spcBef>
              <a:buFontTx/>
              <a:buNone/>
              <a:defRPr cap="all" baseline="0">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Click to edit author’s name</a:t>
            </a:r>
          </a:p>
        </p:txBody>
      </p:sp>
      <p:sp>
        <p:nvSpPr>
          <p:cNvPr id="2" name="Footer Placeholder 1"/>
          <p:cNvSpPr>
            <a:spLocks noGrp="1"/>
          </p:cNvSpPr>
          <p:nvPr>
            <p:ph type="ftr" sz="quarter" idx="14"/>
          </p:nvPr>
        </p:nvSpPr>
        <p:spPr/>
        <p:txBody>
          <a:bodyPr/>
          <a:lstStyle/>
          <a:p>
            <a:pPr defTabSz="685800" eaLnBrk="1" hangingPunct="1">
              <a:lnSpc>
                <a:spcPct val="90000"/>
              </a:lnSpc>
              <a:spcBef>
                <a:spcPts val="600"/>
              </a:spcBef>
              <a:buClr>
                <a:srgbClr val="1D3649"/>
              </a:buClr>
            </a:pPr>
            <a:r>
              <a:rPr lang="en-US">
                <a:solidFill>
                  <a:srgbClr val="FFFFFF"/>
                </a:solidFill>
              </a:rPr>
              <a:t>IBM Confidential - Shared Under NDA</a:t>
            </a:r>
            <a:endParaRPr lang="en-US" dirty="0">
              <a:solidFill>
                <a:srgbClr val="FFFFFF"/>
              </a:solidFill>
            </a:endParaRPr>
          </a:p>
        </p:txBody>
      </p:sp>
    </p:spTree>
    <p:extLst>
      <p:ext uri="{BB962C8B-B14F-4D97-AF65-F5344CB8AC3E}">
        <p14:creationId xmlns:p14="http://schemas.microsoft.com/office/powerpoint/2010/main" val="2854971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defTabSz="685800" eaLnBrk="1" hangingPunct="1">
              <a:lnSpc>
                <a:spcPct val="90000"/>
              </a:lnSpc>
              <a:spcBef>
                <a:spcPts val="600"/>
              </a:spcBef>
              <a:buClr>
                <a:srgbClr val="1D3649"/>
              </a:buClr>
            </a:pPr>
            <a:r>
              <a:rPr lang="en-US">
                <a:solidFill>
                  <a:srgbClr val="FFFFFF"/>
                </a:solidFill>
              </a:rPr>
              <a:t>IBM Confidential - Shared Under NDA</a:t>
            </a:r>
            <a:endParaRPr lang="en-US" dirty="0">
              <a:solidFill>
                <a:srgbClr val="FFFFFF"/>
              </a:solidFill>
            </a:endParaRPr>
          </a:p>
        </p:txBody>
      </p:sp>
    </p:spTree>
    <p:extLst>
      <p:ext uri="{BB962C8B-B14F-4D97-AF65-F5344CB8AC3E}">
        <p14:creationId xmlns:p14="http://schemas.microsoft.com/office/powerpoint/2010/main" val="1412804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solidFill>
          <a:srgbClr val="1D3649"/>
        </a:soli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33552" y="1708253"/>
            <a:ext cx="8259134" cy="1060111"/>
          </a:xfrm>
        </p:spPr>
        <p:txBody>
          <a:bodyPr>
            <a:noAutofit/>
          </a:bodyPr>
          <a:lstStyle>
            <a:lvl1pPr>
              <a:lnSpc>
                <a:spcPct val="85000"/>
              </a:lnSpc>
              <a:defRPr sz="4400" b="1" baseline="0">
                <a:solidFill>
                  <a:schemeClr val="bg1"/>
                </a:solidFill>
              </a:defRPr>
            </a:lvl1pPr>
          </a:lstStyle>
          <a:p>
            <a:r>
              <a:rPr lang="en-US" dirty="0"/>
              <a:t>Edit master section title</a:t>
            </a:r>
          </a:p>
        </p:txBody>
      </p:sp>
      <p:sp>
        <p:nvSpPr>
          <p:cNvPr id="29" name="Text Placeholder 28"/>
          <p:cNvSpPr>
            <a:spLocks noGrp="1"/>
          </p:cNvSpPr>
          <p:nvPr userDrawn="1">
            <p:ph type="body" sz="quarter" idx="13"/>
          </p:nvPr>
        </p:nvSpPr>
        <p:spPr>
          <a:xfrm>
            <a:off x="456961" y="1488338"/>
            <a:ext cx="8227585" cy="259328"/>
          </a:xfrm>
          <a:prstGeom prst="rect">
            <a:avLst/>
          </a:prstGeom>
        </p:spPr>
        <p:txBody>
          <a:bodyPr lIns="0" tIns="0" rIns="0" bIns="0" anchor="t" anchorCtr="0">
            <a:normAutofit/>
          </a:bodyPr>
          <a:lstStyle>
            <a:lvl1pPr marL="0" indent="0">
              <a:lnSpc>
                <a:spcPct val="100000"/>
              </a:lnSpc>
              <a:buFontTx/>
              <a:buNone/>
              <a:defRPr sz="1400" cap="all" baseline="0">
                <a:solidFill>
                  <a:schemeClr val="bg1"/>
                </a:solidFill>
              </a:defRPr>
            </a:lvl1pPr>
            <a:lvl2pPr marL="176212" indent="0">
              <a:buFontTx/>
              <a:buNone/>
              <a:defRPr sz="1200">
                <a:solidFill>
                  <a:schemeClr val="bg1"/>
                </a:solidFill>
              </a:defRPr>
            </a:lvl2pPr>
            <a:lvl3pPr marL="384175" indent="0">
              <a:buFontTx/>
              <a:buNone/>
              <a:defRPr sz="1200">
                <a:solidFill>
                  <a:schemeClr val="bg1"/>
                </a:solidFill>
              </a:defRPr>
            </a:lvl3pPr>
            <a:lvl4pPr marL="522288" indent="0">
              <a:buFontTx/>
              <a:buNone/>
              <a:defRPr sz="1200">
                <a:solidFill>
                  <a:schemeClr val="bg1"/>
                </a:solidFill>
              </a:defRPr>
            </a:lvl4pPr>
            <a:lvl5pPr marL="696913" indent="0">
              <a:buFontTx/>
              <a:buNone/>
              <a:defRPr sz="1200">
                <a:solidFill>
                  <a:schemeClr val="bg1"/>
                </a:solidFill>
              </a:defRPr>
            </a:lvl5pPr>
          </a:lstStyle>
          <a:p>
            <a:pPr lvl="0"/>
            <a:r>
              <a:rPr lang="en-US"/>
              <a:t>Click to edit Master text styles</a:t>
            </a:r>
          </a:p>
        </p:txBody>
      </p:sp>
      <p:cxnSp>
        <p:nvCxnSpPr>
          <p:cNvPr id="8" name="Straight Connector 7"/>
          <p:cNvCxnSpPr/>
          <p:nvPr userDrawn="1"/>
        </p:nvCxnSpPr>
        <p:spPr>
          <a:xfrm>
            <a:off x="454570" y="1288832"/>
            <a:ext cx="758952"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rotWithShape="1">
          <a:blip r:embed="rId2"/>
          <a:srcRect l="63757" t="44138" b="14099"/>
          <a:stretch/>
        </p:blipFill>
        <p:spPr>
          <a:xfrm>
            <a:off x="5829300" y="2976453"/>
            <a:ext cx="3312263" cy="2386777"/>
          </a:xfrm>
          <a:prstGeom prst="rect">
            <a:avLst/>
          </a:prstGeom>
        </p:spPr>
      </p:pic>
    </p:spTree>
    <p:extLst>
      <p:ext uri="{BB962C8B-B14F-4D97-AF65-F5344CB8AC3E}">
        <p14:creationId xmlns:p14="http://schemas.microsoft.com/office/powerpoint/2010/main" val="1675302474"/>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3 Sub Sections">
    <p:bg>
      <p:bgPr>
        <a:solidFill>
          <a:schemeClr val="bg1"/>
        </a:solidFill>
        <a:effectLst/>
      </p:bgPr>
    </p:bg>
    <p:spTree>
      <p:nvGrpSpPr>
        <p:cNvPr id="1" name=""/>
        <p:cNvGrpSpPr/>
        <p:nvPr/>
      </p:nvGrpSpPr>
      <p:grpSpPr>
        <a:xfrm>
          <a:off x="0" y="0"/>
          <a:ext cx="0" cy="0"/>
          <a:chOff x="0" y="0"/>
          <a:chExt cx="0" cy="0"/>
        </a:xfrm>
      </p:grpSpPr>
      <p:grpSp>
        <p:nvGrpSpPr>
          <p:cNvPr id="6" name="Group 5"/>
          <p:cNvGrpSpPr/>
          <p:nvPr userDrawn="1"/>
        </p:nvGrpSpPr>
        <p:grpSpPr>
          <a:xfrm>
            <a:off x="0" y="2"/>
            <a:ext cx="9144000" cy="2922035"/>
            <a:chOff x="0" y="0"/>
            <a:chExt cx="9144000" cy="2922035"/>
          </a:xfrm>
        </p:grpSpPr>
        <p:cxnSp>
          <p:nvCxnSpPr>
            <p:cNvPr id="15" name="Straight Connector 14"/>
            <p:cNvCxnSpPr/>
            <p:nvPr userDrawn="1"/>
          </p:nvCxnSpPr>
          <p:spPr>
            <a:xfrm>
              <a:off x="454570" y="2922035"/>
              <a:ext cx="758952"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a:xfrm>
              <a:off x="0" y="0"/>
              <a:ext cx="9144000" cy="2880360"/>
            </a:xfrm>
            <a:prstGeom prst="rect">
              <a:avLst/>
            </a:prstGeom>
            <a:solidFill>
              <a:srgbClr val="1D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
          <p:cNvSpPr txBox="1">
            <a:spLocks/>
          </p:cNvSpPr>
          <p:nvPr userDrawn="1"/>
        </p:nvSpPr>
        <p:spPr>
          <a:xfrm>
            <a:off x="374433" y="3899591"/>
            <a:ext cx="579664" cy="548640"/>
          </a:xfrm>
          <a:prstGeom prst="rect">
            <a:avLst/>
          </a:prstGeom>
        </p:spPr>
        <p:txBody>
          <a:bodyPr vert="horz" lIns="0" tIns="0" rIns="0" bIns="0" rtlCol="0" anchor="b" anchorCtr="0">
            <a:noAutofit/>
          </a:bodyPr>
          <a:lstStyle>
            <a:lvl1pPr algn="l" defTabSz="6858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fontAlgn="auto">
              <a:lnSpc>
                <a:spcPct val="100000"/>
              </a:lnSpc>
              <a:spcAft>
                <a:spcPts val="0"/>
              </a:spcAft>
            </a:pPr>
            <a:r>
              <a:rPr lang="en-US" sz="3600" b="1" dirty="0">
                <a:solidFill>
                  <a:schemeClr val="accent1"/>
                </a:solidFill>
              </a:rPr>
              <a:t>01</a:t>
            </a:r>
          </a:p>
        </p:txBody>
      </p:sp>
      <p:sp>
        <p:nvSpPr>
          <p:cNvPr id="20" name="Title 1"/>
          <p:cNvSpPr txBox="1">
            <a:spLocks/>
          </p:cNvSpPr>
          <p:nvPr userDrawn="1"/>
        </p:nvSpPr>
        <p:spPr>
          <a:xfrm>
            <a:off x="3174534" y="3899591"/>
            <a:ext cx="579664" cy="548640"/>
          </a:xfrm>
          <a:prstGeom prst="rect">
            <a:avLst/>
          </a:prstGeom>
        </p:spPr>
        <p:txBody>
          <a:bodyPr vert="horz" lIns="0" tIns="0" rIns="0" bIns="0" rtlCol="0" anchor="b" anchorCtr="0">
            <a:noAutofit/>
          </a:bodyPr>
          <a:lstStyle>
            <a:lvl1pPr algn="l" defTabSz="6858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fontAlgn="auto">
              <a:lnSpc>
                <a:spcPct val="100000"/>
              </a:lnSpc>
              <a:spcAft>
                <a:spcPts val="0"/>
              </a:spcAft>
            </a:pPr>
            <a:r>
              <a:rPr lang="en-US" sz="3600" b="1" dirty="0">
                <a:solidFill>
                  <a:schemeClr val="accent1"/>
                </a:solidFill>
              </a:rPr>
              <a:t>02</a:t>
            </a:r>
          </a:p>
        </p:txBody>
      </p:sp>
      <p:sp>
        <p:nvSpPr>
          <p:cNvPr id="22" name="Title 1"/>
          <p:cNvSpPr txBox="1">
            <a:spLocks/>
          </p:cNvSpPr>
          <p:nvPr userDrawn="1"/>
        </p:nvSpPr>
        <p:spPr>
          <a:xfrm>
            <a:off x="5952692" y="3899591"/>
            <a:ext cx="579664" cy="548640"/>
          </a:xfrm>
          <a:prstGeom prst="rect">
            <a:avLst/>
          </a:prstGeom>
        </p:spPr>
        <p:txBody>
          <a:bodyPr vert="horz" lIns="0" tIns="0" rIns="0" bIns="0" rtlCol="0" anchor="b" anchorCtr="0">
            <a:noAutofit/>
          </a:bodyPr>
          <a:lstStyle>
            <a:lvl1pPr algn="l" defTabSz="6858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fontAlgn="auto">
              <a:lnSpc>
                <a:spcPct val="100000"/>
              </a:lnSpc>
              <a:spcAft>
                <a:spcPts val="0"/>
              </a:spcAft>
            </a:pPr>
            <a:r>
              <a:rPr lang="en-US" sz="3600" b="1" dirty="0">
                <a:solidFill>
                  <a:schemeClr val="accent1"/>
                </a:solidFill>
              </a:rPr>
              <a:t>03</a:t>
            </a:r>
          </a:p>
        </p:txBody>
      </p:sp>
      <p:sp>
        <p:nvSpPr>
          <p:cNvPr id="37" name="Text Placeholder 36"/>
          <p:cNvSpPr>
            <a:spLocks noGrp="1"/>
          </p:cNvSpPr>
          <p:nvPr userDrawn="1">
            <p:ph type="body" sz="quarter" idx="14" hasCustomPrompt="1"/>
          </p:nvPr>
        </p:nvSpPr>
        <p:spPr>
          <a:xfrm>
            <a:off x="1006260" y="4000501"/>
            <a:ext cx="2054303" cy="382247"/>
          </a:xfrm>
          <a:prstGeom prst="rect">
            <a:avLst/>
          </a:prstGeom>
        </p:spPr>
        <p:txBody>
          <a:bodyPr tIns="0" bIns="0" anchor="b" anchorCtr="0"/>
          <a:lstStyle>
            <a:lvl1pPr marL="0" indent="0">
              <a:lnSpc>
                <a:spcPct val="90000"/>
              </a:lnSpc>
              <a:spcBef>
                <a:spcPts val="0"/>
              </a:spcBef>
              <a:buFontTx/>
              <a:buNone/>
              <a:defRPr>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text</a:t>
            </a:r>
          </a:p>
        </p:txBody>
      </p:sp>
      <p:sp>
        <p:nvSpPr>
          <p:cNvPr id="40" name="Text Placeholder 39"/>
          <p:cNvSpPr>
            <a:spLocks noGrp="1"/>
          </p:cNvSpPr>
          <p:nvPr userDrawn="1">
            <p:ph type="body" sz="quarter" idx="15" hasCustomPrompt="1"/>
          </p:nvPr>
        </p:nvSpPr>
        <p:spPr>
          <a:xfrm>
            <a:off x="3856065" y="4000501"/>
            <a:ext cx="2055459" cy="382247"/>
          </a:xfrm>
          <a:prstGeom prst="rect">
            <a:avLst/>
          </a:prstGeom>
        </p:spPr>
        <p:txBody>
          <a:bodyPr tIns="0" bIns="0" anchor="b" anchorCtr="0"/>
          <a:lstStyle>
            <a:lvl1pPr marL="0" indent="0">
              <a:lnSpc>
                <a:spcPct val="90000"/>
              </a:lnSpc>
              <a:spcBef>
                <a:spcPts val="0"/>
              </a:spcBef>
              <a:buFontTx/>
              <a:buNone/>
              <a:defRPr>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text</a:t>
            </a:r>
          </a:p>
        </p:txBody>
      </p:sp>
      <p:sp>
        <p:nvSpPr>
          <p:cNvPr id="43" name="Text Placeholder 42"/>
          <p:cNvSpPr>
            <a:spLocks noGrp="1"/>
          </p:cNvSpPr>
          <p:nvPr userDrawn="1">
            <p:ph type="body" sz="quarter" idx="16" hasCustomPrompt="1"/>
          </p:nvPr>
        </p:nvSpPr>
        <p:spPr>
          <a:xfrm>
            <a:off x="6627404" y="4000501"/>
            <a:ext cx="2055459" cy="382247"/>
          </a:xfrm>
          <a:prstGeom prst="rect">
            <a:avLst/>
          </a:prstGeom>
        </p:spPr>
        <p:txBody>
          <a:bodyPr tIns="0" bIns="0" anchor="b" anchorCtr="0"/>
          <a:lstStyle>
            <a:lvl1pPr marL="0" indent="0">
              <a:lnSpc>
                <a:spcPct val="90000"/>
              </a:lnSpc>
              <a:spcBef>
                <a:spcPts val="0"/>
              </a:spcBef>
              <a:buFontTx/>
              <a:buNone/>
              <a:defRPr>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text</a:t>
            </a:r>
          </a:p>
        </p:txBody>
      </p:sp>
      <p:sp>
        <p:nvSpPr>
          <p:cNvPr id="2" name="Title 1"/>
          <p:cNvSpPr>
            <a:spLocks noGrp="1"/>
          </p:cNvSpPr>
          <p:nvPr userDrawn="1">
            <p:ph type="title" hasCustomPrompt="1"/>
          </p:nvPr>
        </p:nvSpPr>
        <p:spPr>
          <a:xfrm>
            <a:off x="433552" y="1179013"/>
            <a:ext cx="8259135" cy="916597"/>
          </a:xfrm>
        </p:spPr>
        <p:txBody>
          <a:bodyPr>
            <a:noAutofit/>
          </a:bodyPr>
          <a:lstStyle>
            <a:lvl1pPr>
              <a:lnSpc>
                <a:spcPct val="100000"/>
              </a:lnSpc>
              <a:defRPr sz="4400" b="1">
                <a:solidFill>
                  <a:schemeClr val="bg1"/>
                </a:solidFill>
              </a:defRPr>
            </a:lvl1pPr>
          </a:lstStyle>
          <a:p>
            <a:r>
              <a:rPr lang="en-US" dirty="0"/>
              <a:t>Edit master section title</a:t>
            </a:r>
          </a:p>
        </p:txBody>
      </p:sp>
      <p:sp>
        <p:nvSpPr>
          <p:cNvPr id="29" name="Text Placeholder 28"/>
          <p:cNvSpPr>
            <a:spLocks noGrp="1"/>
          </p:cNvSpPr>
          <p:nvPr userDrawn="1">
            <p:ph type="body" sz="quarter" idx="13"/>
          </p:nvPr>
        </p:nvSpPr>
        <p:spPr>
          <a:xfrm>
            <a:off x="457201" y="925941"/>
            <a:ext cx="8229600" cy="265768"/>
          </a:xfrm>
          <a:prstGeom prst="rect">
            <a:avLst/>
          </a:prstGeom>
        </p:spPr>
        <p:txBody>
          <a:bodyPr vert="horz" lIns="0" tIns="36576" rIns="0" bIns="0" rtlCol="0" anchor="t" anchorCtr="0">
            <a:normAutofit/>
          </a:bodyPr>
          <a:lstStyle>
            <a:lvl1pPr marL="0" indent="0">
              <a:buFontTx/>
              <a:buNone/>
              <a:defRPr lang="en-US" sz="1400" cap="all" baseline="0" dirty="0">
                <a:solidFill>
                  <a:schemeClr val="bg1"/>
                </a:solidFill>
              </a:defRPr>
            </a:lvl1pPr>
          </a:lstStyle>
          <a:p>
            <a:pPr marL="198438" lvl="0" indent="-198438"/>
            <a:r>
              <a:rPr lang="en-US"/>
              <a:t>Click to edit Master text styles</a:t>
            </a:r>
          </a:p>
        </p:txBody>
      </p:sp>
    </p:spTree>
    <p:extLst>
      <p:ext uri="{BB962C8B-B14F-4D97-AF65-F5344CB8AC3E}">
        <p14:creationId xmlns:p14="http://schemas.microsoft.com/office/powerpoint/2010/main" val="3419983824"/>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Mandatory Closing Slide">
    <p:bg>
      <p:bgPr>
        <a:solidFill>
          <a:srgbClr val="1D3649"/>
        </a:solidFill>
        <a:effectLst/>
      </p:bgPr>
    </p:bg>
    <p:spTree>
      <p:nvGrpSpPr>
        <p:cNvPr id="1" name=""/>
        <p:cNvGrpSpPr/>
        <p:nvPr/>
      </p:nvGrpSpPr>
      <p:grpSpPr>
        <a:xfrm>
          <a:off x="0" y="0"/>
          <a:ext cx="0" cy="0"/>
          <a:chOff x="0" y="0"/>
          <a:chExt cx="0" cy="0"/>
        </a:xfrm>
      </p:grpSpPr>
      <p:cxnSp>
        <p:nvCxnSpPr>
          <p:cNvPr id="22" name="Straight Connector 21"/>
          <p:cNvCxnSpPr/>
          <p:nvPr userDrawn="1"/>
        </p:nvCxnSpPr>
        <p:spPr>
          <a:xfrm>
            <a:off x="454269" y="1212804"/>
            <a:ext cx="758952" cy="0"/>
          </a:xfrm>
          <a:prstGeom prst="line">
            <a:avLst/>
          </a:prstGeom>
          <a:ln w="101600">
            <a:solidFill>
              <a:srgbClr val="FF5004"/>
            </a:solidFill>
            <a:miter lim="800000"/>
            <a:tailEnd type="none"/>
          </a:ln>
        </p:spPr>
        <p:style>
          <a:lnRef idx="1">
            <a:schemeClr val="accent1"/>
          </a:lnRef>
          <a:fillRef idx="0">
            <a:schemeClr val="accent1"/>
          </a:fillRef>
          <a:effectRef idx="0">
            <a:schemeClr val="accent1"/>
          </a:effectRef>
          <a:fontRef idx="minor">
            <a:schemeClr val="tx1"/>
          </a:fontRef>
        </p:style>
      </p:cxnSp>
      <p:sp>
        <p:nvSpPr>
          <p:cNvPr id="49" name="TextBox 48"/>
          <p:cNvSpPr txBox="1"/>
          <p:nvPr userDrawn="1"/>
        </p:nvSpPr>
        <p:spPr>
          <a:xfrm>
            <a:off x="764577" y="2485465"/>
            <a:ext cx="1725640" cy="138499"/>
          </a:xfrm>
          <a:prstGeom prst="rect">
            <a:avLst/>
          </a:prstGeom>
          <a:noFill/>
        </p:spPr>
        <p:txBody>
          <a:bodyPr wrap="square" lIns="0" tIns="0" rIns="0" bIns="0" rtlCol="0">
            <a:spAutoFit/>
          </a:bodyPr>
          <a:lstStyle/>
          <a:p>
            <a:r>
              <a:rPr lang="en-US" sz="900" dirty="0">
                <a:solidFill>
                  <a:schemeClr val="bg1"/>
                </a:solidFill>
              </a:rPr>
              <a:t>ibm.com/security</a:t>
            </a:r>
          </a:p>
        </p:txBody>
      </p:sp>
      <p:pic>
        <p:nvPicPr>
          <p:cNvPr id="50" name="Picture 4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701" y="2468272"/>
            <a:ext cx="168274" cy="170050"/>
          </a:xfrm>
          <a:prstGeom prst="rect">
            <a:avLst/>
          </a:prstGeom>
        </p:spPr>
      </p:pic>
      <p:sp>
        <p:nvSpPr>
          <p:cNvPr id="47" name="TextBox 46"/>
          <p:cNvSpPr txBox="1"/>
          <p:nvPr/>
        </p:nvSpPr>
        <p:spPr>
          <a:xfrm>
            <a:off x="764577" y="2716295"/>
            <a:ext cx="1725640" cy="138499"/>
          </a:xfrm>
          <a:prstGeom prst="rect">
            <a:avLst/>
          </a:prstGeom>
          <a:noFill/>
        </p:spPr>
        <p:txBody>
          <a:bodyPr wrap="square" lIns="0" tIns="0" rIns="0" bIns="0" rtlCol="0">
            <a:spAutoFit/>
          </a:bodyPr>
          <a:lstStyle/>
          <a:p>
            <a:r>
              <a:rPr lang="en-US" sz="900" dirty="0">
                <a:solidFill>
                  <a:schemeClr val="bg1"/>
                </a:solidFill>
              </a:rPr>
              <a:t>securityintelligence.com</a:t>
            </a:r>
          </a:p>
        </p:txBody>
      </p:sp>
      <p:pic>
        <p:nvPicPr>
          <p:cNvPr id="48" name="Picture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701" y="2699102"/>
            <a:ext cx="168274" cy="170050"/>
          </a:xfrm>
          <a:prstGeom prst="rect">
            <a:avLst/>
          </a:prstGeom>
        </p:spPr>
      </p:pic>
      <p:sp>
        <p:nvSpPr>
          <p:cNvPr id="45" name="TextBox 44"/>
          <p:cNvSpPr txBox="1"/>
          <p:nvPr/>
        </p:nvSpPr>
        <p:spPr>
          <a:xfrm>
            <a:off x="764577" y="2935719"/>
            <a:ext cx="1733562" cy="138499"/>
          </a:xfrm>
          <a:prstGeom prst="rect">
            <a:avLst/>
          </a:prstGeom>
          <a:noFill/>
        </p:spPr>
        <p:txBody>
          <a:bodyPr wrap="square" lIns="0" tIns="0" rIns="0" bIns="0" rtlCol="0">
            <a:spAutoFit/>
          </a:bodyPr>
          <a:lstStyle/>
          <a:p>
            <a:r>
              <a:rPr lang="en-US" sz="900" dirty="0">
                <a:solidFill>
                  <a:schemeClr val="bg1"/>
                </a:solidFill>
              </a:rPr>
              <a:t>xforce.ibmcloud.com</a:t>
            </a: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701" y="2918527"/>
            <a:ext cx="168274" cy="170050"/>
          </a:xfrm>
          <a:prstGeom prst="rect">
            <a:avLst/>
          </a:prstGeom>
        </p:spPr>
      </p:pic>
      <p:pic>
        <p:nvPicPr>
          <p:cNvPr id="43" name="Picture 42"/>
          <p:cNvPicPr>
            <a:picLocks noChangeAspect="1"/>
          </p:cNvPicPr>
          <p:nvPr userDrawn="1"/>
        </p:nvPicPr>
        <p:blipFill>
          <a:blip r:embed="rId3"/>
          <a:stretch>
            <a:fillRect/>
          </a:stretch>
        </p:blipFill>
        <p:spPr>
          <a:xfrm>
            <a:off x="441934" y="3134655"/>
            <a:ext cx="228051" cy="228242"/>
          </a:xfrm>
          <a:prstGeom prst="rect">
            <a:avLst/>
          </a:prstGeom>
        </p:spPr>
      </p:pic>
      <p:sp>
        <p:nvSpPr>
          <p:cNvPr id="44" name="TextBox 43"/>
          <p:cNvSpPr txBox="1"/>
          <p:nvPr userDrawn="1"/>
        </p:nvSpPr>
        <p:spPr>
          <a:xfrm>
            <a:off x="764578" y="3173248"/>
            <a:ext cx="1889639" cy="138499"/>
          </a:xfrm>
          <a:prstGeom prst="rect">
            <a:avLst/>
          </a:prstGeom>
          <a:noFill/>
        </p:spPr>
        <p:txBody>
          <a:bodyPr wrap="square" lIns="0" tIns="0" rIns="0" bIns="0" rtlCol="0">
            <a:spAutoFit/>
          </a:bodyPr>
          <a:lstStyle/>
          <a:p>
            <a:r>
              <a:rPr lang="en-US" sz="900" dirty="0">
                <a:solidFill>
                  <a:schemeClr val="bg1"/>
                </a:solidFill>
              </a:rPr>
              <a:t>@ibmsecurity</a:t>
            </a:r>
          </a:p>
        </p:txBody>
      </p:sp>
      <p:pic>
        <p:nvPicPr>
          <p:cNvPr id="41" name="Picture 40"/>
          <p:cNvPicPr>
            <a:picLocks noChangeAspect="1"/>
          </p:cNvPicPr>
          <p:nvPr userDrawn="1"/>
        </p:nvPicPr>
        <p:blipFill>
          <a:blip r:embed="rId4"/>
          <a:stretch>
            <a:fillRect/>
          </a:stretch>
        </p:blipFill>
        <p:spPr>
          <a:xfrm>
            <a:off x="449818" y="3367894"/>
            <a:ext cx="214867" cy="215048"/>
          </a:xfrm>
          <a:prstGeom prst="rect">
            <a:avLst/>
          </a:prstGeom>
        </p:spPr>
      </p:pic>
      <p:sp>
        <p:nvSpPr>
          <p:cNvPr id="42" name="TextBox 41"/>
          <p:cNvSpPr txBox="1"/>
          <p:nvPr userDrawn="1"/>
        </p:nvSpPr>
        <p:spPr>
          <a:xfrm>
            <a:off x="764577" y="3404080"/>
            <a:ext cx="1889638" cy="138499"/>
          </a:xfrm>
          <a:prstGeom prst="rect">
            <a:avLst/>
          </a:prstGeom>
          <a:noFill/>
        </p:spPr>
        <p:txBody>
          <a:bodyPr wrap="square" lIns="0" tIns="0" rIns="0" bIns="0" rtlCol="0">
            <a:spAutoFit/>
          </a:bodyPr>
          <a:lstStyle/>
          <a:p>
            <a:r>
              <a:rPr lang="en-US" sz="900" dirty="0">
                <a:solidFill>
                  <a:schemeClr val="bg1"/>
                </a:solidFill>
              </a:rPr>
              <a:t>youtube/user/ibmsecuritysolutions</a:t>
            </a:r>
          </a:p>
        </p:txBody>
      </p:sp>
      <p:pic>
        <p:nvPicPr>
          <p:cNvPr id="107" name="Picture 106"/>
          <p:cNvPicPr>
            <a:picLocks noChangeAspect="1"/>
          </p:cNvPicPr>
          <p:nvPr userDrawn="1"/>
        </p:nvPicPr>
        <p:blipFill>
          <a:blip r:embed="rId5"/>
          <a:stretch>
            <a:fillRect/>
          </a:stretch>
        </p:blipFill>
        <p:spPr>
          <a:xfrm>
            <a:off x="8003671" y="4982023"/>
            <a:ext cx="739401" cy="277745"/>
          </a:xfrm>
          <a:prstGeom prst="rect">
            <a:avLst/>
          </a:prstGeom>
        </p:spPr>
      </p:pic>
      <p:pic>
        <p:nvPicPr>
          <p:cNvPr id="108" name="Picture 107"/>
          <p:cNvPicPr>
            <a:picLocks noChangeAspect="1"/>
          </p:cNvPicPr>
          <p:nvPr userDrawn="1"/>
        </p:nvPicPr>
        <p:blipFill rotWithShape="1">
          <a:blip r:embed="rId6"/>
          <a:srcRect l="14569" t="26753" r="14569" b="26753"/>
          <a:stretch/>
        </p:blipFill>
        <p:spPr>
          <a:xfrm>
            <a:off x="457201" y="425997"/>
            <a:ext cx="1268337" cy="371860"/>
          </a:xfrm>
          <a:prstGeom prst="rect">
            <a:avLst/>
          </a:prstGeom>
        </p:spPr>
      </p:pic>
      <p:sp>
        <p:nvSpPr>
          <p:cNvPr id="25" name="Rectangle 11"/>
          <p:cNvSpPr>
            <a:spLocks noChangeArrowheads="1"/>
          </p:cNvSpPr>
          <p:nvPr userDrawn="1"/>
        </p:nvSpPr>
        <p:spPr bwMode="auto">
          <a:xfrm>
            <a:off x="465083" y="3871636"/>
            <a:ext cx="7086600" cy="133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nchor="t" anchorCtr="0">
            <a:noAutofit/>
          </a:bodyPr>
          <a:lstStyle/>
          <a:p>
            <a:pPr marL="0" indent="0" eaLnBrk="0" hangingPunct="0">
              <a:spcBef>
                <a:spcPct val="20000"/>
              </a:spcBef>
              <a:buClr>
                <a:srgbClr val="000000"/>
              </a:buClr>
            </a:pPr>
            <a:r>
              <a:rPr lang="en-US" sz="600" b="1" baseline="0" dirty="0">
                <a:solidFill>
                  <a:schemeClr val="bg1"/>
                </a:solidFill>
              </a:rPr>
              <a:t>© Copyright IBM Corporation 2016. All rights reserved.  </a:t>
            </a:r>
            <a:r>
              <a:rPr lang="en-US" sz="600" baseline="0" dirty="0">
                <a:solidFill>
                  <a:schemeClr val="bg1"/>
                </a:solidFill>
              </a:rPr>
              <a:t>The information contained in these materials is provided for informational purposes only, and is provided AS IS without warranty of any kind, express or implied.  IBM shall not be responsible for any damages arising out of the use of, or otherwise related to, these materials. Nothing contained in these materials is intended to, nor shall have the effect of, creating any warranties or representations from IBM or its suppliers or licensors, or altering the terms and conditions of the applicable license agreement  governing the use of IBM software. References in these materials to IBM products, programs, or services do not imply that they will be available in all countries in which IBM operates. Product release dates and / or capabilities referenced in these materials may change at any time at IBM’s sole discretion based on market opportunities or other factors, and are not intended to be a commitment to future product or feature availability in any way. IBM, the IBM logo, and other IBM products and services are trademarks of the International Business Machines Corporation, in the United States, other countries or both. Other company, product, or service names may be trademarks or service marks of others.</a:t>
            </a:r>
            <a:br>
              <a:rPr lang="en-US" sz="600" baseline="0" dirty="0">
                <a:solidFill>
                  <a:schemeClr val="bg1"/>
                </a:solidFill>
              </a:rPr>
            </a:br>
            <a:endParaRPr lang="en-US" sz="600" baseline="0" dirty="0">
              <a:solidFill>
                <a:schemeClr val="bg1"/>
              </a:solidFill>
            </a:endParaRPr>
          </a:p>
          <a:p>
            <a:pPr marL="0" indent="0" eaLnBrk="0" hangingPunct="0">
              <a:spcBef>
                <a:spcPct val="20000"/>
              </a:spcBef>
              <a:buClr>
                <a:srgbClr val="000000"/>
              </a:buClr>
            </a:pPr>
            <a:r>
              <a:rPr lang="en-US" sz="600" b="1" baseline="0" dirty="0">
                <a:solidFill>
                  <a:schemeClr val="bg1"/>
                </a:solidFill>
                <a:cs typeface="Arial" charset="0"/>
              </a:rPr>
              <a:t>Statement of Good Security Practices: </a:t>
            </a:r>
            <a:r>
              <a:rPr lang="en-US" sz="600" baseline="0" dirty="0">
                <a:solidFill>
                  <a:schemeClr val="bg1"/>
                </a:solidFill>
                <a:cs typeface="Arial" charset="0"/>
              </a:rPr>
              <a:t>IT system security involves protecting systems and information through prevention, detection and response to improper access from within and outside your enterprise.  Improper access can result in information being altered, destroyed, misappropriated or misused or can result in damage to or misuse of your systems, including for use in attacks on others. No IT system or product  should be considered completely secure and no single product, service or security measure can be completely effective in preventing improper use or access. IBM systems, products and services are designed to be part of a lawful, comprehensive security approach, which will necessarily involve additional operational procedures, and may require other systems, products or services to be most effective. </a:t>
            </a:r>
            <a:br>
              <a:rPr lang="en-US" sz="600" baseline="0" dirty="0">
                <a:solidFill>
                  <a:schemeClr val="bg1"/>
                </a:solidFill>
                <a:cs typeface="Arial" charset="0"/>
              </a:rPr>
            </a:br>
            <a:endParaRPr lang="en-US" sz="600" baseline="0" dirty="0">
              <a:solidFill>
                <a:schemeClr val="bg1"/>
              </a:solidFill>
              <a:cs typeface="Arial" charset="0"/>
            </a:endParaRPr>
          </a:p>
          <a:p>
            <a:pPr marL="0" indent="0" eaLnBrk="0" hangingPunct="0">
              <a:spcBef>
                <a:spcPct val="20000"/>
              </a:spcBef>
              <a:buClr>
                <a:srgbClr val="000000"/>
              </a:buClr>
            </a:pPr>
            <a:r>
              <a:rPr lang="en-US" sz="600" baseline="0" dirty="0">
                <a:solidFill>
                  <a:schemeClr val="bg1"/>
                </a:solidFill>
                <a:cs typeface="Arial" charset="0"/>
              </a:rPr>
              <a:t>IBM DOES NOT WARRANT THAT ANYSYSTEMS, PRODUCTS OR SERVICES ARE IMMUNE FROM, OR WILL MAKE YOUR ENTERPRISE IMMUNE FROM, THE MALICIOUS OR ILLEGAL CONDUCT </a:t>
            </a:r>
            <a:br>
              <a:rPr lang="en-US" sz="600" baseline="0" dirty="0">
                <a:solidFill>
                  <a:schemeClr val="bg1"/>
                </a:solidFill>
                <a:cs typeface="Arial" charset="0"/>
              </a:rPr>
            </a:br>
            <a:r>
              <a:rPr lang="en-US" sz="600" baseline="0" dirty="0">
                <a:solidFill>
                  <a:schemeClr val="bg1"/>
                </a:solidFill>
                <a:cs typeface="Arial" charset="0"/>
              </a:rPr>
              <a:t>OF ANY PARTY.</a:t>
            </a:r>
          </a:p>
        </p:txBody>
      </p:sp>
      <p:sp>
        <p:nvSpPr>
          <p:cNvPr id="318" name="TextBox 317"/>
          <p:cNvSpPr txBox="1"/>
          <p:nvPr userDrawn="1"/>
        </p:nvSpPr>
        <p:spPr>
          <a:xfrm>
            <a:off x="457200" y="2247992"/>
            <a:ext cx="1725640" cy="138499"/>
          </a:xfrm>
          <a:prstGeom prst="rect">
            <a:avLst/>
          </a:prstGeom>
          <a:noFill/>
        </p:spPr>
        <p:txBody>
          <a:bodyPr wrap="square" lIns="0" tIns="0" rIns="0" bIns="0" rtlCol="0">
            <a:spAutoFit/>
          </a:bodyPr>
          <a:lstStyle/>
          <a:p>
            <a:r>
              <a:rPr lang="en-US" sz="900" dirty="0">
                <a:solidFill>
                  <a:schemeClr val="bg1"/>
                </a:solidFill>
              </a:rPr>
              <a:t>FOLLOW US ON:</a:t>
            </a:r>
          </a:p>
        </p:txBody>
      </p:sp>
      <p:sp>
        <p:nvSpPr>
          <p:cNvPr id="322" name="TextBox 321"/>
          <p:cNvSpPr txBox="1"/>
          <p:nvPr userDrawn="1"/>
        </p:nvSpPr>
        <p:spPr>
          <a:xfrm>
            <a:off x="341775" y="1240394"/>
            <a:ext cx="8358796" cy="861774"/>
          </a:xfrm>
          <a:prstGeom prst="rect">
            <a:avLst/>
          </a:prstGeom>
          <a:noFill/>
        </p:spPr>
        <p:txBody>
          <a:bodyPr wrap="square" rtlCol="0">
            <a:spAutoFit/>
          </a:bodyPr>
          <a:lstStyle/>
          <a:p>
            <a:pPr algn="l"/>
            <a:r>
              <a:rPr lang="en-US" sz="5000" b="1" dirty="0">
                <a:solidFill>
                  <a:schemeClr val="bg1"/>
                </a:solidFill>
              </a:rPr>
              <a:t>THANK YOU</a:t>
            </a:r>
          </a:p>
        </p:txBody>
      </p:sp>
      <p:pic>
        <p:nvPicPr>
          <p:cNvPr id="18" name="Picture 17"/>
          <p:cNvPicPr>
            <a:picLocks noChangeAspect="1"/>
          </p:cNvPicPr>
          <p:nvPr userDrawn="1"/>
        </p:nvPicPr>
        <p:blipFill rotWithShape="1">
          <a:blip r:embed="rId7"/>
          <a:srcRect l="63757" t="44138" b="14099"/>
          <a:stretch/>
        </p:blipFill>
        <p:spPr>
          <a:xfrm>
            <a:off x="5829300" y="722191"/>
            <a:ext cx="3312263" cy="2386777"/>
          </a:xfrm>
          <a:prstGeom prst="rect">
            <a:avLst/>
          </a:prstGeom>
        </p:spPr>
      </p:pic>
    </p:spTree>
    <p:extLst>
      <p:ext uri="{BB962C8B-B14F-4D97-AF65-F5344CB8AC3E}">
        <p14:creationId xmlns:p14="http://schemas.microsoft.com/office/powerpoint/2010/main" val="900901546"/>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_Title Only">
    <p:spTree>
      <p:nvGrpSpPr>
        <p:cNvPr id="1" name=""/>
        <p:cNvGrpSpPr/>
        <p:nvPr/>
      </p:nvGrpSpPr>
      <p:grpSpPr>
        <a:xfrm>
          <a:off x="0" y="0"/>
          <a:ext cx="0" cy="0"/>
          <a:chOff x="0" y="0"/>
          <a:chExt cx="0" cy="0"/>
        </a:xfrm>
      </p:grpSpPr>
      <p:sp>
        <p:nvSpPr>
          <p:cNvPr id="31" name="Double Click to Edit"/>
          <p:cNvSpPr txBox="1">
            <a:spLocks noGrp="1"/>
          </p:cNvSpPr>
          <p:nvPr>
            <p:ph type="body" sz="quarter" idx="13"/>
          </p:nvPr>
        </p:nvSpPr>
        <p:spPr>
          <a:xfrm>
            <a:off x="454026" y="225430"/>
            <a:ext cx="8231188" cy="346075"/>
          </a:xfrm>
          <a:prstGeom prst="rect">
            <a:avLst/>
          </a:prstGeom>
        </p:spPr>
        <p:txBody>
          <a:bodyPr lIns="0" tIns="0" rIns="0" bIns="0"/>
          <a:lstStyle>
            <a:lvl1pPr marL="0" indent="0" defTabSz="213945">
              <a:lnSpc>
                <a:spcPts val="2153"/>
              </a:lnSpc>
              <a:spcBef>
                <a:spcPts val="0"/>
              </a:spcBef>
              <a:buSzTx/>
              <a:buNone/>
              <a:tabLst>
                <a:tab pos="213945" algn="l"/>
              </a:tabLst>
              <a:defRPr sz="2100">
                <a:solidFill>
                  <a:srgbClr val="1D3649"/>
                </a:solidFill>
                <a:latin typeface="Arial"/>
                <a:ea typeface="Arial"/>
                <a:cs typeface="Arial"/>
                <a:sym typeface="Arial"/>
              </a:defRPr>
            </a:lvl1pPr>
          </a:lstStyle>
          <a:p>
            <a:r>
              <a:t>Double Click to Edit</a:t>
            </a:r>
          </a:p>
        </p:txBody>
      </p:sp>
      <p:sp>
        <p:nvSpPr>
          <p:cNvPr id="32" name="Slide Number"/>
          <p:cNvSpPr txBox="1">
            <a:spLocks noGrp="1"/>
          </p:cNvSpPr>
          <p:nvPr>
            <p:ph type="sldNum" sz="quarter" idx="2"/>
          </p:nvPr>
        </p:nvSpPr>
        <p:spPr>
          <a:xfrm>
            <a:off x="128785" y="5513669"/>
            <a:ext cx="177938" cy="161362"/>
          </a:xfrm>
          <a:prstGeom prst="rect">
            <a:avLst/>
          </a:prstGeom>
        </p:spPr>
        <p:txBody>
          <a:bodyPr lIns="71314" tIns="35658" rIns="71314" bIns="35658"/>
          <a:lstStyle/>
          <a:p>
            <a:pPr fontAlgn="base">
              <a:spcBef>
                <a:spcPct val="0"/>
              </a:spcBef>
              <a:spcAft>
                <a:spcPct val="0"/>
              </a:spcAft>
            </a:pPr>
            <a:fld id="{86CB4B4D-7CA3-9044-876B-883B54F8677D}" type="slidenum">
              <a:rPr sz="900">
                <a:solidFill>
                  <a:srgbClr val="1D3649"/>
                </a:solidFill>
              </a:rPr>
              <a:pPr fontAlgn="base">
                <a:spcBef>
                  <a:spcPct val="0"/>
                </a:spcBef>
                <a:spcAft>
                  <a:spcPct val="0"/>
                </a:spcAft>
              </a:pPr>
              <a:t>‹#›</a:t>
            </a:fld>
            <a:endParaRPr sz="900">
              <a:solidFill>
                <a:srgbClr val="1D3649"/>
              </a:solidFill>
            </a:endParaRPr>
          </a:p>
        </p:txBody>
      </p:sp>
    </p:spTree>
    <p:extLst>
      <p:ext uri="{BB962C8B-B14F-4D97-AF65-F5344CB8AC3E}">
        <p14:creationId xmlns:p14="http://schemas.microsoft.com/office/powerpoint/2010/main" val="2799234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0"/>
          </p:nvPr>
        </p:nvSpPr>
        <p:spPr/>
        <p:txBody>
          <a:bodyPr/>
          <a:lstStyle/>
          <a:p>
            <a:pPr defTabSz="685800" eaLnBrk="1" hangingPunct="1">
              <a:lnSpc>
                <a:spcPct val="90000"/>
              </a:lnSpc>
              <a:spcBef>
                <a:spcPts val="600"/>
              </a:spcBef>
              <a:buClr>
                <a:srgbClr val="1D3649"/>
              </a:buClr>
            </a:pPr>
            <a:r>
              <a:rPr lang="en-US">
                <a:solidFill>
                  <a:srgbClr val="FFFFFF"/>
                </a:solidFill>
              </a:rPr>
              <a:t>IBM Confidential - Shared Under NDA</a:t>
            </a:r>
            <a:endParaRPr lang="en-US" dirty="0">
              <a:solidFill>
                <a:srgbClr val="FFFFFF"/>
              </a:solidFill>
            </a:endParaRPr>
          </a:p>
        </p:txBody>
      </p:sp>
    </p:spTree>
    <p:extLst>
      <p:ext uri="{BB962C8B-B14F-4D97-AF65-F5344CB8AC3E}">
        <p14:creationId xmlns:p14="http://schemas.microsoft.com/office/powerpoint/2010/main" val="2862072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a:t>Click to edit Master title style</a:t>
            </a:r>
            <a:endParaRPr lang="en-US" dirty="0"/>
          </a:p>
        </p:txBody>
      </p:sp>
      <p:sp>
        <p:nvSpPr>
          <p:cNvPr id="5" name="Content Placeholder 4"/>
          <p:cNvSpPr>
            <a:spLocks noGrp="1"/>
          </p:cNvSpPr>
          <p:nvPr>
            <p:ph sz="quarter" idx="14"/>
          </p:nvPr>
        </p:nvSpPr>
        <p:spPr>
          <a:xfrm>
            <a:off x="457200" y="914400"/>
            <a:ext cx="8229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5"/>
          </p:nvPr>
        </p:nvSpPr>
        <p:spPr/>
        <p:txBody>
          <a:bodyPr/>
          <a:lstStyle/>
          <a:p>
            <a:pPr defTabSz="685800" eaLnBrk="1" hangingPunct="1">
              <a:lnSpc>
                <a:spcPct val="90000"/>
              </a:lnSpc>
              <a:spcBef>
                <a:spcPts val="600"/>
              </a:spcBef>
              <a:buClr>
                <a:srgbClr val="1D3649"/>
              </a:buClr>
            </a:pPr>
            <a:r>
              <a:rPr lang="en-US">
                <a:solidFill>
                  <a:srgbClr val="FFFFFF"/>
                </a:solidFill>
              </a:rPr>
              <a:t>IBM Confidential - Shared Under NDA</a:t>
            </a:r>
            <a:endParaRPr lang="en-US" dirty="0">
              <a:solidFill>
                <a:srgbClr val="FFFFFF"/>
              </a:solidFill>
            </a:endParaRPr>
          </a:p>
        </p:txBody>
      </p:sp>
    </p:spTree>
    <p:extLst>
      <p:ext uri="{BB962C8B-B14F-4D97-AF65-F5344CB8AC3E}">
        <p14:creationId xmlns:p14="http://schemas.microsoft.com/office/powerpoint/2010/main" val="1406212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Intr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p:nvPr>
        </p:nvSpPr>
        <p:spPr>
          <a:xfrm>
            <a:off x="457200" y="670034"/>
            <a:ext cx="8229600" cy="587266"/>
          </a:xfrm>
        </p:spPr>
        <p:txBody>
          <a:bodyPr>
            <a:normAutofit/>
          </a:bodyPr>
          <a:lstStyle>
            <a:lvl1pPr marL="0" indent="0">
              <a:buFontTx/>
              <a:buNone/>
              <a:defRPr sz="1600">
                <a:solidFill>
                  <a:schemeClr val="accent4"/>
                </a:solidFill>
              </a:defRPr>
            </a:lvl1pPr>
          </a:lstStyle>
          <a:p>
            <a:pPr lvl="0"/>
            <a:r>
              <a:rPr lang="en-US"/>
              <a:t>Click to edit Master text styles</a:t>
            </a:r>
          </a:p>
        </p:txBody>
      </p:sp>
      <p:sp>
        <p:nvSpPr>
          <p:cNvPr id="4" name="Footer Placeholder 3"/>
          <p:cNvSpPr>
            <a:spLocks noGrp="1"/>
          </p:cNvSpPr>
          <p:nvPr>
            <p:ph type="ftr" sz="quarter" idx="12"/>
          </p:nvPr>
        </p:nvSpPr>
        <p:spPr/>
        <p:txBody>
          <a:bodyPr/>
          <a:lstStyle/>
          <a:p>
            <a:pPr defTabSz="685800" eaLnBrk="1" hangingPunct="1">
              <a:lnSpc>
                <a:spcPct val="90000"/>
              </a:lnSpc>
              <a:spcBef>
                <a:spcPts val="600"/>
              </a:spcBef>
              <a:buClr>
                <a:srgbClr val="1D3649"/>
              </a:buClr>
            </a:pPr>
            <a:r>
              <a:rPr lang="en-US">
                <a:solidFill>
                  <a:srgbClr val="FFFFFF"/>
                </a:solidFill>
              </a:rPr>
              <a:t>IBM Confidential - Shared Under NDA</a:t>
            </a:r>
            <a:endParaRPr lang="en-US" dirty="0">
              <a:solidFill>
                <a:srgbClr val="FFFFFF"/>
              </a:solidFill>
            </a:endParaRPr>
          </a:p>
        </p:txBody>
      </p:sp>
    </p:spTree>
    <p:extLst>
      <p:ext uri="{BB962C8B-B14F-4D97-AF65-F5344CB8AC3E}">
        <p14:creationId xmlns:p14="http://schemas.microsoft.com/office/powerpoint/2010/main" val="275501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Header">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371600" y="2"/>
            <a:ext cx="7315200" cy="228601"/>
          </a:xfrm>
          <a:prstGeom prst="rect">
            <a:avLst/>
          </a:prstGeom>
        </p:spPr>
        <p:txBody>
          <a:bodyPr tIns="27432" bIns="27432">
            <a:normAutofit/>
          </a:bodyPr>
          <a:lstStyle>
            <a:lvl1pPr marL="0" indent="0" algn="r">
              <a:buFontTx/>
              <a:buNone/>
              <a:defRPr sz="900" cap="all" baseline="0">
                <a:solidFill>
                  <a:schemeClr val="bg1">
                    <a:lumMod val="65000"/>
                  </a:schemeClr>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HEADER 1  |  HEADER 2</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2"/>
          </p:nvPr>
        </p:nvSpPr>
        <p:spPr/>
        <p:txBody>
          <a:bodyPr/>
          <a:lstStyle/>
          <a:p>
            <a:pPr defTabSz="685800" eaLnBrk="1" hangingPunct="1">
              <a:lnSpc>
                <a:spcPct val="90000"/>
              </a:lnSpc>
              <a:spcBef>
                <a:spcPts val="600"/>
              </a:spcBef>
              <a:buClr>
                <a:srgbClr val="1D3649"/>
              </a:buClr>
            </a:pPr>
            <a:r>
              <a:rPr lang="en-US">
                <a:solidFill>
                  <a:srgbClr val="FFFFFF"/>
                </a:solidFill>
              </a:rPr>
              <a:t>IBM Confidential - Shared Under NDA</a:t>
            </a:r>
            <a:endParaRPr lang="en-US" dirty="0">
              <a:solidFill>
                <a:srgbClr val="FFFFFF"/>
              </a:solidFill>
            </a:endParaRPr>
          </a:p>
        </p:txBody>
      </p:sp>
    </p:spTree>
    <p:extLst>
      <p:ext uri="{BB962C8B-B14F-4D97-AF65-F5344CB8AC3E}">
        <p14:creationId xmlns:p14="http://schemas.microsoft.com/office/powerpoint/2010/main" val="184588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Header, and Content">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371600" y="0"/>
            <a:ext cx="7314253" cy="228600"/>
          </a:xfrm>
          <a:prstGeom prst="rect">
            <a:avLst/>
          </a:prstGeom>
        </p:spPr>
        <p:txBody>
          <a:bodyPr tIns="27432" bIns="27432">
            <a:normAutofit/>
          </a:bodyPr>
          <a:lstStyle>
            <a:lvl1pPr marL="0" indent="0" algn="r">
              <a:buFontTx/>
              <a:buNone/>
              <a:defRPr sz="900" cap="all" baseline="0">
                <a:solidFill>
                  <a:schemeClr val="bg1">
                    <a:lumMod val="65000"/>
                  </a:schemeClr>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HEADER 1  |  HEADER 2</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4"/>
          </p:nvPr>
        </p:nvSpPr>
        <p:spPr>
          <a:xfrm>
            <a:off x="457201" y="914400"/>
            <a:ext cx="822801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5"/>
          </p:nvPr>
        </p:nvSpPr>
        <p:spPr/>
        <p:txBody>
          <a:bodyPr/>
          <a:lstStyle/>
          <a:p>
            <a:pPr defTabSz="685800" eaLnBrk="1" hangingPunct="1">
              <a:lnSpc>
                <a:spcPct val="90000"/>
              </a:lnSpc>
              <a:spcBef>
                <a:spcPts val="600"/>
              </a:spcBef>
              <a:buClr>
                <a:srgbClr val="1D3649"/>
              </a:buClr>
            </a:pPr>
            <a:r>
              <a:rPr lang="en-US">
                <a:solidFill>
                  <a:srgbClr val="FFFFFF"/>
                </a:solidFill>
              </a:rPr>
              <a:t>IBM Confidential - Shared Under NDA</a:t>
            </a:r>
            <a:endParaRPr lang="en-US" dirty="0">
              <a:solidFill>
                <a:srgbClr val="FFFFFF"/>
              </a:solidFill>
            </a:endParaRPr>
          </a:p>
        </p:txBody>
      </p:sp>
    </p:spTree>
    <p:extLst>
      <p:ext uri="{BB962C8B-B14F-4D97-AF65-F5344CB8AC3E}">
        <p14:creationId xmlns:p14="http://schemas.microsoft.com/office/powerpoint/2010/main" val="1277798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2"/>
          </p:nvPr>
        </p:nvSpPr>
        <p:spPr>
          <a:xfrm>
            <a:off x="454268" y="914400"/>
            <a:ext cx="3886200" cy="4114800"/>
          </a:xfrm>
          <a:prstGeom prst="rect">
            <a:avLst/>
          </a:prstGeom>
        </p:spPr>
        <p:txBody>
          <a:bodyPr/>
          <a:lstStyle>
            <a:lvl2pPr marL="409575" indent="-16510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4800600" y="914400"/>
            <a:ext cx="38862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4"/>
          </p:nvPr>
        </p:nvSpPr>
        <p:spPr/>
        <p:txBody>
          <a:bodyPr/>
          <a:lstStyle/>
          <a:p>
            <a:pPr defTabSz="685800" eaLnBrk="1" hangingPunct="1">
              <a:lnSpc>
                <a:spcPct val="90000"/>
              </a:lnSpc>
              <a:spcBef>
                <a:spcPts val="600"/>
              </a:spcBef>
              <a:buClr>
                <a:srgbClr val="1D3649"/>
              </a:buClr>
            </a:pPr>
            <a:r>
              <a:rPr lang="en-US">
                <a:solidFill>
                  <a:srgbClr val="FFFFFF"/>
                </a:solidFill>
              </a:rPr>
              <a:t>IBM Confidential - Shared Under NDA</a:t>
            </a:r>
            <a:endParaRPr lang="en-US" dirty="0">
              <a:solidFill>
                <a:srgbClr val="FFFFFF"/>
              </a:solidFill>
            </a:endParaRPr>
          </a:p>
        </p:txBody>
      </p:sp>
    </p:spTree>
    <p:extLst>
      <p:ext uri="{BB962C8B-B14F-4D97-AF65-F5344CB8AC3E}">
        <p14:creationId xmlns:p14="http://schemas.microsoft.com/office/powerpoint/2010/main" val="101802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able, 2-column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5"/>
          </p:nvPr>
        </p:nvSpPr>
        <p:spPr>
          <a:xfrm>
            <a:off x="457200" y="914400"/>
            <a:ext cx="8228653" cy="2171700"/>
          </a:xfrm>
          <a:prstGeom prst="rect">
            <a:avLst/>
          </a:prstGeom>
        </p:spPr>
        <p:txBody>
          <a:bodyPr/>
          <a:lstStyle>
            <a:lvl1pPr marL="0" indent="0" algn="ctr">
              <a:buFontTx/>
              <a:buNone/>
              <a:defRPr/>
            </a:lvl1pPr>
          </a:lstStyle>
          <a:p>
            <a:r>
              <a:rPr lang="en-US"/>
              <a:t>Click icon to add table</a:t>
            </a:r>
            <a:endParaRPr lang="en-US" dirty="0"/>
          </a:p>
        </p:txBody>
      </p:sp>
      <p:sp>
        <p:nvSpPr>
          <p:cNvPr id="9" name="Text Placeholder 8"/>
          <p:cNvSpPr>
            <a:spLocks noGrp="1"/>
          </p:cNvSpPr>
          <p:nvPr>
            <p:ph type="body" sz="quarter" idx="16"/>
          </p:nvPr>
        </p:nvSpPr>
        <p:spPr>
          <a:xfrm>
            <a:off x="4800600" y="3365851"/>
            <a:ext cx="3885253" cy="1663350"/>
          </a:xfrm>
          <a:prstGeom prst="rect">
            <a:avLst/>
          </a:prstGeo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7"/>
          </p:nvPr>
        </p:nvSpPr>
        <p:spPr>
          <a:xfrm>
            <a:off x="454269" y="3365502"/>
            <a:ext cx="3889132" cy="1663685"/>
          </a:xfrm>
          <a:prstGeom prst="rect">
            <a:avLst/>
          </a:prstGeom>
        </p:spPr>
        <p:txBody>
          <a:bodyPr>
            <a:normAutofit/>
          </a:bodyPr>
          <a:lstStyle>
            <a:lvl1pPr>
              <a:defRPr sz="1400"/>
            </a:lvl1pPr>
            <a:lvl2pPr marL="409575" indent="-165100">
              <a:buFont typeface="Arial" panose="020B0604020202020204" pitchFamily="34" charset="0"/>
              <a:buChar cha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8"/>
          </p:nvPr>
        </p:nvSpPr>
        <p:spPr/>
        <p:txBody>
          <a:bodyPr/>
          <a:lstStyle/>
          <a:p>
            <a:pPr defTabSz="685800" eaLnBrk="1" hangingPunct="1">
              <a:lnSpc>
                <a:spcPct val="90000"/>
              </a:lnSpc>
              <a:spcBef>
                <a:spcPts val="600"/>
              </a:spcBef>
              <a:buClr>
                <a:srgbClr val="1D3649"/>
              </a:buClr>
            </a:pPr>
            <a:r>
              <a:rPr lang="en-US">
                <a:solidFill>
                  <a:srgbClr val="FFFFFF"/>
                </a:solidFill>
              </a:rPr>
              <a:t>IBM Confidential - Shared Under NDA</a:t>
            </a:r>
            <a:endParaRPr lang="en-US" dirty="0">
              <a:solidFill>
                <a:srgbClr val="FFFFFF"/>
              </a:solidFill>
            </a:endParaRPr>
          </a:p>
        </p:txBody>
      </p:sp>
    </p:spTree>
    <p:extLst>
      <p:ext uri="{BB962C8B-B14F-4D97-AF65-F5344CB8AC3E}">
        <p14:creationId xmlns:p14="http://schemas.microsoft.com/office/powerpoint/2010/main" val="315838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able Placeholder 6"/>
          <p:cNvSpPr>
            <a:spLocks noGrp="1"/>
          </p:cNvSpPr>
          <p:nvPr>
            <p:ph type="tbl" sz="quarter" idx="14"/>
          </p:nvPr>
        </p:nvSpPr>
        <p:spPr>
          <a:xfrm>
            <a:off x="454269" y="914400"/>
            <a:ext cx="8231585" cy="4114800"/>
          </a:xfrm>
          <a:prstGeom prst="rect">
            <a:avLst/>
          </a:prstGeom>
        </p:spPr>
        <p:txBody>
          <a:bodyPr/>
          <a:lstStyle>
            <a:lvl1pPr marL="0" indent="0" algn="ctr">
              <a:buFontTx/>
              <a:buNone/>
              <a:defRPr/>
            </a:lvl1pPr>
          </a:lstStyle>
          <a:p>
            <a:r>
              <a:rPr lang="en-US"/>
              <a:t>Click icon to add table</a:t>
            </a:r>
            <a:endParaRPr lang="en-US" dirty="0"/>
          </a:p>
        </p:txBody>
      </p:sp>
      <p:sp>
        <p:nvSpPr>
          <p:cNvPr id="4" name="Footer Placeholder 3"/>
          <p:cNvSpPr>
            <a:spLocks noGrp="1"/>
          </p:cNvSpPr>
          <p:nvPr>
            <p:ph type="ftr" sz="quarter" idx="15"/>
          </p:nvPr>
        </p:nvSpPr>
        <p:spPr/>
        <p:txBody>
          <a:bodyPr/>
          <a:lstStyle/>
          <a:p>
            <a:pPr defTabSz="685800" eaLnBrk="1" hangingPunct="1">
              <a:lnSpc>
                <a:spcPct val="90000"/>
              </a:lnSpc>
              <a:spcBef>
                <a:spcPts val="600"/>
              </a:spcBef>
              <a:buClr>
                <a:srgbClr val="1D3649"/>
              </a:buClr>
            </a:pPr>
            <a:r>
              <a:rPr lang="en-US">
                <a:solidFill>
                  <a:srgbClr val="FFFFFF"/>
                </a:solidFill>
              </a:rPr>
              <a:t>IBM Confidential - Shared Under NDA</a:t>
            </a:r>
            <a:endParaRPr lang="en-US" dirty="0">
              <a:solidFill>
                <a:srgbClr val="FFFFFF"/>
              </a:solidFill>
            </a:endParaRPr>
          </a:p>
        </p:txBody>
      </p:sp>
    </p:spTree>
    <p:extLst>
      <p:ext uri="{BB962C8B-B14F-4D97-AF65-F5344CB8AC3E}">
        <p14:creationId xmlns:p14="http://schemas.microsoft.com/office/powerpoint/2010/main" val="72349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54270" y="225967"/>
            <a:ext cx="8231583" cy="345535"/>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156" name="Text Placeholder 155"/>
          <p:cNvSpPr>
            <a:spLocks noGrp="1"/>
          </p:cNvSpPr>
          <p:nvPr userDrawn="1">
            <p:ph type="body" idx="1"/>
          </p:nvPr>
        </p:nvSpPr>
        <p:spPr>
          <a:xfrm>
            <a:off x="457200" y="914400"/>
            <a:ext cx="8229600" cy="4111371"/>
          </a:xfrm>
          <a:prstGeom prst="rect">
            <a:avLst/>
          </a:prstGeom>
        </p:spPr>
        <p:txBody>
          <a:bodyPr vert="horz" lIns="0" tIns="54864" rIns="0" bIns="54864"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p:cNvCxnSpPr/>
          <p:nvPr userDrawn="1"/>
        </p:nvCxnSpPr>
        <p:spPr>
          <a:xfrm>
            <a:off x="454269" y="50183"/>
            <a:ext cx="758952" cy="0"/>
          </a:xfrm>
          <a:prstGeom prst="line">
            <a:avLst/>
          </a:prstGeom>
          <a:ln w="101600">
            <a:solidFill>
              <a:srgbClr val="FF5004"/>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a:xfrm>
            <a:off x="0" y="5458968"/>
            <a:ext cx="9144000" cy="256032"/>
          </a:xfrm>
          <a:prstGeom prst="rect">
            <a:avLst/>
          </a:prstGeom>
          <a:solidFill>
            <a:srgbClr val="1D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dirty="0">
              <a:solidFill>
                <a:srgbClr val="FFFFFF"/>
              </a:solidFill>
            </a:endParaRPr>
          </a:p>
        </p:txBody>
      </p:sp>
      <p:sp>
        <p:nvSpPr>
          <p:cNvPr id="17" name="Footer Placeholder 10"/>
          <p:cNvSpPr>
            <a:spLocks noGrp="1"/>
          </p:cNvSpPr>
          <p:nvPr>
            <p:ph type="ftr" sz="quarter" idx="3"/>
          </p:nvPr>
        </p:nvSpPr>
        <p:spPr>
          <a:xfrm flipH="1">
            <a:off x="6972301" y="5473125"/>
            <a:ext cx="1137885" cy="182880"/>
          </a:xfrm>
          <a:prstGeom prst="rect">
            <a:avLst/>
          </a:prstGeom>
          <a:noFill/>
        </p:spPr>
        <p:txBody>
          <a:bodyPr vert="horz" wrap="none" lIns="0" tIns="0" rIns="0" bIns="0" rtlCol="0" anchor="b" anchorCtr="0">
            <a:noAutofit/>
          </a:bodyPr>
          <a:lstStyle>
            <a:lvl1pPr algn="r">
              <a:defRPr lang="en-US" sz="900" b="0" cap="all" baseline="0" dirty="0">
                <a:solidFill>
                  <a:schemeClr val="bg1"/>
                </a:solidFill>
                <a:ea typeface="+mn-ea"/>
                <a:cs typeface="Arial" panose="020B0604020202020204" pitchFamily="34" charset="0"/>
              </a:defRPr>
            </a:lvl1pPr>
          </a:lstStyle>
          <a:p>
            <a:pPr defTabSz="685800" eaLnBrk="1" hangingPunct="1">
              <a:lnSpc>
                <a:spcPct val="90000"/>
              </a:lnSpc>
              <a:spcBef>
                <a:spcPts val="600"/>
              </a:spcBef>
              <a:buClr>
                <a:srgbClr val="1D3649"/>
              </a:buClr>
            </a:pPr>
            <a:r>
              <a:rPr lang="en-US">
                <a:solidFill>
                  <a:srgbClr val="FFFFFF"/>
                </a:solidFill>
              </a:rPr>
              <a:t>IBM Confidential - Shared Under NDA</a:t>
            </a:r>
            <a:endParaRPr dirty="0">
              <a:solidFill>
                <a:srgbClr val="FFFFFF"/>
              </a:solidFill>
            </a:endParaRPr>
          </a:p>
        </p:txBody>
      </p:sp>
      <p:sp>
        <p:nvSpPr>
          <p:cNvPr id="19" name="TextBox 18"/>
          <p:cNvSpPr txBox="1"/>
          <p:nvPr userDrawn="1"/>
        </p:nvSpPr>
        <p:spPr>
          <a:xfrm>
            <a:off x="114301" y="5473125"/>
            <a:ext cx="1748202" cy="182880"/>
          </a:xfrm>
          <a:prstGeom prst="rect">
            <a:avLst/>
          </a:prstGeom>
          <a:noFill/>
        </p:spPr>
        <p:txBody>
          <a:bodyPr vert="horz" wrap="none" lIns="0" tIns="0" rIns="0" bIns="0" rtlCol="0" anchor="b" anchorCtr="0">
            <a:noAutofit/>
          </a:bodyPr>
          <a:lstStyle>
            <a:defPPr>
              <a:defRPr lang="en-US"/>
            </a:defPPr>
            <a:lvl1pPr algn="r" defTabSz="685800">
              <a:lnSpc>
                <a:spcPct val="90000"/>
              </a:lnSpc>
              <a:spcBef>
                <a:spcPts val="600"/>
              </a:spcBef>
              <a:buClr>
                <a:schemeClr val="tx2"/>
              </a:buClr>
              <a:defRPr sz="800" b="0" cap="all" baseline="0">
                <a:solidFill>
                  <a:schemeClr val="bg1"/>
                </a:solidFill>
                <a:ea typeface="+mn-ea"/>
                <a:cs typeface="Arial" panose="020B0604020202020204" pitchFamily="34" charset="0"/>
              </a:defRPr>
            </a:lvl1pPr>
          </a:lstStyle>
          <a:p>
            <a:pPr algn="l" eaLnBrk="1" hangingPunct="1">
              <a:buClr>
                <a:srgbClr val="1D3649"/>
              </a:buClr>
              <a:tabLst>
                <a:tab pos="173038" algn="r"/>
                <a:tab pos="346075" algn="l"/>
              </a:tabLst>
            </a:pPr>
            <a:r>
              <a:rPr lang="en-US" sz="900" cap="none" dirty="0">
                <a:solidFill>
                  <a:srgbClr val="FFFFFF"/>
                </a:solidFill>
              </a:rPr>
              <a:t>	</a:t>
            </a:r>
            <a:fld id="{69536531-B958-4C09-B602-69D38812002E}" type="slidenum">
              <a:rPr lang="en-US" sz="900" cap="none" smtClean="0">
                <a:solidFill>
                  <a:srgbClr val="FFFFFF"/>
                </a:solidFill>
              </a:rPr>
              <a:pPr algn="l" eaLnBrk="1" hangingPunct="1">
                <a:buClr>
                  <a:srgbClr val="1D3649"/>
                </a:buClr>
                <a:tabLst>
                  <a:tab pos="173038" algn="r"/>
                  <a:tab pos="346075" algn="l"/>
                </a:tabLst>
              </a:pPr>
              <a:t>‹#›</a:t>
            </a:fld>
            <a:r>
              <a:rPr lang="en-US" sz="900" cap="none" dirty="0">
                <a:solidFill>
                  <a:srgbClr val="FFFFFF"/>
                </a:solidFill>
              </a:rPr>
              <a:t>	IBM Security</a:t>
            </a:r>
          </a:p>
        </p:txBody>
      </p:sp>
      <p:pic>
        <p:nvPicPr>
          <p:cNvPr id="20" name="Picture 19"/>
          <p:cNvPicPr>
            <a:picLocks noChangeAspect="1"/>
          </p:cNvPicPr>
          <p:nvPr userDrawn="1"/>
        </p:nvPicPr>
        <p:blipFill rotWithShape="1">
          <a:blip r:embed="rId18"/>
          <a:srcRect r="6184"/>
          <a:stretch/>
        </p:blipFill>
        <p:spPr>
          <a:xfrm>
            <a:off x="8563124" y="5511500"/>
            <a:ext cx="344194" cy="137814"/>
          </a:xfrm>
          <a:prstGeom prst="rect">
            <a:avLst/>
          </a:prstGeom>
        </p:spPr>
      </p:pic>
    </p:spTree>
    <p:extLst>
      <p:ext uri="{BB962C8B-B14F-4D97-AF65-F5344CB8AC3E}">
        <p14:creationId xmlns:p14="http://schemas.microsoft.com/office/powerpoint/2010/main" val="855109642"/>
      </p:ext>
    </p:extLst>
  </p:cSld>
  <p:clrMap bg1="lt1" tx1="dk1" bg2="lt2" tx2="dk2" accent1="accent1" accent2="accent2" accent3="accent3" accent4="accent4" accent5="accent5" accent6="accent6" hlink="hlink" folHlink="folHlink"/>
  <p:sldLayoutIdLst>
    <p:sldLayoutId id="2147484014" r:id="rId1"/>
    <p:sldLayoutId id="2147483992" r:id="rId2"/>
    <p:sldLayoutId id="2147483991" r:id="rId3"/>
    <p:sldLayoutId id="2147484015" r:id="rId4"/>
    <p:sldLayoutId id="2147483996" r:id="rId5"/>
    <p:sldLayoutId id="2147483999" r:id="rId6"/>
    <p:sldLayoutId id="2147483993" r:id="rId7"/>
    <p:sldLayoutId id="2147483998" r:id="rId8"/>
    <p:sldLayoutId id="2147483995" r:id="rId9"/>
    <p:sldLayoutId id="2147483997" r:id="rId10"/>
    <p:sldLayoutId id="2147483970" r:id="rId11"/>
    <p:sldLayoutId id="2147483973" r:id="rId12"/>
    <p:sldLayoutId id="2147484000" r:id="rId13"/>
    <p:sldLayoutId id="2147483866" r:id="rId14"/>
    <p:sldLayoutId id="2147484002" r:id="rId15"/>
    <p:sldLayoutId id="2147484016" r:id="rId16"/>
  </p:sldLayoutIdLst>
  <p:hf sldNum="0" hdr="0" dt="0"/>
  <p:txStyles>
    <p:titleStyle>
      <a:lvl1pPr algn="l" defTabSz="228600" rtl="0" eaLnBrk="1" latinLnBrk="0" hangingPunct="1">
        <a:lnSpc>
          <a:spcPts val="2300"/>
        </a:lnSpc>
        <a:spcBef>
          <a:spcPct val="0"/>
        </a:spcBef>
        <a:buNone/>
        <a:tabLst>
          <a:tab pos="228600" algn="l"/>
        </a:tabLst>
        <a:defRPr sz="2200" kern="1200" baseline="0">
          <a:solidFill>
            <a:srgbClr val="1D3649"/>
          </a:solidFill>
          <a:latin typeface="Arial" panose="020B0604020202020204" pitchFamily="34" charset="0"/>
          <a:ea typeface="+mj-ea"/>
          <a:cs typeface="Arial" panose="020B0604020202020204" pitchFamily="34" charset="0"/>
        </a:defRPr>
      </a:lvl1pPr>
    </p:titleStyle>
    <p:bodyStyle>
      <a:lvl1pPr marL="198438" indent="-198438" algn="l" defTabSz="685800" rtl="0" eaLnBrk="1" latinLnBrk="0" hangingPunct="1">
        <a:lnSpc>
          <a:spcPct val="100000"/>
        </a:lnSpc>
        <a:spcBef>
          <a:spcPts val="1200"/>
        </a:spcBef>
        <a:buClr>
          <a:srgbClr val="FF5003"/>
        </a:buClr>
        <a:buFont typeface="Arial" panose="020B0604020202020204" pitchFamily="34" charset="0"/>
        <a:buChar char="•"/>
        <a:defRPr sz="1400" kern="1200">
          <a:solidFill>
            <a:srgbClr val="1D3649"/>
          </a:solidFill>
          <a:latin typeface="Arial" panose="020B0604020202020204" pitchFamily="34" charset="0"/>
          <a:ea typeface="+mn-ea"/>
          <a:cs typeface="Arial" panose="020B0604020202020204" pitchFamily="34" charset="0"/>
        </a:defRPr>
      </a:lvl1pPr>
      <a:lvl2pPr marL="409575" marR="0" indent="-165100"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a:solidFill>
            <a:srgbClr val="1D3649"/>
          </a:solidFill>
          <a:latin typeface="Arial" panose="020B0604020202020204" pitchFamily="34" charset="0"/>
          <a:ea typeface="+mn-ea"/>
          <a:cs typeface="Arial" panose="020B0604020202020204" pitchFamily="34" charset="0"/>
        </a:defRPr>
      </a:lvl2pPr>
      <a:lvl3pPr marL="593725" marR="0" indent="-144463"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baseline="0">
          <a:solidFill>
            <a:srgbClr val="1D3649"/>
          </a:solidFill>
          <a:latin typeface="Arial" panose="020B0604020202020204" pitchFamily="34" charset="0"/>
          <a:ea typeface="+mn-ea"/>
          <a:cs typeface="Arial" panose="020B0604020202020204" pitchFamily="34" charset="0"/>
        </a:defRPr>
      </a:lvl3pPr>
      <a:lvl4pPr marL="769938" marR="0" indent="-163513"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a:solidFill>
            <a:srgbClr val="1D3649"/>
          </a:solidFill>
          <a:latin typeface="Arial" panose="020B0604020202020204" pitchFamily="34" charset="0"/>
          <a:ea typeface="+mn-ea"/>
          <a:cs typeface="Arial" panose="020B0604020202020204" pitchFamily="34" charset="0"/>
        </a:defRPr>
      </a:lvl4pPr>
      <a:lvl5pPr marL="990600" marR="0" indent="-160338"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a:solidFill>
            <a:srgbClr val="1D3649"/>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5472" userDrawn="1">
          <p15:clr>
            <a:srgbClr val="F26B43"/>
          </p15:clr>
        </p15:guide>
        <p15:guide id="3" orient="horz" pos="576" userDrawn="1">
          <p15:clr>
            <a:srgbClr val="F26B43"/>
          </p15:clr>
        </p15:guide>
        <p15:guide id="4" orient="horz" pos="3168" userDrawn="1">
          <p15:clr>
            <a:srgbClr val="F26B43"/>
          </p15:clr>
        </p15:guide>
        <p15:guide id="7" pos="288" userDrawn="1">
          <p15:clr>
            <a:srgbClr val="F26B43"/>
          </p15:clr>
        </p15:guide>
        <p15:guide id="8" pos="2880" userDrawn="1">
          <p15:clr>
            <a:srgbClr val="F26B43"/>
          </p15:clr>
        </p15:guide>
        <p15:guide id="9"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notesSlide" Target="../notesSlides/notesSlide11.xml"/><Relationship Id="rId1" Type="http://schemas.openxmlformats.org/officeDocument/2006/relationships/slideLayout" Target="../slideLayouts/slideLayout16.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25.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600" dirty="0"/>
              <a:t>Introduction to Machine Learning</a:t>
            </a:r>
          </a:p>
        </p:txBody>
      </p:sp>
      <p:sp>
        <p:nvSpPr>
          <p:cNvPr id="5" name="Subtitle 4"/>
          <p:cNvSpPr>
            <a:spLocks noGrp="1"/>
          </p:cNvSpPr>
          <p:nvPr>
            <p:ph type="subTitle" idx="1"/>
          </p:nvPr>
        </p:nvSpPr>
        <p:spPr/>
        <p:txBody>
          <a:bodyPr/>
          <a:lstStyle/>
          <a:p>
            <a:r>
              <a:rPr lang="en-US" dirty="0" err="1"/>
              <a:t>APril</a:t>
            </a:r>
            <a:r>
              <a:rPr lang="en-US" dirty="0"/>
              <a:t> 2018</a:t>
            </a:r>
          </a:p>
        </p:txBody>
      </p:sp>
      <p:sp>
        <p:nvSpPr>
          <p:cNvPr id="6" name="Text Placeholder 5"/>
          <p:cNvSpPr>
            <a:spLocks noGrp="1"/>
          </p:cNvSpPr>
          <p:nvPr>
            <p:ph type="body" sz="quarter" idx="13"/>
          </p:nvPr>
        </p:nvSpPr>
        <p:spPr/>
        <p:txBody>
          <a:bodyPr/>
          <a:lstStyle/>
          <a:p>
            <a:r>
              <a:rPr lang="en-US" dirty="0"/>
              <a:t>Shane Weeden</a:t>
            </a:r>
          </a:p>
        </p:txBody>
      </p:sp>
      <p:sp>
        <p:nvSpPr>
          <p:cNvPr id="8" name="Text Placeholder 7"/>
          <p:cNvSpPr>
            <a:spLocks noGrp="1"/>
          </p:cNvSpPr>
          <p:nvPr>
            <p:ph type="body" sz="quarter" idx="15"/>
          </p:nvPr>
        </p:nvSpPr>
        <p:spPr/>
        <p:txBody>
          <a:bodyPr/>
          <a:lstStyle/>
          <a:p>
            <a:r>
              <a:rPr lang="en-US" dirty="0"/>
              <a:t>Senior Technical Staff Member, IBM Security</a:t>
            </a:r>
          </a:p>
        </p:txBody>
      </p:sp>
    </p:spTree>
    <p:extLst>
      <p:ext uri="{BB962C8B-B14F-4D97-AF65-F5344CB8AC3E}">
        <p14:creationId xmlns:p14="http://schemas.microsoft.com/office/powerpoint/2010/main" val="2004496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06D4A4-F871-A447-A8A5-20775540F9E2}"/>
              </a:ext>
            </a:extLst>
          </p:cNvPr>
          <p:cNvSpPr>
            <a:spLocks noGrp="1"/>
          </p:cNvSpPr>
          <p:nvPr>
            <p:ph type="body" sz="quarter" idx="13"/>
          </p:nvPr>
        </p:nvSpPr>
        <p:spPr/>
        <p:txBody>
          <a:bodyPr/>
          <a:lstStyle/>
          <a:p>
            <a:r>
              <a:rPr lang="en-AU" dirty="0"/>
              <a:t>Let’s take a look at linear regression and gradient descent in action</a:t>
            </a:r>
          </a:p>
        </p:txBody>
      </p:sp>
      <p:sp>
        <p:nvSpPr>
          <p:cNvPr id="3" name="TextBox 2">
            <a:extLst>
              <a:ext uri="{FF2B5EF4-FFF2-40B4-BE49-F238E27FC236}">
                <a16:creationId xmlns:a16="http://schemas.microsoft.com/office/drawing/2014/main" id="{9F999730-6FAC-0F43-BA2D-F49D2B11FA78}"/>
              </a:ext>
            </a:extLst>
          </p:cNvPr>
          <p:cNvSpPr txBox="1"/>
          <p:nvPr/>
        </p:nvSpPr>
        <p:spPr>
          <a:xfrm>
            <a:off x="1871700" y="1993404"/>
            <a:ext cx="5400600" cy="615553"/>
          </a:xfrm>
          <a:prstGeom prst="rect">
            <a:avLst/>
          </a:prstGeom>
          <a:noFill/>
        </p:spPr>
        <p:txBody>
          <a:bodyPr wrap="square" lIns="0" tIns="0" rIns="0" bIns="0" rtlCol="0">
            <a:spAutoFit/>
          </a:bodyPr>
          <a:lstStyle/>
          <a:p>
            <a:pPr algn="ctr"/>
            <a:r>
              <a:rPr lang="en-AU" sz="4000" dirty="0">
                <a:solidFill>
                  <a:srgbClr val="1D3649"/>
                </a:solidFill>
              </a:rPr>
              <a:t>DEMO</a:t>
            </a:r>
          </a:p>
        </p:txBody>
      </p:sp>
    </p:spTree>
    <p:extLst>
      <p:ext uri="{BB962C8B-B14F-4D97-AF65-F5344CB8AC3E}">
        <p14:creationId xmlns:p14="http://schemas.microsoft.com/office/powerpoint/2010/main" val="71119371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06D4A4-F871-A447-A8A5-20775540F9E2}"/>
              </a:ext>
            </a:extLst>
          </p:cNvPr>
          <p:cNvSpPr>
            <a:spLocks noGrp="1"/>
          </p:cNvSpPr>
          <p:nvPr>
            <p:ph type="body" sz="quarter" idx="13"/>
          </p:nvPr>
        </p:nvSpPr>
        <p:spPr/>
        <p:txBody>
          <a:bodyPr/>
          <a:lstStyle/>
          <a:p>
            <a:r>
              <a:rPr lang="en-AU" dirty="0"/>
              <a:t>Logistic regression</a:t>
            </a:r>
          </a:p>
        </p:txBody>
      </p:sp>
      <p:sp>
        <p:nvSpPr>
          <p:cNvPr id="4" name="TextBox 3">
            <a:extLst>
              <a:ext uri="{FF2B5EF4-FFF2-40B4-BE49-F238E27FC236}">
                <a16:creationId xmlns:a16="http://schemas.microsoft.com/office/drawing/2014/main" id="{929975EB-E6D3-D74F-A732-B5A2BB8D7ED0}"/>
              </a:ext>
            </a:extLst>
          </p:cNvPr>
          <p:cNvSpPr txBox="1"/>
          <p:nvPr/>
        </p:nvSpPr>
        <p:spPr>
          <a:xfrm>
            <a:off x="457200" y="761132"/>
            <a:ext cx="8003232" cy="276998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AU" sz="2000" dirty="0">
                <a:solidFill>
                  <a:srgbClr val="1D3649"/>
                </a:solidFill>
              </a:rPr>
              <a:t>The y-values of the training set “classify” a set of observations into one of a bucket of possible answers</a:t>
            </a:r>
            <a:br>
              <a:rPr lang="en-AU" sz="2000" dirty="0">
                <a:solidFill>
                  <a:srgbClr val="1D3649"/>
                </a:solidFill>
              </a:rPr>
            </a:br>
            <a:endParaRPr lang="en-AU" sz="2000" dirty="0">
              <a:solidFill>
                <a:srgbClr val="1D3649"/>
              </a:solidFill>
            </a:endParaRPr>
          </a:p>
          <a:p>
            <a:pPr marL="285750" indent="-285750">
              <a:buFont typeface="Arial" panose="020B0604020202020204" pitchFamily="34" charset="0"/>
              <a:buChar char="•"/>
            </a:pPr>
            <a:r>
              <a:rPr lang="en-AU" sz="2000" dirty="0">
                <a:solidFill>
                  <a:srgbClr val="1D3649"/>
                </a:solidFill>
              </a:rPr>
              <a:t>Examples:</a:t>
            </a:r>
          </a:p>
          <a:p>
            <a:pPr marL="742950" lvl="1" indent="-285750">
              <a:buFont typeface="Arial" panose="020B0604020202020204" pitchFamily="34" charset="0"/>
              <a:buChar char="•"/>
            </a:pPr>
            <a:r>
              <a:rPr lang="en-AU" sz="2000" dirty="0">
                <a:solidFill>
                  <a:srgbClr val="1D3649"/>
                </a:solidFill>
              </a:rPr>
              <a:t>Predict cancer from medical observations (Y/N)</a:t>
            </a:r>
          </a:p>
          <a:p>
            <a:pPr marL="742950" lvl="1" indent="-285750">
              <a:buFont typeface="Arial" panose="020B0604020202020204" pitchFamily="34" charset="0"/>
              <a:buChar char="•"/>
            </a:pPr>
            <a:r>
              <a:rPr lang="en-AU" sz="2000" dirty="0">
                <a:solidFill>
                  <a:srgbClr val="1D3649"/>
                </a:solidFill>
              </a:rPr>
              <a:t>Spam filter (SPAM / NOT SPAM)</a:t>
            </a:r>
          </a:p>
          <a:p>
            <a:pPr marL="742950" lvl="1" indent="-285750">
              <a:buFont typeface="Arial" panose="020B0604020202020204" pitchFamily="34" charset="0"/>
              <a:buChar char="•"/>
            </a:pPr>
            <a:r>
              <a:rPr lang="en-AU" sz="2000" dirty="0">
                <a:solidFill>
                  <a:srgbClr val="1D3649"/>
                </a:solidFill>
              </a:rPr>
              <a:t>What type of cloud is this?</a:t>
            </a:r>
          </a:p>
          <a:p>
            <a:pPr marL="742950" lvl="1" indent="-285750">
              <a:buFont typeface="Arial" panose="020B0604020202020204" pitchFamily="34" charset="0"/>
              <a:buChar char="•"/>
            </a:pPr>
            <a:endParaRPr lang="en-AU" sz="2000" dirty="0">
              <a:solidFill>
                <a:srgbClr val="1D3649"/>
              </a:solidFill>
            </a:endParaRPr>
          </a:p>
          <a:p>
            <a:pPr marL="285750" indent="-285750">
              <a:buFont typeface="Arial" panose="020B0604020202020204" pitchFamily="34" charset="0"/>
              <a:buChar char="•"/>
            </a:pPr>
            <a:r>
              <a:rPr lang="en-AU" sz="2000" dirty="0">
                <a:solidFill>
                  <a:srgbClr val="1D3649"/>
                </a:solidFill>
              </a:rPr>
              <a:t>Uses sigmoid function to map hypothesis to range: 0 &lt;= h(X) &lt;= 1 </a:t>
            </a:r>
          </a:p>
        </p:txBody>
      </p:sp>
      <p:pic>
        <p:nvPicPr>
          <p:cNvPr id="5" name="Picture 4">
            <a:extLst>
              <a:ext uri="{FF2B5EF4-FFF2-40B4-BE49-F238E27FC236}">
                <a16:creationId xmlns:a16="http://schemas.microsoft.com/office/drawing/2014/main" id="{659B081B-5087-174D-AFD4-79785D8ADE4C}"/>
              </a:ext>
            </a:extLst>
          </p:cNvPr>
          <p:cNvPicPr>
            <a:picLocks noChangeAspect="1"/>
          </p:cNvPicPr>
          <p:nvPr/>
        </p:nvPicPr>
        <p:blipFill>
          <a:blip r:embed="rId3"/>
          <a:stretch>
            <a:fillRect/>
          </a:stretch>
        </p:blipFill>
        <p:spPr>
          <a:xfrm>
            <a:off x="611560" y="3721596"/>
            <a:ext cx="1950988" cy="1561628"/>
          </a:xfrm>
          <a:prstGeom prst="rect">
            <a:avLst/>
          </a:prstGeom>
        </p:spPr>
      </p:pic>
      <p:sp>
        <p:nvSpPr>
          <p:cNvPr id="6" name="TextBox 5">
            <a:extLst>
              <a:ext uri="{FF2B5EF4-FFF2-40B4-BE49-F238E27FC236}">
                <a16:creationId xmlns:a16="http://schemas.microsoft.com/office/drawing/2014/main" id="{0B7A92E4-FD24-D246-BAE7-1A74D9908D19}"/>
              </a:ext>
            </a:extLst>
          </p:cNvPr>
          <p:cNvSpPr txBox="1"/>
          <p:nvPr/>
        </p:nvSpPr>
        <p:spPr>
          <a:xfrm>
            <a:off x="2819868" y="4945732"/>
            <a:ext cx="2688236" cy="307777"/>
          </a:xfrm>
          <a:prstGeom prst="rect">
            <a:avLst/>
          </a:prstGeom>
          <a:noFill/>
        </p:spPr>
        <p:txBody>
          <a:bodyPr wrap="none" lIns="0" tIns="0" rIns="0" bIns="0" rtlCol="0">
            <a:spAutoFit/>
          </a:bodyPr>
          <a:lstStyle/>
          <a:p>
            <a:r>
              <a:rPr lang="en-AU" sz="2000" dirty="0">
                <a:solidFill>
                  <a:srgbClr val="1D3649"/>
                </a:solidFill>
              </a:rPr>
              <a:t>Predict y=1 if h(X) &gt; 0.5</a:t>
            </a:r>
          </a:p>
        </p:txBody>
      </p:sp>
      <p:pic>
        <p:nvPicPr>
          <p:cNvPr id="8" name="Picture 7">
            <a:extLst>
              <a:ext uri="{FF2B5EF4-FFF2-40B4-BE49-F238E27FC236}">
                <a16:creationId xmlns:a16="http://schemas.microsoft.com/office/drawing/2014/main" id="{4B4A4B95-9C90-9B4A-94AE-AD13E95891A2}"/>
              </a:ext>
            </a:extLst>
          </p:cNvPr>
          <p:cNvPicPr>
            <a:picLocks noChangeAspect="1"/>
          </p:cNvPicPr>
          <p:nvPr/>
        </p:nvPicPr>
        <p:blipFill>
          <a:blip r:embed="rId4"/>
          <a:stretch>
            <a:fillRect/>
          </a:stretch>
        </p:blipFill>
        <p:spPr>
          <a:xfrm>
            <a:off x="2843808" y="3721596"/>
            <a:ext cx="2093477" cy="937642"/>
          </a:xfrm>
          <a:prstGeom prst="rect">
            <a:avLst/>
          </a:prstGeom>
        </p:spPr>
      </p:pic>
      <p:sp>
        <p:nvSpPr>
          <p:cNvPr id="9" name="TextBox 8">
            <a:extLst>
              <a:ext uri="{FF2B5EF4-FFF2-40B4-BE49-F238E27FC236}">
                <a16:creationId xmlns:a16="http://schemas.microsoft.com/office/drawing/2014/main" id="{AD77F566-ECBE-A54C-A4A9-4248DB8C8FB9}"/>
              </a:ext>
            </a:extLst>
          </p:cNvPr>
          <p:cNvSpPr txBox="1"/>
          <p:nvPr/>
        </p:nvSpPr>
        <p:spPr>
          <a:xfrm>
            <a:off x="5220072" y="4153644"/>
            <a:ext cx="3672408" cy="646331"/>
          </a:xfrm>
          <a:prstGeom prst="rect">
            <a:avLst/>
          </a:prstGeom>
          <a:noFill/>
        </p:spPr>
        <p:txBody>
          <a:bodyPr wrap="square" lIns="0" tIns="0" rIns="0" bIns="0" rtlCol="0">
            <a:spAutoFit/>
          </a:bodyPr>
          <a:lstStyle/>
          <a:p>
            <a:r>
              <a:rPr lang="en-AU" sz="1400" dirty="0">
                <a:solidFill>
                  <a:srgbClr val="1D3649"/>
                </a:solidFill>
              </a:rPr>
              <a:t>Logistic regression also tries to find a set of theta values where the “cost” is minimised. In this case cost is misclassified samples.</a:t>
            </a:r>
          </a:p>
        </p:txBody>
      </p:sp>
    </p:spTree>
    <p:extLst>
      <p:ext uri="{BB962C8B-B14F-4D97-AF65-F5344CB8AC3E}">
        <p14:creationId xmlns:p14="http://schemas.microsoft.com/office/powerpoint/2010/main" val="55573281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6F230F0-E06E-7F47-8F8F-2E7472CE4045}"/>
              </a:ext>
            </a:extLst>
          </p:cNvPr>
          <p:cNvPicPr>
            <a:picLocks noChangeAspect="1"/>
          </p:cNvPicPr>
          <p:nvPr/>
        </p:nvPicPr>
        <p:blipFill>
          <a:blip r:embed="rId3"/>
          <a:stretch>
            <a:fillRect/>
          </a:stretch>
        </p:blipFill>
        <p:spPr>
          <a:xfrm rot="10800000">
            <a:off x="441602" y="1603307"/>
            <a:ext cx="4635500" cy="3429000"/>
          </a:xfrm>
          <a:prstGeom prst="rect">
            <a:avLst/>
          </a:prstGeom>
        </p:spPr>
      </p:pic>
      <p:sp>
        <p:nvSpPr>
          <p:cNvPr id="2" name="Text Placeholder 1">
            <a:extLst>
              <a:ext uri="{FF2B5EF4-FFF2-40B4-BE49-F238E27FC236}">
                <a16:creationId xmlns:a16="http://schemas.microsoft.com/office/drawing/2014/main" id="{B9BCEEBB-50D1-6149-A566-C4D564602363}"/>
              </a:ext>
            </a:extLst>
          </p:cNvPr>
          <p:cNvSpPr>
            <a:spLocks noGrp="1"/>
          </p:cNvSpPr>
          <p:nvPr>
            <p:ph type="body" sz="quarter" idx="13"/>
          </p:nvPr>
        </p:nvSpPr>
        <p:spPr/>
        <p:txBody>
          <a:bodyPr/>
          <a:lstStyle/>
          <a:p>
            <a:r>
              <a:rPr lang="en-AU" dirty="0"/>
              <a:t>Logistic regression - Shane’s Example</a:t>
            </a:r>
          </a:p>
        </p:txBody>
      </p:sp>
      <p:sp>
        <p:nvSpPr>
          <p:cNvPr id="3" name="TextBox 2">
            <a:extLst>
              <a:ext uri="{FF2B5EF4-FFF2-40B4-BE49-F238E27FC236}">
                <a16:creationId xmlns:a16="http://schemas.microsoft.com/office/drawing/2014/main" id="{F5784FDE-FC10-7445-BD71-B9F0E19CDA86}"/>
              </a:ext>
            </a:extLst>
          </p:cNvPr>
          <p:cNvSpPr txBox="1"/>
          <p:nvPr/>
        </p:nvSpPr>
        <p:spPr>
          <a:xfrm>
            <a:off x="457200" y="761132"/>
            <a:ext cx="8003232" cy="61555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AU" sz="2000" dirty="0">
                <a:solidFill>
                  <a:srgbClr val="1D3649"/>
                </a:solidFill>
              </a:rPr>
              <a:t>Predict if a mud-crab is male or female based on the carapace size and largest claw girth</a:t>
            </a:r>
          </a:p>
        </p:txBody>
      </p:sp>
      <p:cxnSp>
        <p:nvCxnSpPr>
          <p:cNvPr id="6" name="Straight Arrow Connector 5">
            <a:extLst>
              <a:ext uri="{FF2B5EF4-FFF2-40B4-BE49-F238E27FC236}">
                <a16:creationId xmlns:a16="http://schemas.microsoft.com/office/drawing/2014/main" id="{2D9E9738-9145-4748-B048-93052B9FE4C4}"/>
              </a:ext>
            </a:extLst>
          </p:cNvPr>
          <p:cNvCxnSpPr/>
          <p:nvPr/>
        </p:nvCxnSpPr>
        <p:spPr>
          <a:xfrm>
            <a:off x="1737746" y="3868719"/>
            <a:ext cx="2304256" cy="0"/>
          </a:xfrm>
          <a:prstGeom prst="straightConnector1">
            <a:avLst/>
          </a:prstGeom>
          <a:ln w="1905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1CE6032-373D-574F-9C35-CA2ECDF4B577}"/>
              </a:ext>
            </a:extLst>
          </p:cNvPr>
          <p:cNvSpPr txBox="1"/>
          <p:nvPr/>
        </p:nvSpPr>
        <p:spPr>
          <a:xfrm>
            <a:off x="2313810" y="3580687"/>
            <a:ext cx="1144544" cy="215444"/>
          </a:xfrm>
          <a:prstGeom prst="rect">
            <a:avLst/>
          </a:prstGeom>
          <a:noFill/>
        </p:spPr>
        <p:txBody>
          <a:bodyPr wrap="none" lIns="0" tIns="0" rIns="0" bIns="0" rtlCol="0">
            <a:spAutoFit/>
          </a:bodyPr>
          <a:lstStyle/>
          <a:p>
            <a:r>
              <a:rPr lang="en-AU" sz="1400" dirty="0">
                <a:solidFill>
                  <a:srgbClr val="FFFF00"/>
                </a:solidFill>
              </a:rPr>
              <a:t>Carapace size</a:t>
            </a:r>
          </a:p>
        </p:txBody>
      </p:sp>
      <p:sp>
        <p:nvSpPr>
          <p:cNvPr id="9" name="Freeform 8">
            <a:extLst>
              <a:ext uri="{FF2B5EF4-FFF2-40B4-BE49-F238E27FC236}">
                <a16:creationId xmlns:a16="http://schemas.microsoft.com/office/drawing/2014/main" id="{A62FCE55-B904-D44E-AE30-F61957A5C7C6}"/>
              </a:ext>
            </a:extLst>
          </p:cNvPr>
          <p:cNvSpPr/>
          <p:nvPr/>
        </p:nvSpPr>
        <p:spPr>
          <a:xfrm>
            <a:off x="3795038" y="1975923"/>
            <a:ext cx="277091" cy="628126"/>
          </a:xfrm>
          <a:custGeom>
            <a:avLst/>
            <a:gdLst>
              <a:gd name="connsiteX0" fmla="*/ 277091 w 277091"/>
              <a:gd name="connsiteY0" fmla="*/ 0 h 628126"/>
              <a:gd name="connsiteX1" fmla="*/ 249381 w 277091"/>
              <a:gd name="connsiteY1" fmla="*/ 64655 h 628126"/>
              <a:gd name="connsiteX2" fmla="*/ 240145 w 277091"/>
              <a:gd name="connsiteY2" fmla="*/ 120073 h 628126"/>
              <a:gd name="connsiteX3" fmla="*/ 221672 w 277091"/>
              <a:gd name="connsiteY3" fmla="*/ 175491 h 628126"/>
              <a:gd name="connsiteX4" fmla="*/ 212436 w 277091"/>
              <a:gd name="connsiteY4" fmla="*/ 203200 h 628126"/>
              <a:gd name="connsiteX5" fmla="*/ 203200 w 277091"/>
              <a:gd name="connsiteY5" fmla="*/ 230909 h 628126"/>
              <a:gd name="connsiteX6" fmla="*/ 147781 w 277091"/>
              <a:gd name="connsiteY6" fmla="*/ 314036 h 628126"/>
              <a:gd name="connsiteX7" fmla="*/ 129309 w 277091"/>
              <a:gd name="connsiteY7" fmla="*/ 341745 h 628126"/>
              <a:gd name="connsiteX8" fmla="*/ 110836 w 277091"/>
              <a:gd name="connsiteY8" fmla="*/ 397164 h 628126"/>
              <a:gd name="connsiteX9" fmla="*/ 101600 w 277091"/>
              <a:gd name="connsiteY9" fmla="*/ 424873 h 628126"/>
              <a:gd name="connsiteX10" fmla="*/ 46181 w 277091"/>
              <a:gd name="connsiteY10" fmla="*/ 508000 h 628126"/>
              <a:gd name="connsiteX11" fmla="*/ 27709 w 277091"/>
              <a:gd name="connsiteY11" fmla="*/ 535709 h 628126"/>
              <a:gd name="connsiteX12" fmla="*/ 9236 w 277091"/>
              <a:gd name="connsiteY12" fmla="*/ 591127 h 628126"/>
              <a:gd name="connsiteX13" fmla="*/ 0 w 277091"/>
              <a:gd name="connsiteY13" fmla="*/ 618836 h 62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7091" h="628126">
                <a:moveTo>
                  <a:pt x="277091" y="0"/>
                </a:moveTo>
                <a:cubicBezTo>
                  <a:pt x="267854" y="21552"/>
                  <a:pt x="256277" y="42244"/>
                  <a:pt x="249381" y="64655"/>
                </a:cubicBezTo>
                <a:cubicBezTo>
                  <a:pt x="243873" y="82554"/>
                  <a:pt x="244687" y="101905"/>
                  <a:pt x="240145" y="120073"/>
                </a:cubicBezTo>
                <a:cubicBezTo>
                  <a:pt x="235422" y="138964"/>
                  <a:pt x="227830" y="157018"/>
                  <a:pt x="221672" y="175491"/>
                </a:cubicBezTo>
                <a:lnTo>
                  <a:pt x="212436" y="203200"/>
                </a:lnTo>
                <a:cubicBezTo>
                  <a:pt x="209357" y="212436"/>
                  <a:pt x="208601" y="222808"/>
                  <a:pt x="203200" y="230909"/>
                </a:cubicBezTo>
                <a:lnTo>
                  <a:pt x="147781" y="314036"/>
                </a:lnTo>
                <a:cubicBezTo>
                  <a:pt x="141624" y="323272"/>
                  <a:pt x="132819" y="331214"/>
                  <a:pt x="129309" y="341745"/>
                </a:cubicBezTo>
                <a:lnTo>
                  <a:pt x="110836" y="397164"/>
                </a:lnTo>
                <a:cubicBezTo>
                  <a:pt x="107757" y="406400"/>
                  <a:pt x="107001" y="416772"/>
                  <a:pt x="101600" y="424873"/>
                </a:cubicBezTo>
                <a:lnTo>
                  <a:pt x="46181" y="508000"/>
                </a:lnTo>
                <a:cubicBezTo>
                  <a:pt x="40024" y="517236"/>
                  <a:pt x="31219" y="525178"/>
                  <a:pt x="27709" y="535709"/>
                </a:cubicBezTo>
                <a:lnTo>
                  <a:pt x="9236" y="591127"/>
                </a:lnTo>
                <a:cubicBezTo>
                  <a:pt x="20142" y="634752"/>
                  <a:pt x="29826" y="633751"/>
                  <a:pt x="0" y="618836"/>
                </a:cubicBezTo>
              </a:path>
            </a:pathLst>
          </a:custGeom>
          <a:noFill/>
          <a:ln w="19050" cap="flat" cmpd="sng" algn="ctr">
            <a:solidFill>
              <a:srgbClr val="FFFF00"/>
            </a:solidFill>
            <a:prstDash val="solid"/>
          </a:ln>
          <a:effectLst/>
        </p:spPr>
        <p:txBody>
          <a:bodyPr rtlCol="0" anchor="ctr"/>
          <a:lstStyle/>
          <a:p>
            <a:pPr algn="ctr"/>
            <a:endParaRPr lang="en-AU"/>
          </a:p>
        </p:txBody>
      </p:sp>
      <p:sp>
        <p:nvSpPr>
          <p:cNvPr id="11" name="Freeform 10">
            <a:extLst>
              <a:ext uri="{FF2B5EF4-FFF2-40B4-BE49-F238E27FC236}">
                <a16:creationId xmlns:a16="http://schemas.microsoft.com/office/drawing/2014/main" id="{AFD24813-91E3-4845-A38F-F06136DC5E2E}"/>
              </a:ext>
            </a:extLst>
          </p:cNvPr>
          <p:cNvSpPr/>
          <p:nvPr/>
        </p:nvSpPr>
        <p:spPr>
          <a:xfrm>
            <a:off x="3785801" y="1994396"/>
            <a:ext cx="391360" cy="646545"/>
          </a:xfrm>
          <a:custGeom>
            <a:avLst/>
            <a:gdLst>
              <a:gd name="connsiteX0" fmla="*/ 304800 w 391360"/>
              <a:gd name="connsiteY0" fmla="*/ 0 h 646545"/>
              <a:gd name="connsiteX1" fmla="*/ 387928 w 391360"/>
              <a:gd name="connsiteY1" fmla="*/ 147782 h 646545"/>
              <a:gd name="connsiteX2" fmla="*/ 378691 w 391360"/>
              <a:gd name="connsiteY2" fmla="*/ 258618 h 646545"/>
              <a:gd name="connsiteX3" fmla="*/ 360218 w 391360"/>
              <a:gd name="connsiteY3" fmla="*/ 350982 h 646545"/>
              <a:gd name="connsiteX4" fmla="*/ 341746 w 391360"/>
              <a:gd name="connsiteY4" fmla="*/ 406400 h 646545"/>
              <a:gd name="connsiteX5" fmla="*/ 332509 w 391360"/>
              <a:gd name="connsiteY5" fmla="*/ 434109 h 646545"/>
              <a:gd name="connsiteX6" fmla="*/ 304800 w 391360"/>
              <a:gd name="connsiteY6" fmla="*/ 489527 h 646545"/>
              <a:gd name="connsiteX7" fmla="*/ 277091 w 391360"/>
              <a:gd name="connsiteY7" fmla="*/ 508000 h 646545"/>
              <a:gd name="connsiteX8" fmla="*/ 203200 w 391360"/>
              <a:gd name="connsiteY8" fmla="*/ 572654 h 646545"/>
              <a:gd name="connsiteX9" fmla="*/ 175491 w 391360"/>
              <a:gd name="connsiteY9" fmla="*/ 600363 h 646545"/>
              <a:gd name="connsiteX10" fmla="*/ 147782 w 391360"/>
              <a:gd name="connsiteY10" fmla="*/ 609600 h 646545"/>
              <a:gd name="connsiteX11" fmla="*/ 120073 w 391360"/>
              <a:gd name="connsiteY11" fmla="*/ 628072 h 646545"/>
              <a:gd name="connsiteX12" fmla="*/ 64655 w 391360"/>
              <a:gd name="connsiteY12" fmla="*/ 646545 h 646545"/>
              <a:gd name="connsiteX13" fmla="*/ 0 w 391360"/>
              <a:gd name="connsiteY13" fmla="*/ 618836 h 64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1360" h="646545">
                <a:moveTo>
                  <a:pt x="304800" y="0"/>
                </a:moveTo>
                <a:cubicBezTo>
                  <a:pt x="332509" y="49261"/>
                  <a:pt x="372401" y="93437"/>
                  <a:pt x="387928" y="147782"/>
                </a:cubicBezTo>
                <a:cubicBezTo>
                  <a:pt x="398113" y="183429"/>
                  <a:pt x="382785" y="221771"/>
                  <a:pt x="378691" y="258618"/>
                </a:cubicBezTo>
                <a:cubicBezTo>
                  <a:pt x="375753" y="285062"/>
                  <a:pt x="368314" y="323996"/>
                  <a:pt x="360218" y="350982"/>
                </a:cubicBezTo>
                <a:cubicBezTo>
                  <a:pt x="354623" y="369633"/>
                  <a:pt x="347904" y="387927"/>
                  <a:pt x="341746" y="406400"/>
                </a:cubicBezTo>
                <a:lnTo>
                  <a:pt x="332509" y="434109"/>
                </a:lnTo>
                <a:cubicBezTo>
                  <a:pt x="324996" y="456647"/>
                  <a:pt x="322707" y="471620"/>
                  <a:pt x="304800" y="489527"/>
                </a:cubicBezTo>
                <a:cubicBezTo>
                  <a:pt x="296951" y="497376"/>
                  <a:pt x="286327" y="501842"/>
                  <a:pt x="277091" y="508000"/>
                </a:cubicBezTo>
                <a:cubicBezTo>
                  <a:pt x="224750" y="586511"/>
                  <a:pt x="310960" y="464894"/>
                  <a:pt x="203200" y="572654"/>
                </a:cubicBezTo>
                <a:cubicBezTo>
                  <a:pt x="193964" y="581890"/>
                  <a:pt x="186359" y="593117"/>
                  <a:pt x="175491" y="600363"/>
                </a:cubicBezTo>
                <a:cubicBezTo>
                  <a:pt x="167390" y="605764"/>
                  <a:pt x="156490" y="605246"/>
                  <a:pt x="147782" y="609600"/>
                </a:cubicBezTo>
                <a:cubicBezTo>
                  <a:pt x="137853" y="614564"/>
                  <a:pt x="130217" y="623564"/>
                  <a:pt x="120073" y="628072"/>
                </a:cubicBezTo>
                <a:cubicBezTo>
                  <a:pt x="102279" y="635980"/>
                  <a:pt x="64655" y="646545"/>
                  <a:pt x="64655" y="646545"/>
                </a:cubicBezTo>
                <a:cubicBezTo>
                  <a:pt x="9934" y="635601"/>
                  <a:pt x="29574" y="648410"/>
                  <a:pt x="0" y="618836"/>
                </a:cubicBezTo>
              </a:path>
            </a:pathLst>
          </a:custGeom>
          <a:noFill/>
          <a:ln w="19050" cap="flat" cmpd="sng" algn="ctr">
            <a:solidFill>
              <a:srgbClr val="FFFF00"/>
            </a:solidFill>
            <a:prstDash val="sysDot"/>
          </a:ln>
          <a:effectLst/>
        </p:spPr>
        <p:txBody>
          <a:bodyPr rtlCol="0" anchor="ctr"/>
          <a:lstStyle/>
          <a:p>
            <a:pPr algn="ctr"/>
            <a:endParaRPr lang="en-AU"/>
          </a:p>
        </p:txBody>
      </p:sp>
      <p:sp>
        <p:nvSpPr>
          <p:cNvPr id="12" name="TextBox 11">
            <a:extLst>
              <a:ext uri="{FF2B5EF4-FFF2-40B4-BE49-F238E27FC236}">
                <a16:creationId xmlns:a16="http://schemas.microsoft.com/office/drawing/2014/main" id="{542F28F0-2953-DB4C-93FC-6745112B7CB2}"/>
              </a:ext>
            </a:extLst>
          </p:cNvPr>
          <p:cNvSpPr txBox="1"/>
          <p:nvPr/>
        </p:nvSpPr>
        <p:spPr>
          <a:xfrm>
            <a:off x="4186018" y="2284543"/>
            <a:ext cx="399148" cy="430887"/>
          </a:xfrm>
          <a:prstGeom prst="rect">
            <a:avLst/>
          </a:prstGeom>
          <a:noFill/>
        </p:spPr>
        <p:txBody>
          <a:bodyPr wrap="none" lIns="0" tIns="0" rIns="0" bIns="0" rtlCol="0">
            <a:spAutoFit/>
          </a:bodyPr>
          <a:lstStyle/>
          <a:p>
            <a:r>
              <a:rPr lang="en-AU" sz="1400" dirty="0">
                <a:solidFill>
                  <a:srgbClr val="FFFF00"/>
                </a:solidFill>
              </a:rPr>
              <a:t>Claw</a:t>
            </a:r>
            <a:br>
              <a:rPr lang="en-AU" sz="1400" dirty="0">
                <a:solidFill>
                  <a:srgbClr val="FFFF00"/>
                </a:solidFill>
              </a:rPr>
            </a:br>
            <a:r>
              <a:rPr lang="en-AU" sz="1400" dirty="0">
                <a:solidFill>
                  <a:srgbClr val="FFFF00"/>
                </a:solidFill>
              </a:rPr>
              <a:t>girth</a:t>
            </a:r>
          </a:p>
        </p:txBody>
      </p:sp>
      <p:sp>
        <p:nvSpPr>
          <p:cNvPr id="5" name="Rectangle 4">
            <a:extLst>
              <a:ext uri="{FF2B5EF4-FFF2-40B4-BE49-F238E27FC236}">
                <a16:creationId xmlns:a16="http://schemas.microsoft.com/office/drawing/2014/main" id="{CD965684-64F0-A247-9C90-EC9B4766AAA3}"/>
              </a:ext>
            </a:extLst>
          </p:cNvPr>
          <p:cNvSpPr/>
          <p:nvPr/>
        </p:nvSpPr>
        <p:spPr>
          <a:xfrm>
            <a:off x="395536" y="5089748"/>
            <a:ext cx="830484" cy="276999"/>
          </a:xfrm>
          <a:prstGeom prst="rect">
            <a:avLst/>
          </a:prstGeom>
        </p:spPr>
        <p:txBody>
          <a:bodyPr wrap="none">
            <a:spAutoFit/>
          </a:bodyPr>
          <a:lstStyle/>
          <a:p>
            <a:r>
              <a:rPr lang="en-AU" dirty="0" err="1"/>
              <a:t>nt.gov.au</a:t>
            </a:r>
            <a:endParaRPr lang="en-AU" dirty="0"/>
          </a:p>
        </p:txBody>
      </p:sp>
      <p:pic>
        <p:nvPicPr>
          <p:cNvPr id="10" name="Picture 9">
            <a:extLst>
              <a:ext uri="{FF2B5EF4-FFF2-40B4-BE49-F238E27FC236}">
                <a16:creationId xmlns:a16="http://schemas.microsoft.com/office/drawing/2014/main" id="{1EDFD50E-B038-224E-93CC-48F7AED3CDF0}"/>
              </a:ext>
            </a:extLst>
          </p:cNvPr>
          <p:cNvPicPr>
            <a:picLocks noChangeAspect="1"/>
          </p:cNvPicPr>
          <p:nvPr/>
        </p:nvPicPr>
        <p:blipFill>
          <a:blip r:embed="rId4"/>
          <a:stretch>
            <a:fillRect/>
          </a:stretch>
        </p:blipFill>
        <p:spPr>
          <a:xfrm>
            <a:off x="4950505" y="1417340"/>
            <a:ext cx="4193495" cy="3384376"/>
          </a:xfrm>
          <a:prstGeom prst="rect">
            <a:avLst/>
          </a:prstGeom>
        </p:spPr>
      </p:pic>
      <p:pic>
        <p:nvPicPr>
          <p:cNvPr id="13" name="Picture 12">
            <a:extLst>
              <a:ext uri="{FF2B5EF4-FFF2-40B4-BE49-F238E27FC236}">
                <a16:creationId xmlns:a16="http://schemas.microsoft.com/office/drawing/2014/main" id="{CC69B10E-FFD5-3447-A0AA-21644350A3E2}"/>
              </a:ext>
            </a:extLst>
          </p:cNvPr>
          <p:cNvPicPr>
            <a:picLocks noChangeAspect="1"/>
          </p:cNvPicPr>
          <p:nvPr/>
        </p:nvPicPr>
        <p:blipFill>
          <a:blip r:embed="rId5"/>
          <a:stretch>
            <a:fillRect/>
          </a:stretch>
        </p:blipFill>
        <p:spPr>
          <a:xfrm>
            <a:off x="4911387" y="1345332"/>
            <a:ext cx="4227777" cy="3542432"/>
          </a:xfrm>
          <a:prstGeom prst="rect">
            <a:avLst/>
          </a:prstGeom>
        </p:spPr>
      </p:pic>
    </p:spTree>
    <p:extLst>
      <p:ext uri="{BB962C8B-B14F-4D97-AF65-F5344CB8AC3E}">
        <p14:creationId xmlns:p14="http://schemas.microsoft.com/office/powerpoint/2010/main" val="14273015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846DF5-4F0B-5A40-A7E5-2BE09A354B62}"/>
              </a:ext>
            </a:extLst>
          </p:cNvPr>
          <p:cNvSpPr>
            <a:spLocks noGrp="1"/>
          </p:cNvSpPr>
          <p:nvPr>
            <p:ph type="body" sz="quarter" idx="13"/>
          </p:nvPr>
        </p:nvSpPr>
        <p:spPr/>
        <p:txBody>
          <a:bodyPr/>
          <a:lstStyle/>
          <a:p>
            <a:r>
              <a:rPr lang="en-AU" dirty="0"/>
              <a:t>Binary Logistic Regression – More Examples</a:t>
            </a:r>
          </a:p>
        </p:txBody>
      </p:sp>
      <p:pic>
        <p:nvPicPr>
          <p:cNvPr id="3" name="Picture 2">
            <a:extLst>
              <a:ext uri="{FF2B5EF4-FFF2-40B4-BE49-F238E27FC236}">
                <a16:creationId xmlns:a16="http://schemas.microsoft.com/office/drawing/2014/main" id="{6A1A326D-F9B4-8F4A-B453-C357B469C492}"/>
              </a:ext>
            </a:extLst>
          </p:cNvPr>
          <p:cNvPicPr>
            <a:picLocks noChangeAspect="1"/>
          </p:cNvPicPr>
          <p:nvPr/>
        </p:nvPicPr>
        <p:blipFill>
          <a:blip r:embed="rId2"/>
          <a:stretch>
            <a:fillRect/>
          </a:stretch>
        </p:blipFill>
        <p:spPr>
          <a:xfrm>
            <a:off x="179512" y="893564"/>
            <a:ext cx="4392488" cy="3282684"/>
          </a:xfrm>
          <a:prstGeom prst="rect">
            <a:avLst/>
          </a:prstGeom>
        </p:spPr>
      </p:pic>
      <p:pic>
        <p:nvPicPr>
          <p:cNvPr id="4" name="Picture 3">
            <a:extLst>
              <a:ext uri="{FF2B5EF4-FFF2-40B4-BE49-F238E27FC236}">
                <a16:creationId xmlns:a16="http://schemas.microsoft.com/office/drawing/2014/main" id="{AD679E5F-BFC1-7942-B1DC-4ABB66DDD03F}"/>
              </a:ext>
            </a:extLst>
          </p:cNvPr>
          <p:cNvPicPr>
            <a:picLocks noChangeAspect="1"/>
          </p:cNvPicPr>
          <p:nvPr/>
        </p:nvPicPr>
        <p:blipFill>
          <a:blip r:embed="rId3"/>
          <a:stretch>
            <a:fillRect/>
          </a:stretch>
        </p:blipFill>
        <p:spPr>
          <a:xfrm>
            <a:off x="4743338" y="1152360"/>
            <a:ext cx="4222737" cy="3001284"/>
          </a:xfrm>
          <a:prstGeom prst="rect">
            <a:avLst/>
          </a:prstGeom>
        </p:spPr>
      </p:pic>
    </p:spTree>
    <p:extLst>
      <p:ext uri="{BB962C8B-B14F-4D97-AF65-F5344CB8AC3E}">
        <p14:creationId xmlns:p14="http://schemas.microsoft.com/office/powerpoint/2010/main" val="403264306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EF92C3-FAD4-A845-A826-2BAEEE4C2148}"/>
              </a:ext>
            </a:extLst>
          </p:cNvPr>
          <p:cNvSpPr>
            <a:spLocks noGrp="1"/>
          </p:cNvSpPr>
          <p:nvPr>
            <p:ph type="body" sz="quarter" idx="13"/>
          </p:nvPr>
        </p:nvSpPr>
        <p:spPr/>
        <p:txBody>
          <a:bodyPr/>
          <a:lstStyle/>
          <a:p>
            <a:r>
              <a:rPr lang="en-AU" dirty="0"/>
              <a:t>Neural Networks</a:t>
            </a:r>
          </a:p>
        </p:txBody>
      </p:sp>
      <p:sp>
        <p:nvSpPr>
          <p:cNvPr id="4" name="TextBox 3">
            <a:extLst>
              <a:ext uri="{FF2B5EF4-FFF2-40B4-BE49-F238E27FC236}">
                <a16:creationId xmlns:a16="http://schemas.microsoft.com/office/drawing/2014/main" id="{079F4F3B-99FF-3C49-AB41-C72FD245EAE9}"/>
              </a:ext>
            </a:extLst>
          </p:cNvPr>
          <p:cNvSpPr txBox="1"/>
          <p:nvPr/>
        </p:nvSpPr>
        <p:spPr>
          <a:xfrm>
            <a:off x="457200" y="761132"/>
            <a:ext cx="8003232" cy="246221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AU" sz="2000" dirty="0">
                <a:solidFill>
                  <a:srgbClr val="1D3649"/>
                </a:solidFill>
              </a:rPr>
              <a:t>Modelled on the human brain</a:t>
            </a:r>
          </a:p>
          <a:p>
            <a:pPr marL="285750" indent="-285750">
              <a:buFont typeface="Arial" panose="020B0604020202020204" pitchFamily="34" charset="0"/>
              <a:buChar char="•"/>
            </a:pPr>
            <a:endParaRPr lang="en-AU" sz="2000" dirty="0">
              <a:solidFill>
                <a:srgbClr val="1D3649"/>
              </a:solidFill>
            </a:endParaRPr>
          </a:p>
          <a:p>
            <a:pPr marL="285750" indent="-285750">
              <a:buFont typeface="Arial" panose="020B0604020202020204" pitchFamily="34" charset="0"/>
              <a:buChar char="•"/>
            </a:pPr>
            <a:r>
              <a:rPr lang="en-AU" sz="2000" dirty="0">
                <a:solidFill>
                  <a:srgbClr val="1D3649"/>
                </a:solidFill>
              </a:rPr>
              <a:t>Particularly useful for non-linear hypothesis</a:t>
            </a:r>
          </a:p>
          <a:p>
            <a:pPr marL="285750" indent="-285750">
              <a:buFont typeface="Arial" panose="020B0604020202020204" pitchFamily="34" charset="0"/>
              <a:buChar char="•"/>
            </a:pPr>
            <a:endParaRPr lang="en-AU" sz="2000" dirty="0">
              <a:solidFill>
                <a:srgbClr val="1D3649"/>
              </a:solidFill>
            </a:endParaRPr>
          </a:p>
          <a:p>
            <a:pPr marL="285750" indent="-285750">
              <a:buFont typeface="Arial" panose="020B0604020202020204" pitchFamily="34" charset="0"/>
              <a:buChar char="•"/>
            </a:pPr>
            <a:r>
              <a:rPr lang="en-AU" sz="2000" dirty="0">
                <a:solidFill>
                  <a:srgbClr val="1D3649"/>
                </a:solidFill>
              </a:rPr>
              <a:t>More efficient than complex polynomials when applied to large numbers of features.</a:t>
            </a:r>
          </a:p>
          <a:p>
            <a:pPr marL="285750" indent="-285750">
              <a:buFont typeface="Arial" panose="020B0604020202020204" pitchFamily="34" charset="0"/>
              <a:buChar char="•"/>
            </a:pPr>
            <a:endParaRPr lang="en-AU" sz="2000" dirty="0">
              <a:solidFill>
                <a:srgbClr val="1D3649"/>
              </a:solidFill>
            </a:endParaRPr>
          </a:p>
          <a:p>
            <a:pPr marL="285750" indent="-285750">
              <a:buFont typeface="Arial" panose="020B0604020202020204" pitchFamily="34" charset="0"/>
              <a:buChar char="•"/>
            </a:pPr>
            <a:endParaRPr lang="en-AU" sz="2000" dirty="0">
              <a:solidFill>
                <a:srgbClr val="1D3649"/>
              </a:solidFill>
            </a:endParaRPr>
          </a:p>
        </p:txBody>
      </p:sp>
      <p:pic>
        <p:nvPicPr>
          <p:cNvPr id="5" name="Picture 4">
            <a:extLst>
              <a:ext uri="{FF2B5EF4-FFF2-40B4-BE49-F238E27FC236}">
                <a16:creationId xmlns:a16="http://schemas.microsoft.com/office/drawing/2014/main" id="{1BC53607-E363-1742-89AA-F58EFFCA2456}"/>
              </a:ext>
            </a:extLst>
          </p:cNvPr>
          <p:cNvPicPr>
            <a:picLocks noChangeAspect="1"/>
          </p:cNvPicPr>
          <p:nvPr/>
        </p:nvPicPr>
        <p:blipFill>
          <a:blip r:embed="rId3"/>
          <a:stretch>
            <a:fillRect/>
          </a:stretch>
        </p:blipFill>
        <p:spPr>
          <a:xfrm>
            <a:off x="475673" y="2857500"/>
            <a:ext cx="1905000" cy="2286000"/>
          </a:xfrm>
          <a:prstGeom prst="rect">
            <a:avLst/>
          </a:prstGeom>
        </p:spPr>
      </p:pic>
      <p:sp>
        <p:nvSpPr>
          <p:cNvPr id="6" name="TextBox 5">
            <a:extLst>
              <a:ext uri="{FF2B5EF4-FFF2-40B4-BE49-F238E27FC236}">
                <a16:creationId xmlns:a16="http://schemas.microsoft.com/office/drawing/2014/main" id="{38DA09EB-4754-0E44-BF0C-8BB5BE052B6D}"/>
              </a:ext>
            </a:extLst>
          </p:cNvPr>
          <p:cNvSpPr txBox="1"/>
          <p:nvPr/>
        </p:nvSpPr>
        <p:spPr>
          <a:xfrm>
            <a:off x="2987824" y="2857500"/>
            <a:ext cx="5421356" cy="215444"/>
          </a:xfrm>
          <a:prstGeom prst="rect">
            <a:avLst/>
          </a:prstGeom>
          <a:noFill/>
        </p:spPr>
        <p:txBody>
          <a:bodyPr wrap="none" lIns="0" tIns="0" rIns="0" bIns="0" rtlCol="0">
            <a:spAutoFit/>
          </a:bodyPr>
          <a:lstStyle/>
          <a:p>
            <a:r>
              <a:rPr lang="en-AU" sz="1400" dirty="0">
                <a:solidFill>
                  <a:srgbClr val="1D3649"/>
                </a:solidFill>
              </a:rPr>
              <a:t>Complex relationships between the input features can be discovered</a:t>
            </a:r>
          </a:p>
        </p:txBody>
      </p:sp>
      <p:pic>
        <p:nvPicPr>
          <p:cNvPr id="7" name="Picture 6">
            <a:extLst>
              <a:ext uri="{FF2B5EF4-FFF2-40B4-BE49-F238E27FC236}">
                <a16:creationId xmlns:a16="http://schemas.microsoft.com/office/drawing/2014/main" id="{FF34AEA2-7869-F443-89BB-61438442775E}"/>
              </a:ext>
            </a:extLst>
          </p:cNvPr>
          <p:cNvPicPr>
            <a:picLocks noChangeAspect="1"/>
          </p:cNvPicPr>
          <p:nvPr/>
        </p:nvPicPr>
        <p:blipFill>
          <a:blip r:embed="rId4"/>
          <a:stretch>
            <a:fillRect/>
          </a:stretch>
        </p:blipFill>
        <p:spPr>
          <a:xfrm>
            <a:off x="2843808" y="3231987"/>
            <a:ext cx="2094820" cy="1826146"/>
          </a:xfrm>
          <a:prstGeom prst="rect">
            <a:avLst/>
          </a:prstGeom>
        </p:spPr>
      </p:pic>
      <p:sp>
        <p:nvSpPr>
          <p:cNvPr id="9" name="TextBox 8">
            <a:extLst>
              <a:ext uri="{FF2B5EF4-FFF2-40B4-BE49-F238E27FC236}">
                <a16:creationId xmlns:a16="http://schemas.microsoft.com/office/drawing/2014/main" id="{5C922C42-8E9E-A447-9C23-CD64BB9F278C}"/>
              </a:ext>
            </a:extLst>
          </p:cNvPr>
          <p:cNvSpPr txBox="1"/>
          <p:nvPr/>
        </p:nvSpPr>
        <p:spPr>
          <a:xfrm>
            <a:off x="5004048" y="3793604"/>
            <a:ext cx="3682752" cy="430887"/>
          </a:xfrm>
          <a:prstGeom prst="rect">
            <a:avLst/>
          </a:prstGeom>
          <a:noFill/>
        </p:spPr>
        <p:txBody>
          <a:bodyPr wrap="square" lIns="0" tIns="0" rIns="0" bIns="0" rtlCol="0">
            <a:spAutoFit/>
          </a:bodyPr>
          <a:lstStyle/>
          <a:p>
            <a:r>
              <a:rPr lang="en-AU" sz="1400" dirty="0">
                <a:solidFill>
                  <a:srgbClr val="1D3649"/>
                </a:solidFill>
              </a:rPr>
              <a:t>Do you know which logical operation is represented by the diagram? </a:t>
            </a:r>
          </a:p>
        </p:txBody>
      </p:sp>
    </p:spTree>
    <p:extLst>
      <p:ext uri="{BB962C8B-B14F-4D97-AF65-F5344CB8AC3E}">
        <p14:creationId xmlns:p14="http://schemas.microsoft.com/office/powerpoint/2010/main" val="121294740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784171-0A7B-494A-AFFE-6F48DDB12196}"/>
              </a:ext>
            </a:extLst>
          </p:cNvPr>
          <p:cNvSpPr>
            <a:spLocks noGrp="1"/>
          </p:cNvSpPr>
          <p:nvPr>
            <p:ph type="body" sz="quarter" idx="13"/>
          </p:nvPr>
        </p:nvSpPr>
        <p:spPr/>
        <p:txBody>
          <a:bodyPr/>
          <a:lstStyle/>
          <a:p>
            <a:r>
              <a:rPr lang="en-AU" dirty="0"/>
              <a:t>Multi-class Logistic Regression – Neural Networks</a:t>
            </a:r>
          </a:p>
        </p:txBody>
      </p:sp>
      <p:pic>
        <p:nvPicPr>
          <p:cNvPr id="3" name="Picture 2">
            <a:extLst>
              <a:ext uri="{FF2B5EF4-FFF2-40B4-BE49-F238E27FC236}">
                <a16:creationId xmlns:a16="http://schemas.microsoft.com/office/drawing/2014/main" id="{CE3643BE-B714-0641-BD9D-B9026F244E42}"/>
              </a:ext>
            </a:extLst>
          </p:cNvPr>
          <p:cNvPicPr>
            <a:picLocks noChangeAspect="1"/>
          </p:cNvPicPr>
          <p:nvPr/>
        </p:nvPicPr>
        <p:blipFill>
          <a:blip r:embed="rId3"/>
          <a:stretch>
            <a:fillRect/>
          </a:stretch>
        </p:blipFill>
        <p:spPr>
          <a:xfrm>
            <a:off x="395536" y="841276"/>
            <a:ext cx="3162300" cy="3175000"/>
          </a:xfrm>
          <a:prstGeom prst="rect">
            <a:avLst/>
          </a:prstGeom>
        </p:spPr>
      </p:pic>
      <p:pic>
        <p:nvPicPr>
          <p:cNvPr id="5" name="Picture 4">
            <a:extLst>
              <a:ext uri="{FF2B5EF4-FFF2-40B4-BE49-F238E27FC236}">
                <a16:creationId xmlns:a16="http://schemas.microsoft.com/office/drawing/2014/main" id="{27DBAB6F-7E4A-A247-BD79-2EF4852EBEC8}"/>
              </a:ext>
            </a:extLst>
          </p:cNvPr>
          <p:cNvPicPr>
            <a:picLocks noChangeAspect="1"/>
          </p:cNvPicPr>
          <p:nvPr/>
        </p:nvPicPr>
        <p:blipFill>
          <a:blip r:embed="rId4"/>
          <a:stretch>
            <a:fillRect/>
          </a:stretch>
        </p:blipFill>
        <p:spPr>
          <a:xfrm>
            <a:off x="6156176" y="2787233"/>
            <a:ext cx="406400" cy="406400"/>
          </a:xfrm>
          <a:prstGeom prst="rect">
            <a:avLst/>
          </a:prstGeom>
        </p:spPr>
      </p:pic>
      <p:sp>
        <p:nvSpPr>
          <p:cNvPr id="6" name="TextBox 5">
            <a:extLst>
              <a:ext uri="{FF2B5EF4-FFF2-40B4-BE49-F238E27FC236}">
                <a16:creationId xmlns:a16="http://schemas.microsoft.com/office/drawing/2014/main" id="{082638FA-3B40-0949-8494-DBD8340BFB69}"/>
              </a:ext>
            </a:extLst>
          </p:cNvPr>
          <p:cNvSpPr txBox="1"/>
          <p:nvPr/>
        </p:nvSpPr>
        <p:spPr>
          <a:xfrm>
            <a:off x="4045527" y="2859241"/>
            <a:ext cx="4618856" cy="215444"/>
          </a:xfrm>
          <a:prstGeom prst="rect">
            <a:avLst/>
          </a:prstGeom>
          <a:noFill/>
        </p:spPr>
        <p:txBody>
          <a:bodyPr wrap="square" lIns="0" tIns="0" rIns="0" bIns="0" rtlCol="0">
            <a:spAutoFit/>
          </a:bodyPr>
          <a:lstStyle/>
          <a:p>
            <a:r>
              <a:rPr lang="en-AU" sz="1400" dirty="0">
                <a:solidFill>
                  <a:srgbClr val="1D3649"/>
                </a:solidFill>
              </a:rPr>
              <a:t>Then take a new sample</a:t>
            </a:r>
          </a:p>
        </p:txBody>
      </p:sp>
      <p:sp>
        <p:nvSpPr>
          <p:cNvPr id="7" name="TextBox 6">
            <a:extLst>
              <a:ext uri="{FF2B5EF4-FFF2-40B4-BE49-F238E27FC236}">
                <a16:creationId xmlns:a16="http://schemas.microsoft.com/office/drawing/2014/main" id="{762C5C81-7AFC-B74C-A797-B3DD0699529A}"/>
              </a:ext>
            </a:extLst>
          </p:cNvPr>
          <p:cNvSpPr txBox="1"/>
          <p:nvPr/>
        </p:nvSpPr>
        <p:spPr>
          <a:xfrm>
            <a:off x="4057600" y="872836"/>
            <a:ext cx="4618856" cy="861774"/>
          </a:xfrm>
          <a:prstGeom prst="rect">
            <a:avLst/>
          </a:prstGeom>
          <a:noFill/>
        </p:spPr>
        <p:txBody>
          <a:bodyPr wrap="square" lIns="0" tIns="0" rIns="0" bIns="0" rtlCol="0">
            <a:spAutoFit/>
          </a:bodyPr>
          <a:lstStyle/>
          <a:p>
            <a:r>
              <a:rPr lang="en-AU" sz="1400" dirty="0">
                <a:solidFill>
                  <a:srgbClr val="1D3649"/>
                </a:solidFill>
              </a:rPr>
              <a:t>Training data – a set of images, along with the class they belong to (0-9). Each image is 20x20 pixels, so 400 data points. Each pixel is represented by a floating point number indicating the grayscale intensity at that location.</a:t>
            </a:r>
          </a:p>
        </p:txBody>
      </p:sp>
      <p:sp>
        <p:nvSpPr>
          <p:cNvPr id="8" name="TextBox 7">
            <a:extLst>
              <a:ext uri="{FF2B5EF4-FFF2-40B4-BE49-F238E27FC236}">
                <a16:creationId xmlns:a16="http://schemas.microsoft.com/office/drawing/2014/main" id="{8A6EC49D-1B24-7A42-945F-C75C45E2BE05}"/>
              </a:ext>
            </a:extLst>
          </p:cNvPr>
          <p:cNvSpPr txBox="1"/>
          <p:nvPr/>
        </p:nvSpPr>
        <p:spPr>
          <a:xfrm>
            <a:off x="4057600" y="3507313"/>
            <a:ext cx="4618856" cy="646331"/>
          </a:xfrm>
          <a:prstGeom prst="rect">
            <a:avLst/>
          </a:prstGeom>
          <a:noFill/>
        </p:spPr>
        <p:txBody>
          <a:bodyPr wrap="square" lIns="0" tIns="0" rIns="0" bIns="0" rtlCol="0">
            <a:spAutoFit/>
          </a:bodyPr>
          <a:lstStyle/>
          <a:p>
            <a:r>
              <a:rPr lang="en-AU" sz="1400" dirty="0">
                <a:solidFill>
                  <a:srgbClr val="1D3649"/>
                </a:solidFill>
              </a:rPr>
              <a:t>Run it through each classifier and select the one that computes the highest probability that the sample is in that class (max(sigmoid(h</a:t>
            </a:r>
            <a:r>
              <a:rPr lang="en-AU" sz="1400" baseline="30000" dirty="0">
                <a:solidFill>
                  <a:srgbClr val="1D3649"/>
                </a:solidFill>
              </a:rPr>
              <a:t>i</a:t>
            </a:r>
            <a:r>
              <a:rPr lang="en-AU" sz="1400" dirty="0">
                <a:solidFill>
                  <a:srgbClr val="1D3649"/>
                </a:solidFill>
              </a:rPr>
              <a:t>(X)))</a:t>
            </a:r>
          </a:p>
        </p:txBody>
      </p:sp>
      <p:sp>
        <p:nvSpPr>
          <p:cNvPr id="9" name="TextBox 8">
            <a:extLst>
              <a:ext uri="{FF2B5EF4-FFF2-40B4-BE49-F238E27FC236}">
                <a16:creationId xmlns:a16="http://schemas.microsoft.com/office/drawing/2014/main" id="{1324664A-1DF2-614F-913D-D5E046E1500C}"/>
              </a:ext>
            </a:extLst>
          </p:cNvPr>
          <p:cNvSpPr txBox="1"/>
          <p:nvPr/>
        </p:nvSpPr>
        <p:spPr>
          <a:xfrm>
            <a:off x="4067944" y="2067153"/>
            <a:ext cx="4618856" cy="430887"/>
          </a:xfrm>
          <a:prstGeom prst="rect">
            <a:avLst/>
          </a:prstGeom>
          <a:noFill/>
        </p:spPr>
        <p:txBody>
          <a:bodyPr wrap="square" lIns="0" tIns="0" rIns="0" bIns="0" rtlCol="0">
            <a:spAutoFit/>
          </a:bodyPr>
          <a:lstStyle/>
          <a:p>
            <a:r>
              <a:rPr lang="en-AU" sz="1400" dirty="0">
                <a:solidFill>
                  <a:srgbClr val="1D3649"/>
                </a:solidFill>
              </a:rPr>
              <a:t>Train 10 separate logistic classifiers, measured so they perform well on the training set.</a:t>
            </a:r>
          </a:p>
        </p:txBody>
      </p:sp>
      <p:sp>
        <p:nvSpPr>
          <p:cNvPr id="10" name="TextBox 9">
            <a:extLst>
              <a:ext uri="{FF2B5EF4-FFF2-40B4-BE49-F238E27FC236}">
                <a16:creationId xmlns:a16="http://schemas.microsoft.com/office/drawing/2014/main" id="{9E27B454-2EB9-314C-A315-F99A46915D2E}"/>
              </a:ext>
            </a:extLst>
          </p:cNvPr>
          <p:cNvSpPr txBox="1"/>
          <p:nvPr/>
        </p:nvSpPr>
        <p:spPr>
          <a:xfrm>
            <a:off x="4067944" y="4382869"/>
            <a:ext cx="4618856" cy="215444"/>
          </a:xfrm>
          <a:prstGeom prst="rect">
            <a:avLst/>
          </a:prstGeom>
          <a:noFill/>
        </p:spPr>
        <p:txBody>
          <a:bodyPr wrap="square" lIns="0" tIns="0" rIns="0" bIns="0" rtlCol="0">
            <a:spAutoFit/>
          </a:bodyPr>
          <a:lstStyle/>
          <a:p>
            <a:r>
              <a:rPr lang="en-AU" sz="1400" dirty="0">
                <a:solidFill>
                  <a:srgbClr val="1D3649"/>
                </a:solidFill>
              </a:rPr>
              <a:t>Don’t expect 100% accuracy</a:t>
            </a:r>
          </a:p>
        </p:txBody>
      </p:sp>
      <p:cxnSp>
        <p:nvCxnSpPr>
          <p:cNvPr id="12" name="Straight Arrow Connector 11">
            <a:extLst>
              <a:ext uri="{FF2B5EF4-FFF2-40B4-BE49-F238E27FC236}">
                <a16:creationId xmlns:a16="http://schemas.microsoft.com/office/drawing/2014/main" id="{9EFF2E4E-849D-664E-A8AE-0689E046E7D9}"/>
              </a:ext>
            </a:extLst>
          </p:cNvPr>
          <p:cNvCxnSpPr>
            <a:cxnSpLocks/>
          </p:cNvCxnSpPr>
          <p:nvPr/>
        </p:nvCxnSpPr>
        <p:spPr>
          <a:xfrm flipH="1" flipV="1">
            <a:off x="971600" y="3217540"/>
            <a:ext cx="3024336" cy="12961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C85B635-B475-4D4A-A3C9-C132B9E58C87}"/>
              </a:ext>
            </a:extLst>
          </p:cNvPr>
          <p:cNvSpPr/>
          <p:nvPr/>
        </p:nvSpPr>
        <p:spPr>
          <a:xfrm>
            <a:off x="395536" y="4009628"/>
            <a:ext cx="2141933" cy="200055"/>
          </a:xfrm>
          <a:prstGeom prst="rect">
            <a:avLst/>
          </a:prstGeom>
        </p:spPr>
        <p:txBody>
          <a:bodyPr wrap="none">
            <a:spAutoFit/>
          </a:bodyPr>
          <a:lstStyle/>
          <a:p>
            <a:r>
              <a:rPr lang="en-AU" sz="700" dirty="0"/>
              <a:t>https://</a:t>
            </a:r>
            <a:r>
              <a:rPr lang="en-AU" sz="700" dirty="0" err="1"/>
              <a:t>www.coursera.org</a:t>
            </a:r>
            <a:r>
              <a:rPr lang="en-AU" sz="700" dirty="0"/>
              <a:t>/learn/machine-learning/</a:t>
            </a:r>
          </a:p>
        </p:txBody>
      </p:sp>
    </p:spTree>
    <p:extLst>
      <p:ext uri="{BB962C8B-B14F-4D97-AF65-F5344CB8AC3E}">
        <p14:creationId xmlns:p14="http://schemas.microsoft.com/office/powerpoint/2010/main" val="20115954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Is my problem something machine learning can help with?</a:t>
            </a:r>
          </a:p>
        </p:txBody>
      </p:sp>
      <p:sp>
        <p:nvSpPr>
          <p:cNvPr id="4" name="TextBox 3">
            <a:extLst>
              <a:ext uri="{FF2B5EF4-FFF2-40B4-BE49-F238E27FC236}">
                <a16:creationId xmlns:a16="http://schemas.microsoft.com/office/drawing/2014/main" id="{81EEC5D9-4A99-E442-B726-4CF0723DDB9F}"/>
              </a:ext>
            </a:extLst>
          </p:cNvPr>
          <p:cNvSpPr txBox="1"/>
          <p:nvPr/>
        </p:nvSpPr>
        <p:spPr>
          <a:xfrm>
            <a:off x="457200" y="852884"/>
            <a:ext cx="8003232" cy="430887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AU" sz="2000" dirty="0">
                <a:solidFill>
                  <a:srgbClr val="1D3649"/>
                </a:solidFill>
              </a:rPr>
              <a:t>Could a human reasonably be expected to figure it out eventually, given the training data?</a:t>
            </a:r>
          </a:p>
          <a:p>
            <a:pPr marL="285750" indent="-285750">
              <a:buFont typeface="Arial" panose="020B0604020202020204" pitchFamily="34" charset="0"/>
              <a:buChar char="•"/>
            </a:pPr>
            <a:endParaRPr lang="en-AU" sz="2000" dirty="0">
              <a:solidFill>
                <a:srgbClr val="1D3649"/>
              </a:solidFill>
            </a:endParaRPr>
          </a:p>
          <a:p>
            <a:pPr marL="285750" indent="-285750">
              <a:buFont typeface="Arial" panose="020B0604020202020204" pitchFamily="34" charset="0"/>
              <a:buChar char="•"/>
            </a:pPr>
            <a:r>
              <a:rPr lang="en-AU" sz="2000" dirty="0">
                <a:solidFill>
                  <a:srgbClr val="1D3649"/>
                </a:solidFill>
              </a:rPr>
              <a:t>Eliminate more deterministic mathematical approaches first.</a:t>
            </a:r>
          </a:p>
          <a:p>
            <a:pPr marL="285750" indent="-285750">
              <a:buFont typeface="Arial" panose="020B0604020202020204" pitchFamily="34" charset="0"/>
              <a:buChar char="•"/>
            </a:pPr>
            <a:endParaRPr lang="en-AU" sz="2000" dirty="0">
              <a:solidFill>
                <a:srgbClr val="1D3649"/>
              </a:solidFill>
            </a:endParaRPr>
          </a:p>
          <a:p>
            <a:pPr marL="285750" indent="-285750">
              <a:buFont typeface="Arial" panose="020B0604020202020204" pitchFamily="34" charset="0"/>
              <a:buChar char="•"/>
            </a:pPr>
            <a:r>
              <a:rPr lang="en-AU" sz="2000" dirty="0">
                <a:solidFill>
                  <a:srgbClr val="1D3649"/>
                </a:solidFill>
              </a:rPr>
              <a:t>Visualize the training data, and try to understand the key features and their mathematical relationships where possible.</a:t>
            </a:r>
          </a:p>
          <a:p>
            <a:pPr marL="285750" indent="-285750">
              <a:buFont typeface="Arial" panose="020B0604020202020204" pitchFamily="34" charset="0"/>
              <a:buChar char="•"/>
            </a:pPr>
            <a:endParaRPr lang="en-AU" sz="2000" dirty="0">
              <a:solidFill>
                <a:srgbClr val="1D3649"/>
              </a:solidFill>
            </a:endParaRPr>
          </a:p>
          <a:p>
            <a:pPr marL="285750" indent="-285750">
              <a:buFont typeface="Arial" panose="020B0604020202020204" pitchFamily="34" charset="0"/>
              <a:buChar char="•"/>
            </a:pPr>
            <a:r>
              <a:rPr lang="en-AU" sz="2000" dirty="0">
                <a:solidFill>
                  <a:srgbClr val="1D3649"/>
                </a:solidFill>
              </a:rPr>
              <a:t>Consider multiple ways to formulate the problem or question you want answered, and try multiple approaches.</a:t>
            </a:r>
          </a:p>
          <a:p>
            <a:pPr marL="285750" indent="-285750">
              <a:buFont typeface="Arial" panose="020B0604020202020204" pitchFamily="34" charset="0"/>
              <a:buChar char="•"/>
            </a:pPr>
            <a:endParaRPr lang="en-AU" sz="2000" dirty="0">
              <a:solidFill>
                <a:srgbClr val="1D3649"/>
              </a:solidFill>
            </a:endParaRPr>
          </a:p>
          <a:p>
            <a:pPr marL="285750" indent="-285750">
              <a:buFont typeface="Arial" panose="020B0604020202020204" pitchFamily="34" charset="0"/>
              <a:buChar char="•"/>
            </a:pPr>
            <a:r>
              <a:rPr lang="en-AU" sz="2000" dirty="0">
                <a:solidFill>
                  <a:srgbClr val="1D3649"/>
                </a:solidFill>
              </a:rPr>
              <a:t>My advice: try it and see – you can use a range of metrics to determine if your approach is working.</a:t>
            </a:r>
          </a:p>
          <a:p>
            <a:pPr marL="285750" indent="-285750">
              <a:buFont typeface="Arial" panose="020B0604020202020204" pitchFamily="34" charset="0"/>
              <a:buChar char="•"/>
            </a:pPr>
            <a:endParaRPr lang="en-AU" sz="2000" dirty="0">
              <a:solidFill>
                <a:srgbClr val="1D3649"/>
              </a:solidFill>
            </a:endParaRPr>
          </a:p>
        </p:txBody>
      </p:sp>
    </p:spTree>
    <p:extLst>
      <p:ext uri="{BB962C8B-B14F-4D97-AF65-F5344CB8AC3E}">
        <p14:creationId xmlns:p14="http://schemas.microsoft.com/office/powerpoint/2010/main" val="286333462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06D4A4-F871-A447-A8A5-20775540F9E2}"/>
              </a:ext>
            </a:extLst>
          </p:cNvPr>
          <p:cNvSpPr>
            <a:spLocks noGrp="1"/>
          </p:cNvSpPr>
          <p:nvPr>
            <p:ph type="body" sz="quarter" idx="13"/>
          </p:nvPr>
        </p:nvSpPr>
        <p:spPr/>
        <p:txBody>
          <a:bodyPr/>
          <a:lstStyle/>
          <a:p>
            <a:r>
              <a:rPr lang="en-AU" dirty="0"/>
              <a:t>Neural Networks applied to the Monty Hall Problem</a:t>
            </a:r>
          </a:p>
        </p:txBody>
      </p:sp>
      <p:sp>
        <p:nvSpPr>
          <p:cNvPr id="3" name="TextBox 2">
            <a:extLst>
              <a:ext uri="{FF2B5EF4-FFF2-40B4-BE49-F238E27FC236}">
                <a16:creationId xmlns:a16="http://schemas.microsoft.com/office/drawing/2014/main" id="{9F999730-6FAC-0F43-BA2D-F49D2B11FA78}"/>
              </a:ext>
            </a:extLst>
          </p:cNvPr>
          <p:cNvSpPr txBox="1"/>
          <p:nvPr/>
        </p:nvSpPr>
        <p:spPr>
          <a:xfrm>
            <a:off x="1871700" y="2425452"/>
            <a:ext cx="5400600" cy="615553"/>
          </a:xfrm>
          <a:prstGeom prst="rect">
            <a:avLst/>
          </a:prstGeom>
          <a:noFill/>
        </p:spPr>
        <p:txBody>
          <a:bodyPr wrap="square" lIns="0" tIns="0" rIns="0" bIns="0" rtlCol="0">
            <a:spAutoFit/>
          </a:bodyPr>
          <a:lstStyle/>
          <a:p>
            <a:pPr algn="ctr"/>
            <a:r>
              <a:rPr lang="en-AU" sz="4000" dirty="0">
                <a:solidFill>
                  <a:srgbClr val="1D3649"/>
                </a:solidFill>
              </a:rPr>
              <a:t>DEMO</a:t>
            </a:r>
          </a:p>
        </p:txBody>
      </p:sp>
      <p:pic>
        <p:nvPicPr>
          <p:cNvPr id="5" name="Picture 4">
            <a:extLst>
              <a:ext uri="{FF2B5EF4-FFF2-40B4-BE49-F238E27FC236}">
                <a16:creationId xmlns:a16="http://schemas.microsoft.com/office/drawing/2014/main" id="{E24C51BF-C679-C74B-B6C0-822C78E57D4C}"/>
              </a:ext>
            </a:extLst>
          </p:cNvPr>
          <p:cNvPicPr>
            <a:picLocks noChangeAspect="1"/>
          </p:cNvPicPr>
          <p:nvPr/>
        </p:nvPicPr>
        <p:blipFill>
          <a:blip r:embed="rId3"/>
          <a:stretch>
            <a:fillRect/>
          </a:stretch>
        </p:blipFill>
        <p:spPr>
          <a:xfrm>
            <a:off x="6588224" y="914400"/>
            <a:ext cx="887139" cy="4032448"/>
          </a:xfrm>
          <a:prstGeom prst="rect">
            <a:avLst/>
          </a:prstGeom>
        </p:spPr>
      </p:pic>
      <p:pic>
        <p:nvPicPr>
          <p:cNvPr id="6" name="Picture 5">
            <a:extLst>
              <a:ext uri="{FF2B5EF4-FFF2-40B4-BE49-F238E27FC236}">
                <a16:creationId xmlns:a16="http://schemas.microsoft.com/office/drawing/2014/main" id="{30A75C7C-2BE3-7D4B-AFBC-EF65BFBC1DEB}"/>
              </a:ext>
            </a:extLst>
          </p:cNvPr>
          <p:cNvPicPr>
            <a:picLocks noChangeAspect="1"/>
          </p:cNvPicPr>
          <p:nvPr/>
        </p:nvPicPr>
        <p:blipFill>
          <a:blip r:embed="rId4"/>
          <a:stretch>
            <a:fillRect/>
          </a:stretch>
        </p:blipFill>
        <p:spPr>
          <a:xfrm>
            <a:off x="426794" y="1993404"/>
            <a:ext cx="2540000" cy="1930400"/>
          </a:xfrm>
          <a:prstGeom prst="rect">
            <a:avLst/>
          </a:prstGeom>
        </p:spPr>
      </p:pic>
      <p:sp>
        <p:nvSpPr>
          <p:cNvPr id="7" name="Rectangle 6">
            <a:extLst>
              <a:ext uri="{FF2B5EF4-FFF2-40B4-BE49-F238E27FC236}">
                <a16:creationId xmlns:a16="http://schemas.microsoft.com/office/drawing/2014/main" id="{E526E312-5F23-9249-986D-528F74D48C24}"/>
              </a:ext>
            </a:extLst>
          </p:cNvPr>
          <p:cNvSpPr/>
          <p:nvPr/>
        </p:nvSpPr>
        <p:spPr>
          <a:xfrm>
            <a:off x="457200" y="3865612"/>
            <a:ext cx="4572000" cy="276999"/>
          </a:xfrm>
          <a:prstGeom prst="rect">
            <a:avLst/>
          </a:prstGeom>
        </p:spPr>
        <p:txBody>
          <a:bodyPr>
            <a:spAutoFit/>
          </a:bodyPr>
          <a:lstStyle/>
          <a:p>
            <a:r>
              <a:rPr lang="en-AU" dirty="0"/>
              <a:t>coolmathstuff123.blogspot.com.au</a:t>
            </a:r>
          </a:p>
        </p:txBody>
      </p:sp>
    </p:spTree>
    <p:extLst>
      <p:ext uri="{BB962C8B-B14F-4D97-AF65-F5344CB8AC3E}">
        <p14:creationId xmlns:p14="http://schemas.microsoft.com/office/powerpoint/2010/main" val="337054932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FD3719-7CF1-7C42-99B6-5E311ACF8FE0}"/>
              </a:ext>
            </a:extLst>
          </p:cNvPr>
          <p:cNvSpPr>
            <a:spLocks noGrp="1"/>
          </p:cNvSpPr>
          <p:nvPr>
            <p:ph type="body" sz="quarter" idx="13"/>
          </p:nvPr>
        </p:nvSpPr>
        <p:spPr/>
        <p:txBody>
          <a:bodyPr/>
          <a:lstStyle/>
          <a:p>
            <a:r>
              <a:rPr lang="en-AU" dirty="0"/>
              <a:t>What’s Next?</a:t>
            </a:r>
          </a:p>
        </p:txBody>
      </p:sp>
      <p:sp>
        <p:nvSpPr>
          <p:cNvPr id="3" name="TextBox 2">
            <a:extLst>
              <a:ext uri="{FF2B5EF4-FFF2-40B4-BE49-F238E27FC236}">
                <a16:creationId xmlns:a16="http://schemas.microsoft.com/office/drawing/2014/main" id="{2444A778-0153-264D-8F6B-3EED7ACB1479}"/>
              </a:ext>
            </a:extLst>
          </p:cNvPr>
          <p:cNvSpPr txBox="1"/>
          <p:nvPr/>
        </p:nvSpPr>
        <p:spPr>
          <a:xfrm>
            <a:off x="457200" y="852884"/>
            <a:ext cx="8003232" cy="276998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AU" sz="2000" dirty="0">
                <a:solidFill>
                  <a:srgbClr val="1D3649"/>
                </a:solidFill>
              </a:rPr>
              <a:t>I’d like to generate some ideas for applying ML to data sets we have – e.g. request logs?</a:t>
            </a:r>
          </a:p>
          <a:p>
            <a:pPr marL="285750" indent="-285750">
              <a:buFont typeface="Arial" panose="020B0604020202020204" pitchFamily="34" charset="0"/>
              <a:buChar char="•"/>
            </a:pPr>
            <a:endParaRPr lang="en-AU" sz="2000" dirty="0">
              <a:solidFill>
                <a:srgbClr val="1D3649"/>
              </a:solidFill>
            </a:endParaRPr>
          </a:p>
          <a:p>
            <a:pPr marL="285750" indent="-285750">
              <a:buFont typeface="Arial" panose="020B0604020202020204" pitchFamily="34" charset="0"/>
              <a:buChar char="•"/>
            </a:pPr>
            <a:r>
              <a:rPr lang="en-AU" sz="2000" dirty="0">
                <a:solidFill>
                  <a:srgbClr val="1D3649"/>
                </a:solidFill>
              </a:rPr>
              <a:t>Be on the lookout for well-curated data, or ways to produce it in our products.</a:t>
            </a:r>
          </a:p>
          <a:p>
            <a:pPr marL="285750" indent="-285750">
              <a:buFont typeface="Arial" panose="020B0604020202020204" pitchFamily="34" charset="0"/>
              <a:buChar char="•"/>
            </a:pPr>
            <a:endParaRPr lang="en-AU" sz="2000" dirty="0">
              <a:solidFill>
                <a:srgbClr val="1D3649"/>
              </a:solidFill>
            </a:endParaRPr>
          </a:p>
          <a:p>
            <a:pPr marL="285750" indent="-285750">
              <a:buFont typeface="Arial" panose="020B0604020202020204" pitchFamily="34" charset="0"/>
              <a:buChar char="•"/>
            </a:pPr>
            <a:r>
              <a:rPr lang="en-AU" sz="2000" dirty="0">
                <a:solidFill>
                  <a:srgbClr val="1D3649"/>
                </a:solidFill>
              </a:rPr>
              <a:t>Look at lots of examples from across IBM.</a:t>
            </a:r>
          </a:p>
          <a:p>
            <a:pPr marL="285750" indent="-285750">
              <a:buFont typeface="Arial" panose="020B0604020202020204" pitchFamily="34" charset="0"/>
              <a:buChar char="•"/>
            </a:pPr>
            <a:endParaRPr lang="en-AU" sz="2000" dirty="0">
              <a:solidFill>
                <a:srgbClr val="1D3649"/>
              </a:solidFill>
            </a:endParaRPr>
          </a:p>
          <a:p>
            <a:pPr marL="285750" indent="-285750">
              <a:buFont typeface="Arial" panose="020B0604020202020204" pitchFamily="34" charset="0"/>
              <a:buChar char="•"/>
            </a:pPr>
            <a:r>
              <a:rPr lang="en-AU" sz="2000" dirty="0">
                <a:solidFill>
                  <a:srgbClr val="1D3649"/>
                </a:solidFill>
              </a:rPr>
              <a:t>Keep ML in mind the next time you’re trying to solve a problem.</a:t>
            </a:r>
          </a:p>
        </p:txBody>
      </p:sp>
    </p:spTree>
    <p:extLst>
      <p:ext uri="{BB962C8B-B14F-4D97-AF65-F5344CB8AC3E}">
        <p14:creationId xmlns:p14="http://schemas.microsoft.com/office/powerpoint/2010/main" val="227730482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D5C811E3-1214-A34C-BE1F-1C5F2ADF407F}"/>
              </a:ext>
            </a:extLst>
          </p:cNvPr>
          <p:cNvGraphicFramePr>
            <a:graphicFrameLocks noGrp="1"/>
          </p:cNvGraphicFramePr>
          <p:nvPr>
            <p:extLst>
              <p:ext uri="{D42A27DB-BD31-4B8C-83A1-F6EECF244321}">
                <p14:modId xmlns:p14="http://schemas.microsoft.com/office/powerpoint/2010/main" val="2498171357"/>
              </p:ext>
            </p:extLst>
          </p:nvPr>
        </p:nvGraphicFramePr>
        <p:xfrm>
          <a:off x="756152" y="1653540"/>
          <a:ext cx="7920880" cy="2407920"/>
        </p:xfrm>
        <a:graphic>
          <a:graphicData uri="http://schemas.openxmlformats.org/drawingml/2006/table">
            <a:tbl>
              <a:tblPr firstRow="1" bandRow="1">
                <a:tableStyleId>{5C22544A-7EE6-4342-B048-85BDC9FD1C3A}</a:tableStyleId>
              </a:tblPr>
              <a:tblGrid>
                <a:gridCol w="7920880">
                  <a:extLst>
                    <a:ext uri="{9D8B030D-6E8A-4147-A177-3AD203B41FA5}">
                      <a16:colId xmlns:a16="http://schemas.microsoft.com/office/drawing/2014/main" val="808983200"/>
                    </a:ext>
                  </a:extLst>
                </a:gridCol>
              </a:tblGrid>
              <a:tr h="1661753">
                <a:tc>
                  <a:txBody>
                    <a:bodyPr/>
                    <a:lstStyle/>
                    <a:p>
                      <a:r>
                        <a:rPr lang="en-US" sz="3200" b="0" i="1" dirty="0">
                          <a:solidFill>
                            <a:schemeClr val="tx1"/>
                          </a:solidFill>
                        </a:rPr>
                        <a:t>Application of </a:t>
                      </a:r>
                      <a:r>
                        <a:rPr lang="en-US" sz="3200" b="0" i="1" u="sng" dirty="0">
                          <a:solidFill>
                            <a:schemeClr val="tx1"/>
                          </a:solidFill>
                        </a:rPr>
                        <a:t>numerical insight</a:t>
                      </a:r>
                      <a:r>
                        <a:rPr lang="en-US" sz="3200" b="0" i="1" dirty="0">
                          <a:solidFill>
                            <a:schemeClr val="tx1"/>
                          </a:solidFill>
                        </a:rPr>
                        <a:t> obtained from existing data to </a:t>
                      </a:r>
                      <a:r>
                        <a:rPr lang="en-US" sz="3200" b="0" i="1" u="sng" dirty="0">
                          <a:solidFill>
                            <a:schemeClr val="tx1"/>
                          </a:solidFill>
                        </a:rPr>
                        <a:t>make predictions</a:t>
                      </a:r>
                      <a:r>
                        <a:rPr lang="en-US" sz="3200" b="0" i="1" dirty="0">
                          <a:solidFill>
                            <a:schemeClr val="tx1"/>
                          </a:solidFill>
                        </a:rPr>
                        <a:t> on new data.</a:t>
                      </a:r>
                    </a:p>
                    <a:p>
                      <a:endParaRPr lang="en-US" sz="1100" b="0" dirty="0">
                        <a:solidFill>
                          <a:schemeClr val="tx1"/>
                        </a:solidFill>
                      </a:endParaRPr>
                    </a:p>
                    <a:p>
                      <a:r>
                        <a:rPr lang="en-US" sz="1100" b="0" dirty="0">
                          <a:solidFill>
                            <a:schemeClr val="tx1"/>
                          </a:solidFill>
                        </a:rPr>
                        <a:t>- Shane Weeden, ML rookie</a:t>
                      </a:r>
                    </a:p>
                  </a:txBody>
                  <a:tcPr>
                    <a:noFill/>
                  </a:tcPr>
                </a:tc>
                <a:extLst>
                  <a:ext uri="{0D108BD9-81ED-4DB2-BD59-A6C34878D82A}">
                    <a16:rowId xmlns:a16="http://schemas.microsoft.com/office/drawing/2014/main" val="2736632740"/>
                  </a:ext>
                </a:extLst>
              </a:tr>
              <a:tr h="227821">
                <a:tc>
                  <a:txBody>
                    <a:bodyPr/>
                    <a:lstStyle/>
                    <a:p>
                      <a:endParaRPr lang="en-US" sz="1100" b="0" dirty="0">
                        <a:solidFill>
                          <a:schemeClr val="tx1"/>
                        </a:solidFill>
                      </a:endParaRPr>
                    </a:p>
                  </a:txBody>
                  <a:tcPr>
                    <a:noFill/>
                  </a:tcPr>
                </a:tc>
                <a:extLst>
                  <a:ext uri="{0D108BD9-81ED-4DB2-BD59-A6C34878D82A}">
                    <a16:rowId xmlns:a16="http://schemas.microsoft.com/office/drawing/2014/main" val="2761093861"/>
                  </a:ext>
                </a:extLst>
              </a:tr>
              <a:tr h="227821">
                <a:tc>
                  <a:txBody>
                    <a:bodyPr/>
                    <a:lstStyle/>
                    <a:p>
                      <a:endParaRPr lang="en-US" sz="1100" b="0" dirty="0">
                        <a:solidFill>
                          <a:schemeClr val="tx1"/>
                        </a:solidFill>
                      </a:endParaRPr>
                    </a:p>
                  </a:txBody>
                  <a:tcPr>
                    <a:noFill/>
                  </a:tcPr>
                </a:tc>
                <a:extLst>
                  <a:ext uri="{0D108BD9-81ED-4DB2-BD59-A6C34878D82A}">
                    <a16:rowId xmlns:a16="http://schemas.microsoft.com/office/drawing/2014/main" val="808168003"/>
                  </a:ext>
                </a:extLst>
              </a:tr>
            </a:tbl>
          </a:graphicData>
        </a:graphic>
      </p:graphicFrame>
      <p:sp>
        <p:nvSpPr>
          <p:cNvPr id="2" name="Text Placeholder 1"/>
          <p:cNvSpPr>
            <a:spLocks noGrp="1"/>
          </p:cNvSpPr>
          <p:nvPr>
            <p:ph type="body" sz="quarter" idx="13"/>
          </p:nvPr>
        </p:nvSpPr>
        <p:spPr/>
        <p:txBody>
          <a:bodyPr/>
          <a:lstStyle/>
          <a:p>
            <a:r>
              <a:rPr lang="en-US" dirty="0"/>
              <a:t>What is Machine Learning?</a:t>
            </a:r>
          </a:p>
        </p:txBody>
      </p:sp>
    </p:spTree>
    <p:extLst>
      <p:ext uri="{BB962C8B-B14F-4D97-AF65-F5344CB8AC3E}">
        <p14:creationId xmlns:p14="http://schemas.microsoft.com/office/powerpoint/2010/main" val="15343963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105A53-EDC1-7E4C-9B48-1D03B042130B}"/>
              </a:ext>
            </a:extLst>
          </p:cNvPr>
          <p:cNvSpPr>
            <a:spLocks noGrp="1"/>
          </p:cNvSpPr>
          <p:nvPr>
            <p:ph type="body" sz="quarter" idx="13"/>
          </p:nvPr>
        </p:nvSpPr>
        <p:spPr/>
        <p:txBody>
          <a:bodyPr/>
          <a:lstStyle/>
          <a:p>
            <a:r>
              <a:rPr lang="en-AU" dirty="0"/>
              <a:t>Types of Machine Learning</a:t>
            </a:r>
          </a:p>
        </p:txBody>
      </p:sp>
      <p:sp>
        <p:nvSpPr>
          <p:cNvPr id="3" name="TextBox 2">
            <a:extLst>
              <a:ext uri="{FF2B5EF4-FFF2-40B4-BE49-F238E27FC236}">
                <a16:creationId xmlns:a16="http://schemas.microsoft.com/office/drawing/2014/main" id="{81EEC5D9-4A99-E442-B726-4CF0723DDB9F}"/>
              </a:ext>
            </a:extLst>
          </p:cNvPr>
          <p:cNvSpPr txBox="1"/>
          <p:nvPr/>
        </p:nvSpPr>
        <p:spPr>
          <a:xfrm>
            <a:off x="457200" y="761132"/>
            <a:ext cx="8003232" cy="461664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AU" sz="2000" dirty="0">
                <a:solidFill>
                  <a:srgbClr val="1D3649"/>
                </a:solidFill>
              </a:rPr>
              <a:t>Supervised Machine Learning</a:t>
            </a:r>
          </a:p>
          <a:p>
            <a:pPr marL="742950" lvl="1" indent="-285750">
              <a:buFont typeface="Arial" panose="020B0604020202020204" pitchFamily="34" charset="0"/>
              <a:buChar char="•"/>
            </a:pPr>
            <a:r>
              <a:rPr lang="en-AU" sz="2000" dirty="0">
                <a:solidFill>
                  <a:srgbClr val="1D3649"/>
                </a:solidFill>
              </a:rPr>
              <a:t>Linear regression</a:t>
            </a:r>
          </a:p>
          <a:p>
            <a:pPr marL="742950" lvl="1" indent="-285750">
              <a:buFont typeface="Arial" panose="020B0604020202020204" pitchFamily="34" charset="0"/>
              <a:buChar char="•"/>
            </a:pPr>
            <a:r>
              <a:rPr lang="en-AU" sz="2000" dirty="0">
                <a:solidFill>
                  <a:srgbClr val="1D3649"/>
                </a:solidFill>
              </a:rPr>
              <a:t>Logistic regression</a:t>
            </a:r>
          </a:p>
          <a:p>
            <a:pPr marL="742950" lvl="1" indent="-285750">
              <a:buFont typeface="Arial" panose="020B0604020202020204" pitchFamily="34" charset="0"/>
              <a:buChar char="•"/>
            </a:pPr>
            <a:r>
              <a:rPr lang="en-AU" sz="2000" dirty="0">
                <a:solidFill>
                  <a:srgbClr val="1D3649"/>
                </a:solidFill>
              </a:rPr>
              <a:t>Neural networks</a:t>
            </a:r>
          </a:p>
          <a:p>
            <a:pPr marL="742950" lvl="1" indent="-285750">
              <a:buFont typeface="Arial" panose="020B0604020202020204" pitchFamily="34" charset="0"/>
              <a:buChar char="•"/>
            </a:pPr>
            <a:r>
              <a:rPr lang="en-AU" sz="2000" dirty="0">
                <a:solidFill>
                  <a:srgbClr val="1D3649"/>
                </a:solidFill>
              </a:rPr>
              <a:t>Support Vector Machines (SVM’s)</a:t>
            </a:r>
          </a:p>
          <a:p>
            <a:pPr marL="285750" indent="-285750">
              <a:buFont typeface="Arial" panose="020B0604020202020204" pitchFamily="34" charset="0"/>
              <a:buChar char="•"/>
            </a:pPr>
            <a:endParaRPr lang="en-AU" sz="2000" dirty="0">
              <a:solidFill>
                <a:srgbClr val="1D3649"/>
              </a:solidFill>
            </a:endParaRPr>
          </a:p>
          <a:p>
            <a:pPr marL="285750" indent="-285750">
              <a:buFont typeface="Arial" panose="020B0604020202020204" pitchFamily="34" charset="0"/>
              <a:buChar char="•"/>
            </a:pPr>
            <a:r>
              <a:rPr lang="en-AU" sz="2000" dirty="0">
                <a:solidFill>
                  <a:srgbClr val="1D3649"/>
                </a:solidFill>
              </a:rPr>
              <a:t>Unsupervised Machine Learning</a:t>
            </a:r>
          </a:p>
          <a:p>
            <a:pPr marL="742950" lvl="1" indent="-285750">
              <a:buFont typeface="Arial" panose="020B0604020202020204" pitchFamily="34" charset="0"/>
              <a:buChar char="•"/>
            </a:pPr>
            <a:r>
              <a:rPr lang="en-AU" sz="2000" dirty="0">
                <a:solidFill>
                  <a:srgbClr val="1D3649"/>
                </a:solidFill>
              </a:rPr>
              <a:t>K-means (cluster detection)</a:t>
            </a:r>
          </a:p>
          <a:p>
            <a:pPr marL="742950" lvl="1" indent="-285750">
              <a:buFont typeface="Arial" panose="020B0604020202020204" pitchFamily="34" charset="0"/>
              <a:buChar char="•"/>
            </a:pPr>
            <a:r>
              <a:rPr lang="en-AU" sz="2000" dirty="0">
                <a:solidFill>
                  <a:srgbClr val="1D3649"/>
                </a:solidFill>
              </a:rPr>
              <a:t>Principal Component Analysis (data compression and visualization)</a:t>
            </a:r>
          </a:p>
          <a:p>
            <a:pPr marL="742950" lvl="1" indent="-285750">
              <a:buFont typeface="Arial" panose="020B0604020202020204" pitchFamily="34" charset="0"/>
              <a:buChar char="•"/>
            </a:pPr>
            <a:r>
              <a:rPr lang="en-AU" sz="2000" dirty="0">
                <a:solidFill>
                  <a:srgbClr val="1D3649"/>
                </a:solidFill>
              </a:rPr>
              <a:t>Anomaly detection</a:t>
            </a:r>
          </a:p>
          <a:p>
            <a:pPr marL="285750" indent="-285750">
              <a:buFont typeface="Arial" panose="020B0604020202020204" pitchFamily="34" charset="0"/>
              <a:buChar char="•"/>
            </a:pPr>
            <a:endParaRPr lang="en-AU" sz="2000" dirty="0">
              <a:solidFill>
                <a:srgbClr val="1D3649"/>
              </a:solidFill>
            </a:endParaRPr>
          </a:p>
          <a:p>
            <a:pPr marL="285750" indent="-285750">
              <a:buFont typeface="Arial" panose="020B0604020202020204" pitchFamily="34" charset="0"/>
              <a:buChar char="•"/>
            </a:pPr>
            <a:r>
              <a:rPr lang="en-AU" sz="2000" dirty="0">
                <a:solidFill>
                  <a:srgbClr val="1D3649"/>
                </a:solidFill>
              </a:rPr>
              <a:t>Specialty applications</a:t>
            </a:r>
          </a:p>
          <a:p>
            <a:pPr marL="742950" lvl="1" indent="-285750">
              <a:buFont typeface="Arial" panose="020B0604020202020204" pitchFamily="34" charset="0"/>
              <a:buChar char="•"/>
            </a:pPr>
            <a:r>
              <a:rPr lang="en-AU" sz="2000" dirty="0">
                <a:solidFill>
                  <a:srgbClr val="1D3649"/>
                </a:solidFill>
              </a:rPr>
              <a:t>Recommender systems</a:t>
            </a:r>
          </a:p>
          <a:p>
            <a:pPr marL="742950" lvl="1" indent="-285750">
              <a:buFont typeface="Arial" panose="020B0604020202020204" pitchFamily="34" charset="0"/>
              <a:buChar char="•"/>
            </a:pPr>
            <a:r>
              <a:rPr lang="en-AU" sz="2000" dirty="0">
                <a:solidFill>
                  <a:srgbClr val="1D3649"/>
                </a:solidFill>
              </a:rPr>
              <a:t>Large scale machine learning</a:t>
            </a:r>
          </a:p>
        </p:txBody>
      </p:sp>
    </p:spTree>
    <p:extLst>
      <p:ext uri="{BB962C8B-B14F-4D97-AF65-F5344CB8AC3E}">
        <p14:creationId xmlns:p14="http://schemas.microsoft.com/office/powerpoint/2010/main" val="70528943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46D282-4E37-5B4D-AC44-8E6A87C07973}"/>
              </a:ext>
            </a:extLst>
          </p:cNvPr>
          <p:cNvSpPr>
            <a:spLocks noGrp="1"/>
          </p:cNvSpPr>
          <p:nvPr>
            <p:ph type="body" sz="quarter" idx="13"/>
          </p:nvPr>
        </p:nvSpPr>
        <p:spPr/>
        <p:txBody>
          <a:bodyPr/>
          <a:lstStyle/>
          <a:p>
            <a:r>
              <a:rPr lang="en-AU" dirty="0"/>
              <a:t>A simple regression example</a:t>
            </a:r>
          </a:p>
        </p:txBody>
      </p:sp>
      <p:pic>
        <p:nvPicPr>
          <p:cNvPr id="3" name="Picture 2">
            <a:extLst>
              <a:ext uri="{FF2B5EF4-FFF2-40B4-BE49-F238E27FC236}">
                <a16:creationId xmlns:a16="http://schemas.microsoft.com/office/drawing/2014/main" id="{343A6549-BCFC-C24F-B89C-1289421F9F86}"/>
              </a:ext>
            </a:extLst>
          </p:cNvPr>
          <p:cNvPicPr>
            <a:picLocks noChangeAspect="1"/>
          </p:cNvPicPr>
          <p:nvPr/>
        </p:nvPicPr>
        <p:blipFill>
          <a:blip r:embed="rId3"/>
          <a:stretch>
            <a:fillRect/>
          </a:stretch>
        </p:blipFill>
        <p:spPr>
          <a:xfrm>
            <a:off x="323528" y="1129308"/>
            <a:ext cx="5216938" cy="4206850"/>
          </a:xfrm>
          <a:prstGeom prst="rect">
            <a:avLst/>
          </a:prstGeom>
        </p:spPr>
      </p:pic>
      <p:sp>
        <p:nvSpPr>
          <p:cNvPr id="4" name="TextBox 3">
            <a:extLst>
              <a:ext uri="{FF2B5EF4-FFF2-40B4-BE49-F238E27FC236}">
                <a16:creationId xmlns:a16="http://schemas.microsoft.com/office/drawing/2014/main" id="{1BB9C8EB-D66E-5447-B336-F864C116E3B4}"/>
              </a:ext>
            </a:extLst>
          </p:cNvPr>
          <p:cNvSpPr txBox="1"/>
          <p:nvPr/>
        </p:nvSpPr>
        <p:spPr>
          <a:xfrm>
            <a:off x="6228184" y="2642056"/>
            <a:ext cx="1865895" cy="215444"/>
          </a:xfrm>
          <a:prstGeom prst="rect">
            <a:avLst/>
          </a:prstGeom>
          <a:noFill/>
        </p:spPr>
        <p:txBody>
          <a:bodyPr wrap="none" lIns="0" tIns="0" rIns="0" bIns="0" rtlCol="0">
            <a:spAutoFit/>
          </a:bodyPr>
          <a:lstStyle/>
          <a:p>
            <a:r>
              <a:rPr lang="en-AU" sz="1400" dirty="0">
                <a:solidFill>
                  <a:srgbClr val="1D3649"/>
                </a:solidFill>
              </a:rPr>
              <a:t>Predict y when </a:t>
            </a:r>
            <a:r>
              <a:rPr lang="en-AU" sz="1400" dirty="0" err="1">
                <a:solidFill>
                  <a:srgbClr val="1D3649"/>
                </a:solidFill>
              </a:rPr>
              <a:t>len</a:t>
            </a:r>
            <a:r>
              <a:rPr lang="en-AU" sz="1400" dirty="0">
                <a:solidFill>
                  <a:srgbClr val="1D3649"/>
                </a:solidFill>
              </a:rPr>
              <a:t>=10?</a:t>
            </a:r>
          </a:p>
        </p:txBody>
      </p:sp>
    </p:spTree>
    <p:extLst>
      <p:ext uri="{BB962C8B-B14F-4D97-AF65-F5344CB8AC3E}">
        <p14:creationId xmlns:p14="http://schemas.microsoft.com/office/powerpoint/2010/main" val="2701755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BDFA8C-3CE1-B84D-95A6-EA2BF8979403}"/>
              </a:ext>
            </a:extLst>
          </p:cNvPr>
          <p:cNvSpPr>
            <a:spLocks noGrp="1"/>
          </p:cNvSpPr>
          <p:nvPr>
            <p:ph type="body" sz="quarter" idx="13"/>
          </p:nvPr>
        </p:nvSpPr>
        <p:spPr/>
        <p:txBody>
          <a:bodyPr/>
          <a:lstStyle/>
          <a:p>
            <a:r>
              <a:rPr lang="en-AU" dirty="0"/>
              <a:t>Another regression example</a:t>
            </a:r>
          </a:p>
        </p:txBody>
      </p:sp>
      <p:pic>
        <p:nvPicPr>
          <p:cNvPr id="3" name="Picture 2">
            <a:extLst>
              <a:ext uri="{FF2B5EF4-FFF2-40B4-BE49-F238E27FC236}">
                <a16:creationId xmlns:a16="http://schemas.microsoft.com/office/drawing/2014/main" id="{6E6B3920-00DC-0045-805B-651897CE178F}"/>
              </a:ext>
            </a:extLst>
          </p:cNvPr>
          <p:cNvPicPr>
            <a:picLocks noChangeAspect="1"/>
          </p:cNvPicPr>
          <p:nvPr/>
        </p:nvPicPr>
        <p:blipFill>
          <a:blip r:embed="rId3"/>
          <a:stretch>
            <a:fillRect/>
          </a:stretch>
        </p:blipFill>
        <p:spPr>
          <a:xfrm>
            <a:off x="107504" y="769268"/>
            <a:ext cx="5688632" cy="4645716"/>
          </a:xfrm>
          <a:prstGeom prst="rect">
            <a:avLst/>
          </a:prstGeom>
        </p:spPr>
      </p:pic>
      <p:sp>
        <p:nvSpPr>
          <p:cNvPr id="4" name="TextBox 3">
            <a:extLst>
              <a:ext uri="{FF2B5EF4-FFF2-40B4-BE49-F238E27FC236}">
                <a16:creationId xmlns:a16="http://schemas.microsoft.com/office/drawing/2014/main" id="{F849AF1A-CF4A-514D-AAA6-158C56D57F08}"/>
              </a:ext>
            </a:extLst>
          </p:cNvPr>
          <p:cNvSpPr txBox="1"/>
          <p:nvPr/>
        </p:nvSpPr>
        <p:spPr>
          <a:xfrm>
            <a:off x="6228184" y="2642056"/>
            <a:ext cx="1766509" cy="215444"/>
          </a:xfrm>
          <a:prstGeom prst="rect">
            <a:avLst/>
          </a:prstGeom>
          <a:noFill/>
        </p:spPr>
        <p:txBody>
          <a:bodyPr wrap="none" lIns="0" tIns="0" rIns="0" bIns="0" rtlCol="0">
            <a:spAutoFit/>
          </a:bodyPr>
          <a:lstStyle/>
          <a:p>
            <a:r>
              <a:rPr lang="en-AU" sz="1400" dirty="0">
                <a:solidFill>
                  <a:srgbClr val="1D3649"/>
                </a:solidFill>
              </a:rPr>
              <a:t>Predict y when </a:t>
            </a:r>
            <a:r>
              <a:rPr lang="en-AU" sz="1400" dirty="0" err="1">
                <a:solidFill>
                  <a:srgbClr val="1D3649"/>
                </a:solidFill>
              </a:rPr>
              <a:t>len</a:t>
            </a:r>
            <a:r>
              <a:rPr lang="en-AU" sz="1400" dirty="0">
                <a:solidFill>
                  <a:srgbClr val="1D3649"/>
                </a:solidFill>
              </a:rPr>
              <a:t>=3?</a:t>
            </a:r>
          </a:p>
        </p:txBody>
      </p:sp>
      <p:cxnSp>
        <p:nvCxnSpPr>
          <p:cNvPr id="6" name="Straight Connector 5">
            <a:extLst>
              <a:ext uri="{FF2B5EF4-FFF2-40B4-BE49-F238E27FC236}">
                <a16:creationId xmlns:a16="http://schemas.microsoft.com/office/drawing/2014/main" id="{D2D1C8C2-4FC8-0245-9876-1AF63ACF02FC}"/>
              </a:ext>
            </a:extLst>
          </p:cNvPr>
          <p:cNvCxnSpPr>
            <a:cxnSpLocks/>
          </p:cNvCxnSpPr>
          <p:nvPr/>
        </p:nvCxnSpPr>
        <p:spPr>
          <a:xfrm flipV="1">
            <a:off x="457200" y="2209428"/>
            <a:ext cx="1810544" cy="2819772"/>
          </a:xfrm>
          <a:prstGeom prst="line">
            <a:avLst/>
          </a:prstGeom>
          <a:ln w="19050">
            <a:solidFill>
              <a:schemeClr val="accent1"/>
            </a:solidFill>
            <a:tailEnd type="non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B3364F6F-A8AC-0F4E-A5CD-7C8DD7A1506B}"/>
              </a:ext>
            </a:extLst>
          </p:cNvPr>
          <p:cNvGrpSpPr/>
          <p:nvPr/>
        </p:nvGrpSpPr>
        <p:grpSpPr>
          <a:xfrm>
            <a:off x="539552" y="2569468"/>
            <a:ext cx="1512168" cy="2459732"/>
            <a:chOff x="539552" y="2569468"/>
            <a:chExt cx="1512168" cy="2459732"/>
          </a:xfrm>
        </p:grpSpPr>
        <p:cxnSp>
          <p:nvCxnSpPr>
            <p:cNvPr id="10" name="Straight Connector 9">
              <a:extLst>
                <a:ext uri="{FF2B5EF4-FFF2-40B4-BE49-F238E27FC236}">
                  <a16:creationId xmlns:a16="http://schemas.microsoft.com/office/drawing/2014/main" id="{7E4A6078-8DCC-2A49-A342-EACD7E66EAA3}"/>
                </a:ext>
              </a:extLst>
            </p:cNvPr>
            <p:cNvCxnSpPr/>
            <p:nvPr/>
          </p:nvCxnSpPr>
          <p:spPr>
            <a:xfrm flipV="1">
              <a:off x="2051720" y="2569468"/>
              <a:ext cx="0" cy="2459732"/>
            </a:xfrm>
            <a:prstGeom prst="line">
              <a:avLst/>
            </a:prstGeom>
            <a:ln w="19050">
              <a:solidFill>
                <a:schemeClr val="accent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DC39504-AC85-5D4A-826D-5DBFE7D801CE}"/>
                </a:ext>
              </a:extLst>
            </p:cNvPr>
            <p:cNvCxnSpPr>
              <a:cxnSpLocks/>
            </p:cNvCxnSpPr>
            <p:nvPr/>
          </p:nvCxnSpPr>
          <p:spPr>
            <a:xfrm>
              <a:off x="539552" y="2569468"/>
              <a:ext cx="1512168" cy="0"/>
            </a:xfrm>
            <a:prstGeom prst="line">
              <a:avLst/>
            </a:prstGeom>
            <a:ln w="19050">
              <a:solidFill>
                <a:schemeClr val="accent1"/>
              </a:solidFill>
              <a:prstDash val="sysDot"/>
              <a:tailEnd type="none"/>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8052AC7F-C001-A844-8493-379BC0F755E7}"/>
              </a:ext>
            </a:extLst>
          </p:cNvPr>
          <p:cNvSpPr txBox="1"/>
          <p:nvPr/>
        </p:nvSpPr>
        <p:spPr>
          <a:xfrm>
            <a:off x="539552" y="2353444"/>
            <a:ext cx="815929" cy="215444"/>
          </a:xfrm>
          <a:prstGeom prst="rect">
            <a:avLst/>
          </a:prstGeom>
          <a:noFill/>
        </p:spPr>
        <p:txBody>
          <a:bodyPr wrap="none" lIns="0" tIns="0" rIns="0" bIns="0" rtlCol="0">
            <a:spAutoFit/>
          </a:bodyPr>
          <a:lstStyle/>
          <a:p>
            <a:r>
              <a:rPr lang="en-AU" sz="1400" dirty="0">
                <a:solidFill>
                  <a:srgbClr val="1D3649"/>
                </a:solidFill>
              </a:rPr>
              <a:t>About 12?</a:t>
            </a:r>
          </a:p>
        </p:txBody>
      </p:sp>
    </p:spTree>
    <p:extLst>
      <p:ext uri="{BB962C8B-B14F-4D97-AF65-F5344CB8AC3E}">
        <p14:creationId xmlns:p14="http://schemas.microsoft.com/office/powerpoint/2010/main" val="32353721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6C636B-A9CD-6C48-869C-F4B2334FCA0B}"/>
              </a:ext>
            </a:extLst>
          </p:cNvPr>
          <p:cNvPicPr>
            <a:picLocks noChangeAspect="1"/>
          </p:cNvPicPr>
          <p:nvPr/>
        </p:nvPicPr>
        <p:blipFill>
          <a:blip r:embed="rId3"/>
          <a:stretch>
            <a:fillRect/>
          </a:stretch>
        </p:blipFill>
        <p:spPr>
          <a:xfrm>
            <a:off x="179512" y="553244"/>
            <a:ext cx="5918200" cy="4889500"/>
          </a:xfrm>
          <a:prstGeom prst="rect">
            <a:avLst/>
          </a:prstGeom>
        </p:spPr>
      </p:pic>
      <p:sp>
        <p:nvSpPr>
          <p:cNvPr id="2" name="Text Placeholder 1">
            <a:extLst>
              <a:ext uri="{FF2B5EF4-FFF2-40B4-BE49-F238E27FC236}">
                <a16:creationId xmlns:a16="http://schemas.microsoft.com/office/drawing/2014/main" id="{B2BDFA8C-3CE1-B84D-95A6-EA2BF8979403}"/>
              </a:ext>
            </a:extLst>
          </p:cNvPr>
          <p:cNvSpPr>
            <a:spLocks noGrp="1"/>
          </p:cNvSpPr>
          <p:nvPr>
            <p:ph type="body" sz="quarter" idx="13"/>
          </p:nvPr>
        </p:nvSpPr>
        <p:spPr/>
        <p:txBody>
          <a:bodyPr/>
          <a:lstStyle/>
          <a:p>
            <a:r>
              <a:rPr lang="en-AU" dirty="0"/>
              <a:t>Another regression example – more training data</a:t>
            </a:r>
          </a:p>
        </p:txBody>
      </p:sp>
      <p:sp>
        <p:nvSpPr>
          <p:cNvPr id="4" name="TextBox 3">
            <a:extLst>
              <a:ext uri="{FF2B5EF4-FFF2-40B4-BE49-F238E27FC236}">
                <a16:creationId xmlns:a16="http://schemas.microsoft.com/office/drawing/2014/main" id="{F849AF1A-CF4A-514D-AAA6-158C56D57F08}"/>
              </a:ext>
            </a:extLst>
          </p:cNvPr>
          <p:cNvSpPr txBox="1"/>
          <p:nvPr/>
        </p:nvSpPr>
        <p:spPr>
          <a:xfrm>
            <a:off x="6516216" y="2065412"/>
            <a:ext cx="1766509" cy="215444"/>
          </a:xfrm>
          <a:prstGeom prst="rect">
            <a:avLst/>
          </a:prstGeom>
          <a:noFill/>
        </p:spPr>
        <p:txBody>
          <a:bodyPr wrap="none" lIns="0" tIns="0" rIns="0" bIns="0" rtlCol="0">
            <a:spAutoFit/>
          </a:bodyPr>
          <a:lstStyle/>
          <a:p>
            <a:r>
              <a:rPr lang="en-AU" sz="1400" dirty="0">
                <a:solidFill>
                  <a:srgbClr val="1D3649"/>
                </a:solidFill>
              </a:rPr>
              <a:t>Predict y when </a:t>
            </a:r>
            <a:r>
              <a:rPr lang="en-AU" sz="1400" dirty="0" err="1">
                <a:solidFill>
                  <a:srgbClr val="1D3649"/>
                </a:solidFill>
              </a:rPr>
              <a:t>len</a:t>
            </a:r>
            <a:r>
              <a:rPr lang="en-AU" sz="1400" dirty="0">
                <a:solidFill>
                  <a:srgbClr val="1D3649"/>
                </a:solidFill>
              </a:rPr>
              <a:t>=3?</a:t>
            </a:r>
          </a:p>
        </p:txBody>
      </p:sp>
      <p:cxnSp>
        <p:nvCxnSpPr>
          <p:cNvPr id="6" name="Straight Connector 5">
            <a:extLst>
              <a:ext uri="{FF2B5EF4-FFF2-40B4-BE49-F238E27FC236}">
                <a16:creationId xmlns:a16="http://schemas.microsoft.com/office/drawing/2014/main" id="{D2D1C8C2-4FC8-0245-9876-1AF63ACF02FC}"/>
              </a:ext>
            </a:extLst>
          </p:cNvPr>
          <p:cNvCxnSpPr>
            <a:cxnSpLocks/>
          </p:cNvCxnSpPr>
          <p:nvPr/>
        </p:nvCxnSpPr>
        <p:spPr>
          <a:xfrm flipV="1">
            <a:off x="395536" y="985292"/>
            <a:ext cx="1728192" cy="4464496"/>
          </a:xfrm>
          <a:prstGeom prst="line">
            <a:avLst/>
          </a:prstGeom>
          <a:ln w="1905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4A6078-8DCC-2A49-A342-EACD7E66EAA3}"/>
              </a:ext>
            </a:extLst>
          </p:cNvPr>
          <p:cNvCxnSpPr>
            <a:cxnSpLocks/>
          </p:cNvCxnSpPr>
          <p:nvPr/>
        </p:nvCxnSpPr>
        <p:spPr>
          <a:xfrm flipV="1">
            <a:off x="2123728" y="985292"/>
            <a:ext cx="0" cy="4043908"/>
          </a:xfrm>
          <a:prstGeom prst="line">
            <a:avLst/>
          </a:prstGeom>
          <a:ln w="19050">
            <a:solidFill>
              <a:schemeClr val="accent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DC39504-AC85-5D4A-826D-5DBFE7D801CE}"/>
              </a:ext>
            </a:extLst>
          </p:cNvPr>
          <p:cNvCxnSpPr>
            <a:cxnSpLocks/>
          </p:cNvCxnSpPr>
          <p:nvPr/>
        </p:nvCxnSpPr>
        <p:spPr>
          <a:xfrm>
            <a:off x="457200" y="985292"/>
            <a:ext cx="1666528" cy="0"/>
          </a:xfrm>
          <a:prstGeom prst="line">
            <a:avLst/>
          </a:prstGeom>
          <a:ln w="19050">
            <a:solidFill>
              <a:schemeClr val="accent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052AC7F-C001-A844-8493-379BC0F755E7}"/>
              </a:ext>
            </a:extLst>
          </p:cNvPr>
          <p:cNvSpPr txBox="1"/>
          <p:nvPr/>
        </p:nvSpPr>
        <p:spPr>
          <a:xfrm>
            <a:off x="539552" y="769848"/>
            <a:ext cx="815929" cy="215444"/>
          </a:xfrm>
          <a:prstGeom prst="rect">
            <a:avLst/>
          </a:prstGeom>
          <a:noFill/>
        </p:spPr>
        <p:txBody>
          <a:bodyPr wrap="none" lIns="0" tIns="0" rIns="0" bIns="0" rtlCol="0">
            <a:spAutoFit/>
          </a:bodyPr>
          <a:lstStyle/>
          <a:p>
            <a:r>
              <a:rPr lang="en-AU" sz="1400" dirty="0">
                <a:solidFill>
                  <a:srgbClr val="1D3649"/>
                </a:solidFill>
              </a:rPr>
              <a:t>About 46?</a:t>
            </a:r>
          </a:p>
        </p:txBody>
      </p:sp>
      <p:cxnSp>
        <p:nvCxnSpPr>
          <p:cNvPr id="14" name="Straight Arrow Connector 13">
            <a:extLst>
              <a:ext uri="{FF2B5EF4-FFF2-40B4-BE49-F238E27FC236}">
                <a16:creationId xmlns:a16="http://schemas.microsoft.com/office/drawing/2014/main" id="{4F82D68E-7712-8445-8CD3-100BA6F6EFC3}"/>
              </a:ext>
            </a:extLst>
          </p:cNvPr>
          <p:cNvCxnSpPr>
            <a:cxnSpLocks/>
          </p:cNvCxnSpPr>
          <p:nvPr/>
        </p:nvCxnSpPr>
        <p:spPr>
          <a:xfrm>
            <a:off x="1547664" y="2065412"/>
            <a:ext cx="0" cy="360040"/>
          </a:xfrm>
          <a:prstGeom prst="straightConnector1">
            <a:avLst/>
          </a:prstGeom>
          <a:ln w="1905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00397AD-58B8-8941-93D2-77F55605C458}"/>
              </a:ext>
            </a:extLst>
          </p:cNvPr>
          <p:cNvCxnSpPr>
            <a:cxnSpLocks/>
          </p:cNvCxnSpPr>
          <p:nvPr/>
        </p:nvCxnSpPr>
        <p:spPr>
          <a:xfrm>
            <a:off x="971600" y="3937620"/>
            <a:ext cx="0" cy="720080"/>
          </a:xfrm>
          <a:prstGeom prst="straightConnector1">
            <a:avLst/>
          </a:prstGeom>
          <a:ln w="1905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2B2FCA6-AE5E-1E44-AC68-1C9F197151F8}"/>
              </a:ext>
            </a:extLst>
          </p:cNvPr>
          <p:cNvSpPr txBox="1"/>
          <p:nvPr/>
        </p:nvSpPr>
        <p:spPr>
          <a:xfrm>
            <a:off x="2483768" y="3073524"/>
            <a:ext cx="3168352" cy="1292662"/>
          </a:xfrm>
          <a:prstGeom prst="rect">
            <a:avLst/>
          </a:prstGeom>
          <a:noFill/>
        </p:spPr>
        <p:txBody>
          <a:bodyPr wrap="square" lIns="0" tIns="0" rIns="0" bIns="0" rtlCol="0">
            <a:spAutoFit/>
          </a:bodyPr>
          <a:lstStyle/>
          <a:p>
            <a:r>
              <a:rPr lang="en-AU" sz="1400" dirty="0">
                <a:solidFill>
                  <a:srgbClr val="1D3649"/>
                </a:solidFill>
              </a:rPr>
              <a:t>These errors represent the difference between observed values of y and the hypothesis’ prediction. The best fit line is the line that minimises the sum of these errors. In this case the error is still quite bad…</a:t>
            </a:r>
          </a:p>
        </p:txBody>
      </p:sp>
      <p:cxnSp>
        <p:nvCxnSpPr>
          <p:cNvPr id="20" name="Straight Arrow Connector 19">
            <a:extLst>
              <a:ext uri="{FF2B5EF4-FFF2-40B4-BE49-F238E27FC236}">
                <a16:creationId xmlns:a16="http://schemas.microsoft.com/office/drawing/2014/main" id="{5D54B6B9-251F-1B49-955A-52A362EADAFE}"/>
              </a:ext>
            </a:extLst>
          </p:cNvPr>
          <p:cNvCxnSpPr>
            <a:cxnSpLocks/>
          </p:cNvCxnSpPr>
          <p:nvPr/>
        </p:nvCxnSpPr>
        <p:spPr>
          <a:xfrm>
            <a:off x="1619672" y="2209428"/>
            <a:ext cx="792088" cy="1152128"/>
          </a:xfrm>
          <a:prstGeom prst="straightConnector1">
            <a:avLst/>
          </a:prstGeom>
          <a:ln w="6350">
            <a:solidFill>
              <a:schemeClr val="tx2"/>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1FBB31-8BEF-6F40-B0AA-175FA6779254}"/>
              </a:ext>
            </a:extLst>
          </p:cNvPr>
          <p:cNvCxnSpPr>
            <a:cxnSpLocks/>
          </p:cNvCxnSpPr>
          <p:nvPr/>
        </p:nvCxnSpPr>
        <p:spPr>
          <a:xfrm flipV="1">
            <a:off x="1043608" y="3361556"/>
            <a:ext cx="1368152" cy="864096"/>
          </a:xfrm>
          <a:prstGeom prst="straightConnector1">
            <a:avLst/>
          </a:prstGeom>
          <a:ln w="6350">
            <a:solidFill>
              <a:schemeClr val="tx2"/>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2B4C975-E2EC-9B40-9110-13D17A909CEF}"/>
              </a:ext>
            </a:extLst>
          </p:cNvPr>
          <p:cNvCxnSpPr>
            <a:cxnSpLocks/>
          </p:cNvCxnSpPr>
          <p:nvPr/>
        </p:nvCxnSpPr>
        <p:spPr>
          <a:xfrm>
            <a:off x="395536" y="5029200"/>
            <a:ext cx="0" cy="420588"/>
          </a:xfrm>
          <a:prstGeom prst="straightConnector1">
            <a:avLst/>
          </a:prstGeom>
          <a:ln w="1905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BAC0715-FD9B-4B44-A99C-038778CD38C0}"/>
              </a:ext>
            </a:extLst>
          </p:cNvPr>
          <p:cNvCxnSpPr>
            <a:cxnSpLocks/>
          </p:cNvCxnSpPr>
          <p:nvPr/>
        </p:nvCxnSpPr>
        <p:spPr>
          <a:xfrm flipV="1">
            <a:off x="457200" y="3361556"/>
            <a:ext cx="1954560" cy="1944216"/>
          </a:xfrm>
          <a:prstGeom prst="straightConnector1">
            <a:avLst/>
          </a:prstGeom>
          <a:ln w="6350">
            <a:solidFill>
              <a:schemeClr val="tx2"/>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7201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F1FDDF-3CC3-2741-B446-CE2BF8B33694}"/>
              </a:ext>
            </a:extLst>
          </p:cNvPr>
          <p:cNvPicPr>
            <a:picLocks noChangeAspect="1"/>
          </p:cNvPicPr>
          <p:nvPr/>
        </p:nvPicPr>
        <p:blipFill>
          <a:blip r:embed="rId3"/>
          <a:stretch>
            <a:fillRect/>
          </a:stretch>
        </p:blipFill>
        <p:spPr>
          <a:xfrm>
            <a:off x="251520" y="553244"/>
            <a:ext cx="5905500" cy="4864100"/>
          </a:xfrm>
          <a:prstGeom prst="rect">
            <a:avLst/>
          </a:prstGeom>
        </p:spPr>
      </p:pic>
      <p:sp>
        <p:nvSpPr>
          <p:cNvPr id="2" name="Text Placeholder 1">
            <a:extLst>
              <a:ext uri="{FF2B5EF4-FFF2-40B4-BE49-F238E27FC236}">
                <a16:creationId xmlns:a16="http://schemas.microsoft.com/office/drawing/2014/main" id="{B2BDFA8C-3CE1-B84D-95A6-EA2BF8979403}"/>
              </a:ext>
            </a:extLst>
          </p:cNvPr>
          <p:cNvSpPr>
            <a:spLocks noGrp="1"/>
          </p:cNvSpPr>
          <p:nvPr>
            <p:ph type="body" sz="quarter" idx="13"/>
          </p:nvPr>
        </p:nvSpPr>
        <p:spPr/>
        <p:txBody>
          <a:bodyPr/>
          <a:lstStyle/>
          <a:p>
            <a:r>
              <a:rPr lang="en-AU" dirty="0"/>
              <a:t>Another regression example – even more training data</a:t>
            </a:r>
          </a:p>
        </p:txBody>
      </p:sp>
      <p:sp>
        <p:nvSpPr>
          <p:cNvPr id="4" name="TextBox 3">
            <a:extLst>
              <a:ext uri="{FF2B5EF4-FFF2-40B4-BE49-F238E27FC236}">
                <a16:creationId xmlns:a16="http://schemas.microsoft.com/office/drawing/2014/main" id="{F849AF1A-CF4A-514D-AAA6-158C56D57F08}"/>
              </a:ext>
            </a:extLst>
          </p:cNvPr>
          <p:cNvSpPr txBox="1"/>
          <p:nvPr/>
        </p:nvSpPr>
        <p:spPr>
          <a:xfrm>
            <a:off x="6516216" y="2065412"/>
            <a:ext cx="1766509" cy="215444"/>
          </a:xfrm>
          <a:prstGeom prst="rect">
            <a:avLst/>
          </a:prstGeom>
          <a:noFill/>
        </p:spPr>
        <p:txBody>
          <a:bodyPr wrap="none" lIns="0" tIns="0" rIns="0" bIns="0" rtlCol="0">
            <a:spAutoFit/>
          </a:bodyPr>
          <a:lstStyle/>
          <a:p>
            <a:r>
              <a:rPr lang="en-AU" sz="1400" dirty="0">
                <a:solidFill>
                  <a:srgbClr val="1D3649"/>
                </a:solidFill>
              </a:rPr>
              <a:t>Predict y when </a:t>
            </a:r>
            <a:r>
              <a:rPr lang="en-AU" sz="1400" dirty="0" err="1">
                <a:solidFill>
                  <a:srgbClr val="1D3649"/>
                </a:solidFill>
              </a:rPr>
              <a:t>len</a:t>
            </a:r>
            <a:r>
              <a:rPr lang="en-AU" sz="1400" dirty="0">
                <a:solidFill>
                  <a:srgbClr val="1D3649"/>
                </a:solidFill>
              </a:rPr>
              <a:t>=3?</a:t>
            </a:r>
          </a:p>
        </p:txBody>
      </p:sp>
      <p:cxnSp>
        <p:nvCxnSpPr>
          <p:cNvPr id="8" name="Straight Arrow Connector 7">
            <a:extLst>
              <a:ext uri="{FF2B5EF4-FFF2-40B4-BE49-F238E27FC236}">
                <a16:creationId xmlns:a16="http://schemas.microsoft.com/office/drawing/2014/main" id="{C26C798A-3016-0143-92F3-A9AFCB2999FD}"/>
              </a:ext>
            </a:extLst>
          </p:cNvPr>
          <p:cNvCxnSpPr>
            <a:cxnSpLocks/>
          </p:cNvCxnSpPr>
          <p:nvPr/>
        </p:nvCxnSpPr>
        <p:spPr>
          <a:xfrm flipV="1">
            <a:off x="1619672" y="914400"/>
            <a:ext cx="144016" cy="1079004"/>
          </a:xfrm>
          <a:prstGeom prst="straightConnector1">
            <a:avLst/>
          </a:prstGeom>
          <a:ln w="1905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51141FE-5556-1145-A378-D2AA1952CAB2}"/>
              </a:ext>
            </a:extLst>
          </p:cNvPr>
          <p:cNvSpPr txBox="1"/>
          <p:nvPr/>
        </p:nvSpPr>
        <p:spPr>
          <a:xfrm>
            <a:off x="1835696" y="1345332"/>
            <a:ext cx="3082254" cy="215444"/>
          </a:xfrm>
          <a:prstGeom prst="rect">
            <a:avLst/>
          </a:prstGeom>
          <a:noFill/>
        </p:spPr>
        <p:txBody>
          <a:bodyPr wrap="none" lIns="0" tIns="0" rIns="0" bIns="0" rtlCol="0">
            <a:spAutoFit/>
          </a:bodyPr>
          <a:lstStyle/>
          <a:p>
            <a:r>
              <a:rPr lang="en-AU" sz="1400" dirty="0">
                <a:solidFill>
                  <a:srgbClr val="1D3649"/>
                </a:solidFill>
              </a:rPr>
              <a:t>Actually… it’s going to be much higher.</a:t>
            </a:r>
          </a:p>
        </p:txBody>
      </p:sp>
    </p:spTree>
    <p:extLst>
      <p:ext uri="{BB962C8B-B14F-4D97-AF65-F5344CB8AC3E}">
        <p14:creationId xmlns:p14="http://schemas.microsoft.com/office/powerpoint/2010/main" val="3146461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BDFA8C-3CE1-B84D-95A6-EA2BF8979403}"/>
              </a:ext>
            </a:extLst>
          </p:cNvPr>
          <p:cNvSpPr>
            <a:spLocks noGrp="1"/>
          </p:cNvSpPr>
          <p:nvPr>
            <p:ph type="body" sz="quarter" idx="13"/>
          </p:nvPr>
        </p:nvSpPr>
        <p:spPr/>
        <p:txBody>
          <a:bodyPr/>
          <a:lstStyle/>
          <a:p>
            <a:r>
              <a:rPr lang="en-AU" dirty="0"/>
              <a:t>Using different features (len</a:t>
            </a:r>
            <a:r>
              <a:rPr lang="en-AU" baseline="30000" dirty="0"/>
              <a:t>3</a:t>
            </a:r>
            <a:r>
              <a:rPr lang="en-AU" dirty="0"/>
              <a:t>) turns this into a linear problem!</a:t>
            </a:r>
          </a:p>
        </p:txBody>
      </p:sp>
      <p:sp>
        <p:nvSpPr>
          <p:cNvPr id="4" name="TextBox 3">
            <a:extLst>
              <a:ext uri="{FF2B5EF4-FFF2-40B4-BE49-F238E27FC236}">
                <a16:creationId xmlns:a16="http://schemas.microsoft.com/office/drawing/2014/main" id="{F849AF1A-CF4A-514D-AAA6-158C56D57F08}"/>
              </a:ext>
            </a:extLst>
          </p:cNvPr>
          <p:cNvSpPr txBox="1"/>
          <p:nvPr/>
        </p:nvSpPr>
        <p:spPr>
          <a:xfrm>
            <a:off x="6516216" y="2065412"/>
            <a:ext cx="1766509" cy="215444"/>
          </a:xfrm>
          <a:prstGeom prst="rect">
            <a:avLst/>
          </a:prstGeom>
          <a:noFill/>
        </p:spPr>
        <p:txBody>
          <a:bodyPr wrap="none" lIns="0" tIns="0" rIns="0" bIns="0" rtlCol="0">
            <a:spAutoFit/>
          </a:bodyPr>
          <a:lstStyle/>
          <a:p>
            <a:r>
              <a:rPr lang="en-AU" sz="1400" dirty="0">
                <a:solidFill>
                  <a:srgbClr val="1D3649"/>
                </a:solidFill>
              </a:rPr>
              <a:t>Predict y when </a:t>
            </a:r>
            <a:r>
              <a:rPr lang="en-AU" sz="1400" dirty="0" err="1">
                <a:solidFill>
                  <a:srgbClr val="1D3649"/>
                </a:solidFill>
              </a:rPr>
              <a:t>len</a:t>
            </a:r>
            <a:r>
              <a:rPr lang="en-AU" sz="1400" dirty="0">
                <a:solidFill>
                  <a:srgbClr val="1D3649"/>
                </a:solidFill>
              </a:rPr>
              <a:t>=3?</a:t>
            </a:r>
          </a:p>
        </p:txBody>
      </p:sp>
      <p:pic>
        <p:nvPicPr>
          <p:cNvPr id="7" name="Picture 6">
            <a:extLst>
              <a:ext uri="{FF2B5EF4-FFF2-40B4-BE49-F238E27FC236}">
                <a16:creationId xmlns:a16="http://schemas.microsoft.com/office/drawing/2014/main" id="{D73DDA77-0750-CF4F-B25C-8A451B013CE1}"/>
              </a:ext>
            </a:extLst>
          </p:cNvPr>
          <p:cNvPicPr>
            <a:picLocks noChangeAspect="1"/>
          </p:cNvPicPr>
          <p:nvPr/>
        </p:nvPicPr>
        <p:blipFill>
          <a:blip r:embed="rId3"/>
          <a:stretch>
            <a:fillRect/>
          </a:stretch>
        </p:blipFill>
        <p:spPr>
          <a:xfrm>
            <a:off x="179512" y="553244"/>
            <a:ext cx="5943600" cy="4876800"/>
          </a:xfrm>
          <a:prstGeom prst="rect">
            <a:avLst/>
          </a:prstGeom>
        </p:spPr>
      </p:pic>
      <p:cxnSp>
        <p:nvCxnSpPr>
          <p:cNvPr id="10" name="Straight Connector 9">
            <a:extLst>
              <a:ext uri="{FF2B5EF4-FFF2-40B4-BE49-F238E27FC236}">
                <a16:creationId xmlns:a16="http://schemas.microsoft.com/office/drawing/2014/main" id="{3049EF9D-82B3-0846-9816-886010816399}"/>
              </a:ext>
            </a:extLst>
          </p:cNvPr>
          <p:cNvCxnSpPr/>
          <p:nvPr/>
        </p:nvCxnSpPr>
        <p:spPr>
          <a:xfrm flipV="1">
            <a:off x="457200" y="841276"/>
            <a:ext cx="4978896" cy="4187924"/>
          </a:xfrm>
          <a:prstGeom prst="line">
            <a:avLst/>
          </a:prstGeom>
          <a:ln w="19050">
            <a:solidFill>
              <a:schemeClr val="accent1"/>
            </a:solidFill>
            <a:tailEnd type="non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8A071B0-E2EC-C048-8C56-8F9729C25528}"/>
              </a:ext>
            </a:extLst>
          </p:cNvPr>
          <p:cNvGrpSpPr/>
          <p:nvPr/>
        </p:nvGrpSpPr>
        <p:grpSpPr>
          <a:xfrm>
            <a:off x="457200" y="841276"/>
            <a:ext cx="4978896" cy="4104456"/>
            <a:chOff x="457200" y="841276"/>
            <a:chExt cx="4978896" cy="4104456"/>
          </a:xfrm>
        </p:grpSpPr>
        <p:cxnSp>
          <p:nvCxnSpPr>
            <p:cNvPr id="12" name="Straight Connector 11">
              <a:extLst>
                <a:ext uri="{FF2B5EF4-FFF2-40B4-BE49-F238E27FC236}">
                  <a16:creationId xmlns:a16="http://schemas.microsoft.com/office/drawing/2014/main" id="{1B37E2CE-74F0-1146-9DA9-ABC37DB6B6DB}"/>
                </a:ext>
              </a:extLst>
            </p:cNvPr>
            <p:cNvCxnSpPr>
              <a:cxnSpLocks/>
            </p:cNvCxnSpPr>
            <p:nvPr/>
          </p:nvCxnSpPr>
          <p:spPr>
            <a:xfrm>
              <a:off x="457200" y="841276"/>
              <a:ext cx="4978896" cy="0"/>
            </a:xfrm>
            <a:prstGeom prst="line">
              <a:avLst/>
            </a:prstGeom>
            <a:ln w="19050">
              <a:solidFill>
                <a:schemeClr val="accent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E8EA77A-88C9-D74E-8499-68276EFBE10E}"/>
                </a:ext>
              </a:extLst>
            </p:cNvPr>
            <p:cNvCxnSpPr>
              <a:cxnSpLocks/>
            </p:cNvCxnSpPr>
            <p:nvPr/>
          </p:nvCxnSpPr>
          <p:spPr>
            <a:xfrm flipV="1">
              <a:off x="5436096" y="841276"/>
              <a:ext cx="0" cy="4104456"/>
            </a:xfrm>
            <a:prstGeom prst="line">
              <a:avLst/>
            </a:prstGeom>
            <a:ln w="19050">
              <a:solidFill>
                <a:schemeClr val="accent1"/>
              </a:solidFill>
              <a:prstDash val="sysDash"/>
              <a:tailEnd type="none"/>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14DD985B-F3F4-BD4B-8B2F-6B9F2FCE7896}"/>
              </a:ext>
            </a:extLst>
          </p:cNvPr>
          <p:cNvSpPr txBox="1"/>
          <p:nvPr/>
        </p:nvSpPr>
        <p:spPr>
          <a:xfrm>
            <a:off x="539552" y="914400"/>
            <a:ext cx="852285" cy="215444"/>
          </a:xfrm>
          <a:prstGeom prst="rect">
            <a:avLst/>
          </a:prstGeom>
          <a:noFill/>
        </p:spPr>
        <p:txBody>
          <a:bodyPr wrap="none" lIns="0" tIns="0" rIns="0" bIns="0" rtlCol="0">
            <a:spAutoFit/>
          </a:bodyPr>
          <a:lstStyle/>
          <a:p>
            <a:r>
              <a:rPr lang="en-AU" sz="1400" dirty="0">
                <a:solidFill>
                  <a:srgbClr val="1D3649"/>
                </a:solidFill>
              </a:rPr>
              <a:t>About 113!</a:t>
            </a:r>
          </a:p>
        </p:txBody>
      </p:sp>
      <p:sp>
        <p:nvSpPr>
          <p:cNvPr id="21" name="TextBox 20">
            <a:extLst>
              <a:ext uri="{FF2B5EF4-FFF2-40B4-BE49-F238E27FC236}">
                <a16:creationId xmlns:a16="http://schemas.microsoft.com/office/drawing/2014/main" id="{71268E31-60EC-1641-B7DA-110462A812F2}"/>
              </a:ext>
            </a:extLst>
          </p:cNvPr>
          <p:cNvSpPr txBox="1"/>
          <p:nvPr/>
        </p:nvSpPr>
        <p:spPr>
          <a:xfrm>
            <a:off x="6516216" y="2281436"/>
            <a:ext cx="2199320" cy="430887"/>
          </a:xfrm>
          <a:prstGeom prst="rect">
            <a:avLst/>
          </a:prstGeom>
          <a:noFill/>
        </p:spPr>
        <p:txBody>
          <a:bodyPr wrap="none" lIns="0" tIns="0" rIns="0" bIns="0" rtlCol="0">
            <a:spAutoFit/>
          </a:bodyPr>
          <a:lstStyle/>
          <a:p>
            <a:r>
              <a:rPr lang="en-AU" sz="1400" dirty="0">
                <a:solidFill>
                  <a:srgbClr val="1D3649"/>
                </a:solidFill>
              </a:rPr>
              <a:t>Equivalent to:</a:t>
            </a:r>
            <a:br>
              <a:rPr lang="en-AU" sz="1400" dirty="0">
                <a:solidFill>
                  <a:srgbClr val="1D3649"/>
                </a:solidFill>
              </a:rPr>
            </a:br>
            <a:r>
              <a:rPr lang="en-AU" sz="1400" dirty="0">
                <a:solidFill>
                  <a:srgbClr val="1D3649"/>
                </a:solidFill>
              </a:rPr>
              <a:t>    Predict y when len^3=27.</a:t>
            </a:r>
          </a:p>
        </p:txBody>
      </p:sp>
    </p:spTree>
    <p:extLst>
      <p:ext uri="{BB962C8B-B14F-4D97-AF65-F5344CB8AC3E}">
        <p14:creationId xmlns:p14="http://schemas.microsoft.com/office/powerpoint/2010/main" val="13837008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46D282-4E37-5B4D-AC44-8E6A87C07973}"/>
              </a:ext>
            </a:extLst>
          </p:cNvPr>
          <p:cNvSpPr>
            <a:spLocks noGrp="1"/>
          </p:cNvSpPr>
          <p:nvPr>
            <p:ph type="body" sz="quarter" idx="13"/>
          </p:nvPr>
        </p:nvSpPr>
        <p:spPr/>
        <p:txBody>
          <a:bodyPr/>
          <a:lstStyle/>
          <a:p>
            <a:r>
              <a:rPr lang="en-AU" dirty="0"/>
              <a:t>Basic principals and terminology</a:t>
            </a:r>
          </a:p>
        </p:txBody>
      </p:sp>
      <p:sp>
        <p:nvSpPr>
          <p:cNvPr id="3" name="TextBox 2">
            <a:extLst>
              <a:ext uri="{FF2B5EF4-FFF2-40B4-BE49-F238E27FC236}">
                <a16:creationId xmlns:a16="http://schemas.microsoft.com/office/drawing/2014/main" id="{81EEC5D9-4A99-E442-B726-4CF0723DDB9F}"/>
              </a:ext>
            </a:extLst>
          </p:cNvPr>
          <p:cNvSpPr txBox="1"/>
          <p:nvPr/>
        </p:nvSpPr>
        <p:spPr>
          <a:xfrm>
            <a:off x="457200" y="761132"/>
            <a:ext cx="8003232" cy="430887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AU" sz="2000" dirty="0">
                <a:solidFill>
                  <a:srgbClr val="1D3649"/>
                </a:solidFill>
              </a:rPr>
              <a:t>Samples </a:t>
            </a:r>
            <a:r>
              <a:rPr lang="mr-IN" sz="2000" dirty="0">
                <a:solidFill>
                  <a:srgbClr val="1D3649"/>
                </a:solidFill>
              </a:rPr>
              <a:t>–</a:t>
            </a:r>
            <a:r>
              <a:rPr lang="en-AU" sz="2000" dirty="0">
                <a:solidFill>
                  <a:srgbClr val="1D3649"/>
                </a:solidFill>
              </a:rPr>
              <a:t> collection of known observations (and preferably their actual outcomes (training set, cross validation set, test set)).</a:t>
            </a:r>
            <a:br>
              <a:rPr lang="en-AU" sz="2000" dirty="0">
                <a:solidFill>
                  <a:srgbClr val="1D3649"/>
                </a:solidFill>
              </a:rPr>
            </a:br>
            <a:endParaRPr lang="en-AU" sz="2000" dirty="0">
              <a:solidFill>
                <a:srgbClr val="1D3649"/>
              </a:solidFill>
            </a:endParaRPr>
          </a:p>
          <a:p>
            <a:pPr marL="285750" indent="-285750">
              <a:buFont typeface="Arial" panose="020B0604020202020204" pitchFamily="34" charset="0"/>
              <a:buChar char="•"/>
            </a:pPr>
            <a:r>
              <a:rPr lang="en-AU" sz="2000" dirty="0">
                <a:solidFill>
                  <a:srgbClr val="1D3649"/>
                </a:solidFill>
              </a:rPr>
              <a:t>Features </a:t>
            </a:r>
            <a:r>
              <a:rPr lang="mr-IN" sz="2000" dirty="0">
                <a:solidFill>
                  <a:srgbClr val="1D3649"/>
                </a:solidFill>
              </a:rPr>
              <a:t>–</a:t>
            </a:r>
            <a:r>
              <a:rPr lang="en-AU" sz="2000" dirty="0">
                <a:solidFill>
                  <a:srgbClr val="1D3649"/>
                </a:solidFill>
              </a:rPr>
              <a:t> the number different of data points per sample.</a:t>
            </a:r>
            <a:br>
              <a:rPr lang="en-AU" sz="2000" dirty="0">
                <a:solidFill>
                  <a:srgbClr val="1D3649"/>
                </a:solidFill>
              </a:rPr>
            </a:br>
            <a:endParaRPr lang="en-AU" sz="2000" dirty="0">
              <a:solidFill>
                <a:srgbClr val="1D3649"/>
              </a:solidFill>
            </a:endParaRPr>
          </a:p>
          <a:p>
            <a:pPr marL="285750" indent="-285750">
              <a:buFont typeface="Arial" panose="020B0604020202020204" pitchFamily="34" charset="0"/>
              <a:buChar char="•"/>
            </a:pPr>
            <a:r>
              <a:rPr lang="en-AU" sz="2000" dirty="0">
                <a:solidFill>
                  <a:srgbClr val="1D3649"/>
                </a:solidFill>
              </a:rPr>
              <a:t>Hypothesis </a:t>
            </a:r>
            <a:r>
              <a:rPr lang="mr-IN" sz="2000" dirty="0">
                <a:solidFill>
                  <a:srgbClr val="1D3649"/>
                </a:solidFill>
              </a:rPr>
              <a:t>–</a:t>
            </a:r>
            <a:r>
              <a:rPr lang="en-AU" sz="2000" dirty="0">
                <a:solidFill>
                  <a:srgbClr val="1D3649"/>
                </a:solidFill>
              </a:rPr>
              <a:t> an algorithm representing the prediction you want to make. It is a function over the features of a sample.</a:t>
            </a:r>
            <a:br>
              <a:rPr lang="en-AU" sz="2000" dirty="0">
                <a:solidFill>
                  <a:srgbClr val="1D3649"/>
                </a:solidFill>
              </a:rPr>
            </a:br>
            <a:endParaRPr lang="en-AU" sz="2000" dirty="0">
              <a:solidFill>
                <a:srgbClr val="1D3649"/>
              </a:solidFill>
            </a:endParaRPr>
          </a:p>
          <a:p>
            <a:pPr marL="285750" indent="-285750">
              <a:buFont typeface="Arial" panose="020B0604020202020204" pitchFamily="34" charset="0"/>
              <a:buChar char="•"/>
            </a:pPr>
            <a:r>
              <a:rPr lang="en-AU" sz="2000" dirty="0">
                <a:solidFill>
                  <a:srgbClr val="1D3649"/>
                </a:solidFill>
              </a:rPr>
              <a:t>Cost function </a:t>
            </a:r>
            <a:r>
              <a:rPr lang="mr-IN" sz="2000" dirty="0">
                <a:solidFill>
                  <a:srgbClr val="1D3649"/>
                </a:solidFill>
              </a:rPr>
              <a:t>–</a:t>
            </a:r>
            <a:r>
              <a:rPr lang="en-AU" sz="2000" dirty="0">
                <a:solidFill>
                  <a:srgbClr val="1D3649"/>
                </a:solidFill>
              </a:rPr>
              <a:t> how you measure the amount of error between your hypothesis and known samples.</a:t>
            </a:r>
            <a:br>
              <a:rPr lang="en-AU" sz="2000" dirty="0">
                <a:solidFill>
                  <a:srgbClr val="1D3649"/>
                </a:solidFill>
              </a:rPr>
            </a:br>
            <a:endParaRPr lang="en-AU" sz="2000" dirty="0">
              <a:solidFill>
                <a:srgbClr val="1D3649"/>
              </a:solidFill>
            </a:endParaRPr>
          </a:p>
          <a:p>
            <a:pPr marL="285750" indent="-285750">
              <a:buFont typeface="Arial" panose="020B0604020202020204" pitchFamily="34" charset="0"/>
              <a:buChar char="•"/>
            </a:pPr>
            <a:r>
              <a:rPr lang="en-AU" sz="2000" dirty="0">
                <a:solidFill>
                  <a:srgbClr val="1D3649"/>
                </a:solidFill>
              </a:rPr>
              <a:t>Gradient descent </a:t>
            </a:r>
            <a:r>
              <a:rPr lang="mr-IN" sz="2000" dirty="0">
                <a:solidFill>
                  <a:srgbClr val="1D3649"/>
                </a:solidFill>
              </a:rPr>
              <a:t>–</a:t>
            </a:r>
            <a:r>
              <a:rPr lang="en-AU" sz="2000" dirty="0">
                <a:solidFill>
                  <a:srgbClr val="1D3649"/>
                </a:solidFill>
              </a:rPr>
              <a:t> a mathematical way of iteratively improving the hypothesis (reducing the cost) when measured against a set of samples.</a:t>
            </a:r>
          </a:p>
        </p:txBody>
      </p:sp>
    </p:spTree>
    <p:extLst>
      <p:ext uri="{BB962C8B-B14F-4D97-AF65-F5344CB8AC3E}">
        <p14:creationId xmlns:p14="http://schemas.microsoft.com/office/powerpoint/2010/main" val="19221877"/>
      </p:ext>
    </p:extLst>
  </p:cSld>
  <p:clrMapOvr>
    <a:masterClrMapping/>
  </p:clrMapOvr>
  <p:transition spd="med"/>
</p:sld>
</file>

<file path=ppt/theme/theme1.xml><?xml version="1.0" encoding="utf-8"?>
<a:theme xmlns:a="http://schemas.openxmlformats.org/drawingml/2006/main" name="IBM Security 16x10 Defualt Template">
  <a:themeElements>
    <a:clrScheme name="IBMSecurity_Colors_2016-05-02">
      <a:dk1>
        <a:srgbClr val="1D3649"/>
      </a:dk1>
      <a:lt1>
        <a:srgbClr val="FFFFFF"/>
      </a:lt1>
      <a:dk2>
        <a:srgbClr val="1D3649"/>
      </a:dk2>
      <a:lt2>
        <a:srgbClr val="E0E0E0"/>
      </a:lt2>
      <a:accent1>
        <a:srgbClr val="325C80"/>
      </a:accent1>
      <a:accent2>
        <a:srgbClr val="4178BE"/>
      </a:accent2>
      <a:accent3>
        <a:srgbClr val="C0E6FF"/>
      </a:accent3>
      <a:accent4>
        <a:srgbClr val="5A5A5A"/>
      </a:accent4>
      <a:accent5>
        <a:srgbClr val="777777"/>
      </a:accent5>
      <a:accent6>
        <a:srgbClr val="AEAEAE"/>
      </a:accent6>
      <a:hlink>
        <a:srgbClr val="325C80"/>
      </a:hlink>
      <a:folHlink>
        <a:srgbClr val="325C80"/>
      </a:folHlink>
    </a:clrScheme>
    <a:fontScheme name="IBM Security_2016-04-27">
      <a:majorFont>
        <a:latin typeface="Arial"/>
        <a:ea typeface="ＭＳ Ｐゴシック"/>
        <a:cs typeface=""/>
      </a:majorFont>
      <a:minorFont>
        <a:latin typeface="Arial"/>
        <a:ea typeface="ＭＳ Ｐゴシック"/>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9050" cap="flat" cmpd="sng" algn="ctr">
          <a:no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400" b="0" i="0" u="none" strike="noStrike" kern="0" cap="none" spc="0" normalizeH="0" baseline="0" noProof="0" dirty="0" smtClean="0">
            <a:ln>
              <a:noFill/>
            </a:ln>
            <a:solidFill>
              <a:schemeClr val="bg1"/>
            </a:solidFill>
            <a:effectLst/>
            <a:uLnTx/>
            <a:uFillTx/>
            <a:ea typeface="+mn-ea"/>
            <a:cs typeface="Arial" panose="020B0604020202020204" pitchFamily="34" charset="0"/>
          </a:defRPr>
        </a:defPPr>
      </a:lstStyle>
    </a:spDef>
    <a:lnDef>
      <a:spPr>
        <a:ln w="19050">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solidFill>
              <a:srgbClr val="1D3649"/>
            </a:solidFill>
          </a:defRPr>
        </a:defPPr>
      </a:lstStyle>
    </a:txDef>
  </a:objectDefaults>
  <a:extraClrSchemeLst/>
  <a:extLst>
    <a:ext uri="{05A4C25C-085E-4340-85A3-A5531E510DB2}">
      <thm15:themeFamily xmlns:thm15="http://schemas.microsoft.com/office/thememl/2012/main" name="IBMSecurity_16x10_DefaultTemplate.potx" id="{BAA79FE0-ED42-4974-9A38-BB6C28441DCF}" vid="{2D469C31-5785-4E90-A299-4B66ED8A9E2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000" dirty="0"/>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000" dirty="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IBMSecurity_16x10_DefaultTemplate</Template>
  <TotalTime>0</TotalTime>
  <Words>1705</Words>
  <Application>Microsoft Macintosh PowerPoint</Application>
  <PresentationFormat>On-screen Show (16:10)</PresentationFormat>
  <Paragraphs>196</Paragraphs>
  <Slides>18</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ＭＳ Ｐゴシック</vt:lpstr>
      <vt:lpstr>Arial</vt:lpstr>
      <vt:lpstr>IBM Security 16x10 Defualt Template</vt:lpstr>
      <vt:lpstr>Introduction to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2016-05-18T18:45:48Z</dcterms:created>
  <dcterms:modified xsi:type="dcterms:W3CDTF">2018-05-01T01:24:02Z</dcterms:modified>
  <cp:category/>
</cp:coreProperties>
</file>