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3" r:id="rId1"/>
  </p:sldMasterIdLst>
  <p:notesMasterIdLst>
    <p:notesMasterId r:id="rId50"/>
  </p:notesMasterIdLst>
  <p:sldIdLst>
    <p:sldId id="268" r:id="rId2"/>
    <p:sldId id="307" r:id="rId3"/>
    <p:sldId id="259" r:id="rId4"/>
    <p:sldId id="260" r:id="rId5"/>
    <p:sldId id="261" r:id="rId6"/>
    <p:sldId id="262" r:id="rId7"/>
    <p:sldId id="263" r:id="rId8"/>
    <p:sldId id="306" r:id="rId9"/>
    <p:sldId id="265" r:id="rId10"/>
    <p:sldId id="308"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310" r:id="rId25"/>
    <p:sldId id="309"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300" r:id="rId41"/>
    <p:sldId id="299" r:id="rId42"/>
    <p:sldId id="301" r:id="rId43"/>
    <p:sldId id="302" r:id="rId44"/>
    <p:sldId id="303" r:id="rId45"/>
    <p:sldId id="304" r:id="rId46"/>
    <p:sldId id="266" r:id="rId47"/>
    <p:sldId id="267" r:id="rId48"/>
    <p:sldId id="305"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79" d="100"/>
          <a:sy n="79" d="100"/>
        </p:scale>
        <p:origin x="680"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9E7BDF-B873-43A6-8E18-12208884C17E}" type="datetimeFigureOut">
              <a:rPr lang="zh-CN" altLang="en-US" smtClean="0"/>
              <a:t>2021/3/15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017466-2C0E-42A1-903D-E9E5382ECB08}" type="slidenum">
              <a:rPr lang="zh-CN" altLang="en-US" smtClean="0"/>
              <a:t>‹#›</a:t>
            </a:fld>
            <a:endParaRPr lang="zh-CN" altLang="en-US"/>
          </a:p>
        </p:txBody>
      </p:sp>
    </p:spTree>
    <p:extLst>
      <p:ext uri="{BB962C8B-B14F-4D97-AF65-F5344CB8AC3E}">
        <p14:creationId xmlns:p14="http://schemas.microsoft.com/office/powerpoint/2010/main" val="1204343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幻灯片图像占位符 1"/>
          <p:cNvSpPr>
            <a:spLocks noGrp="1" noRot="1" noChangeAspect="1" noTextEdit="1"/>
          </p:cNvSpPr>
          <p:nvPr>
            <p:ph type="sldImg"/>
          </p:nvPr>
        </p:nvSpPr>
        <p:spPr>
          <a:xfrm>
            <a:off x="1371600" y="1143000"/>
            <a:ext cx="4114800" cy="3086100"/>
          </a:xfrm>
          <a:ln/>
        </p:spPr>
      </p:sp>
      <p:sp>
        <p:nvSpPr>
          <p:cNvPr id="1873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1873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9CCE6B70-C82E-455E-8E5C-45DC239351C1}" type="slidenum">
              <a:rPr lang="en-US" altLang="zh-CN" smtClean="0"/>
              <a:pPr/>
              <a:t>2</a:t>
            </a:fld>
            <a:endParaRPr lang="en-US" altLang="zh-CN" smtClean="0"/>
          </a:p>
        </p:txBody>
      </p:sp>
    </p:spTree>
    <p:extLst>
      <p:ext uri="{BB962C8B-B14F-4D97-AF65-F5344CB8AC3E}">
        <p14:creationId xmlns:p14="http://schemas.microsoft.com/office/powerpoint/2010/main" val="2500807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幻灯片图像占位符 1"/>
          <p:cNvSpPr>
            <a:spLocks noGrp="1" noRot="1" noChangeAspect="1" noTextEdit="1"/>
          </p:cNvSpPr>
          <p:nvPr>
            <p:ph type="sldImg"/>
          </p:nvPr>
        </p:nvSpPr>
        <p:spPr>
          <a:xfrm>
            <a:off x="1371600" y="1143000"/>
            <a:ext cx="4114800" cy="3086100"/>
          </a:xfrm>
          <a:ln/>
        </p:spPr>
      </p:sp>
      <p:sp>
        <p:nvSpPr>
          <p:cNvPr id="1914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1914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3BBDFEE6-21BB-4A31-9608-11E91E95C3B6}" type="slidenum">
              <a:rPr lang="en-US" altLang="zh-CN" smtClean="0"/>
              <a:pPr/>
              <a:t>11</a:t>
            </a:fld>
            <a:endParaRPr lang="en-US" altLang="zh-CN" smtClean="0"/>
          </a:p>
        </p:txBody>
      </p:sp>
    </p:spTree>
    <p:extLst>
      <p:ext uri="{BB962C8B-B14F-4D97-AF65-F5344CB8AC3E}">
        <p14:creationId xmlns:p14="http://schemas.microsoft.com/office/powerpoint/2010/main" val="3137053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幻灯片图像占位符 1"/>
          <p:cNvSpPr>
            <a:spLocks noGrp="1" noRot="1" noChangeAspect="1" noTextEdit="1"/>
          </p:cNvSpPr>
          <p:nvPr>
            <p:ph type="sldImg"/>
          </p:nvPr>
        </p:nvSpPr>
        <p:spPr>
          <a:xfrm>
            <a:off x="1371600" y="1143000"/>
            <a:ext cx="4114800" cy="3086100"/>
          </a:xfrm>
          <a:ln/>
        </p:spPr>
      </p:sp>
      <p:sp>
        <p:nvSpPr>
          <p:cNvPr id="1935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1935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A56CED96-C6AD-434D-B436-EEA138347B3F}" type="slidenum">
              <a:rPr lang="en-US" altLang="zh-CN" smtClean="0"/>
              <a:pPr/>
              <a:t>12</a:t>
            </a:fld>
            <a:endParaRPr lang="en-US" altLang="zh-CN" smtClean="0"/>
          </a:p>
        </p:txBody>
      </p:sp>
    </p:spTree>
    <p:extLst>
      <p:ext uri="{BB962C8B-B14F-4D97-AF65-F5344CB8AC3E}">
        <p14:creationId xmlns:p14="http://schemas.microsoft.com/office/powerpoint/2010/main" val="4257064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幻灯片图像占位符 1"/>
          <p:cNvSpPr>
            <a:spLocks noGrp="1" noRot="1" noChangeAspect="1" noTextEdit="1"/>
          </p:cNvSpPr>
          <p:nvPr>
            <p:ph type="sldImg"/>
          </p:nvPr>
        </p:nvSpPr>
        <p:spPr>
          <a:xfrm>
            <a:off x="1371600" y="1143000"/>
            <a:ext cx="4114800" cy="3086100"/>
          </a:xfrm>
          <a:ln/>
        </p:spPr>
      </p:sp>
      <p:sp>
        <p:nvSpPr>
          <p:cNvPr id="1955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1955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31CF6749-54A0-4176-9F25-E657B7C95D22}" type="slidenum">
              <a:rPr lang="en-US" altLang="zh-CN" smtClean="0"/>
              <a:pPr/>
              <a:t>13</a:t>
            </a:fld>
            <a:endParaRPr lang="en-US" altLang="zh-CN" smtClean="0"/>
          </a:p>
        </p:txBody>
      </p:sp>
    </p:spTree>
    <p:extLst>
      <p:ext uri="{BB962C8B-B14F-4D97-AF65-F5344CB8AC3E}">
        <p14:creationId xmlns:p14="http://schemas.microsoft.com/office/powerpoint/2010/main" val="4063495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幻灯片图像占位符 1"/>
          <p:cNvSpPr>
            <a:spLocks noGrp="1" noRot="1" noChangeAspect="1" noTextEdit="1"/>
          </p:cNvSpPr>
          <p:nvPr>
            <p:ph type="sldImg"/>
          </p:nvPr>
        </p:nvSpPr>
        <p:spPr>
          <a:xfrm>
            <a:off x="1371600" y="1143000"/>
            <a:ext cx="4114800" cy="3086100"/>
          </a:xfrm>
          <a:ln/>
        </p:spPr>
      </p:sp>
      <p:sp>
        <p:nvSpPr>
          <p:cNvPr id="1976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1976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D3A29482-17BC-4BC4-B08A-B3EEC7096DE7}" type="slidenum">
              <a:rPr lang="en-US" altLang="zh-CN" smtClean="0"/>
              <a:pPr/>
              <a:t>14</a:t>
            </a:fld>
            <a:endParaRPr lang="en-US" altLang="zh-CN" smtClean="0"/>
          </a:p>
        </p:txBody>
      </p:sp>
    </p:spTree>
    <p:extLst>
      <p:ext uri="{BB962C8B-B14F-4D97-AF65-F5344CB8AC3E}">
        <p14:creationId xmlns:p14="http://schemas.microsoft.com/office/powerpoint/2010/main" val="31993593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幻灯片图像占位符 1"/>
          <p:cNvSpPr>
            <a:spLocks noGrp="1" noRot="1" noChangeAspect="1" noTextEdit="1"/>
          </p:cNvSpPr>
          <p:nvPr>
            <p:ph type="sldImg"/>
          </p:nvPr>
        </p:nvSpPr>
        <p:spPr>
          <a:xfrm>
            <a:off x="1371600" y="1143000"/>
            <a:ext cx="4114800" cy="3086100"/>
          </a:xfrm>
          <a:ln/>
        </p:spPr>
      </p:sp>
      <p:sp>
        <p:nvSpPr>
          <p:cNvPr id="1996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1996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1A551D8F-0E7D-469D-A9D4-F444FC88A420}" type="slidenum">
              <a:rPr lang="en-US" altLang="zh-CN" smtClean="0"/>
              <a:pPr/>
              <a:t>15</a:t>
            </a:fld>
            <a:endParaRPr lang="en-US" altLang="zh-CN" smtClean="0"/>
          </a:p>
        </p:txBody>
      </p:sp>
    </p:spTree>
    <p:extLst>
      <p:ext uri="{BB962C8B-B14F-4D97-AF65-F5344CB8AC3E}">
        <p14:creationId xmlns:p14="http://schemas.microsoft.com/office/powerpoint/2010/main" val="38260345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幻灯片图像占位符 1"/>
          <p:cNvSpPr>
            <a:spLocks noGrp="1" noRot="1" noChangeAspect="1" noTextEdit="1"/>
          </p:cNvSpPr>
          <p:nvPr>
            <p:ph type="sldImg"/>
          </p:nvPr>
        </p:nvSpPr>
        <p:spPr>
          <a:xfrm>
            <a:off x="1371600" y="1143000"/>
            <a:ext cx="4114800" cy="3086100"/>
          </a:xfrm>
          <a:ln/>
        </p:spPr>
      </p:sp>
      <p:sp>
        <p:nvSpPr>
          <p:cNvPr id="2017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2017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A6B0199E-3124-4F7F-BE23-5DA13F4BE650}" type="slidenum">
              <a:rPr lang="en-US" altLang="zh-CN" smtClean="0"/>
              <a:pPr/>
              <a:t>16</a:t>
            </a:fld>
            <a:endParaRPr lang="en-US" altLang="zh-CN" smtClean="0"/>
          </a:p>
        </p:txBody>
      </p:sp>
    </p:spTree>
    <p:extLst>
      <p:ext uri="{BB962C8B-B14F-4D97-AF65-F5344CB8AC3E}">
        <p14:creationId xmlns:p14="http://schemas.microsoft.com/office/powerpoint/2010/main" val="469666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幻灯片图像占位符 1"/>
          <p:cNvSpPr>
            <a:spLocks noGrp="1" noRot="1" noChangeAspect="1" noTextEdit="1"/>
          </p:cNvSpPr>
          <p:nvPr>
            <p:ph type="sldImg"/>
          </p:nvPr>
        </p:nvSpPr>
        <p:spPr>
          <a:xfrm>
            <a:off x="1371600" y="1143000"/>
            <a:ext cx="4114800" cy="3086100"/>
          </a:xfrm>
          <a:ln/>
        </p:spPr>
      </p:sp>
      <p:sp>
        <p:nvSpPr>
          <p:cNvPr id="2037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2037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A4A0B89F-A1DC-40FC-BF48-75BE745451B2}" type="slidenum">
              <a:rPr lang="en-US" altLang="zh-CN" smtClean="0"/>
              <a:pPr/>
              <a:t>17</a:t>
            </a:fld>
            <a:endParaRPr lang="en-US" altLang="zh-CN" smtClean="0"/>
          </a:p>
        </p:txBody>
      </p:sp>
    </p:spTree>
    <p:extLst>
      <p:ext uri="{BB962C8B-B14F-4D97-AF65-F5344CB8AC3E}">
        <p14:creationId xmlns:p14="http://schemas.microsoft.com/office/powerpoint/2010/main" val="2076093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幻灯片图像占位符 1"/>
          <p:cNvSpPr>
            <a:spLocks noGrp="1" noRot="1" noChangeAspect="1" noTextEdit="1"/>
          </p:cNvSpPr>
          <p:nvPr>
            <p:ph type="sldImg"/>
          </p:nvPr>
        </p:nvSpPr>
        <p:spPr>
          <a:xfrm>
            <a:off x="1371600" y="1143000"/>
            <a:ext cx="4114800" cy="3086100"/>
          </a:xfrm>
          <a:ln/>
        </p:spPr>
      </p:sp>
      <p:sp>
        <p:nvSpPr>
          <p:cNvPr id="2058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2058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37C615E9-8A4C-4697-9011-6C72107C0EDC}" type="slidenum">
              <a:rPr lang="en-US" altLang="zh-CN" smtClean="0"/>
              <a:pPr/>
              <a:t>18</a:t>
            </a:fld>
            <a:endParaRPr lang="en-US" altLang="zh-CN" smtClean="0"/>
          </a:p>
        </p:txBody>
      </p:sp>
    </p:spTree>
    <p:extLst>
      <p:ext uri="{BB962C8B-B14F-4D97-AF65-F5344CB8AC3E}">
        <p14:creationId xmlns:p14="http://schemas.microsoft.com/office/powerpoint/2010/main" val="410930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幻灯片图像占位符 1"/>
          <p:cNvSpPr>
            <a:spLocks noGrp="1" noRot="1" noChangeAspect="1" noTextEdit="1"/>
          </p:cNvSpPr>
          <p:nvPr>
            <p:ph type="sldImg"/>
          </p:nvPr>
        </p:nvSpPr>
        <p:spPr>
          <a:xfrm>
            <a:off x="1371600" y="1143000"/>
            <a:ext cx="4114800" cy="3086100"/>
          </a:xfrm>
          <a:ln/>
        </p:spPr>
      </p:sp>
      <p:sp>
        <p:nvSpPr>
          <p:cNvPr id="2078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2078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58BB8232-D446-4424-8E6D-49CE5B30299B}" type="slidenum">
              <a:rPr lang="en-US" altLang="zh-CN" smtClean="0"/>
              <a:pPr/>
              <a:t>19</a:t>
            </a:fld>
            <a:endParaRPr lang="en-US" altLang="zh-CN" smtClean="0"/>
          </a:p>
        </p:txBody>
      </p:sp>
    </p:spTree>
    <p:extLst>
      <p:ext uri="{BB962C8B-B14F-4D97-AF65-F5344CB8AC3E}">
        <p14:creationId xmlns:p14="http://schemas.microsoft.com/office/powerpoint/2010/main" val="2365995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幻灯片图像占位符 1"/>
          <p:cNvSpPr>
            <a:spLocks noGrp="1" noRot="1" noChangeAspect="1" noTextEdit="1"/>
          </p:cNvSpPr>
          <p:nvPr>
            <p:ph type="sldImg"/>
          </p:nvPr>
        </p:nvSpPr>
        <p:spPr>
          <a:xfrm>
            <a:off x="1371600" y="1143000"/>
            <a:ext cx="4114800" cy="3086100"/>
          </a:xfrm>
          <a:ln/>
        </p:spPr>
      </p:sp>
      <p:sp>
        <p:nvSpPr>
          <p:cNvPr id="2099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2099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16282B4C-F01C-40BE-AED0-C0AE0F6FFE29}" type="slidenum">
              <a:rPr lang="en-US" altLang="zh-CN" smtClean="0"/>
              <a:pPr/>
              <a:t>20</a:t>
            </a:fld>
            <a:endParaRPr lang="en-US" altLang="zh-CN" smtClean="0"/>
          </a:p>
        </p:txBody>
      </p:sp>
    </p:spTree>
    <p:extLst>
      <p:ext uri="{BB962C8B-B14F-4D97-AF65-F5344CB8AC3E}">
        <p14:creationId xmlns:p14="http://schemas.microsoft.com/office/powerpoint/2010/main" val="3457935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幻灯片图像占位符 1"/>
          <p:cNvSpPr>
            <a:spLocks noGrp="1" noRot="1" noChangeAspect="1" noTextEdit="1"/>
          </p:cNvSpPr>
          <p:nvPr>
            <p:ph type="sldImg"/>
          </p:nvPr>
        </p:nvSpPr>
        <p:spPr>
          <a:xfrm>
            <a:off x="1371600" y="1143000"/>
            <a:ext cx="4114800" cy="3086100"/>
          </a:xfrm>
          <a:ln/>
        </p:spPr>
      </p:sp>
      <p:sp>
        <p:nvSpPr>
          <p:cNvPr id="2017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mtClean="0"/>
          </a:p>
        </p:txBody>
      </p:sp>
      <p:sp>
        <p:nvSpPr>
          <p:cNvPr id="2017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ahoma" panose="020B0604030504040204" pitchFamily="34" charset="0"/>
                <a:ea typeface="宋体" panose="02010600030101010101" pitchFamily="2" charset="-122"/>
              </a:defRPr>
            </a:lvl1pPr>
            <a:lvl2pPr marL="742950" indent="-285750" defTabSz="965200">
              <a:defRPr b="1">
                <a:solidFill>
                  <a:schemeClr val="tx1"/>
                </a:solidFill>
                <a:latin typeface="Tahoma" panose="020B0604030504040204" pitchFamily="34" charset="0"/>
                <a:ea typeface="宋体" panose="02010600030101010101" pitchFamily="2" charset="-122"/>
              </a:defRPr>
            </a:lvl2pPr>
            <a:lvl3pPr marL="1143000" indent="-228600" defTabSz="965200">
              <a:defRPr b="1">
                <a:solidFill>
                  <a:schemeClr val="tx1"/>
                </a:solidFill>
                <a:latin typeface="Tahoma" panose="020B0604030504040204" pitchFamily="34" charset="0"/>
                <a:ea typeface="宋体" panose="02010600030101010101" pitchFamily="2" charset="-122"/>
              </a:defRPr>
            </a:lvl3pPr>
            <a:lvl4pPr marL="1600200" indent="-228600" defTabSz="965200">
              <a:defRPr b="1">
                <a:solidFill>
                  <a:schemeClr val="tx1"/>
                </a:solidFill>
                <a:latin typeface="Tahoma" panose="020B0604030504040204" pitchFamily="34" charset="0"/>
                <a:ea typeface="宋体" panose="02010600030101010101" pitchFamily="2" charset="-122"/>
              </a:defRPr>
            </a:lvl4pPr>
            <a:lvl5pPr marL="2057400" indent="-228600" defTabSz="965200">
              <a:defRPr b="1">
                <a:solidFill>
                  <a:schemeClr val="tx1"/>
                </a:solidFill>
                <a:latin typeface="Tahoma" panose="020B0604030504040204" pitchFamily="34" charset="0"/>
                <a:ea typeface="宋体" panose="02010600030101010101" pitchFamily="2" charset="-122"/>
              </a:defRPr>
            </a:lvl5pPr>
            <a:lvl6pPr marL="2514600" indent="-228600" defTabSz="965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defTabSz="965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defTabSz="965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defTabSz="965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fld id="{B6BEC93D-01CD-44CF-AD58-0981767F4E2D}" type="slidenum">
              <a:rPr lang="en-US" altLang="zh-CN" b="0" smtClean="0">
                <a:latin typeface="Times New Roman" panose="02020603050405020304" pitchFamily="18" charset="0"/>
              </a:rPr>
              <a:pPr/>
              <a:t>3</a:t>
            </a:fld>
            <a:endParaRPr lang="en-US" altLang="zh-CN" b="0" smtClean="0">
              <a:latin typeface="Times New Roman" panose="02020603050405020304" pitchFamily="18" charset="0"/>
            </a:endParaRPr>
          </a:p>
        </p:txBody>
      </p:sp>
    </p:spTree>
    <p:extLst>
      <p:ext uri="{BB962C8B-B14F-4D97-AF65-F5344CB8AC3E}">
        <p14:creationId xmlns:p14="http://schemas.microsoft.com/office/powerpoint/2010/main" val="25638820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幻灯片图像占位符 1"/>
          <p:cNvSpPr>
            <a:spLocks noGrp="1" noRot="1" noChangeAspect="1" noTextEdit="1"/>
          </p:cNvSpPr>
          <p:nvPr>
            <p:ph type="sldImg"/>
          </p:nvPr>
        </p:nvSpPr>
        <p:spPr>
          <a:xfrm>
            <a:off x="1371600" y="1143000"/>
            <a:ext cx="4114800" cy="3086100"/>
          </a:xfrm>
          <a:ln/>
        </p:spPr>
      </p:sp>
      <p:sp>
        <p:nvSpPr>
          <p:cNvPr id="2119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2119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8A38EF3B-5E7A-4C5A-A4BC-1C243B0A779F}" type="slidenum">
              <a:rPr lang="en-US" altLang="zh-CN" smtClean="0"/>
              <a:pPr/>
              <a:t>21</a:t>
            </a:fld>
            <a:endParaRPr lang="en-US" altLang="zh-CN" smtClean="0"/>
          </a:p>
        </p:txBody>
      </p:sp>
    </p:spTree>
    <p:extLst>
      <p:ext uri="{BB962C8B-B14F-4D97-AF65-F5344CB8AC3E}">
        <p14:creationId xmlns:p14="http://schemas.microsoft.com/office/powerpoint/2010/main" val="38764830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幻灯片图像占位符 1"/>
          <p:cNvSpPr>
            <a:spLocks noGrp="1" noRot="1" noChangeAspect="1" noTextEdit="1"/>
          </p:cNvSpPr>
          <p:nvPr>
            <p:ph type="sldImg"/>
          </p:nvPr>
        </p:nvSpPr>
        <p:spPr>
          <a:xfrm>
            <a:off x="1371600" y="1143000"/>
            <a:ext cx="4114800" cy="3086100"/>
          </a:xfrm>
          <a:ln/>
        </p:spPr>
      </p:sp>
      <p:sp>
        <p:nvSpPr>
          <p:cNvPr id="2140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2140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55220359-13E0-410C-A9DF-7708F48C92B8}" type="slidenum">
              <a:rPr lang="en-US" altLang="zh-CN" smtClean="0"/>
              <a:pPr/>
              <a:t>22</a:t>
            </a:fld>
            <a:endParaRPr lang="en-US" altLang="zh-CN" smtClean="0"/>
          </a:p>
        </p:txBody>
      </p:sp>
    </p:spTree>
    <p:extLst>
      <p:ext uri="{BB962C8B-B14F-4D97-AF65-F5344CB8AC3E}">
        <p14:creationId xmlns:p14="http://schemas.microsoft.com/office/powerpoint/2010/main" val="17367660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幻灯片图像占位符 1"/>
          <p:cNvSpPr>
            <a:spLocks noGrp="1" noRot="1" noChangeAspect="1" noTextEdit="1"/>
          </p:cNvSpPr>
          <p:nvPr>
            <p:ph type="sldImg"/>
          </p:nvPr>
        </p:nvSpPr>
        <p:spPr>
          <a:xfrm>
            <a:off x="1371600" y="1143000"/>
            <a:ext cx="4114800" cy="3086100"/>
          </a:xfrm>
          <a:ln/>
        </p:spPr>
      </p:sp>
      <p:sp>
        <p:nvSpPr>
          <p:cNvPr id="2160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2160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7FE0477A-2F3E-473A-94E5-18DC357FAB5D}" type="slidenum">
              <a:rPr lang="en-US" altLang="zh-CN" smtClean="0"/>
              <a:pPr/>
              <a:t>23</a:t>
            </a:fld>
            <a:endParaRPr lang="en-US" altLang="zh-CN" smtClean="0"/>
          </a:p>
        </p:txBody>
      </p:sp>
    </p:spTree>
    <p:extLst>
      <p:ext uri="{BB962C8B-B14F-4D97-AF65-F5344CB8AC3E}">
        <p14:creationId xmlns:p14="http://schemas.microsoft.com/office/powerpoint/2010/main" val="10346882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幻灯片图像占位符 1"/>
          <p:cNvSpPr>
            <a:spLocks noGrp="1" noRot="1" noChangeAspect="1" noTextEdit="1"/>
          </p:cNvSpPr>
          <p:nvPr>
            <p:ph type="sldImg"/>
          </p:nvPr>
        </p:nvSpPr>
        <p:spPr>
          <a:xfrm>
            <a:off x="1371600" y="1143000"/>
            <a:ext cx="4114800" cy="3086100"/>
          </a:xfrm>
          <a:ln/>
        </p:spPr>
      </p:sp>
      <p:sp>
        <p:nvSpPr>
          <p:cNvPr id="1873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1873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9CCE6B70-C82E-455E-8E5C-45DC239351C1}" type="slidenum">
              <a:rPr lang="en-US" altLang="zh-CN" smtClean="0"/>
              <a:pPr/>
              <a:t>25</a:t>
            </a:fld>
            <a:endParaRPr lang="en-US" altLang="zh-CN" smtClean="0"/>
          </a:p>
        </p:txBody>
      </p:sp>
    </p:spTree>
    <p:extLst>
      <p:ext uri="{BB962C8B-B14F-4D97-AF65-F5344CB8AC3E}">
        <p14:creationId xmlns:p14="http://schemas.microsoft.com/office/powerpoint/2010/main" val="21921803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幻灯片图像占位符 1"/>
          <p:cNvSpPr>
            <a:spLocks noGrp="1" noRot="1" noChangeAspect="1" noTextEdit="1"/>
          </p:cNvSpPr>
          <p:nvPr>
            <p:ph type="sldImg"/>
          </p:nvPr>
        </p:nvSpPr>
        <p:spPr>
          <a:xfrm>
            <a:off x="1371600" y="1143000"/>
            <a:ext cx="4114800" cy="3086100"/>
          </a:xfrm>
          <a:ln/>
        </p:spPr>
      </p:sp>
      <p:sp>
        <p:nvSpPr>
          <p:cNvPr id="2201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2201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B3003E2A-7741-42E7-96FB-55573D4016C6}" type="slidenum">
              <a:rPr lang="en-US" altLang="zh-CN" smtClean="0"/>
              <a:pPr/>
              <a:t>26</a:t>
            </a:fld>
            <a:endParaRPr lang="en-US" altLang="zh-CN" smtClean="0"/>
          </a:p>
        </p:txBody>
      </p:sp>
    </p:spTree>
    <p:extLst>
      <p:ext uri="{BB962C8B-B14F-4D97-AF65-F5344CB8AC3E}">
        <p14:creationId xmlns:p14="http://schemas.microsoft.com/office/powerpoint/2010/main" val="40150918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幻灯片图像占位符 1"/>
          <p:cNvSpPr>
            <a:spLocks noGrp="1" noRot="1" noChangeAspect="1" noTextEdit="1"/>
          </p:cNvSpPr>
          <p:nvPr>
            <p:ph type="sldImg"/>
          </p:nvPr>
        </p:nvSpPr>
        <p:spPr>
          <a:xfrm>
            <a:off x="1371600" y="1143000"/>
            <a:ext cx="4114800" cy="3086100"/>
          </a:xfrm>
          <a:ln/>
        </p:spPr>
      </p:sp>
      <p:sp>
        <p:nvSpPr>
          <p:cNvPr id="2222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2222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01D4959B-4FE4-47BA-A428-72C4B863FF2A}" type="slidenum">
              <a:rPr lang="en-US" altLang="zh-CN" smtClean="0"/>
              <a:pPr/>
              <a:t>27</a:t>
            </a:fld>
            <a:endParaRPr lang="en-US" altLang="zh-CN" smtClean="0"/>
          </a:p>
        </p:txBody>
      </p:sp>
    </p:spTree>
    <p:extLst>
      <p:ext uri="{BB962C8B-B14F-4D97-AF65-F5344CB8AC3E}">
        <p14:creationId xmlns:p14="http://schemas.microsoft.com/office/powerpoint/2010/main" val="2737106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幻灯片图像占位符 1"/>
          <p:cNvSpPr>
            <a:spLocks noGrp="1" noRot="1" noChangeAspect="1" noTextEdit="1"/>
          </p:cNvSpPr>
          <p:nvPr>
            <p:ph type="sldImg"/>
          </p:nvPr>
        </p:nvSpPr>
        <p:spPr>
          <a:xfrm>
            <a:off x="1371600" y="1143000"/>
            <a:ext cx="4114800" cy="3086100"/>
          </a:xfrm>
          <a:ln/>
        </p:spPr>
      </p:sp>
      <p:sp>
        <p:nvSpPr>
          <p:cNvPr id="2242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2242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6A487DD1-F0EC-4FD5-85B6-C999918454EA}" type="slidenum">
              <a:rPr lang="en-US" altLang="zh-CN" smtClean="0"/>
              <a:pPr/>
              <a:t>28</a:t>
            </a:fld>
            <a:endParaRPr lang="en-US" altLang="zh-CN" smtClean="0"/>
          </a:p>
        </p:txBody>
      </p:sp>
    </p:spTree>
    <p:extLst>
      <p:ext uri="{BB962C8B-B14F-4D97-AF65-F5344CB8AC3E}">
        <p14:creationId xmlns:p14="http://schemas.microsoft.com/office/powerpoint/2010/main" val="18463903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幻灯片图像占位符 1"/>
          <p:cNvSpPr>
            <a:spLocks noGrp="1" noRot="1" noChangeAspect="1" noTextEdit="1"/>
          </p:cNvSpPr>
          <p:nvPr>
            <p:ph type="sldImg"/>
          </p:nvPr>
        </p:nvSpPr>
        <p:spPr>
          <a:xfrm>
            <a:off x="1371600" y="1143000"/>
            <a:ext cx="4114800" cy="3086100"/>
          </a:xfrm>
          <a:ln/>
        </p:spPr>
      </p:sp>
      <p:sp>
        <p:nvSpPr>
          <p:cNvPr id="2263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2263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DE6437A3-3C95-4EFB-A7F3-C1544DE4C595}" type="slidenum">
              <a:rPr lang="en-US" altLang="zh-CN" smtClean="0"/>
              <a:pPr/>
              <a:t>29</a:t>
            </a:fld>
            <a:endParaRPr lang="en-US" altLang="zh-CN" smtClean="0"/>
          </a:p>
        </p:txBody>
      </p:sp>
    </p:spTree>
    <p:extLst>
      <p:ext uri="{BB962C8B-B14F-4D97-AF65-F5344CB8AC3E}">
        <p14:creationId xmlns:p14="http://schemas.microsoft.com/office/powerpoint/2010/main" val="42574884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幻灯片图像占位符 1"/>
          <p:cNvSpPr>
            <a:spLocks noGrp="1" noRot="1" noChangeAspect="1" noTextEdit="1"/>
          </p:cNvSpPr>
          <p:nvPr>
            <p:ph type="sldImg"/>
          </p:nvPr>
        </p:nvSpPr>
        <p:spPr>
          <a:xfrm>
            <a:off x="1371600" y="1143000"/>
            <a:ext cx="4114800" cy="3086100"/>
          </a:xfrm>
          <a:ln/>
        </p:spPr>
      </p:sp>
      <p:sp>
        <p:nvSpPr>
          <p:cNvPr id="2283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2283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6F5C4759-4D14-4A46-B8C0-6878F7ED6E15}" type="slidenum">
              <a:rPr lang="en-US" altLang="zh-CN" smtClean="0"/>
              <a:pPr/>
              <a:t>30</a:t>
            </a:fld>
            <a:endParaRPr lang="en-US" altLang="zh-CN" smtClean="0"/>
          </a:p>
        </p:txBody>
      </p:sp>
    </p:spTree>
    <p:extLst>
      <p:ext uri="{BB962C8B-B14F-4D97-AF65-F5344CB8AC3E}">
        <p14:creationId xmlns:p14="http://schemas.microsoft.com/office/powerpoint/2010/main" val="34910583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幻灯片图像占位符 1"/>
          <p:cNvSpPr>
            <a:spLocks noGrp="1" noRot="1" noChangeAspect="1" noTextEdit="1"/>
          </p:cNvSpPr>
          <p:nvPr>
            <p:ph type="sldImg"/>
          </p:nvPr>
        </p:nvSpPr>
        <p:spPr>
          <a:xfrm>
            <a:off x="1371600" y="1143000"/>
            <a:ext cx="4114800" cy="3086100"/>
          </a:xfrm>
          <a:ln/>
        </p:spPr>
      </p:sp>
      <p:sp>
        <p:nvSpPr>
          <p:cNvPr id="2304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2304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4D27D874-FFF2-4222-A3BF-001DD54BF153}" type="slidenum">
              <a:rPr lang="en-US" altLang="zh-CN" smtClean="0"/>
              <a:pPr/>
              <a:t>31</a:t>
            </a:fld>
            <a:endParaRPr lang="en-US" altLang="zh-CN" smtClean="0"/>
          </a:p>
        </p:txBody>
      </p:sp>
    </p:spTree>
    <p:extLst>
      <p:ext uri="{BB962C8B-B14F-4D97-AF65-F5344CB8AC3E}">
        <p14:creationId xmlns:p14="http://schemas.microsoft.com/office/powerpoint/2010/main" val="1041503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幻灯片图像占位符 1"/>
          <p:cNvSpPr>
            <a:spLocks noGrp="1" noRot="1" noChangeAspect="1" noTextEdit="1"/>
          </p:cNvSpPr>
          <p:nvPr>
            <p:ph type="sldImg"/>
          </p:nvPr>
        </p:nvSpPr>
        <p:spPr>
          <a:xfrm>
            <a:off x="1371600" y="1143000"/>
            <a:ext cx="4114800" cy="3086100"/>
          </a:xfrm>
          <a:ln/>
        </p:spPr>
      </p:sp>
      <p:sp>
        <p:nvSpPr>
          <p:cNvPr id="2037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mtClean="0"/>
          </a:p>
        </p:txBody>
      </p:sp>
      <p:sp>
        <p:nvSpPr>
          <p:cNvPr id="2037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ahoma" panose="020B0604030504040204" pitchFamily="34" charset="0"/>
                <a:ea typeface="宋体" panose="02010600030101010101" pitchFamily="2" charset="-122"/>
              </a:defRPr>
            </a:lvl1pPr>
            <a:lvl2pPr marL="742950" indent="-285750" defTabSz="965200">
              <a:defRPr b="1">
                <a:solidFill>
                  <a:schemeClr val="tx1"/>
                </a:solidFill>
                <a:latin typeface="Tahoma" panose="020B0604030504040204" pitchFamily="34" charset="0"/>
                <a:ea typeface="宋体" panose="02010600030101010101" pitchFamily="2" charset="-122"/>
              </a:defRPr>
            </a:lvl2pPr>
            <a:lvl3pPr marL="1143000" indent="-228600" defTabSz="965200">
              <a:defRPr b="1">
                <a:solidFill>
                  <a:schemeClr val="tx1"/>
                </a:solidFill>
                <a:latin typeface="Tahoma" panose="020B0604030504040204" pitchFamily="34" charset="0"/>
                <a:ea typeface="宋体" panose="02010600030101010101" pitchFamily="2" charset="-122"/>
              </a:defRPr>
            </a:lvl3pPr>
            <a:lvl4pPr marL="1600200" indent="-228600" defTabSz="965200">
              <a:defRPr b="1">
                <a:solidFill>
                  <a:schemeClr val="tx1"/>
                </a:solidFill>
                <a:latin typeface="Tahoma" panose="020B0604030504040204" pitchFamily="34" charset="0"/>
                <a:ea typeface="宋体" panose="02010600030101010101" pitchFamily="2" charset="-122"/>
              </a:defRPr>
            </a:lvl4pPr>
            <a:lvl5pPr marL="2057400" indent="-228600" defTabSz="965200">
              <a:defRPr b="1">
                <a:solidFill>
                  <a:schemeClr val="tx1"/>
                </a:solidFill>
                <a:latin typeface="Tahoma" panose="020B0604030504040204" pitchFamily="34" charset="0"/>
                <a:ea typeface="宋体" panose="02010600030101010101" pitchFamily="2" charset="-122"/>
              </a:defRPr>
            </a:lvl5pPr>
            <a:lvl6pPr marL="2514600" indent="-228600" defTabSz="965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defTabSz="965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defTabSz="965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defTabSz="965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fld id="{55876477-0FDD-46C4-9853-27D838D50577}" type="slidenum">
              <a:rPr lang="en-US" altLang="zh-CN" b="0" smtClean="0">
                <a:latin typeface="Times New Roman" panose="02020603050405020304" pitchFamily="18" charset="0"/>
              </a:rPr>
              <a:pPr/>
              <a:t>4</a:t>
            </a:fld>
            <a:endParaRPr lang="en-US" altLang="zh-CN" b="0" smtClean="0">
              <a:latin typeface="Times New Roman" panose="02020603050405020304" pitchFamily="18" charset="0"/>
            </a:endParaRPr>
          </a:p>
        </p:txBody>
      </p:sp>
    </p:spTree>
    <p:extLst>
      <p:ext uri="{BB962C8B-B14F-4D97-AF65-F5344CB8AC3E}">
        <p14:creationId xmlns:p14="http://schemas.microsoft.com/office/powerpoint/2010/main" val="1395918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幻灯片图像占位符 1"/>
          <p:cNvSpPr>
            <a:spLocks noGrp="1" noRot="1" noChangeAspect="1" noTextEdit="1"/>
          </p:cNvSpPr>
          <p:nvPr>
            <p:ph type="sldImg"/>
          </p:nvPr>
        </p:nvSpPr>
        <p:spPr>
          <a:xfrm>
            <a:off x="1371600" y="1143000"/>
            <a:ext cx="4114800" cy="3086100"/>
          </a:xfrm>
          <a:ln/>
        </p:spPr>
      </p:sp>
      <p:sp>
        <p:nvSpPr>
          <p:cNvPr id="2324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2324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6BCA6D79-7E3D-46ED-90A5-885324C35DF9}" type="slidenum">
              <a:rPr lang="en-US" altLang="zh-CN" smtClean="0"/>
              <a:pPr/>
              <a:t>32</a:t>
            </a:fld>
            <a:endParaRPr lang="en-US" altLang="zh-CN" smtClean="0"/>
          </a:p>
        </p:txBody>
      </p:sp>
    </p:spTree>
    <p:extLst>
      <p:ext uri="{BB962C8B-B14F-4D97-AF65-F5344CB8AC3E}">
        <p14:creationId xmlns:p14="http://schemas.microsoft.com/office/powerpoint/2010/main" val="27417217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幻灯片图像占位符 1"/>
          <p:cNvSpPr>
            <a:spLocks noGrp="1" noRot="1" noChangeAspect="1" noTextEdit="1"/>
          </p:cNvSpPr>
          <p:nvPr>
            <p:ph type="sldImg"/>
          </p:nvPr>
        </p:nvSpPr>
        <p:spPr>
          <a:xfrm>
            <a:off x="1371600" y="1143000"/>
            <a:ext cx="4114800" cy="3086100"/>
          </a:xfrm>
          <a:ln/>
        </p:spPr>
      </p:sp>
      <p:sp>
        <p:nvSpPr>
          <p:cNvPr id="2344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2345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96B14BB9-D0F0-4121-BC55-CA2B12C6E874}" type="slidenum">
              <a:rPr lang="en-US" altLang="zh-CN" smtClean="0"/>
              <a:pPr/>
              <a:t>33</a:t>
            </a:fld>
            <a:endParaRPr lang="en-US" altLang="zh-CN" smtClean="0"/>
          </a:p>
        </p:txBody>
      </p:sp>
    </p:spTree>
    <p:extLst>
      <p:ext uri="{BB962C8B-B14F-4D97-AF65-F5344CB8AC3E}">
        <p14:creationId xmlns:p14="http://schemas.microsoft.com/office/powerpoint/2010/main" val="11305451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幻灯片图像占位符 1"/>
          <p:cNvSpPr>
            <a:spLocks noGrp="1" noRot="1" noChangeAspect="1" noTextEdit="1"/>
          </p:cNvSpPr>
          <p:nvPr>
            <p:ph type="sldImg"/>
          </p:nvPr>
        </p:nvSpPr>
        <p:spPr>
          <a:xfrm>
            <a:off x="1371600" y="1143000"/>
            <a:ext cx="4114800" cy="3086100"/>
          </a:xfrm>
          <a:ln/>
        </p:spPr>
      </p:sp>
      <p:sp>
        <p:nvSpPr>
          <p:cNvPr id="2365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2365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EEA236E9-61CB-4C3A-8334-56548F255407}" type="slidenum">
              <a:rPr lang="en-US" altLang="zh-CN" smtClean="0"/>
              <a:pPr/>
              <a:t>34</a:t>
            </a:fld>
            <a:endParaRPr lang="en-US" altLang="zh-CN" smtClean="0"/>
          </a:p>
        </p:txBody>
      </p:sp>
    </p:spTree>
    <p:extLst>
      <p:ext uri="{BB962C8B-B14F-4D97-AF65-F5344CB8AC3E}">
        <p14:creationId xmlns:p14="http://schemas.microsoft.com/office/powerpoint/2010/main" val="3087479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幻灯片图像占位符 1"/>
          <p:cNvSpPr>
            <a:spLocks noGrp="1" noRot="1" noChangeAspect="1" noTextEdit="1"/>
          </p:cNvSpPr>
          <p:nvPr>
            <p:ph type="sldImg"/>
          </p:nvPr>
        </p:nvSpPr>
        <p:spPr>
          <a:xfrm>
            <a:off x="1371600" y="1143000"/>
            <a:ext cx="4114800" cy="3086100"/>
          </a:xfrm>
          <a:ln/>
        </p:spPr>
      </p:sp>
      <p:sp>
        <p:nvSpPr>
          <p:cNvPr id="2385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2385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31EAAFAA-61F1-48FD-B1BE-F14C25F075EB}" type="slidenum">
              <a:rPr lang="en-US" altLang="zh-CN" smtClean="0"/>
              <a:pPr/>
              <a:t>35</a:t>
            </a:fld>
            <a:endParaRPr lang="en-US" altLang="zh-CN" smtClean="0"/>
          </a:p>
        </p:txBody>
      </p:sp>
    </p:spTree>
    <p:extLst>
      <p:ext uri="{BB962C8B-B14F-4D97-AF65-F5344CB8AC3E}">
        <p14:creationId xmlns:p14="http://schemas.microsoft.com/office/powerpoint/2010/main" val="32976768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幻灯片图像占位符 1"/>
          <p:cNvSpPr>
            <a:spLocks noGrp="1" noRot="1" noChangeAspect="1" noTextEdit="1"/>
          </p:cNvSpPr>
          <p:nvPr>
            <p:ph type="sldImg"/>
          </p:nvPr>
        </p:nvSpPr>
        <p:spPr>
          <a:xfrm>
            <a:off x="1371600" y="1143000"/>
            <a:ext cx="4114800" cy="3086100"/>
          </a:xfrm>
          <a:ln/>
        </p:spPr>
      </p:sp>
      <p:sp>
        <p:nvSpPr>
          <p:cNvPr id="2406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2406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AB1A16D8-1182-41BB-947B-653A349B8D56}" type="slidenum">
              <a:rPr lang="en-US" altLang="zh-CN" smtClean="0"/>
              <a:pPr/>
              <a:t>36</a:t>
            </a:fld>
            <a:endParaRPr lang="en-US" altLang="zh-CN" smtClean="0"/>
          </a:p>
        </p:txBody>
      </p:sp>
    </p:spTree>
    <p:extLst>
      <p:ext uri="{BB962C8B-B14F-4D97-AF65-F5344CB8AC3E}">
        <p14:creationId xmlns:p14="http://schemas.microsoft.com/office/powerpoint/2010/main" val="13858844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幻灯片图像占位符 1"/>
          <p:cNvSpPr>
            <a:spLocks noGrp="1" noRot="1" noChangeAspect="1" noTextEdit="1"/>
          </p:cNvSpPr>
          <p:nvPr>
            <p:ph type="sldImg"/>
          </p:nvPr>
        </p:nvSpPr>
        <p:spPr>
          <a:xfrm>
            <a:off x="1371600" y="1143000"/>
            <a:ext cx="4114800" cy="3086100"/>
          </a:xfrm>
          <a:ln/>
        </p:spPr>
      </p:sp>
      <p:sp>
        <p:nvSpPr>
          <p:cNvPr id="2426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2426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962763D9-60F3-456A-B791-87E575E95D46}" type="slidenum">
              <a:rPr lang="en-US" altLang="zh-CN" smtClean="0"/>
              <a:pPr/>
              <a:t>37</a:t>
            </a:fld>
            <a:endParaRPr lang="en-US" altLang="zh-CN" smtClean="0"/>
          </a:p>
        </p:txBody>
      </p:sp>
    </p:spTree>
    <p:extLst>
      <p:ext uri="{BB962C8B-B14F-4D97-AF65-F5344CB8AC3E}">
        <p14:creationId xmlns:p14="http://schemas.microsoft.com/office/powerpoint/2010/main" val="24853696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幻灯片图像占位符 1"/>
          <p:cNvSpPr>
            <a:spLocks noGrp="1" noRot="1" noChangeAspect="1" noTextEdit="1"/>
          </p:cNvSpPr>
          <p:nvPr>
            <p:ph type="sldImg"/>
          </p:nvPr>
        </p:nvSpPr>
        <p:spPr>
          <a:xfrm>
            <a:off x="1371600" y="1143000"/>
            <a:ext cx="4114800" cy="3086100"/>
          </a:xfrm>
          <a:ln/>
        </p:spPr>
      </p:sp>
      <p:sp>
        <p:nvSpPr>
          <p:cNvPr id="2447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2447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4C68B390-C00E-42A2-B164-F576864F9E7B}" type="slidenum">
              <a:rPr lang="en-US" altLang="zh-CN" smtClean="0"/>
              <a:pPr/>
              <a:t>38</a:t>
            </a:fld>
            <a:endParaRPr lang="en-US" altLang="zh-CN" smtClean="0"/>
          </a:p>
        </p:txBody>
      </p:sp>
    </p:spTree>
    <p:extLst>
      <p:ext uri="{BB962C8B-B14F-4D97-AF65-F5344CB8AC3E}">
        <p14:creationId xmlns:p14="http://schemas.microsoft.com/office/powerpoint/2010/main" val="21821605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幻灯片图像占位符 1"/>
          <p:cNvSpPr>
            <a:spLocks noGrp="1" noRot="1" noChangeAspect="1" noTextEdit="1"/>
          </p:cNvSpPr>
          <p:nvPr>
            <p:ph type="sldImg"/>
          </p:nvPr>
        </p:nvSpPr>
        <p:spPr>
          <a:xfrm>
            <a:off x="1371600" y="1143000"/>
            <a:ext cx="4114800" cy="3086100"/>
          </a:xfrm>
          <a:ln/>
        </p:spPr>
      </p:sp>
      <p:sp>
        <p:nvSpPr>
          <p:cNvPr id="2467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0" lang="zh-CN" altLang="en-US" smtClean="0"/>
              <a:t>线性稳压电源，是指调整管工作在线性状态下的直流稳压电源。 </a:t>
            </a:r>
            <a:endParaRPr kumimoji="0" lang="en-US" altLang="zh-CN" smtClean="0"/>
          </a:p>
          <a:p>
            <a:pPr eaLnBrk="1" hangingPunct="1"/>
            <a:r>
              <a:rPr kumimoji="0" lang="zh-CN" altLang="en-US" smtClean="0"/>
              <a:t>开关电源是一种比较新型的电源。它具有效率高，重量轻，可升、降压，输出功率大等优点。但是由于电路工作在开关状态，所以噪声比较大。 </a:t>
            </a:r>
          </a:p>
        </p:txBody>
      </p:sp>
      <p:sp>
        <p:nvSpPr>
          <p:cNvPr id="2467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12EADC7E-5C0C-42C2-B321-59F893AA1506}" type="slidenum">
              <a:rPr lang="en-US" altLang="zh-CN" smtClean="0"/>
              <a:pPr/>
              <a:t>39</a:t>
            </a:fld>
            <a:endParaRPr lang="en-US" altLang="zh-CN" smtClean="0"/>
          </a:p>
        </p:txBody>
      </p:sp>
    </p:spTree>
    <p:extLst>
      <p:ext uri="{BB962C8B-B14F-4D97-AF65-F5344CB8AC3E}">
        <p14:creationId xmlns:p14="http://schemas.microsoft.com/office/powerpoint/2010/main" val="20936302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幻灯片图像占位符 1"/>
          <p:cNvSpPr>
            <a:spLocks noGrp="1" noRot="1" noChangeAspect="1" noTextEdit="1"/>
          </p:cNvSpPr>
          <p:nvPr>
            <p:ph type="sldImg"/>
          </p:nvPr>
        </p:nvSpPr>
        <p:spPr>
          <a:xfrm>
            <a:off x="1371600" y="1143000"/>
            <a:ext cx="4114800" cy="3086100"/>
          </a:xfrm>
          <a:ln/>
        </p:spPr>
      </p:sp>
      <p:sp>
        <p:nvSpPr>
          <p:cNvPr id="2508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2508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E0B5B2FC-6E1A-4304-B9A0-0EF07D672E93}" type="slidenum">
              <a:rPr lang="en-US" altLang="zh-CN" smtClean="0"/>
              <a:pPr/>
              <a:t>40</a:t>
            </a:fld>
            <a:endParaRPr lang="en-US" altLang="zh-CN" smtClean="0"/>
          </a:p>
        </p:txBody>
      </p:sp>
    </p:spTree>
    <p:extLst>
      <p:ext uri="{BB962C8B-B14F-4D97-AF65-F5344CB8AC3E}">
        <p14:creationId xmlns:p14="http://schemas.microsoft.com/office/powerpoint/2010/main" val="18809956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幻灯片图像占位符 1"/>
          <p:cNvSpPr>
            <a:spLocks noGrp="1" noRot="1" noChangeAspect="1" noTextEdit="1"/>
          </p:cNvSpPr>
          <p:nvPr>
            <p:ph type="sldImg"/>
          </p:nvPr>
        </p:nvSpPr>
        <p:spPr>
          <a:xfrm>
            <a:off x="1371600" y="1143000"/>
            <a:ext cx="4114800" cy="3086100"/>
          </a:xfrm>
          <a:ln/>
        </p:spPr>
      </p:sp>
      <p:sp>
        <p:nvSpPr>
          <p:cNvPr id="2488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2488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788CBB06-EF93-4DE0-AD0E-1789F5246D83}" type="slidenum">
              <a:rPr lang="en-US" altLang="zh-CN" smtClean="0"/>
              <a:pPr/>
              <a:t>41</a:t>
            </a:fld>
            <a:endParaRPr lang="en-US" altLang="zh-CN" smtClean="0"/>
          </a:p>
        </p:txBody>
      </p:sp>
    </p:spTree>
    <p:extLst>
      <p:ext uri="{BB962C8B-B14F-4D97-AF65-F5344CB8AC3E}">
        <p14:creationId xmlns:p14="http://schemas.microsoft.com/office/powerpoint/2010/main" val="2370748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幻灯片图像占位符 1"/>
          <p:cNvSpPr>
            <a:spLocks noGrp="1" noRot="1" noChangeAspect="1" noTextEdit="1"/>
          </p:cNvSpPr>
          <p:nvPr>
            <p:ph type="sldImg"/>
          </p:nvPr>
        </p:nvSpPr>
        <p:spPr>
          <a:xfrm>
            <a:off x="1371600" y="1143000"/>
            <a:ext cx="4114800" cy="3086100"/>
          </a:xfrm>
          <a:ln/>
        </p:spPr>
      </p:sp>
      <p:sp>
        <p:nvSpPr>
          <p:cNvPr id="2058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mtClean="0"/>
          </a:p>
        </p:txBody>
      </p:sp>
      <p:sp>
        <p:nvSpPr>
          <p:cNvPr id="2058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ahoma" panose="020B0604030504040204" pitchFamily="34" charset="0"/>
                <a:ea typeface="宋体" panose="02010600030101010101" pitchFamily="2" charset="-122"/>
              </a:defRPr>
            </a:lvl1pPr>
            <a:lvl2pPr marL="742950" indent="-285750" defTabSz="965200">
              <a:defRPr b="1">
                <a:solidFill>
                  <a:schemeClr val="tx1"/>
                </a:solidFill>
                <a:latin typeface="Tahoma" panose="020B0604030504040204" pitchFamily="34" charset="0"/>
                <a:ea typeface="宋体" panose="02010600030101010101" pitchFamily="2" charset="-122"/>
              </a:defRPr>
            </a:lvl2pPr>
            <a:lvl3pPr marL="1143000" indent="-228600" defTabSz="965200">
              <a:defRPr b="1">
                <a:solidFill>
                  <a:schemeClr val="tx1"/>
                </a:solidFill>
                <a:latin typeface="Tahoma" panose="020B0604030504040204" pitchFamily="34" charset="0"/>
                <a:ea typeface="宋体" panose="02010600030101010101" pitchFamily="2" charset="-122"/>
              </a:defRPr>
            </a:lvl3pPr>
            <a:lvl4pPr marL="1600200" indent="-228600" defTabSz="965200">
              <a:defRPr b="1">
                <a:solidFill>
                  <a:schemeClr val="tx1"/>
                </a:solidFill>
                <a:latin typeface="Tahoma" panose="020B0604030504040204" pitchFamily="34" charset="0"/>
                <a:ea typeface="宋体" panose="02010600030101010101" pitchFamily="2" charset="-122"/>
              </a:defRPr>
            </a:lvl4pPr>
            <a:lvl5pPr marL="2057400" indent="-228600" defTabSz="965200">
              <a:defRPr b="1">
                <a:solidFill>
                  <a:schemeClr val="tx1"/>
                </a:solidFill>
                <a:latin typeface="Tahoma" panose="020B0604030504040204" pitchFamily="34" charset="0"/>
                <a:ea typeface="宋体" panose="02010600030101010101" pitchFamily="2" charset="-122"/>
              </a:defRPr>
            </a:lvl5pPr>
            <a:lvl6pPr marL="2514600" indent="-228600" defTabSz="965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defTabSz="965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defTabSz="965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defTabSz="965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fld id="{93C1ADB6-C282-47C7-A788-D6A4F692699F}" type="slidenum">
              <a:rPr lang="en-US" altLang="zh-CN" b="0" smtClean="0">
                <a:latin typeface="Times New Roman" panose="02020603050405020304" pitchFamily="18" charset="0"/>
              </a:rPr>
              <a:pPr/>
              <a:t>5</a:t>
            </a:fld>
            <a:endParaRPr lang="en-US" altLang="zh-CN" b="0" smtClean="0">
              <a:latin typeface="Times New Roman" panose="02020603050405020304" pitchFamily="18" charset="0"/>
            </a:endParaRPr>
          </a:p>
        </p:txBody>
      </p:sp>
    </p:spTree>
    <p:extLst>
      <p:ext uri="{BB962C8B-B14F-4D97-AF65-F5344CB8AC3E}">
        <p14:creationId xmlns:p14="http://schemas.microsoft.com/office/powerpoint/2010/main" val="28662354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幻灯片图像占位符 1"/>
          <p:cNvSpPr>
            <a:spLocks noGrp="1" noRot="1" noChangeAspect="1" noTextEdit="1"/>
          </p:cNvSpPr>
          <p:nvPr>
            <p:ph type="sldImg"/>
          </p:nvPr>
        </p:nvSpPr>
        <p:spPr>
          <a:xfrm>
            <a:off x="1371600" y="1143000"/>
            <a:ext cx="4114800" cy="3086100"/>
          </a:xfrm>
          <a:ln/>
        </p:spPr>
      </p:sp>
      <p:sp>
        <p:nvSpPr>
          <p:cNvPr id="2529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2529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D02060CF-1E89-4310-A4AE-2D8BBBDAF954}" type="slidenum">
              <a:rPr lang="en-US" altLang="zh-CN" smtClean="0"/>
              <a:pPr/>
              <a:t>42</a:t>
            </a:fld>
            <a:endParaRPr lang="en-US" altLang="zh-CN" smtClean="0"/>
          </a:p>
        </p:txBody>
      </p:sp>
    </p:spTree>
    <p:extLst>
      <p:ext uri="{BB962C8B-B14F-4D97-AF65-F5344CB8AC3E}">
        <p14:creationId xmlns:p14="http://schemas.microsoft.com/office/powerpoint/2010/main" val="9874909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幻灯片图像占位符 1"/>
          <p:cNvSpPr>
            <a:spLocks noGrp="1" noRot="1" noChangeAspect="1" noTextEdit="1"/>
          </p:cNvSpPr>
          <p:nvPr>
            <p:ph type="sldImg"/>
          </p:nvPr>
        </p:nvSpPr>
        <p:spPr>
          <a:xfrm>
            <a:off x="1371600" y="1143000"/>
            <a:ext cx="4114800" cy="3086100"/>
          </a:xfrm>
          <a:ln/>
        </p:spPr>
      </p:sp>
      <p:sp>
        <p:nvSpPr>
          <p:cNvPr id="2549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2549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EC0E683A-F255-45C7-86DB-280689EBCCF1}" type="slidenum">
              <a:rPr lang="en-US" altLang="zh-CN" smtClean="0"/>
              <a:pPr/>
              <a:t>43</a:t>
            </a:fld>
            <a:endParaRPr lang="en-US" altLang="zh-CN" smtClean="0"/>
          </a:p>
        </p:txBody>
      </p:sp>
    </p:spTree>
    <p:extLst>
      <p:ext uri="{BB962C8B-B14F-4D97-AF65-F5344CB8AC3E}">
        <p14:creationId xmlns:p14="http://schemas.microsoft.com/office/powerpoint/2010/main" val="3076216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幻灯片图像占位符 1"/>
          <p:cNvSpPr>
            <a:spLocks noGrp="1" noRot="1" noChangeAspect="1" noTextEdit="1"/>
          </p:cNvSpPr>
          <p:nvPr>
            <p:ph type="sldImg"/>
          </p:nvPr>
        </p:nvSpPr>
        <p:spPr>
          <a:xfrm>
            <a:off x="1371600" y="1143000"/>
            <a:ext cx="4114800" cy="3086100"/>
          </a:xfrm>
          <a:ln/>
        </p:spPr>
      </p:sp>
      <p:sp>
        <p:nvSpPr>
          <p:cNvPr id="2570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2570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1BE53345-9EE8-47DA-B894-DEC17BFC72BC}" type="slidenum">
              <a:rPr lang="en-US" altLang="zh-CN" smtClean="0"/>
              <a:pPr/>
              <a:t>44</a:t>
            </a:fld>
            <a:endParaRPr lang="en-US" altLang="zh-CN" smtClean="0"/>
          </a:p>
        </p:txBody>
      </p:sp>
    </p:spTree>
    <p:extLst>
      <p:ext uri="{BB962C8B-B14F-4D97-AF65-F5344CB8AC3E}">
        <p14:creationId xmlns:p14="http://schemas.microsoft.com/office/powerpoint/2010/main" val="39626060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幻灯片图像占位符 1"/>
          <p:cNvSpPr>
            <a:spLocks noGrp="1" noRot="1" noChangeAspect="1" noTextEdit="1"/>
          </p:cNvSpPr>
          <p:nvPr>
            <p:ph type="sldImg"/>
          </p:nvPr>
        </p:nvSpPr>
        <p:spPr>
          <a:xfrm>
            <a:off x="1371600" y="1143000"/>
            <a:ext cx="4114800" cy="3086100"/>
          </a:xfrm>
          <a:ln/>
        </p:spPr>
      </p:sp>
      <p:sp>
        <p:nvSpPr>
          <p:cNvPr id="2590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2590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4749C99F-2003-43A5-81D5-FE2739F3D785}" type="slidenum">
              <a:rPr lang="en-US" altLang="zh-CN" smtClean="0"/>
              <a:pPr/>
              <a:t>45</a:t>
            </a:fld>
            <a:endParaRPr lang="en-US" altLang="zh-CN" smtClean="0"/>
          </a:p>
        </p:txBody>
      </p:sp>
    </p:spTree>
    <p:extLst>
      <p:ext uri="{BB962C8B-B14F-4D97-AF65-F5344CB8AC3E}">
        <p14:creationId xmlns:p14="http://schemas.microsoft.com/office/powerpoint/2010/main" val="41436762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幻灯片图像占位符 1"/>
          <p:cNvSpPr>
            <a:spLocks noGrp="1" noRot="1" noChangeAspect="1" noTextEdit="1"/>
          </p:cNvSpPr>
          <p:nvPr>
            <p:ph type="sldImg"/>
          </p:nvPr>
        </p:nvSpPr>
        <p:spPr>
          <a:xfrm>
            <a:off x="1371600" y="1143000"/>
            <a:ext cx="4114800" cy="3086100"/>
          </a:xfrm>
          <a:ln/>
        </p:spPr>
      </p:sp>
      <p:sp>
        <p:nvSpPr>
          <p:cNvPr id="2160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mtClean="0"/>
          </a:p>
        </p:txBody>
      </p:sp>
      <p:sp>
        <p:nvSpPr>
          <p:cNvPr id="2160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ahoma" panose="020B0604030504040204" pitchFamily="34" charset="0"/>
                <a:ea typeface="宋体" panose="02010600030101010101" pitchFamily="2" charset="-122"/>
              </a:defRPr>
            </a:lvl1pPr>
            <a:lvl2pPr marL="742950" indent="-285750" defTabSz="965200">
              <a:defRPr b="1">
                <a:solidFill>
                  <a:schemeClr val="tx1"/>
                </a:solidFill>
                <a:latin typeface="Tahoma" panose="020B0604030504040204" pitchFamily="34" charset="0"/>
                <a:ea typeface="宋体" panose="02010600030101010101" pitchFamily="2" charset="-122"/>
              </a:defRPr>
            </a:lvl2pPr>
            <a:lvl3pPr marL="1143000" indent="-228600" defTabSz="965200">
              <a:defRPr b="1">
                <a:solidFill>
                  <a:schemeClr val="tx1"/>
                </a:solidFill>
                <a:latin typeface="Tahoma" panose="020B0604030504040204" pitchFamily="34" charset="0"/>
                <a:ea typeface="宋体" panose="02010600030101010101" pitchFamily="2" charset="-122"/>
              </a:defRPr>
            </a:lvl3pPr>
            <a:lvl4pPr marL="1600200" indent="-228600" defTabSz="965200">
              <a:defRPr b="1">
                <a:solidFill>
                  <a:schemeClr val="tx1"/>
                </a:solidFill>
                <a:latin typeface="Tahoma" panose="020B0604030504040204" pitchFamily="34" charset="0"/>
                <a:ea typeface="宋体" panose="02010600030101010101" pitchFamily="2" charset="-122"/>
              </a:defRPr>
            </a:lvl4pPr>
            <a:lvl5pPr marL="2057400" indent="-228600" defTabSz="965200">
              <a:defRPr b="1">
                <a:solidFill>
                  <a:schemeClr val="tx1"/>
                </a:solidFill>
                <a:latin typeface="Tahoma" panose="020B0604030504040204" pitchFamily="34" charset="0"/>
                <a:ea typeface="宋体" panose="02010600030101010101" pitchFamily="2" charset="-122"/>
              </a:defRPr>
            </a:lvl5pPr>
            <a:lvl6pPr marL="2514600" indent="-228600" defTabSz="965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defTabSz="965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defTabSz="965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defTabSz="965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fld id="{7FDAF9D9-CD40-4747-94C4-5D404419E4B3}" type="slidenum">
              <a:rPr lang="en-US" altLang="zh-CN" b="0" smtClean="0">
                <a:latin typeface="Times New Roman" panose="02020603050405020304" pitchFamily="18" charset="0"/>
              </a:rPr>
              <a:pPr/>
              <a:t>46</a:t>
            </a:fld>
            <a:endParaRPr lang="en-US" altLang="zh-CN" b="0" smtClean="0">
              <a:latin typeface="Times New Roman" panose="02020603050405020304" pitchFamily="18" charset="0"/>
            </a:endParaRPr>
          </a:p>
        </p:txBody>
      </p:sp>
    </p:spTree>
    <p:extLst>
      <p:ext uri="{BB962C8B-B14F-4D97-AF65-F5344CB8AC3E}">
        <p14:creationId xmlns:p14="http://schemas.microsoft.com/office/powerpoint/2010/main" val="42605951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幻灯片图像占位符 1"/>
          <p:cNvSpPr>
            <a:spLocks noGrp="1" noRot="1" noChangeAspect="1" noTextEdit="1"/>
          </p:cNvSpPr>
          <p:nvPr>
            <p:ph type="sldImg"/>
          </p:nvPr>
        </p:nvSpPr>
        <p:spPr>
          <a:xfrm>
            <a:off x="1371600" y="1143000"/>
            <a:ext cx="4114800" cy="3086100"/>
          </a:xfrm>
          <a:ln/>
        </p:spPr>
      </p:sp>
      <p:sp>
        <p:nvSpPr>
          <p:cNvPr id="2181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mtClean="0"/>
          </a:p>
        </p:txBody>
      </p:sp>
      <p:sp>
        <p:nvSpPr>
          <p:cNvPr id="2181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ahoma" panose="020B0604030504040204" pitchFamily="34" charset="0"/>
                <a:ea typeface="宋体" panose="02010600030101010101" pitchFamily="2" charset="-122"/>
              </a:defRPr>
            </a:lvl1pPr>
            <a:lvl2pPr marL="742950" indent="-285750" defTabSz="965200">
              <a:defRPr b="1">
                <a:solidFill>
                  <a:schemeClr val="tx1"/>
                </a:solidFill>
                <a:latin typeface="Tahoma" panose="020B0604030504040204" pitchFamily="34" charset="0"/>
                <a:ea typeface="宋体" panose="02010600030101010101" pitchFamily="2" charset="-122"/>
              </a:defRPr>
            </a:lvl2pPr>
            <a:lvl3pPr marL="1143000" indent="-228600" defTabSz="965200">
              <a:defRPr b="1">
                <a:solidFill>
                  <a:schemeClr val="tx1"/>
                </a:solidFill>
                <a:latin typeface="Tahoma" panose="020B0604030504040204" pitchFamily="34" charset="0"/>
                <a:ea typeface="宋体" panose="02010600030101010101" pitchFamily="2" charset="-122"/>
              </a:defRPr>
            </a:lvl3pPr>
            <a:lvl4pPr marL="1600200" indent="-228600" defTabSz="965200">
              <a:defRPr b="1">
                <a:solidFill>
                  <a:schemeClr val="tx1"/>
                </a:solidFill>
                <a:latin typeface="Tahoma" panose="020B0604030504040204" pitchFamily="34" charset="0"/>
                <a:ea typeface="宋体" panose="02010600030101010101" pitchFamily="2" charset="-122"/>
              </a:defRPr>
            </a:lvl4pPr>
            <a:lvl5pPr marL="2057400" indent="-228600" defTabSz="965200">
              <a:defRPr b="1">
                <a:solidFill>
                  <a:schemeClr val="tx1"/>
                </a:solidFill>
                <a:latin typeface="Tahoma" panose="020B0604030504040204" pitchFamily="34" charset="0"/>
                <a:ea typeface="宋体" panose="02010600030101010101" pitchFamily="2" charset="-122"/>
              </a:defRPr>
            </a:lvl5pPr>
            <a:lvl6pPr marL="2514600" indent="-228600" defTabSz="965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defTabSz="965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defTabSz="965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defTabSz="965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fld id="{0EBE4F8B-FB23-420D-B1C3-645FBF1DB31D}" type="slidenum">
              <a:rPr lang="en-US" altLang="zh-CN" b="0" smtClean="0">
                <a:latin typeface="Times New Roman" panose="02020603050405020304" pitchFamily="18" charset="0"/>
              </a:rPr>
              <a:pPr/>
              <a:t>47</a:t>
            </a:fld>
            <a:endParaRPr lang="en-US" altLang="zh-CN" b="0" smtClean="0">
              <a:latin typeface="Times New Roman" panose="02020603050405020304" pitchFamily="18" charset="0"/>
            </a:endParaRPr>
          </a:p>
        </p:txBody>
      </p:sp>
    </p:spTree>
    <p:extLst>
      <p:ext uri="{BB962C8B-B14F-4D97-AF65-F5344CB8AC3E}">
        <p14:creationId xmlns:p14="http://schemas.microsoft.com/office/powerpoint/2010/main" val="1132499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幻灯片图像占位符 1"/>
          <p:cNvSpPr>
            <a:spLocks noGrp="1" noRot="1" noChangeAspect="1" noTextEdit="1"/>
          </p:cNvSpPr>
          <p:nvPr>
            <p:ph type="sldImg"/>
          </p:nvPr>
        </p:nvSpPr>
        <p:spPr>
          <a:xfrm>
            <a:off x="1371600" y="1143000"/>
            <a:ext cx="4114800" cy="3086100"/>
          </a:xfrm>
          <a:ln/>
        </p:spPr>
      </p:sp>
      <p:sp>
        <p:nvSpPr>
          <p:cNvPr id="2078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mtClean="0"/>
          </a:p>
        </p:txBody>
      </p:sp>
      <p:sp>
        <p:nvSpPr>
          <p:cNvPr id="2078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ahoma" panose="020B0604030504040204" pitchFamily="34" charset="0"/>
                <a:ea typeface="宋体" panose="02010600030101010101" pitchFamily="2" charset="-122"/>
              </a:defRPr>
            </a:lvl1pPr>
            <a:lvl2pPr marL="742950" indent="-285750" defTabSz="965200">
              <a:defRPr b="1">
                <a:solidFill>
                  <a:schemeClr val="tx1"/>
                </a:solidFill>
                <a:latin typeface="Tahoma" panose="020B0604030504040204" pitchFamily="34" charset="0"/>
                <a:ea typeface="宋体" panose="02010600030101010101" pitchFamily="2" charset="-122"/>
              </a:defRPr>
            </a:lvl2pPr>
            <a:lvl3pPr marL="1143000" indent="-228600" defTabSz="965200">
              <a:defRPr b="1">
                <a:solidFill>
                  <a:schemeClr val="tx1"/>
                </a:solidFill>
                <a:latin typeface="Tahoma" panose="020B0604030504040204" pitchFamily="34" charset="0"/>
                <a:ea typeface="宋体" panose="02010600030101010101" pitchFamily="2" charset="-122"/>
              </a:defRPr>
            </a:lvl3pPr>
            <a:lvl4pPr marL="1600200" indent="-228600" defTabSz="965200">
              <a:defRPr b="1">
                <a:solidFill>
                  <a:schemeClr val="tx1"/>
                </a:solidFill>
                <a:latin typeface="Tahoma" panose="020B0604030504040204" pitchFamily="34" charset="0"/>
                <a:ea typeface="宋体" panose="02010600030101010101" pitchFamily="2" charset="-122"/>
              </a:defRPr>
            </a:lvl4pPr>
            <a:lvl5pPr marL="2057400" indent="-228600" defTabSz="965200">
              <a:defRPr b="1">
                <a:solidFill>
                  <a:schemeClr val="tx1"/>
                </a:solidFill>
                <a:latin typeface="Tahoma" panose="020B0604030504040204" pitchFamily="34" charset="0"/>
                <a:ea typeface="宋体" panose="02010600030101010101" pitchFamily="2" charset="-122"/>
              </a:defRPr>
            </a:lvl5pPr>
            <a:lvl6pPr marL="2514600" indent="-228600" defTabSz="965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defTabSz="965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defTabSz="965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defTabSz="965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fld id="{3F9DF0BF-E553-4C71-AE5B-41612764F320}" type="slidenum">
              <a:rPr lang="en-US" altLang="zh-CN" b="0" smtClean="0">
                <a:latin typeface="Times New Roman" panose="02020603050405020304" pitchFamily="18" charset="0"/>
              </a:rPr>
              <a:pPr/>
              <a:t>6</a:t>
            </a:fld>
            <a:endParaRPr lang="en-US" altLang="zh-CN" b="0" smtClean="0">
              <a:latin typeface="Times New Roman" panose="02020603050405020304" pitchFamily="18" charset="0"/>
            </a:endParaRPr>
          </a:p>
        </p:txBody>
      </p:sp>
    </p:spTree>
    <p:extLst>
      <p:ext uri="{BB962C8B-B14F-4D97-AF65-F5344CB8AC3E}">
        <p14:creationId xmlns:p14="http://schemas.microsoft.com/office/powerpoint/2010/main" val="1274374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幻灯片图像占位符 1"/>
          <p:cNvSpPr>
            <a:spLocks noGrp="1" noRot="1" noChangeAspect="1" noTextEdit="1"/>
          </p:cNvSpPr>
          <p:nvPr>
            <p:ph type="sldImg"/>
          </p:nvPr>
        </p:nvSpPr>
        <p:spPr>
          <a:xfrm>
            <a:off x="1371600" y="1143000"/>
            <a:ext cx="4114800" cy="3086100"/>
          </a:xfrm>
          <a:ln/>
        </p:spPr>
      </p:sp>
      <p:sp>
        <p:nvSpPr>
          <p:cNvPr id="2099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mtClean="0"/>
          </a:p>
        </p:txBody>
      </p:sp>
      <p:sp>
        <p:nvSpPr>
          <p:cNvPr id="2099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ahoma" panose="020B0604030504040204" pitchFamily="34" charset="0"/>
                <a:ea typeface="宋体" panose="02010600030101010101" pitchFamily="2" charset="-122"/>
              </a:defRPr>
            </a:lvl1pPr>
            <a:lvl2pPr marL="742950" indent="-285750" defTabSz="965200">
              <a:defRPr b="1">
                <a:solidFill>
                  <a:schemeClr val="tx1"/>
                </a:solidFill>
                <a:latin typeface="Tahoma" panose="020B0604030504040204" pitchFamily="34" charset="0"/>
                <a:ea typeface="宋体" panose="02010600030101010101" pitchFamily="2" charset="-122"/>
              </a:defRPr>
            </a:lvl2pPr>
            <a:lvl3pPr marL="1143000" indent="-228600" defTabSz="965200">
              <a:defRPr b="1">
                <a:solidFill>
                  <a:schemeClr val="tx1"/>
                </a:solidFill>
                <a:latin typeface="Tahoma" panose="020B0604030504040204" pitchFamily="34" charset="0"/>
                <a:ea typeface="宋体" panose="02010600030101010101" pitchFamily="2" charset="-122"/>
              </a:defRPr>
            </a:lvl3pPr>
            <a:lvl4pPr marL="1600200" indent="-228600" defTabSz="965200">
              <a:defRPr b="1">
                <a:solidFill>
                  <a:schemeClr val="tx1"/>
                </a:solidFill>
                <a:latin typeface="Tahoma" panose="020B0604030504040204" pitchFamily="34" charset="0"/>
                <a:ea typeface="宋体" panose="02010600030101010101" pitchFamily="2" charset="-122"/>
              </a:defRPr>
            </a:lvl4pPr>
            <a:lvl5pPr marL="2057400" indent="-228600" defTabSz="965200">
              <a:defRPr b="1">
                <a:solidFill>
                  <a:schemeClr val="tx1"/>
                </a:solidFill>
                <a:latin typeface="Tahoma" panose="020B0604030504040204" pitchFamily="34" charset="0"/>
                <a:ea typeface="宋体" panose="02010600030101010101" pitchFamily="2" charset="-122"/>
              </a:defRPr>
            </a:lvl5pPr>
            <a:lvl6pPr marL="2514600" indent="-228600" defTabSz="965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defTabSz="965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defTabSz="965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defTabSz="965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fld id="{102A2890-C73A-4594-B86D-40B21305BBC9}" type="slidenum">
              <a:rPr lang="en-US" altLang="zh-CN" b="0" smtClean="0">
                <a:latin typeface="Times New Roman" panose="02020603050405020304" pitchFamily="18" charset="0"/>
              </a:rPr>
              <a:pPr/>
              <a:t>7</a:t>
            </a:fld>
            <a:endParaRPr lang="en-US" altLang="zh-CN" b="0" smtClean="0">
              <a:latin typeface="Times New Roman" panose="02020603050405020304" pitchFamily="18" charset="0"/>
            </a:endParaRPr>
          </a:p>
        </p:txBody>
      </p:sp>
    </p:spTree>
    <p:extLst>
      <p:ext uri="{BB962C8B-B14F-4D97-AF65-F5344CB8AC3E}">
        <p14:creationId xmlns:p14="http://schemas.microsoft.com/office/powerpoint/2010/main" val="259179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幻灯片图像占位符 1"/>
          <p:cNvSpPr>
            <a:spLocks noGrp="1" noRot="1" noChangeAspect="1" noTextEdit="1"/>
          </p:cNvSpPr>
          <p:nvPr>
            <p:ph type="sldImg"/>
          </p:nvPr>
        </p:nvSpPr>
        <p:spPr>
          <a:xfrm>
            <a:off x="1371600" y="1143000"/>
            <a:ext cx="4114800" cy="3086100"/>
          </a:xfrm>
          <a:ln/>
        </p:spPr>
      </p:sp>
      <p:sp>
        <p:nvSpPr>
          <p:cNvPr id="1894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1894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A8ACE60E-FA50-406A-9A32-A77074F5207B}" type="slidenum">
              <a:rPr lang="en-US" altLang="zh-CN" smtClean="0"/>
              <a:pPr/>
              <a:t>8</a:t>
            </a:fld>
            <a:endParaRPr lang="en-US" altLang="zh-CN" smtClean="0"/>
          </a:p>
        </p:txBody>
      </p:sp>
    </p:spTree>
    <p:extLst>
      <p:ext uri="{BB962C8B-B14F-4D97-AF65-F5344CB8AC3E}">
        <p14:creationId xmlns:p14="http://schemas.microsoft.com/office/powerpoint/2010/main" val="1950819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幻灯片图像占位符 1"/>
          <p:cNvSpPr>
            <a:spLocks noGrp="1" noRot="1" noChangeAspect="1" noTextEdit="1"/>
          </p:cNvSpPr>
          <p:nvPr>
            <p:ph type="sldImg"/>
          </p:nvPr>
        </p:nvSpPr>
        <p:spPr>
          <a:xfrm>
            <a:off x="1371600" y="1143000"/>
            <a:ext cx="4114800" cy="3086100"/>
          </a:xfrm>
          <a:ln/>
        </p:spPr>
      </p:sp>
      <p:sp>
        <p:nvSpPr>
          <p:cNvPr id="2140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mtClean="0"/>
          </a:p>
        </p:txBody>
      </p:sp>
      <p:sp>
        <p:nvSpPr>
          <p:cNvPr id="2140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ahoma" panose="020B0604030504040204" pitchFamily="34" charset="0"/>
                <a:ea typeface="宋体" panose="02010600030101010101" pitchFamily="2" charset="-122"/>
              </a:defRPr>
            </a:lvl1pPr>
            <a:lvl2pPr marL="742950" indent="-285750" defTabSz="965200">
              <a:defRPr b="1">
                <a:solidFill>
                  <a:schemeClr val="tx1"/>
                </a:solidFill>
                <a:latin typeface="Tahoma" panose="020B0604030504040204" pitchFamily="34" charset="0"/>
                <a:ea typeface="宋体" panose="02010600030101010101" pitchFamily="2" charset="-122"/>
              </a:defRPr>
            </a:lvl2pPr>
            <a:lvl3pPr marL="1143000" indent="-228600" defTabSz="965200">
              <a:defRPr b="1">
                <a:solidFill>
                  <a:schemeClr val="tx1"/>
                </a:solidFill>
                <a:latin typeface="Tahoma" panose="020B0604030504040204" pitchFamily="34" charset="0"/>
                <a:ea typeface="宋体" panose="02010600030101010101" pitchFamily="2" charset="-122"/>
              </a:defRPr>
            </a:lvl3pPr>
            <a:lvl4pPr marL="1600200" indent="-228600" defTabSz="965200">
              <a:defRPr b="1">
                <a:solidFill>
                  <a:schemeClr val="tx1"/>
                </a:solidFill>
                <a:latin typeface="Tahoma" panose="020B0604030504040204" pitchFamily="34" charset="0"/>
                <a:ea typeface="宋体" panose="02010600030101010101" pitchFamily="2" charset="-122"/>
              </a:defRPr>
            </a:lvl4pPr>
            <a:lvl5pPr marL="2057400" indent="-228600" defTabSz="965200">
              <a:defRPr b="1">
                <a:solidFill>
                  <a:schemeClr val="tx1"/>
                </a:solidFill>
                <a:latin typeface="Tahoma" panose="020B0604030504040204" pitchFamily="34" charset="0"/>
                <a:ea typeface="宋体" panose="02010600030101010101" pitchFamily="2" charset="-122"/>
              </a:defRPr>
            </a:lvl5pPr>
            <a:lvl6pPr marL="2514600" indent="-228600" defTabSz="965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defTabSz="965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defTabSz="965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defTabSz="965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fld id="{03A20A22-F8EE-466D-9C49-4B92B86BEFC9}" type="slidenum">
              <a:rPr lang="en-US" altLang="zh-CN" b="0" smtClean="0">
                <a:latin typeface="Times New Roman" panose="02020603050405020304" pitchFamily="18" charset="0"/>
              </a:rPr>
              <a:pPr/>
              <a:t>9</a:t>
            </a:fld>
            <a:endParaRPr lang="en-US" altLang="zh-CN" b="0" smtClean="0">
              <a:latin typeface="Times New Roman" panose="02020603050405020304" pitchFamily="18" charset="0"/>
            </a:endParaRPr>
          </a:p>
        </p:txBody>
      </p:sp>
    </p:spTree>
    <p:extLst>
      <p:ext uri="{BB962C8B-B14F-4D97-AF65-F5344CB8AC3E}">
        <p14:creationId xmlns:p14="http://schemas.microsoft.com/office/powerpoint/2010/main" val="3188771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幻灯片图像占位符 1"/>
          <p:cNvSpPr>
            <a:spLocks noGrp="1" noRot="1" noChangeAspect="1" noTextEdit="1"/>
          </p:cNvSpPr>
          <p:nvPr>
            <p:ph type="sldImg"/>
          </p:nvPr>
        </p:nvSpPr>
        <p:spPr>
          <a:xfrm>
            <a:off x="1371600" y="1143000"/>
            <a:ext cx="4114800" cy="3086100"/>
          </a:xfrm>
          <a:ln/>
        </p:spPr>
      </p:sp>
      <p:sp>
        <p:nvSpPr>
          <p:cNvPr id="1873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p>
        </p:txBody>
      </p:sp>
      <p:sp>
        <p:nvSpPr>
          <p:cNvPr id="1873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9CCE6B70-C82E-455E-8E5C-45DC239351C1}" type="slidenum">
              <a:rPr lang="en-US" altLang="zh-CN" smtClean="0"/>
              <a:pPr/>
              <a:t>10</a:t>
            </a:fld>
            <a:endParaRPr lang="en-US" altLang="zh-CN" smtClean="0"/>
          </a:p>
        </p:txBody>
      </p:sp>
    </p:spTree>
    <p:extLst>
      <p:ext uri="{BB962C8B-B14F-4D97-AF65-F5344CB8AC3E}">
        <p14:creationId xmlns:p14="http://schemas.microsoft.com/office/powerpoint/2010/main" val="692182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3/15/2021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295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3/15/2021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4936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3/15/2021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308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3/15/2021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546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DFA1846-DA80-1C48-A609-854EA85C59AD}" type="datetimeFigureOut">
              <a:rPr lang="en-US" smtClean="0"/>
              <a:pPr/>
              <a:t>3/15/2021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8753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3/15/2021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717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3/15/2021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3040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3/15/2021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3531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818C68F-D26B-8F47-958C-23B49CF8A634}" type="datetimeFigureOut">
              <a:rPr lang="en-US" smtClean="0"/>
              <a:pPr/>
              <a:t>3/15/2021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1787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D0DF5E60-9974-AC48-9591-99C2BB44B7CF}" type="datetimeFigureOut">
              <a:rPr lang="en-US" smtClean="0"/>
              <a:pPr/>
              <a:t>3/15/2021</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5939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8C79C5D-2A6F-F04D-97DA-BEF2467B64E4}" type="datetimeFigureOut">
              <a:rPr lang="en-US" smtClean="0"/>
              <a:pPr/>
              <a:t>3/15/2021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7218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762707"/>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22959" y="1296649"/>
            <a:ext cx="7543801" cy="4572445"/>
          </a:xfrm>
          <a:prstGeom prst="rect">
            <a:avLst/>
          </a:prstGeom>
        </p:spPr>
        <p:txBody>
          <a:bodyPr vert="horz" lIns="0" tIns="45720" rIns="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9B482E8-6E0E-1B4F-B1FD-C69DB9E858D9}" type="datetimeFigureOut">
              <a:rPr lang="en-US" smtClean="0"/>
              <a:pPr/>
              <a:t>3/15/2021</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820199" y="1033311"/>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338538"/>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userDrawn="1">
          <p15:clr>
            <a:srgbClr val="F26B43"/>
          </p15:clr>
        </p15:guide>
        <p15:guide id="2" orient="horz" pos="1440" userDrawn="1">
          <p15:clr>
            <a:srgbClr val="F26B43"/>
          </p15:clr>
        </p15:guide>
        <p15:guide id="3" orient="horz" pos="3696" userDrawn="1">
          <p15:clr>
            <a:srgbClr val="F26B43"/>
          </p15:clr>
        </p15:guide>
        <p15:guide id="4" orient="horz" pos="432" userDrawn="1">
          <p15:clr>
            <a:srgbClr val="F26B43"/>
          </p15:clr>
        </p15:guide>
        <p15:guide id="5" orient="horz" pos="1512" userDrawn="1">
          <p15:clr>
            <a:srgbClr val="F26B43"/>
          </p15:clr>
        </p15:guide>
        <p15:guide id="6" pos="5184" userDrawn="1">
          <p15:clr>
            <a:srgbClr val="F26B43"/>
          </p15:clr>
        </p15:guide>
        <p15:guide id="7" pos="702" userDrawn="1">
          <p15:clr>
            <a:srgbClr val="F26B43"/>
          </p15:clr>
        </p15:guide>
        <p15:guide id="8" pos="6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0.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8.jpeg"/><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oleObject" Target="../embeddings/oleObject1.bin"/><Relationship Id="rId9"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png"/><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6.wmf"/><Relationship Id="rId4" Type="http://schemas.openxmlformats.org/officeDocument/2006/relationships/oleObject" Target="../embeddings/oleObject5.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7.wmf"/><Relationship Id="rId4" Type="http://schemas.openxmlformats.org/officeDocument/2006/relationships/oleObject" Target="../embeddings/oleObject6.bin"/></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0.wmf"/><Relationship Id="rId4" Type="http://schemas.openxmlformats.org/officeDocument/2006/relationships/oleObject" Target="../embeddings/oleObject7.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1.emf"/><Relationship Id="rId4" Type="http://schemas.openxmlformats.org/officeDocument/2006/relationships/oleObject" Target="../embeddings/oleObject8.bin"/></Relationships>
</file>

<file path=ppt/slides/_rels/slide4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jpeg"/><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460237" y="2395242"/>
            <a:ext cx="5009393" cy="3594078"/>
          </a:xfrm>
        </p:spPr>
        <p:txBody>
          <a:bodyPr>
            <a:normAutofit/>
          </a:bodyPr>
          <a:lstStyle/>
          <a:p>
            <a:pPr algn="ctr"/>
            <a:r>
              <a:rPr lang="zh-CN" altLang="en-US" sz="6600" b="1" dirty="0">
                <a:ln w="9000" cmpd="sng">
                  <a:solidFill>
                    <a:schemeClr val="accent4">
                      <a:shade val="50000"/>
                      <a:satMod val="120000"/>
                    </a:schemeClr>
                  </a:solidFill>
                  <a:prstDash val="solid"/>
                </a:ln>
                <a:solidFill>
                  <a:srgbClr val="0070C0"/>
                </a:solidFill>
                <a:effectLst>
                  <a:reflection blurRad="12700" stA="28000" endPos="45000" dist="1000" dir="5400000" sy="-100000" algn="bl" rotWithShape="0"/>
                </a:effectLst>
                <a:latin typeface="微软雅黑" pitchFamily="34" charset="-122"/>
                <a:ea typeface="微软雅黑" pitchFamily="34" charset="-122"/>
              </a:rPr>
              <a:t>嵌入式系统开发过程</a:t>
            </a:r>
            <a:endParaRPr lang="zh-CN" altLang="en-US" sz="6600" dirty="0">
              <a:solidFill>
                <a:srgbClr val="0070C0"/>
              </a:solidFill>
            </a:endParaRPr>
          </a:p>
        </p:txBody>
      </p:sp>
    </p:spTree>
    <p:extLst>
      <p:ext uri="{BB962C8B-B14F-4D97-AF65-F5344CB8AC3E}">
        <p14:creationId xmlns:p14="http://schemas.microsoft.com/office/powerpoint/2010/main" val="1391615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3" y="3"/>
            <a:ext cx="7567613" cy="790575"/>
          </a:xfrm>
          <a:prstGeom prst="rect">
            <a:avLst/>
          </a:prstGeom>
          <a:noFill/>
          <a:ln>
            <a:noFill/>
          </a:ln>
          <a:extLst>
            <a:ext uri="{909E8E84-426E-40dd-AFC4-6F175D3DCCD1}"/>
            <a:ext uri="{91240B29-F687-4f45-9708-019B960494DF}"/>
          </a:extLst>
        </p:spPr>
        <p:txBody>
          <a:bodyPr lIns="82551" tIns="41275" rIns="82551" bIns="41275" anchor="b"/>
          <a:lstStyle/>
          <a:p>
            <a:pPr marL="254000" indent="-254000" defTabSz="677846">
              <a:lnSpc>
                <a:spcPct val="90000"/>
              </a:lnSpc>
              <a:spcBef>
                <a:spcPct val="50000"/>
              </a:spcBef>
              <a:buSzPct val="75000"/>
              <a:defRPr/>
            </a:pP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cs typeface="+mj-cs"/>
              </a:rPr>
              <a:t>提要</a:t>
            </a:r>
            <a:endPar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cs typeface="+mj-cs"/>
              <a:sym typeface="Symbol" pitchFamily="18" charset="2"/>
            </a:endParaRPr>
          </a:p>
        </p:txBody>
      </p:sp>
      <p:sp>
        <p:nvSpPr>
          <p:cNvPr id="186371" name="Rectangle 3"/>
          <p:cNvSpPr>
            <a:spLocks noChangeArrowheads="1"/>
          </p:cNvSpPr>
          <p:nvPr/>
        </p:nvSpPr>
        <p:spPr bwMode="auto">
          <a:xfrm>
            <a:off x="3" y="-18466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186372" name="Rectangle 4"/>
          <p:cNvSpPr>
            <a:spLocks noChangeArrowheads="1"/>
          </p:cNvSpPr>
          <p:nvPr/>
        </p:nvSpPr>
        <p:spPr bwMode="auto">
          <a:xfrm>
            <a:off x="3" y="-18466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186373" name="Arc 6"/>
          <p:cNvSpPr>
            <a:spLocks/>
          </p:cNvSpPr>
          <p:nvPr/>
        </p:nvSpPr>
        <p:spPr bwMode="gray">
          <a:xfrm>
            <a:off x="1633541" y="1687517"/>
            <a:ext cx="2251075" cy="4478337"/>
          </a:xfrm>
          <a:custGeom>
            <a:avLst/>
            <a:gdLst>
              <a:gd name="T0" fmla="*/ 2147483646 w 21600"/>
              <a:gd name="T1" fmla="*/ 0 h 42956"/>
              <a:gd name="T2" fmla="*/ 2147483646 w 21600"/>
              <a:gd name="T3" fmla="*/ 2147483646 h 42956"/>
              <a:gd name="T4" fmla="*/ 0 w 21600"/>
              <a:gd name="T5" fmla="*/ 2147483646 h 42956"/>
              <a:gd name="T6" fmla="*/ 0 60000 65536"/>
              <a:gd name="T7" fmla="*/ 0 60000 65536"/>
              <a:gd name="T8" fmla="*/ 0 60000 65536"/>
              <a:gd name="T9" fmla="*/ 0 w 21600"/>
              <a:gd name="T10" fmla="*/ 0 h 42956"/>
              <a:gd name="T11" fmla="*/ 21600 w 21600"/>
              <a:gd name="T12" fmla="*/ 42956 h 42956"/>
            </a:gdLst>
            <a:ahLst/>
            <a:cxnLst>
              <a:cxn ang="T6">
                <a:pos x="T0" y="T1"/>
              </a:cxn>
              <a:cxn ang="T7">
                <a:pos x="T2" y="T3"/>
              </a:cxn>
              <a:cxn ang="T8">
                <a:pos x="T4" y="T5"/>
              </a:cxn>
            </a:cxnLst>
            <a:rect l="T9" t="T10" r="T11" b="T12"/>
            <a:pathLst>
              <a:path w="21600" h="42956" fill="none" extrusionOk="0">
                <a:moveTo>
                  <a:pt x="1655" y="-1"/>
                </a:moveTo>
                <a:cubicBezTo>
                  <a:pt x="12909" y="864"/>
                  <a:pt x="21600" y="10248"/>
                  <a:pt x="21600" y="21536"/>
                </a:cubicBezTo>
                <a:cubicBezTo>
                  <a:pt x="21600" y="32389"/>
                  <a:pt x="13545" y="41558"/>
                  <a:pt x="2782" y="42956"/>
                </a:cubicBezTo>
              </a:path>
              <a:path w="21600" h="42956" stroke="0" extrusionOk="0">
                <a:moveTo>
                  <a:pt x="1655" y="-1"/>
                </a:moveTo>
                <a:cubicBezTo>
                  <a:pt x="12909" y="864"/>
                  <a:pt x="21600" y="10248"/>
                  <a:pt x="21600" y="21536"/>
                </a:cubicBezTo>
                <a:cubicBezTo>
                  <a:pt x="21600" y="32389"/>
                  <a:pt x="13545" y="41558"/>
                  <a:pt x="2782" y="42956"/>
                </a:cubicBezTo>
                <a:lnTo>
                  <a:pt x="0" y="21536"/>
                </a:lnTo>
                <a:lnTo>
                  <a:pt x="1655" y="-1"/>
                </a:lnTo>
                <a:close/>
              </a:path>
            </a:pathLst>
          </a:custGeom>
          <a:noFill/>
          <a:ln w="28575">
            <a:solidFill>
              <a:schemeClr val="hlink"/>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13895" name="Oval 7">
            <a:hlinkClick r:id="rId3" action="ppaction://hlinksldjump"/>
          </p:cNvPr>
          <p:cNvSpPr>
            <a:spLocks noChangeAspect="1" noChangeArrowheads="1"/>
          </p:cNvSpPr>
          <p:nvPr/>
        </p:nvSpPr>
        <p:spPr bwMode="gray">
          <a:xfrm>
            <a:off x="2208214" y="1555751"/>
            <a:ext cx="444500" cy="444500"/>
          </a:xfrm>
          <a:prstGeom prst="ellipse">
            <a:avLst/>
          </a:prstGeom>
          <a:gradFill rotWithShape="0">
            <a:gsLst>
              <a:gs pos="0">
                <a:srgbClr val="FFFFFF"/>
              </a:gs>
              <a:gs pos="100000">
                <a:srgbClr val="000066"/>
              </a:gs>
            </a:gsLst>
            <a:path path="shape">
              <a:fillToRect l="50000" t="50000" r="50000" b="50000"/>
            </a:path>
          </a:gradFill>
          <a:ln w="12700">
            <a:solidFill>
              <a:srgbClr val="002D86"/>
            </a:solidFill>
            <a:round/>
            <a:headEnd/>
            <a:tailEnd/>
          </a:ln>
          <a:effectLst>
            <a:outerShdw dist="35921" dir="2700000" algn="ctr" rotWithShape="0">
              <a:schemeClr val="tx2"/>
            </a:outerShdw>
          </a:effectLst>
        </p:spPr>
        <p:txBody>
          <a:bodyPr wrap="none"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defRPr/>
            </a:pPr>
            <a:r>
              <a:rPr kumimoji="0" lang="en-US" altLang="zh-CN" b="1">
                <a:effectLst>
                  <a:outerShdw blurRad="38100" dist="38100" dir="2700000" algn="tl">
                    <a:srgbClr val="C0C0C0"/>
                  </a:outerShdw>
                </a:effectLst>
                <a:latin typeface="Arial" panose="020B0604020202020204" pitchFamily="34" charset="0"/>
              </a:rPr>
              <a:t>1</a:t>
            </a:r>
          </a:p>
        </p:txBody>
      </p:sp>
      <p:sp>
        <p:nvSpPr>
          <p:cNvPr id="2213896" name="Oval 8">
            <a:hlinkClick r:id="rId3" action="ppaction://hlinksldjump"/>
          </p:cNvPr>
          <p:cNvSpPr>
            <a:spLocks noChangeAspect="1" noChangeArrowheads="1"/>
          </p:cNvSpPr>
          <p:nvPr/>
        </p:nvSpPr>
        <p:spPr bwMode="gray">
          <a:xfrm>
            <a:off x="3622675" y="3227389"/>
            <a:ext cx="444500" cy="444500"/>
          </a:xfrm>
          <a:prstGeom prst="ellipse">
            <a:avLst/>
          </a:prstGeom>
          <a:gradFill rotWithShape="0">
            <a:gsLst>
              <a:gs pos="0">
                <a:srgbClr val="FFFFFF"/>
              </a:gs>
              <a:gs pos="100000">
                <a:srgbClr val="000066"/>
              </a:gs>
            </a:gsLst>
            <a:path path="shape">
              <a:fillToRect l="50000" t="50000" r="50000" b="50000"/>
            </a:path>
          </a:gradFill>
          <a:ln w="12700">
            <a:solidFill>
              <a:srgbClr val="002D86"/>
            </a:solidFill>
            <a:round/>
            <a:headEnd/>
            <a:tailEnd/>
          </a:ln>
          <a:effectLst>
            <a:outerShdw dist="35921" dir="2700000" algn="ctr" rotWithShape="0">
              <a:schemeClr val="tx2"/>
            </a:outerShdw>
          </a:effectLst>
        </p:spPr>
        <p:txBody>
          <a:bodyPr wrap="none"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defRPr/>
            </a:pPr>
            <a:r>
              <a:rPr kumimoji="0" lang="en-US" altLang="zh-CN" b="1">
                <a:effectLst>
                  <a:outerShdw blurRad="38100" dist="38100" dir="2700000" algn="tl">
                    <a:srgbClr val="C0C0C0"/>
                  </a:outerShdw>
                </a:effectLst>
                <a:latin typeface="Arial" panose="020B0604020202020204" pitchFamily="34" charset="0"/>
              </a:rPr>
              <a:t>3</a:t>
            </a:r>
          </a:p>
        </p:txBody>
      </p:sp>
      <p:sp>
        <p:nvSpPr>
          <p:cNvPr id="2213897" name="Oval 9">
            <a:hlinkClick r:id="rId3" action="ppaction://hlinksldjump"/>
          </p:cNvPr>
          <p:cNvSpPr>
            <a:spLocks noChangeAspect="1" noChangeArrowheads="1"/>
          </p:cNvSpPr>
          <p:nvPr/>
        </p:nvSpPr>
        <p:spPr bwMode="gray">
          <a:xfrm>
            <a:off x="3178175" y="2341563"/>
            <a:ext cx="444500" cy="444500"/>
          </a:xfrm>
          <a:prstGeom prst="ellipse">
            <a:avLst/>
          </a:prstGeom>
          <a:gradFill rotWithShape="0">
            <a:gsLst>
              <a:gs pos="0">
                <a:srgbClr val="FFFFFF"/>
              </a:gs>
              <a:gs pos="100000">
                <a:srgbClr val="000066"/>
              </a:gs>
            </a:gsLst>
            <a:path path="shape">
              <a:fillToRect l="50000" t="50000" r="50000" b="50000"/>
            </a:path>
          </a:gradFill>
          <a:ln w="12700">
            <a:solidFill>
              <a:srgbClr val="002D86"/>
            </a:solidFill>
            <a:round/>
            <a:headEnd/>
            <a:tailEnd/>
          </a:ln>
          <a:effectLst>
            <a:outerShdw dist="35921" dir="2700000" algn="ctr" rotWithShape="0">
              <a:schemeClr val="tx2"/>
            </a:outerShdw>
          </a:effectLst>
        </p:spPr>
        <p:txBody>
          <a:bodyPr wrap="none"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defRPr/>
            </a:pPr>
            <a:r>
              <a:rPr kumimoji="0" lang="en-US" altLang="zh-CN" b="1">
                <a:effectLst>
                  <a:outerShdw blurRad="38100" dist="38100" dir="2700000" algn="tl">
                    <a:srgbClr val="C0C0C0"/>
                  </a:outerShdw>
                </a:effectLst>
                <a:latin typeface="Arial" panose="020B0604020202020204" pitchFamily="34" charset="0"/>
              </a:rPr>
              <a:t>2</a:t>
            </a:r>
          </a:p>
        </p:txBody>
      </p:sp>
      <p:sp>
        <p:nvSpPr>
          <p:cNvPr id="186377" name="Rectangle 11"/>
          <p:cNvSpPr>
            <a:spLocks noChangeArrowheads="1"/>
          </p:cNvSpPr>
          <p:nvPr/>
        </p:nvSpPr>
        <p:spPr bwMode="auto">
          <a:xfrm>
            <a:off x="2828925" y="1557338"/>
            <a:ext cx="5373688" cy="450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1" tIns="41275" rIns="82551" bIns="41275"/>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nSpc>
                <a:spcPct val="90000"/>
              </a:lnSpc>
              <a:spcBef>
                <a:spcPct val="0"/>
              </a:spcBef>
              <a:buClrTx/>
              <a:buSzTx/>
              <a:buFontTx/>
              <a:buNone/>
            </a:pPr>
            <a:r>
              <a:rPr lang="zh-CN" altLang="en-US" sz="2400" b="1" dirty="0">
                <a:latin typeface="微软雅黑" panose="020B0503020204020204" pitchFamily="34" charset="-122"/>
                <a:ea typeface="微软雅黑" panose="020B0503020204020204" pitchFamily="34" charset="-122"/>
              </a:rPr>
              <a:t>嵌入式</a:t>
            </a:r>
            <a:r>
              <a:rPr lang="zh-CN" altLang="en-US" sz="2400" b="1" dirty="0" smtClean="0">
                <a:latin typeface="微软雅黑" panose="020B0503020204020204" pitchFamily="34" charset="-122"/>
                <a:ea typeface="微软雅黑" panose="020B0503020204020204" pitchFamily="34" charset="-122"/>
              </a:rPr>
              <a:t>系统开发过程</a:t>
            </a:r>
            <a:endParaRPr lang="zh-CN" altLang="en-US" sz="2400" b="1" dirty="0">
              <a:latin typeface="微软雅黑" panose="020B0503020204020204" pitchFamily="34" charset="-122"/>
              <a:ea typeface="微软雅黑" panose="020B0503020204020204" pitchFamily="34" charset="-122"/>
            </a:endParaRPr>
          </a:p>
        </p:txBody>
      </p:sp>
      <p:sp>
        <p:nvSpPr>
          <p:cNvPr id="186378" name="Rectangle 12"/>
          <p:cNvSpPr>
            <a:spLocks noChangeArrowheads="1"/>
          </p:cNvSpPr>
          <p:nvPr/>
        </p:nvSpPr>
        <p:spPr bwMode="auto">
          <a:xfrm>
            <a:off x="3806828" y="2387601"/>
            <a:ext cx="4652963" cy="450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1" tIns="41275" rIns="82551" bIns="41275"/>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nSpc>
                <a:spcPct val="90000"/>
              </a:lnSpc>
              <a:spcBef>
                <a:spcPct val="0"/>
              </a:spcBef>
              <a:buClrTx/>
              <a:buSzTx/>
              <a:buFontTx/>
              <a:buNone/>
            </a:pPr>
            <a:r>
              <a:rPr lang="zh-CN" altLang="en-US" sz="2400" b="1" dirty="0">
                <a:solidFill>
                  <a:srgbClr val="FF0000"/>
                </a:solidFill>
                <a:latin typeface="微软雅黑" panose="020B0503020204020204" pitchFamily="34" charset="-122"/>
                <a:ea typeface="微软雅黑" panose="020B0503020204020204" pitchFamily="34" charset="-122"/>
              </a:rPr>
              <a:t>嵌入式系统开发环境</a:t>
            </a:r>
          </a:p>
        </p:txBody>
      </p:sp>
      <p:sp>
        <p:nvSpPr>
          <p:cNvPr id="186379" name="Rectangle 13"/>
          <p:cNvSpPr>
            <a:spLocks noChangeArrowheads="1"/>
          </p:cNvSpPr>
          <p:nvPr/>
        </p:nvSpPr>
        <p:spPr bwMode="auto">
          <a:xfrm>
            <a:off x="4200527" y="3262314"/>
            <a:ext cx="4298951" cy="450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1" tIns="41275" rIns="82551" bIns="41275"/>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nSpc>
                <a:spcPct val="90000"/>
              </a:lnSpc>
              <a:spcBef>
                <a:spcPct val="0"/>
              </a:spcBef>
              <a:buClrTx/>
              <a:buSzTx/>
              <a:buFontTx/>
              <a:buNone/>
            </a:pPr>
            <a:r>
              <a:rPr lang="zh-CN" altLang="en-US" sz="2400" b="1" dirty="0" smtClean="0">
                <a:latin typeface="微软雅黑" panose="020B0503020204020204" pitchFamily="34" charset="-122"/>
                <a:ea typeface="微软雅黑" panose="020B0503020204020204" pitchFamily="34" charset="-122"/>
              </a:rPr>
              <a:t>示例</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61498724"/>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45282" name="Rectangle 2"/>
          <p:cNvSpPr>
            <a:spLocks noGrp="1" noChangeArrowheads="1"/>
          </p:cNvSpPr>
          <p:nvPr>
            <p:ph type="title"/>
          </p:nvPr>
        </p:nvSpPr>
        <p:spPr>
          <a:xfrm>
            <a:off x="0" y="143669"/>
            <a:ext cx="8381997" cy="836613"/>
          </a:xfrm>
        </p:spPr>
        <p:txBody>
          <a:bodyPr vert="horz" lIns="82551" tIns="41275" rIns="82551" bIns="41275" rtlCol="0" anchor="t">
            <a:normAutofit/>
            <a:scene3d>
              <a:camera prst="orthographicFront"/>
              <a:lightRig rig="soft" dir="t"/>
            </a:scene3d>
          </a:bodyPr>
          <a:lstStyle/>
          <a:p>
            <a:pPr marL="254000" indent="-254000">
              <a:spcBef>
                <a:spcPct val="50000"/>
              </a:spcBef>
              <a:buSzPct val="75000"/>
              <a:defRPr/>
            </a:pP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嵌入式系统的开发</a:t>
            </a:r>
            <a:r>
              <a:rPr lang="en-US" altLang="zh-CN"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a:t>
            </a: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设计与调试</a:t>
            </a:r>
          </a:p>
        </p:txBody>
      </p:sp>
      <p:sp>
        <p:nvSpPr>
          <p:cNvPr id="190467" name="Line 3"/>
          <p:cNvSpPr>
            <a:spLocks noChangeShapeType="1"/>
          </p:cNvSpPr>
          <p:nvPr/>
        </p:nvSpPr>
        <p:spPr bwMode="auto">
          <a:xfrm>
            <a:off x="685800" y="3276600"/>
            <a:ext cx="7772400" cy="0"/>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wrap="none" lIns="92075" tIns="46039" rIns="92075" bIns="46039" anchor="ctr"/>
          <a:lstStyle/>
          <a:p>
            <a:endParaRPr lang="zh-CN" altLang="en-US"/>
          </a:p>
        </p:txBody>
      </p:sp>
      <p:sp>
        <p:nvSpPr>
          <p:cNvPr id="190468" name="Line 4"/>
          <p:cNvSpPr>
            <a:spLocks noChangeShapeType="1"/>
          </p:cNvSpPr>
          <p:nvPr/>
        </p:nvSpPr>
        <p:spPr bwMode="auto">
          <a:xfrm>
            <a:off x="685800" y="3429000"/>
            <a:ext cx="7772400"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92075" tIns="46039" rIns="92075" bIns="46039" anchor="ctr"/>
          <a:lstStyle/>
          <a:p>
            <a:endParaRPr lang="zh-CN" altLang="en-US"/>
          </a:p>
        </p:txBody>
      </p:sp>
      <p:sp>
        <p:nvSpPr>
          <p:cNvPr id="190469" name="Text Box 5"/>
          <p:cNvSpPr txBox="1">
            <a:spLocks noChangeArrowheads="1"/>
          </p:cNvSpPr>
          <p:nvPr/>
        </p:nvSpPr>
        <p:spPr bwMode="auto">
          <a:xfrm>
            <a:off x="228600" y="2911477"/>
            <a:ext cx="457200" cy="831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9" rIns="92075" bIns="46039">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spcBef>
                <a:spcPct val="50000"/>
              </a:spcBef>
              <a:buClrTx/>
              <a:buSzTx/>
              <a:buFontTx/>
              <a:buNone/>
            </a:pPr>
            <a:r>
              <a:rPr lang="zh-CN" altLang="en-US" sz="2400">
                <a:solidFill>
                  <a:srgbClr val="003399"/>
                </a:solidFill>
                <a:latin typeface="Arial" panose="020B0604020202020204" pitchFamily="34" charset="0"/>
              </a:rPr>
              <a:t>设计</a:t>
            </a:r>
          </a:p>
        </p:txBody>
      </p:sp>
      <p:sp>
        <p:nvSpPr>
          <p:cNvPr id="190470" name="Text Box 6"/>
          <p:cNvSpPr txBox="1">
            <a:spLocks noChangeArrowheads="1"/>
          </p:cNvSpPr>
          <p:nvPr/>
        </p:nvSpPr>
        <p:spPr bwMode="auto">
          <a:xfrm>
            <a:off x="8382000" y="2895603"/>
            <a:ext cx="457200" cy="831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9" rIns="92075" bIns="46039">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spcBef>
                <a:spcPct val="50000"/>
              </a:spcBef>
              <a:buClrTx/>
              <a:buSzTx/>
              <a:buFontTx/>
              <a:buNone/>
            </a:pPr>
            <a:r>
              <a:rPr lang="zh-CN" altLang="en-US" sz="2400">
                <a:solidFill>
                  <a:srgbClr val="003399"/>
                </a:solidFill>
                <a:latin typeface="Arial" panose="020B0604020202020204" pitchFamily="34" charset="0"/>
              </a:rPr>
              <a:t>生产</a:t>
            </a:r>
          </a:p>
        </p:txBody>
      </p:sp>
      <p:sp>
        <p:nvSpPr>
          <p:cNvPr id="190471" name="Line 7"/>
          <p:cNvSpPr>
            <a:spLocks noChangeShapeType="1"/>
          </p:cNvSpPr>
          <p:nvPr/>
        </p:nvSpPr>
        <p:spPr bwMode="auto">
          <a:xfrm>
            <a:off x="1447800" y="2362200"/>
            <a:ext cx="0" cy="914400"/>
          </a:xfrm>
          <a:prstGeom prst="line">
            <a:avLst/>
          </a:prstGeom>
          <a:noFill/>
          <a:ln w="22225">
            <a:solidFill>
              <a:schemeClr val="tx1"/>
            </a:solidFill>
            <a:round/>
            <a:headEnd type="oval" w="med" len="med"/>
            <a:tailEnd/>
          </a:ln>
          <a:extLst>
            <a:ext uri="{909E8E84-426E-40DD-AFC4-6F175D3DCCD1}">
              <a14:hiddenFill xmlns:a14="http://schemas.microsoft.com/office/drawing/2010/main">
                <a:noFill/>
              </a14:hiddenFill>
            </a:ext>
          </a:extLst>
        </p:spPr>
        <p:txBody>
          <a:bodyPr wrap="none" lIns="92075" tIns="46039" rIns="92075" bIns="46039" anchor="ctr"/>
          <a:lstStyle/>
          <a:p>
            <a:endParaRPr lang="zh-CN" altLang="en-US"/>
          </a:p>
        </p:txBody>
      </p:sp>
      <p:sp>
        <p:nvSpPr>
          <p:cNvPr id="190472" name="Line 8"/>
          <p:cNvSpPr>
            <a:spLocks noChangeShapeType="1"/>
          </p:cNvSpPr>
          <p:nvPr/>
        </p:nvSpPr>
        <p:spPr bwMode="auto">
          <a:xfrm>
            <a:off x="2667000" y="2895600"/>
            <a:ext cx="0" cy="381000"/>
          </a:xfrm>
          <a:prstGeom prst="line">
            <a:avLst/>
          </a:prstGeom>
          <a:noFill/>
          <a:ln w="22225">
            <a:solidFill>
              <a:srgbClr val="333300"/>
            </a:solidFill>
            <a:round/>
            <a:headEnd/>
            <a:tailEnd type="oval" w="med" len="med"/>
          </a:ln>
          <a:extLst>
            <a:ext uri="{909E8E84-426E-40DD-AFC4-6F175D3DCCD1}">
              <a14:hiddenFill xmlns:a14="http://schemas.microsoft.com/office/drawing/2010/main">
                <a:noFill/>
              </a14:hiddenFill>
            </a:ext>
          </a:extLst>
        </p:spPr>
        <p:txBody>
          <a:bodyPr wrap="none" lIns="92075" tIns="46039" rIns="92075" bIns="46039" anchor="ctr"/>
          <a:lstStyle/>
          <a:p>
            <a:endParaRPr lang="zh-CN" altLang="en-US"/>
          </a:p>
        </p:txBody>
      </p:sp>
      <p:sp>
        <p:nvSpPr>
          <p:cNvPr id="190473" name="Line 9"/>
          <p:cNvSpPr>
            <a:spLocks noChangeShapeType="1"/>
          </p:cNvSpPr>
          <p:nvPr/>
        </p:nvSpPr>
        <p:spPr bwMode="auto">
          <a:xfrm flipH="1">
            <a:off x="3733800" y="2286000"/>
            <a:ext cx="0" cy="990600"/>
          </a:xfrm>
          <a:prstGeom prst="line">
            <a:avLst/>
          </a:prstGeom>
          <a:noFill/>
          <a:ln w="22225">
            <a:solidFill>
              <a:schemeClr val="tx1"/>
            </a:solidFill>
            <a:round/>
            <a:headEnd type="oval" w="med" len="med"/>
            <a:tailEnd/>
          </a:ln>
          <a:extLst>
            <a:ext uri="{909E8E84-426E-40DD-AFC4-6F175D3DCCD1}">
              <a14:hiddenFill xmlns:a14="http://schemas.microsoft.com/office/drawing/2010/main">
                <a:noFill/>
              </a14:hiddenFill>
            </a:ext>
          </a:extLst>
        </p:spPr>
        <p:txBody>
          <a:bodyPr wrap="none" lIns="92075" tIns="46039" rIns="92075" bIns="46039" anchor="ctr"/>
          <a:lstStyle/>
          <a:p>
            <a:endParaRPr lang="zh-CN" altLang="en-US"/>
          </a:p>
        </p:txBody>
      </p:sp>
      <p:sp>
        <p:nvSpPr>
          <p:cNvPr id="190474" name="Line 11"/>
          <p:cNvSpPr>
            <a:spLocks noChangeShapeType="1"/>
          </p:cNvSpPr>
          <p:nvPr/>
        </p:nvSpPr>
        <p:spPr bwMode="auto">
          <a:xfrm>
            <a:off x="2971800" y="3429000"/>
            <a:ext cx="0" cy="990600"/>
          </a:xfrm>
          <a:prstGeom prst="line">
            <a:avLst/>
          </a:prstGeom>
          <a:noFill/>
          <a:ln w="22225">
            <a:solidFill>
              <a:schemeClr val="tx1"/>
            </a:solidFill>
            <a:round/>
            <a:headEnd type="oval" w="med" len="med"/>
            <a:tailEnd/>
          </a:ln>
          <a:extLst>
            <a:ext uri="{909E8E84-426E-40DD-AFC4-6F175D3DCCD1}">
              <a14:hiddenFill xmlns:a14="http://schemas.microsoft.com/office/drawing/2010/main">
                <a:noFill/>
              </a14:hiddenFill>
            </a:ext>
          </a:extLst>
        </p:spPr>
        <p:txBody>
          <a:bodyPr wrap="none" lIns="92075" tIns="46039" rIns="92075" bIns="46039" anchor="ctr"/>
          <a:lstStyle/>
          <a:p>
            <a:endParaRPr lang="zh-CN" altLang="en-US"/>
          </a:p>
        </p:txBody>
      </p:sp>
      <p:sp>
        <p:nvSpPr>
          <p:cNvPr id="190475" name="Line 12"/>
          <p:cNvSpPr>
            <a:spLocks noChangeShapeType="1"/>
          </p:cNvSpPr>
          <p:nvPr/>
        </p:nvSpPr>
        <p:spPr bwMode="auto">
          <a:xfrm>
            <a:off x="2971800" y="3276600"/>
            <a:ext cx="0" cy="152400"/>
          </a:xfrm>
          <a:prstGeom prst="line">
            <a:avLst/>
          </a:prstGeom>
          <a:noFill/>
          <a:ln w="22225">
            <a:solidFill>
              <a:srgbClr val="333300"/>
            </a:solidFill>
            <a:round/>
            <a:headEnd type="oval" w="med" len="med"/>
            <a:tailEnd/>
          </a:ln>
          <a:extLst>
            <a:ext uri="{909E8E84-426E-40DD-AFC4-6F175D3DCCD1}">
              <a14:hiddenFill xmlns:a14="http://schemas.microsoft.com/office/drawing/2010/main">
                <a:noFill/>
              </a14:hiddenFill>
            </a:ext>
          </a:extLst>
        </p:spPr>
        <p:txBody>
          <a:bodyPr wrap="none" lIns="92075" tIns="46039" rIns="92075" bIns="46039" anchor="ctr"/>
          <a:lstStyle/>
          <a:p>
            <a:endParaRPr lang="zh-CN" altLang="en-US"/>
          </a:p>
        </p:txBody>
      </p:sp>
      <p:sp>
        <p:nvSpPr>
          <p:cNvPr id="190476" name="Line 13"/>
          <p:cNvSpPr>
            <a:spLocks noChangeShapeType="1"/>
          </p:cNvSpPr>
          <p:nvPr/>
        </p:nvSpPr>
        <p:spPr bwMode="auto">
          <a:xfrm>
            <a:off x="1524000" y="3429000"/>
            <a:ext cx="0" cy="533400"/>
          </a:xfrm>
          <a:prstGeom prst="line">
            <a:avLst/>
          </a:prstGeom>
          <a:noFill/>
          <a:ln w="22225">
            <a:solidFill>
              <a:schemeClr val="tx1"/>
            </a:solidFill>
            <a:round/>
            <a:headEnd type="oval" w="med" len="med"/>
            <a:tailEnd/>
          </a:ln>
          <a:extLst>
            <a:ext uri="{909E8E84-426E-40DD-AFC4-6F175D3DCCD1}">
              <a14:hiddenFill xmlns:a14="http://schemas.microsoft.com/office/drawing/2010/main">
                <a:noFill/>
              </a14:hiddenFill>
            </a:ext>
          </a:extLst>
        </p:spPr>
        <p:txBody>
          <a:bodyPr wrap="none" lIns="92075" tIns="46039" rIns="92075" bIns="46039" anchor="ctr"/>
          <a:lstStyle/>
          <a:p>
            <a:endParaRPr lang="zh-CN" altLang="en-US"/>
          </a:p>
        </p:txBody>
      </p:sp>
      <p:grpSp>
        <p:nvGrpSpPr>
          <p:cNvPr id="190477" name="Group 14"/>
          <p:cNvGrpSpPr>
            <a:grpSpLocks/>
          </p:cNvGrpSpPr>
          <p:nvPr/>
        </p:nvGrpSpPr>
        <p:grpSpPr bwMode="auto">
          <a:xfrm>
            <a:off x="762000" y="1752600"/>
            <a:ext cx="1447800" cy="609600"/>
            <a:chOff x="2208" y="1104"/>
            <a:chExt cx="912" cy="384"/>
          </a:xfrm>
        </p:grpSpPr>
        <p:sp>
          <p:nvSpPr>
            <p:cNvPr id="190510" name="Oval 15"/>
            <p:cNvSpPr>
              <a:spLocks noChangeArrowheads="1"/>
            </p:cNvSpPr>
            <p:nvPr/>
          </p:nvSpPr>
          <p:spPr bwMode="auto">
            <a:xfrm>
              <a:off x="2208" y="1104"/>
              <a:ext cx="912" cy="384"/>
            </a:xfrm>
            <a:prstGeom prst="ellipse">
              <a:avLst/>
            </a:prstGeom>
            <a:solidFill>
              <a:srgbClr val="993300"/>
            </a:solidFill>
            <a:ln w="9525">
              <a:solidFill>
                <a:srgbClr val="993300"/>
              </a:solidFill>
              <a:round/>
              <a:headEnd/>
              <a:tailEnd/>
            </a:ln>
          </p:spPr>
          <p:txBody>
            <a:bodyPr wrap="none" lIns="92075" tIns="46039" rIns="92075" bIns="46039"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190511" name="Text Box 16"/>
            <p:cNvSpPr txBox="1">
              <a:spLocks noChangeArrowheads="1"/>
            </p:cNvSpPr>
            <p:nvPr/>
          </p:nvSpPr>
          <p:spPr bwMode="auto">
            <a:xfrm>
              <a:off x="2304" y="1152"/>
              <a:ext cx="72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9" rIns="92075" bIns="46039">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50000"/>
                </a:spcBef>
                <a:buClrTx/>
                <a:buSzTx/>
                <a:buFontTx/>
                <a:buNone/>
              </a:pPr>
              <a:r>
                <a:rPr lang="zh-CN" altLang="en-US" sz="2000">
                  <a:solidFill>
                    <a:srgbClr val="FFFF66"/>
                  </a:solidFill>
                  <a:latin typeface="Arial" panose="020B0604020202020204" pitchFamily="34" charset="0"/>
                  <a:ea typeface="宋体" panose="02010600030101010101" pitchFamily="2" charset="-122"/>
                </a:rPr>
                <a:t>编译器</a:t>
              </a:r>
            </a:p>
          </p:txBody>
        </p:sp>
      </p:grpSp>
      <p:grpSp>
        <p:nvGrpSpPr>
          <p:cNvPr id="190478" name="Group 17"/>
          <p:cNvGrpSpPr>
            <a:grpSpLocks/>
          </p:cNvGrpSpPr>
          <p:nvPr/>
        </p:nvGrpSpPr>
        <p:grpSpPr bwMode="auto">
          <a:xfrm>
            <a:off x="1905000" y="2286000"/>
            <a:ext cx="1447800" cy="609600"/>
            <a:chOff x="2208" y="1104"/>
            <a:chExt cx="912" cy="384"/>
          </a:xfrm>
        </p:grpSpPr>
        <p:sp>
          <p:nvSpPr>
            <p:cNvPr id="190508" name="Oval 18"/>
            <p:cNvSpPr>
              <a:spLocks noChangeArrowheads="1"/>
            </p:cNvSpPr>
            <p:nvPr/>
          </p:nvSpPr>
          <p:spPr bwMode="auto">
            <a:xfrm>
              <a:off x="2208" y="1104"/>
              <a:ext cx="912" cy="384"/>
            </a:xfrm>
            <a:prstGeom prst="ellipse">
              <a:avLst/>
            </a:prstGeom>
            <a:solidFill>
              <a:srgbClr val="993300"/>
            </a:solidFill>
            <a:ln w="9525">
              <a:solidFill>
                <a:srgbClr val="993300"/>
              </a:solidFill>
              <a:round/>
              <a:headEnd/>
              <a:tailEnd/>
            </a:ln>
          </p:spPr>
          <p:txBody>
            <a:bodyPr wrap="none" lIns="92075" tIns="46039" rIns="92075" bIns="46039"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190509" name="Text Box 19"/>
            <p:cNvSpPr txBox="1">
              <a:spLocks noChangeArrowheads="1"/>
            </p:cNvSpPr>
            <p:nvPr/>
          </p:nvSpPr>
          <p:spPr bwMode="auto">
            <a:xfrm>
              <a:off x="2304" y="1152"/>
              <a:ext cx="72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9" rIns="92075" bIns="46039">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50000"/>
                </a:spcBef>
                <a:buClrTx/>
                <a:buSzTx/>
                <a:buFontTx/>
                <a:buNone/>
              </a:pPr>
              <a:r>
                <a:rPr lang="zh-CN" altLang="en-US" sz="2000">
                  <a:solidFill>
                    <a:srgbClr val="FFFF66"/>
                  </a:solidFill>
                  <a:latin typeface="Arial" panose="020B0604020202020204" pitchFamily="34" charset="0"/>
                  <a:ea typeface="宋体" panose="02010600030101010101" pitchFamily="2" charset="-122"/>
                </a:rPr>
                <a:t>链接器</a:t>
              </a:r>
            </a:p>
          </p:txBody>
        </p:sp>
      </p:grpSp>
      <p:grpSp>
        <p:nvGrpSpPr>
          <p:cNvPr id="190479" name="Group 20"/>
          <p:cNvGrpSpPr>
            <a:grpSpLocks/>
          </p:cNvGrpSpPr>
          <p:nvPr/>
        </p:nvGrpSpPr>
        <p:grpSpPr bwMode="auto">
          <a:xfrm>
            <a:off x="2971800" y="1676400"/>
            <a:ext cx="1447800" cy="609600"/>
            <a:chOff x="2208" y="1104"/>
            <a:chExt cx="912" cy="384"/>
          </a:xfrm>
        </p:grpSpPr>
        <p:sp>
          <p:nvSpPr>
            <p:cNvPr id="190506" name="Oval 21"/>
            <p:cNvSpPr>
              <a:spLocks noChangeArrowheads="1"/>
            </p:cNvSpPr>
            <p:nvPr/>
          </p:nvSpPr>
          <p:spPr bwMode="auto">
            <a:xfrm>
              <a:off x="2208" y="1104"/>
              <a:ext cx="912" cy="384"/>
            </a:xfrm>
            <a:prstGeom prst="ellipse">
              <a:avLst/>
            </a:prstGeom>
            <a:solidFill>
              <a:srgbClr val="993300"/>
            </a:solidFill>
            <a:ln w="9525">
              <a:solidFill>
                <a:srgbClr val="993300"/>
              </a:solidFill>
              <a:round/>
              <a:headEnd/>
              <a:tailEnd/>
            </a:ln>
          </p:spPr>
          <p:txBody>
            <a:bodyPr wrap="none" lIns="92075" tIns="46039" rIns="92075" bIns="46039"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190507" name="Text Box 22"/>
            <p:cNvSpPr txBox="1">
              <a:spLocks noChangeArrowheads="1"/>
            </p:cNvSpPr>
            <p:nvPr/>
          </p:nvSpPr>
          <p:spPr bwMode="auto">
            <a:xfrm>
              <a:off x="2304" y="1152"/>
              <a:ext cx="72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9" rIns="92075" bIns="46039">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50000"/>
                </a:spcBef>
                <a:buClrTx/>
                <a:buSzTx/>
                <a:buFontTx/>
                <a:buNone/>
              </a:pPr>
              <a:r>
                <a:rPr lang="zh-CN" altLang="en-US" sz="2000">
                  <a:solidFill>
                    <a:srgbClr val="FFFF66"/>
                  </a:solidFill>
                  <a:latin typeface="Arial" panose="020B0604020202020204" pitchFamily="34" charset="0"/>
                  <a:ea typeface="宋体" panose="02010600030101010101" pitchFamily="2" charset="-122"/>
                </a:rPr>
                <a:t>调试器</a:t>
              </a:r>
            </a:p>
          </p:txBody>
        </p:sp>
      </p:grpSp>
      <p:sp>
        <p:nvSpPr>
          <p:cNvPr id="190480" name="Oval 23"/>
          <p:cNvSpPr>
            <a:spLocks noChangeArrowheads="1"/>
          </p:cNvSpPr>
          <p:nvPr/>
        </p:nvSpPr>
        <p:spPr bwMode="auto">
          <a:xfrm>
            <a:off x="457200" y="1295400"/>
            <a:ext cx="4191000" cy="16764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2075" tIns="46039" rIns="92075" bIns="46039"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190481" name="Text Box 24"/>
          <p:cNvSpPr txBox="1">
            <a:spLocks noChangeArrowheads="1"/>
          </p:cNvSpPr>
          <p:nvPr/>
        </p:nvSpPr>
        <p:spPr bwMode="auto">
          <a:xfrm>
            <a:off x="2209800" y="1295400"/>
            <a:ext cx="685800" cy="400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9" rIns="92075" bIns="46039">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50000"/>
              </a:spcBef>
              <a:buClrTx/>
              <a:buSzTx/>
              <a:buFontTx/>
              <a:buNone/>
            </a:pPr>
            <a:r>
              <a:rPr lang="en-US" altLang="zh-CN" sz="2000" b="1">
                <a:solidFill>
                  <a:srgbClr val="000000"/>
                </a:solidFill>
                <a:latin typeface="Arial" panose="020B0604020202020204" pitchFamily="34" charset="0"/>
                <a:ea typeface="宋体" panose="02010600030101010101" pitchFamily="2" charset="-122"/>
              </a:rPr>
              <a:t>IDE</a:t>
            </a:r>
          </a:p>
        </p:txBody>
      </p:sp>
      <p:grpSp>
        <p:nvGrpSpPr>
          <p:cNvPr id="190482" name="Group 25"/>
          <p:cNvGrpSpPr>
            <a:grpSpLocks/>
          </p:cNvGrpSpPr>
          <p:nvPr/>
        </p:nvGrpSpPr>
        <p:grpSpPr bwMode="auto">
          <a:xfrm>
            <a:off x="4800600" y="2057400"/>
            <a:ext cx="1752600" cy="762000"/>
            <a:chOff x="3216" y="1152"/>
            <a:chExt cx="1104" cy="480"/>
          </a:xfrm>
        </p:grpSpPr>
        <p:sp>
          <p:nvSpPr>
            <p:cNvPr id="190504" name="Oval 26"/>
            <p:cNvSpPr>
              <a:spLocks noChangeArrowheads="1"/>
            </p:cNvSpPr>
            <p:nvPr/>
          </p:nvSpPr>
          <p:spPr bwMode="auto">
            <a:xfrm>
              <a:off x="3216" y="1152"/>
              <a:ext cx="1104" cy="480"/>
            </a:xfrm>
            <a:prstGeom prst="ellipse">
              <a:avLst/>
            </a:prstGeom>
            <a:solidFill>
              <a:srgbClr val="0000FF"/>
            </a:solidFill>
            <a:ln w="9525">
              <a:solidFill>
                <a:srgbClr val="0000FF"/>
              </a:solidFill>
              <a:round/>
              <a:headEnd/>
              <a:tailEnd/>
            </a:ln>
          </p:spPr>
          <p:txBody>
            <a:bodyPr wrap="none" lIns="92075" tIns="46039" rIns="92075" bIns="46039"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190505" name="Text Box 27"/>
            <p:cNvSpPr txBox="1">
              <a:spLocks noChangeArrowheads="1"/>
            </p:cNvSpPr>
            <p:nvPr/>
          </p:nvSpPr>
          <p:spPr bwMode="auto">
            <a:xfrm>
              <a:off x="3312" y="1248"/>
              <a:ext cx="96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9" rIns="92075" bIns="46039">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50000"/>
                </a:spcBef>
                <a:buClrTx/>
                <a:buSzTx/>
                <a:buFontTx/>
                <a:buNone/>
              </a:pPr>
              <a:r>
                <a:rPr lang="zh-CN" altLang="en-US" sz="2000">
                  <a:solidFill>
                    <a:srgbClr val="FFFF66"/>
                  </a:solidFill>
                  <a:latin typeface="Arial" panose="020B0604020202020204" pitchFamily="34" charset="0"/>
                  <a:ea typeface="宋体" panose="02010600030101010101" pitchFamily="2" charset="-122"/>
                </a:rPr>
                <a:t>操作系统</a:t>
              </a:r>
            </a:p>
          </p:txBody>
        </p:sp>
      </p:grpSp>
      <p:sp>
        <p:nvSpPr>
          <p:cNvPr id="190483" name="Line 28"/>
          <p:cNvSpPr>
            <a:spLocks noChangeShapeType="1"/>
          </p:cNvSpPr>
          <p:nvPr/>
        </p:nvSpPr>
        <p:spPr bwMode="auto">
          <a:xfrm>
            <a:off x="5715000" y="2819400"/>
            <a:ext cx="0" cy="457200"/>
          </a:xfrm>
          <a:prstGeom prst="line">
            <a:avLst/>
          </a:prstGeom>
          <a:noFill/>
          <a:ln w="22225">
            <a:solidFill>
              <a:srgbClr val="333300"/>
            </a:solidFill>
            <a:round/>
            <a:headEnd/>
            <a:tailEnd type="oval" w="med" len="med"/>
          </a:ln>
          <a:extLst>
            <a:ext uri="{909E8E84-426E-40DD-AFC4-6F175D3DCCD1}">
              <a14:hiddenFill xmlns:a14="http://schemas.microsoft.com/office/drawing/2010/main">
                <a:noFill/>
              </a14:hiddenFill>
            </a:ext>
          </a:extLst>
        </p:spPr>
        <p:txBody>
          <a:bodyPr wrap="none" lIns="92075" tIns="46039" rIns="92075" bIns="46039" anchor="ctr"/>
          <a:lstStyle/>
          <a:p>
            <a:endParaRPr lang="zh-CN" altLang="en-US"/>
          </a:p>
        </p:txBody>
      </p:sp>
      <p:sp>
        <p:nvSpPr>
          <p:cNvPr id="190484" name="Oval 29"/>
          <p:cNvSpPr>
            <a:spLocks noChangeArrowheads="1"/>
          </p:cNvSpPr>
          <p:nvPr/>
        </p:nvSpPr>
        <p:spPr bwMode="auto">
          <a:xfrm>
            <a:off x="6629400" y="1509713"/>
            <a:ext cx="1752600" cy="762000"/>
          </a:xfrm>
          <a:prstGeom prst="ellipse">
            <a:avLst/>
          </a:prstGeom>
          <a:solidFill>
            <a:srgbClr val="800080"/>
          </a:solidFill>
          <a:ln w="9525">
            <a:solidFill>
              <a:srgbClr val="800080"/>
            </a:solidFill>
            <a:round/>
            <a:headEnd/>
            <a:tailEnd/>
          </a:ln>
        </p:spPr>
        <p:txBody>
          <a:bodyPr wrap="none" lIns="92075" tIns="46039" rIns="92075" bIns="46039"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190485" name="Text Box 30"/>
          <p:cNvSpPr txBox="1">
            <a:spLocks noChangeArrowheads="1"/>
          </p:cNvSpPr>
          <p:nvPr/>
        </p:nvSpPr>
        <p:spPr bwMode="auto">
          <a:xfrm>
            <a:off x="6781800" y="1570039"/>
            <a:ext cx="1524000" cy="708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9" rIns="92075" bIns="46039">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50000"/>
              </a:spcBef>
              <a:buClrTx/>
              <a:buSzTx/>
              <a:buFontTx/>
              <a:buNone/>
            </a:pPr>
            <a:r>
              <a:rPr lang="zh-CN" altLang="en-US" sz="2000">
                <a:solidFill>
                  <a:srgbClr val="FFFF66"/>
                </a:solidFill>
                <a:latin typeface="Arial" panose="020B0604020202020204" pitchFamily="34" charset="0"/>
                <a:ea typeface="宋体" panose="02010600030101010101" pitchFamily="2" charset="-122"/>
              </a:rPr>
              <a:t>软件开发与测试</a:t>
            </a:r>
          </a:p>
        </p:txBody>
      </p:sp>
      <p:sp>
        <p:nvSpPr>
          <p:cNvPr id="190486" name="Line 31"/>
          <p:cNvSpPr>
            <a:spLocks noChangeShapeType="1"/>
          </p:cNvSpPr>
          <p:nvPr/>
        </p:nvSpPr>
        <p:spPr bwMode="auto">
          <a:xfrm>
            <a:off x="7467600" y="2286000"/>
            <a:ext cx="0" cy="990600"/>
          </a:xfrm>
          <a:prstGeom prst="line">
            <a:avLst/>
          </a:prstGeom>
          <a:noFill/>
          <a:ln w="22225">
            <a:solidFill>
              <a:srgbClr val="333300"/>
            </a:solidFill>
            <a:round/>
            <a:headEnd/>
            <a:tailEnd type="oval" w="med" len="med"/>
          </a:ln>
          <a:extLst>
            <a:ext uri="{909E8E84-426E-40DD-AFC4-6F175D3DCCD1}">
              <a14:hiddenFill xmlns:a14="http://schemas.microsoft.com/office/drawing/2010/main">
                <a:noFill/>
              </a14:hiddenFill>
            </a:ext>
          </a:extLst>
        </p:spPr>
        <p:txBody>
          <a:bodyPr wrap="none" lIns="92075" tIns="46039" rIns="92075" bIns="46039" anchor="ctr"/>
          <a:lstStyle/>
          <a:p>
            <a:endParaRPr lang="zh-CN" altLang="en-US"/>
          </a:p>
        </p:txBody>
      </p:sp>
      <p:grpSp>
        <p:nvGrpSpPr>
          <p:cNvPr id="190487" name="Group 32"/>
          <p:cNvGrpSpPr>
            <a:grpSpLocks/>
          </p:cNvGrpSpPr>
          <p:nvPr/>
        </p:nvGrpSpPr>
        <p:grpSpPr bwMode="auto">
          <a:xfrm>
            <a:off x="838200" y="3962404"/>
            <a:ext cx="1295400" cy="1238251"/>
            <a:chOff x="528" y="2496"/>
            <a:chExt cx="816" cy="780"/>
          </a:xfrm>
        </p:grpSpPr>
        <p:sp>
          <p:nvSpPr>
            <p:cNvPr id="190502" name="Text Box 33"/>
            <p:cNvSpPr txBox="1">
              <a:spLocks noChangeArrowheads="1"/>
            </p:cNvSpPr>
            <p:nvPr/>
          </p:nvSpPr>
          <p:spPr bwMode="auto">
            <a:xfrm>
              <a:off x="576" y="3024"/>
              <a:ext cx="67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9" rIns="92075" bIns="46039">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50000"/>
                </a:spcBef>
                <a:buClrTx/>
                <a:buSzTx/>
                <a:buFontTx/>
                <a:buNone/>
              </a:pPr>
              <a:r>
                <a:rPr lang="zh-CN" altLang="en-US" sz="2000">
                  <a:solidFill>
                    <a:srgbClr val="006600"/>
                  </a:solidFill>
                  <a:latin typeface="Arial" panose="020B0604020202020204" pitchFamily="34" charset="0"/>
                  <a:ea typeface="宋体" panose="02010600030101010101" pitchFamily="2" charset="-122"/>
                </a:rPr>
                <a:t>评估板</a:t>
              </a:r>
            </a:p>
          </p:txBody>
        </p:sp>
        <p:graphicFrame>
          <p:nvGraphicFramePr>
            <p:cNvPr id="190503" name="Object 34"/>
            <p:cNvGraphicFramePr>
              <a:graphicFrameLocks noChangeAspect="1"/>
            </p:cNvGraphicFramePr>
            <p:nvPr/>
          </p:nvGraphicFramePr>
          <p:xfrm>
            <a:off x="528" y="2496"/>
            <a:ext cx="816" cy="534"/>
          </p:xfrm>
          <a:graphic>
            <a:graphicData uri="http://schemas.openxmlformats.org/presentationml/2006/ole">
              <mc:AlternateContent xmlns:mc="http://schemas.openxmlformats.org/markup-compatibility/2006">
                <mc:Choice xmlns:v="urn:schemas-microsoft-com:vml" Requires="v">
                  <p:oleObj spid="_x0000_s1047" name="位图图像" r:id="rId4" imgW="3580952" imgH="2343477" progId="PBrush">
                    <p:embed/>
                  </p:oleObj>
                </mc:Choice>
                <mc:Fallback>
                  <p:oleObj name="位图图像" r:id="rId4" imgW="3580952" imgH="2343477"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 y="2496"/>
                          <a:ext cx="816" cy="5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grpSp>
        <p:nvGrpSpPr>
          <p:cNvPr id="190488" name="Group 35"/>
          <p:cNvGrpSpPr>
            <a:grpSpLocks/>
          </p:cNvGrpSpPr>
          <p:nvPr/>
        </p:nvGrpSpPr>
        <p:grpSpPr bwMode="auto">
          <a:xfrm>
            <a:off x="2209800" y="4414840"/>
            <a:ext cx="1600200" cy="1455737"/>
            <a:chOff x="1392" y="2781"/>
            <a:chExt cx="1008" cy="917"/>
          </a:xfrm>
        </p:grpSpPr>
        <p:sp>
          <p:nvSpPr>
            <p:cNvPr id="190500" name="Text Box 36"/>
            <p:cNvSpPr txBox="1">
              <a:spLocks noChangeArrowheads="1"/>
            </p:cNvSpPr>
            <p:nvPr/>
          </p:nvSpPr>
          <p:spPr bwMode="auto">
            <a:xfrm>
              <a:off x="1536" y="3446"/>
              <a:ext cx="72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9" rIns="92075" bIns="46039">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50000"/>
                </a:spcBef>
                <a:buClrTx/>
                <a:buSzTx/>
                <a:buFontTx/>
                <a:buNone/>
              </a:pPr>
              <a:r>
                <a:rPr lang="zh-CN" altLang="en-US" sz="2000">
                  <a:solidFill>
                    <a:srgbClr val="006600"/>
                  </a:solidFill>
                  <a:latin typeface="Arial" panose="020B0604020202020204" pitchFamily="34" charset="0"/>
                  <a:ea typeface="宋体" panose="02010600030101010101" pitchFamily="2" charset="-122"/>
                </a:rPr>
                <a:t>仿真器</a:t>
              </a:r>
            </a:p>
          </p:txBody>
        </p:sp>
        <p:graphicFrame>
          <p:nvGraphicFramePr>
            <p:cNvPr id="190501" name="Object 37"/>
            <p:cNvGraphicFramePr>
              <a:graphicFrameLocks noChangeAspect="1"/>
            </p:cNvGraphicFramePr>
            <p:nvPr/>
          </p:nvGraphicFramePr>
          <p:xfrm>
            <a:off x="1392" y="2781"/>
            <a:ext cx="1008" cy="675"/>
          </p:xfrm>
          <a:graphic>
            <a:graphicData uri="http://schemas.openxmlformats.org/presentationml/2006/ole">
              <mc:AlternateContent xmlns:mc="http://schemas.openxmlformats.org/markup-compatibility/2006">
                <mc:Choice xmlns:v="urn:schemas-microsoft-com:vml" Requires="v">
                  <p:oleObj spid="_x0000_s1048" name="位图图像" r:id="rId6" imgW="3514286" imgH="2352381" progId="PBrush">
                    <p:embed/>
                  </p:oleObj>
                </mc:Choice>
                <mc:Fallback>
                  <p:oleObj name="位图图像" r:id="rId6" imgW="3514286" imgH="2352381" progId="PBrush">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2" y="2781"/>
                          <a:ext cx="1008" cy="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grpSp>
        <p:nvGrpSpPr>
          <p:cNvPr id="190489" name="Group 38"/>
          <p:cNvGrpSpPr>
            <a:grpSpLocks/>
          </p:cNvGrpSpPr>
          <p:nvPr/>
        </p:nvGrpSpPr>
        <p:grpSpPr bwMode="auto">
          <a:xfrm>
            <a:off x="3886200" y="3886204"/>
            <a:ext cx="1524000" cy="1314451"/>
            <a:chOff x="2496" y="2448"/>
            <a:chExt cx="960" cy="828"/>
          </a:xfrm>
        </p:grpSpPr>
        <p:graphicFrame>
          <p:nvGraphicFramePr>
            <p:cNvPr id="190498" name="Object 39"/>
            <p:cNvGraphicFramePr>
              <a:graphicFrameLocks noChangeAspect="1"/>
            </p:cNvGraphicFramePr>
            <p:nvPr/>
          </p:nvGraphicFramePr>
          <p:xfrm>
            <a:off x="2544" y="2448"/>
            <a:ext cx="816" cy="597"/>
          </p:xfrm>
          <a:graphic>
            <a:graphicData uri="http://schemas.openxmlformats.org/presentationml/2006/ole">
              <mc:AlternateContent xmlns:mc="http://schemas.openxmlformats.org/markup-compatibility/2006">
                <mc:Choice xmlns:v="urn:schemas-microsoft-com:vml" Requires="v">
                  <p:oleObj spid="_x0000_s1049" name="位图图像" r:id="rId8" imgW="1809524" imgH="1324160" progId="PBrush">
                    <p:embed/>
                  </p:oleObj>
                </mc:Choice>
                <mc:Fallback>
                  <p:oleObj name="位图图像" r:id="rId8" imgW="1809524" imgH="1324160" progId="PBrush">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4" y="2448"/>
                          <a:ext cx="816" cy="5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90499" name="Text Box 40"/>
            <p:cNvSpPr txBox="1">
              <a:spLocks noChangeArrowheads="1"/>
            </p:cNvSpPr>
            <p:nvPr/>
          </p:nvSpPr>
          <p:spPr bwMode="auto">
            <a:xfrm>
              <a:off x="2496" y="3024"/>
              <a:ext cx="96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9" rIns="92075" bIns="46039">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50000"/>
                </a:spcBef>
                <a:buClrTx/>
                <a:buSzTx/>
                <a:buFontTx/>
                <a:buNone/>
              </a:pPr>
              <a:r>
                <a:rPr lang="zh-CN" altLang="en-US" sz="2000">
                  <a:solidFill>
                    <a:srgbClr val="006600"/>
                  </a:solidFill>
                  <a:latin typeface="Arial" panose="020B0604020202020204" pitchFamily="34" charset="0"/>
                  <a:ea typeface="宋体" panose="02010600030101010101" pitchFamily="2" charset="-122"/>
                </a:rPr>
                <a:t>逻辑分析仪</a:t>
              </a:r>
            </a:p>
          </p:txBody>
        </p:sp>
      </p:grpSp>
      <p:grpSp>
        <p:nvGrpSpPr>
          <p:cNvPr id="190490" name="Group 41"/>
          <p:cNvGrpSpPr>
            <a:grpSpLocks/>
          </p:cNvGrpSpPr>
          <p:nvPr/>
        </p:nvGrpSpPr>
        <p:grpSpPr bwMode="auto">
          <a:xfrm>
            <a:off x="6629403" y="3962404"/>
            <a:ext cx="2066925" cy="1238251"/>
            <a:chOff x="4176" y="2496"/>
            <a:chExt cx="1302" cy="780"/>
          </a:xfrm>
        </p:grpSpPr>
        <p:pic>
          <p:nvPicPr>
            <p:cNvPr id="190496" name="Picture 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76" y="2496"/>
              <a:ext cx="1302" cy="52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190497" name="Text Box 43"/>
            <p:cNvSpPr txBox="1">
              <a:spLocks noChangeArrowheads="1"/>
            </p:cNvSpPr>
            <p:nvPr/>
          </p:nvSpPr>
          <p:spPr bwMode="auto">
            <a:xfrm>
              <a:off x="4224" y="3024"/>
              <a:ext cx="124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9" rIns="92075" bIns="46039">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50000"/>
                </a:spcBef>
                <a:buClrTx/>
                <a:buSzTx/>
                <a:buFontTx/>
                <a:buNone/>
              </a:pPr>
              <a:r>
                <a:rPr lang="zh-CN" altLang="en-US" sz="2000">
                  <a:solidFill>
                    <a:srgbClr val="006600"/>
                  </a:solidFill>
                  <a:latin typeface="Arial" panose="020B0604020202020204" pitchFamily="34" charset="0"/>
                  <a:ea typeface="宋体" panose="02010600030101010101" pitchFamily="2" charset="-122"/>
                </a:rPr>
                <a:t>边界扫描测试仪</a:t>
              </a:r>
            </a:p>
          </p:txBody>
        </p:sp>
      </p:grpSp>
      <p:sp>
        <p:nvSpPr>
          <p:cNvPr id="190491" name="Line 44"/>
          <p:cNvSpPr>
            <a:spLocks noChangeShapeType="1"/>
          </p:cNvSpPr>
          <p:nvPr/>
        </p:nvSpPr>
        <p:spPr bwMode="auto">
          <a:xfrm>
            <a:off x="4576763" y="3429000"/>
            <a:ext cx="0" cy="457200"/>
          </a:xfrm>
          <a:prstGeom prst="line">
            <a:avLst/>
          </a:prstGeom>
          <a:noFill/>
          <a:ln w="22225">
            <a:solidFill>
              <a:schemeClr val="tx1"/>
            </a:solidFill>
            <a:round/>
            <a:headEnd type="oval" w="med" len="med"/>
            <a:tailEnd/>
          </a:ln>
          <a:extLst>
            <a:ext uri="{909E8E84-426E-40DD-AFC4-6F175D3DCCD1}">
              <a14:hiddenFill xmlns:a14="http://schemas.microsoft.com/office/drawing/2010/main">
                <a:noFill/>
              </a14:hiddenFill>
            </a:ext>
          </a:extLst>
        </p:spPr>
        <p:txBody>
          <a:bodyPr wrap="none" lIns="92075" tIns="46039" rIns="92075" bIns="46039" anchor="ctr"/>
          <a:lstStyle/>
          <a:p>
            <a:endParaRPr lang="zh-CN" altLang="en-US"/>
          </a:p>
        </p:txBody>
      </p:sp>
      <p:sp>
        <p:nvSpPr>
          <p:cNvPr id="190492" name="Line 45"/>
          <p:cNvSpPr>
            <a:spLocks noChangeShapeType="1"/>
          </p:cNvSpPr>
          <p:nvPr/>
        </p:nvSpPr>
        <p:spPr bwMode="auto">
          <a:xfrm>
            <a:off x="5867400" y="3429002"/>
            <a:ext cx="0" cy="1590675"/>
          </a:xfrm>
          <a:prstGeom prst="line">
            <a:avLst/>
          </a:prstGeom>
          <a:noFill/>
          <a:ln w="22225">
            <a:solidFill>
              <a:schemeClr val="tx1"/>
            </a:solidFill>
            <a:round/>
            <a:headEnd type="oval" w="med" len="med"/>
            <a:tailEnd/>
          </a:ln>
          <a:extLst>
            <a:ext uri="{909E8E84-426E-40DD-AFC4-6F175D3DCCD1}">
              <a14:hiddenFill xmlns:a14="http://schemas.microsoft.com/office/drawing/2010/main">
                <a:noFill/>
              </a14:hiddenFill>
            </a:ext>
          </a:extLst>
        </p:spPr>
        <p:txBody>
          <a:bodyPr wrap="none" lIns="92075" tIns="46039" rIns="92075" bIns="46039" anchor="ctr"/>
          <a:lstStyle/>
          <a:p>
            <a:endParaRPr lang="zh-CN" altLang="en-US"/>
          </a:p>
        </p:txBody>
      </p:sp>
      <p:sp>
        <p:nvSpPr>
          <p:cNvPr id="190493" name="Line 46"/>
          <p:cNvSpPr>
            <a:spLocks noChangeShapeType="1"/>
          </p:cNvSpPr>
          <p:nvPr/>
        </p:nvSpPr>
        <p:spPr bwMode="auto">
          <a:xfrm>
            <a:off x="7620000" y="3429000"/>
            <a:ext cx="0" cy="533400"/>
          </a:xfrm>
          <a:prstGeom prst="line">
            <a:avLst/>
          </a:prstGeom>
          <a:noFill/>
          <a:ln w="22225">
            <a:solidFill>
              <a:schemeClr val="tx1"/>
            </a:solidFill>
            <a:round/>
            <a:headEnd type="oval" w="med" len="med"/>
            <a:tailEnd/>
          </a:ln>
          <a:extLst>
            <a:ext uri="{909E8E84-426E-40DD-AFC4-6F175D3DCCD1}">
              <a14:hiddenFill xmlns:a14="http://schemas.microsoft.com/office/drawing/2010/main">
                <a:noFill/>
              </a14:hiddenFill>
            </a:ext>
          </a:extLst>
        </p:spPr>
        <p:txBody>
          <a:bodyPr wrap="none" lIns="92075" tIns="46039" rIns="92075" bIns="46039" anchor="ctr"/>
          <a:lstStyle/>
          <a:p>
            <a:endParaRPr lang="zh-CN" altLang="en-US"/>
          </a:p>
        </p:txBody>
      </p:sp>
      <p:sp>
        <p:nvSpPr>
          <p:cNvPr id="190494" name="Text Box 47"/>
          <p:cNvSpPr txBox="1">
            <a:spLocks noChangeArrowheads="1"/>
          </p:cNvSpPr>
          <p:nvPr/>
        </p:nvSpPr>
        <p:spPr bwMode="auto">
          <a:xfrm>
            <a:off x="5143503" y="5937252"/>
            <a:ext cx="17494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2000">
                <a:solidFill>
                  <a:srgbClr val="006600"/>
                </a:solidFill>
                <a:latin typeface="Arial" panose="020B0604020202020204" pitchFamily="34" charset="0"/>
                <a:ea typeface="宋体" panose="02010600030101010101" pitchFamily="2" charset="-122"/>
              </a:rPr>
              <a:t>示波器</a:t>
            </a:r>
          </a:p>
        </p:txBody>
      </p:sp>
      <p:pic>
        <p:nvPicPr>
          <p:cNvPr id="190495" name="Picture 48" descr="10821921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57800" y="5019679"/>
            <a:ext cx="144780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85303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46306" name="Rectangle 2"/>
          <p:cNvSpPr>
            <a:spLocks noGrp="1" noChangeArrowheads="1"/>
          </p:cNvSpPr>
          <p:nvPr>
            <p:ph type="title"/>
          </p:nvPr>
        </p:nvSpPr>
        <p:spPr>
          <a:xfrm>
            <a:off x="2" y="220598"/>
            <a:ext cx="7780639" cy="617602"/>
          </a:xfrm>
        </p:spPr>
        <p:txBody>
          <a:bodyPr vert="horz" lIns="82551" tIns="41275" rIns="82551" bIns="41275" rtlCol="0" anchor="t">
            <a:normAutofit/>
            <a:scene3d>
              <a:camera prst="orthographicFront"/>
              <a:lightRig rig="soft" dir="t"/>
            </a:scene3d>
          </a:bodyPr>
          <a:lstStyle/>
          <a:p>
            <a:pPr marL="254000" indent="-254000">
              <a:spcBef>
                <a:spcPct val="50000"/>
              </a:spcBef>
              <a:buSzPct val="75000"/>
              <a:defRPr/>
            </a:pP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开发环境</a:t>
            </a:r>
          </a:p>
        </p:txBody>
      </p:sp>
      <p:sp>
        <p:nvSpPr>
          <p:cNvPr id="192514" name="Rectangle 3"/>
          <p:cNvSpPr>
            <a:spLocks noGrp="1" noChangeArrowheads="1"/>
          </p:cNvSpPr>
          <p:nvPr>
            <p:ph idx="1"/>
          </p:nvPr>
        </p:nvSpPr>
        <p:spPr>
          <a:xfrm>
            <a:off x="457200" y="1143000"/>
            <a:ext cx="5715000" cy="609600"/>
          </a:xfrm>
        </p:spPr>
        <p:txBody>
          <a:bodyPr/>
          <a:lstStyle/>
          <a:p>
            <a:pPr eaLnBrk="1" hangingPunct="1"/>
            <a:r>
              <a:rPr kumimoji="0" lang="zh-CN" altLang="en-US" smtClean="0"/>
              <a:t>什么是嵌入式开发环境：</a:t>
            </a:r>
          </a:p>
        </p:txBody>
      </p:sp>
      <p:sp>
        <p:nvSpPr>
          <p:cNvPr id="192516" name="Text Box 4"/>
          <p:cNvSpPr txBox="1">
            <a:spLocks noChangeArrowheads="1"/>
          </p:cNvSpPr>
          <p:nvPr/>
        </p:nvSpPr>
        <p:spPr bwMode="auto">
          <a:xfrm>
            <a:off x="5880892" y="1742968"/>
            <a:ext cx="878446" cy="369976"/>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9" rIns="92075" bIns="46039" anchor="ct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800">
                <a:solidFill>
                  <a:srgbClr val="000066"/>
                </a:solidFill>
                <a:latin typeface="Arial" panose="020B0604020202020204" pitchFamily="34" charset="0"/>
                <a:ea typeface="宋体" panose="02010600030101010101" pitchFamily="2" charset="-122"/>
              </a:rPr>
              <a:t>源程序</a:t>
            </a:r>
          </a:p>
        </p:txBody>
      </p:sp>
      <p:grpSp>
        <p:nvGrpSpPr>
          <p:cNvPr id="192517" name="Group 5"/>
          <p:cNvGrpSpPr>
            <a:grpSpLocks/>
          </p:cNvGrpSpPr>
          <p:nvPr/>
        </p:nvGrpSpPr>
        <p:grpSpPr bwMode="auto">
          <a:xfrm>
            <a:off x="7398025" y="2201799"/>
            <a:ext cx="990600" cy="382588"/>
            <a:chOff x="4848" y="1728"/>
            <a:chExt cx="624" cy="241"/>
          </a:xfrm>
        </p:grpSpPr>
        <p:sp>
          <p:nvSpPr>
            <p:cNvPr id="192546" name="AutoShape 6"/>
            <p:cNvSpPr>
              <a:spLocks noChangeArrowheads="1"/>
            </p:cNvSpPr>
            <p:nvPr/>
          </p:nvSpPr>
          <p:spPr bwMode="auto">
            <a:xfrm>
              <a:off x="4848" y="1728"/>
              <a:ext cx="624" cy="240"/>
            </a:xfrm>
            <a:prstGeom prst="roundRect">
              <a:avLst>
                <a:gd name="adj" fmla="val 16667"/>
              </a:avLst>
            </a:prstGeom>
            <a:solidFill>
              <a:srgbClr val="CC99FF"/>
            </a:solidFill>
            <a:ln w="9525">
              <a:solidFill>
                <a:srgbClr val="000000"/>
              </a:solidFill>
              <a:round/>
              <a:headEnd/>
              <a:tailEnd/>
            </a:ln>
          </p:spPr>
          <p:txBody>
            <a:bodyPr wrap="none" lIns="92075" tIns="46039" rIns="92075" bIns="46039"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192547" name="Text Box 7"/>
            <p:cNvSpPr txBox="1">
              <a:spLocks noChangeArrowheads="1"/>
            </p:cNvSpPr>
            <p:nvPr/>
          </p:nvSpPr>
          <p:spPr bwMode="auto">
            <a:xfrm>
              <a:off x="4892" y="1736"/>
              <a:ext cx="55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9" rIns="92075" bIns="46039" anchor="ct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800">
                  <a:solidFill>
                    <a:srgbClr val="000066"/>
                  </a:solidFill>
                  <a:latin typeface="Arial" panose="020B0604020202020204" pitchFamily="34" charset="0"/>
                  <a:ea typeface="宋体" panose="02010600030101010101" pitchFamily="2" charset="-122"/>
                </a:rPr>
                <a:t>编译器</a:t>
              </a:r>
            </a:p>
          </p:txBody>
        </p:sp>
      </p:grpSp>
      <p:sp>
        <p:nvSpPr>
          <p:cNvPr id="192518" name="Text Box 8"/>
          <p:cNvSpPr txBox="1">
            <a:spLocks noChangeArrowheads="1"/>
          </p:cNvSpPr>
          <p:nvPr/>
        </p:nvSpPr>
        <p:spPr bwMode="auto">
          <a:xfrm>
            <a:off x="5794052" y="2824056"/>
            <a:ext cx="1109278" cy="369976"/>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9" rIns="92075" bIns="46039" anchor="ct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800">
                <a:solidFill>
                  <a:srgbClr val="000066"/>
                </a:solidFill>
                <a:latin typeface="Arial" panose="020B0604020202020204" pitchFamily="34" charset="0"/>
                <a:ea typeface="宋体" panose="02010600030101010101" pitchFamily="2" charset="-122"/>
              </a:rPr>
              <a:t>目标文件</a:t>
            </a:r>
          </a:p>
        </p:txBody>
      </p:sp>
      <p:grpSp>
        <p:nvGrpSpPr>
          <p:cNvPr id="192519" name="Group 9"/>
          <p:cNvGrpSpPr>
            <a:grpSpLocks/>
          </p:cNvGrpSpPr>
          <p:nvPr/>
        </p:nvGrpSpPr>
        <p:grpSpPr bwMode="auto">
          <a:xfrm>
            <a:off x="7398024" y="3420999"/>
            <a:ext cx="990600" cy="382588"/>
            <a:chOff x="4848" y="2496"/>
            <a:chExt cx="624" cy="241"/>
          </a:xfrm>
        </p:grpSpPr>
        <p:sp>
          <p:nvSpPr>
            <p:cNvPr id="192544" name="AutoShape 10"/>
            <p:cNvSpPr>
              <a:spLocks noChangeArrowheads="1"/>
            </p:cNvSpPr>
            <p:nvPr/>
          </p:nvSpPr>
          <p:spPr bwMode="auto">
            <a:xfrm>
              <a:off x="4848" y="2496"/>
              <a:ext cx="624" cy="240"/>
            </a:xfrm>
            <a:prstGeom prst="roundRect">
              <a:avLst>
                <a:gd name="adj" fmla="val 16667"/>
              </a:avLst>
            </a:prstGeom>
            <a:solidFill>
              <a:srgbClr val="CC99FF"/>
            </a:solidFill>
            <a:ln w="9525">
              <a:solidFill>
                <a:srgbClr val="000000"/>
              </a:solidFill>
              <a:round/>
              <a:headEnd/>
              <a:tailEnd/>
            </a:ln>
          </p:spPr>
          <p:txBody>
            <a:bodyPr wrap="none" lIns="92075" tIns="46039" rIns="92075" bIns="46039"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192545" name="Text Box 11"/>
            <p:cNvSpPr txBox="1">
              <a:spLocks noChangeArrowheads="1"/>
            </p:cNvSpPr>
            <p:nvPr/>
          </p:nvSpPr>
          <p:spPr bwMode="auto">
            <a:xfrm>
              <a:off x="4890" y="2504"/>
              <a:ext cx="55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9" rIns="92075" bIns="46039" anchor="ct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800">
                  <a:solidFill>
                    <a:srgbClr val="000066"/>
                  </a:solidFill>
                  <a:latin typeface="Arial" panose="020B0604020202020204" pitchFamily="34" charset="0"/>
                  <a:ea typeface="宋体" panose="02010600030101010101" pitchFamily="2" charset="-122"/>
                </a:rPr>
                <a:t>链接器</a:t>
              </a:r>
            </a:p>
          </p:txBody>
        </p:sp>
      </p:grpSp>
      <p:sp>
        <p:nvSpPr>
          <p:cNvPr id="192520" name="Text Box 12"/>
          <p:cNvSpPr txBox="1">
            <a:spLocks noChangeArrowheads="1"/>
          </p:cNvSpPr>
          <p:nvPr/>
        </p:nvSpPr>
        <p:spPr bwMode="auto">
          <a:xfrm>
            <a:off x="5485432" y="4043256"/>
            <a:ext cx="1570943" cy="369976"/>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9" rIns="92075" bIns="46039" anchor="ct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800">
                <a:solidFill>
                  <a:srgbClr val="000066"/>
                </a:solidFill>
                <a:latin typeface="Arial" panose="020B0604020202020204" pitchFamily="34" charset="0"/>
                <a:ea typeface="宋体" panose="02010600030101010101" pitchFamily="2" charset="-122"/>
              </a:rPr>
              <a:t>可重定位程序</a:t>
            </a:r>
          </a:p>
        </p:txBody>
      </p:sp>
      <p:grpSp>
        <p:nvGrpSpPr>
          <p:cNvPr id="192521" name="Group 13"/>
          <p:cNvGrpSpPr>
            <a:grpSpLocks/>
          </p:cNvGrpSpPr>
          <p:nvPr/>
        </p:nvGrpSpPr>
        <p:grpSpPr bwMode="auto">
          <a:xfrm>
            <a:off x="7398024" y="4564000"/>
            <a:ext cx="990600" cy="382588"/>
            <a:chOff x="4848" y="3216"/>
            <a:chExt cx="624" cy="241"/>
          </a:xfrm>
        </p:grpSpPr>
        <p:sp>
          <p:nvSpPr>
            <p:cNvPr id="192542" name="AutoShape 14"/>
            <p:cNvSpPr>
              <a:spLocks noChangeArrowheads="1"/>
            </p:cNvSpPr>
            <p:nvPr/>
          </p:nvSpPr>
          <p:spPr bwMode="auto">
            <a:xfrm>
              <a:off x="4848" y="3216"/>
              <a:ext cx="624" cy="240"/>
            </a:xfrm>
            <a:prstGeom prst="roundRect">
              <a:avLst>
                <a:gd name="adj" fmla="val 16667"/>
              </a:avLst>
            </a:prstGeom>
            <a:solidFill>
              <a:srgbClr val="CC99FF"/>
            </a:solidFill>
            <a:ln w="9525">
              <a:solidFill>
                <a:srgbClr val="000000"/>
              </a:solidFill>
              <a:round/>
              <a:headEnd/>
              <a:tailEnd/>
            </a:ln>
          </p:spPr>
          <p:txBody>
            <a:bodyPr wrap="none" lIns="92075" tIns="46039" rIns="92075" bIns="46039"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192543" name="Text Box 15"/>
            <p:cNvSpPr txBox="1">
              <a:spLocks noChangeArrowheads="1"/>
            </p:cNvSpPr>
            <p:nvPr/>
          </p:nvSpPr>
          <p:spPr bwMode="auto">
            <a:xfrm>
              <a:off x="4890" y="3224"/>
              <a:ext cx="55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9" rIns="92075" bIns="46039" anchor="ct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800">
                  <a:solidFill>
                    <a:srgbClr val="000066"/>
                  </a:solidFill>
                  <a:latin typeface="Arial" panose="020B0604020202020204" pitchFamily="34" charset="0"/>
                  <a:ea typeface="宋体" panose="02010600030101010101" pitchFamily="2" charset="-122"/>
                </a:rPr>
                <a:t>定位器</a:t>
              </a:r>
            </a:p>
          </p:txBody>
        </p:sp>
      </p:grpSp>
      <p:sp>
        <p:nvSpPr>
          <p:cNvPr id="192522" name="Text Box 16"/>
          <p:cNvSpPr txBox="1">
            <a:spLocks noChangeArrowheads="1"/>
          </p:cNvSpPr>
          <p:nvPr/>
        </p:nvSpPr>
        <p:spPr bwMode="auto">
          <a:xfrm>
            <a:off x="5707211" y="5171968"/>
            <a:ext cx="1340110" cy="369976"/>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9" rIns="92075" bIns="46039" anchor="ct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Tx/>
              <a:buNone/>
            </a:pPr>
            <a:r>
              <a:rPr lang="zh-CN" altLang="en-US" sz="1800">
                <a:solidFill>
                  <a:srgbClr val="000066"/>
                </a:solidFill>
                <a:latin typeface="Arial" panose="020B0604020202020204" pitchFamily="34" charset="0"/>
                <a:ea typeface="宋体" panose="02010600030101010101" pitchFamily="2" charset="-122"/>
              </a:rPr>
              <a:t>可执行文件</a:t>
            </a:r>
          </a:p>
        </p:txBody>
      </p:sp>
      <p:sp>
        <p:nvSpPr>
          <p:cNvPr id="192523" name="Line 17"/>
          <p:cNvSpPr>
            <a:spLocks noChangeShapeType="1"/>
          </p:cNvSpPr>
          <p:nvPr/>
        </p:nvSpPr>
        <p:spPr bwMode="auto">
          <a:xfrm flipH="1">
            <a:off x="6407426" y="2354197"/>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2075" tIns="46039" rIns="92075" bIns="46039" anchor="ctr"/>
          <a:lstStyle/>
          <a:p>
            <a:endParaRPr lang="zh-CN" altLang="en-US"/>
          </a:p>
        </p:txBody>
      </p:sp>
      <p:sp>
        <p:nvSpPr>
          <p:cNvPr id="192524" name="Line 18"/>
          <p:cNvSpPr>
            <a:spLocks noChangeShapeType="1"/>
          </p:cNvSpPr>
          <p:nvPr/>
        </p:nvSpPr>
        <p:spPr bwMode="auto">
          <a:xfrm flipH="1">
            <a:off x="6407426" y="3573397"/>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2075" tIns="46039" rIns="92075" bIns="46039" anchor="ctr"/>
          <a:lstStyle/>
          <a:p>
            <a:endParaRPr lang="zh-CN" altLang="en-US"/>
          </a:p>
        </p:txBody>
      </p:sp>
      <p:sp>
        <p:nvSpPr>
          <p:cNvPr id="192525" name="Line 19"/>
          <p:cNvSpPr>
            <a:spLocks noChangeShapeType="1"/>
          </p:cNvSpPr>
          <p:nvPr/>
        </p:nvSpPr>
        <p:spPr bwMode="auto">
          <a:xfrm flipH="1">
            <a:off x="6407426" y="4716397"/>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2075" tIns="46039" rIns="92075" bIns="46039" anchor="ctr"/>
          <a:lstStyle/>
          <a:p>
            <a:endParaRPr lang="zh-CN" altLang="en-US"/>
          </a:p>
        </p:txBody>
      </p:sp>
      <p:graphicFrame>
        <p:nvGraphicFramePr>
          <p:cNvPr id="192540" name="Object 23"/>
          <p:cNvGraphicFramePr>
            <a:graphicFrameLocks noChangeAspect="1"/>
          </p:cNvGraphicFramePr>
          <p:nvPr>
            <p:extLst>
              <p:ext uri="{D42A27DB-BD31-4B8C-83A1-F6EECF244321}">
                <p14:modId xmlns:p14="http://schemas.microsoft.com/office/powerpoint/2010/main" val="2941783979"/>
              </p:ext>
            </p:extLst>
          </p:nvPr>
        </p:nvGraphicFramePr>
        <p:xfrm>
          <a:off x="1662873" y="4716641"/>
          <a:ext cx="2765010" cy="1763444"/>
        </p:xfrm>
        <a:graphic>
          <a:graphicData uri="http://schemas.openxmlformats.org/presentationml/2006/ole">
            <mc:AlternateContent xmlns:mc="http://schemas.openxmlformats.org/markup-compatibility/2006">
              <mc:Choice xmlns:v="urn:schemas-microsoft-com:vml" Requires="v">
                <p:oleObj spid="_x0000_s2060" name="位图图像" r:id="rId4" imgW="3809524" imgH="2352381" progId="PBrush">
                  <p:embed/>
                </p:oleObj>
              </mc:Choice>
              <mc:Fallback>
                <p:oleObj name="位图图像" r:id="rId4" imgW="3809524" imgH="2352381"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2873" y="4716641"/>
                        <a:ext cx="2765010" cy="1763444"/>
                      </a:xfrm>
                      <a:prstGeom prst="rect">
                        <a:avLst/>
                      </a:prstGeom>
                      <a:noFill/>
                      <a:ln>
                        <a:noFill/>
                      </a:ln>
                      <a:extLst/>
                    </p:spPr>
                  </p:pic>
                </p:oleObj>
              </mc:Fallback>
            </mc:AlternateContent>
          </a:graphicData>
        </a:graphic>
      </p:graphicFrame>
      <p:sp>
        <p:nvSpPr>
          <p:cNvPr id="192527" name="Oval 25"/>
          <p:cNvSpPr>
            <a:spLocks noChangeArrowheads="1"/>
          </p:cNvSpPr>
          <p:nvPr/>
        </p:nvSpPr>
        <p:spPr bwMode="auto">
          <a:xfrm>
            <a:off x="7093226" y="1668397"/>
            <a:ext cx="1600200" cy="3810000"/>
          </a:xfrm>
          <a:prstGeom prst="ellipse">
            <a:avLst/>
          </a:prstGeom>
          <a:noFill/>
          <a:ln w="19050">
            <a:solidFill>
              <a:srgbClr val="993300"/>
            </a:solidFill>
            <a:round/>
            <a:headEnd/>
            <a:tailEnd/>
          </a:ln>
          <a:extLst>
            <a:ext uri="{909E8E84-426E-40DD-AFC4-6F175D3DCCD1}">
              <a14:hiddenFill xmlns:a14="http://schemas.microsoft.com/office/drawing/2010/main">
                <a:solidFill>
                  <a:srgbClr val="FFFFFF"/>
                </a:solidFill>
              </a14:hiddenFill>
            </a:ext>
          </a:extLst>
        </p:spPr>
        <p:txBody>
          <a:bodyPr wrap="none" lIns="92075" tIns="46039" rIns="92075" bIns="46039"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192528" name="Text Box 26"/>
          <p:cNvSpPr txBox="1">
            <a:spLocks noChangeArrowheads="1"/>
          </p:cNvSpPr>
          <p:nvPr/>
        </p:nvSpPr>
        <p:spPr bwMode="auto">
          <a:xfrm>
            <a:off x="262282" y="1503344"/>
            <a:ext cx="5334000" cy="3376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9" rIns="92075" bIns="46039">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lvl="1" eaLnBrk="1" hangingPunct="1">
              <a:spcBef>
                <a:spcPct val="20000"/>
              </a:spcBef>
              <a:buClr>
                <a:schemeClr val="tx2"/>
              </a:buClr>
              <a:buSzPct val="75000"/>
              <a:buFontTx/>
              <a:buNone/>
            </a:pPr>
            <a:r>
              <a:rPr lang="zh-CN" altLang="en-US" sz="2200" u="sng" dirty="0">
                <a:solidFill>
                  <a:srgbClr val="003399"/>
                </a:solidFill>
                <a:latin typeface="Arial" panose="020B0604020202020204" pitchFamily="34" charset="0"/>
                <a:ea typeface="楷体_GB2312" pitchFamily="49" charset="-122"/>
              </a:rPr>
              <a:t>编译器</a:t>
            </a:r>
            <a:r>
              <a:rPr lang="en-US" altLang="zh-CN" sz="2200" u="sng" dirty="0">
                <a:solidFill>
                  <a:srgbClr val="003399"/>
                </a:solidFill>
                <a:latin typeface="Arial" panose="020B0604020202020204" pitchFamily="34" charset="0"/>
                <a:ea typeface="楷体_GB2312" pitchFamily="49" charset="-122"/>
              </a:rPr>
              <a:t>/</a:t>
            </a:r>
            <a:r>
              <a:rPr lang="zh-CN" altLang="en-US" sz="2200" u="sng" dirty="0">
                <a:solidFill>
                  <a:srgbClr val="003399"/>
                </a:solidFill>
                <a:latin typeface="Arial" panose="020B0604020202020204" pitchFamily="34" charset="0"/>
                <a:ea typeface="楷体_GB2312" pitchFamily="49" charset="-122"/>
              </a:rPr>
              <a:t>汇编器</a:t>
            </a:r>
            <a:r>
              <a:rPr lang="en-US" altLang="zh-CN" sz="2200" u="sng" dirty="0">
                <a:solidFill>
                  <a:srgbClr val="003399"/>
                </a:solidFill>
                <a:latin typeface="Arial" panose="020B0604020202020204" pitchFamily="34" charset="0"/>
                <a:ea typeface="楷体_GB2312" pitchFamily="49" charset="-122"/>
              </a:rPr>
              <a:t>/</a:t>
            </a:r>
            <a:r>
              <a:rPr lang="zh-CN" altLang="en-US" sz="2200" u="sng" dirty="0">
                <a:solidFill>
                  <a:srgbClr val="003399"/>
                </a:solidFill>
                <a:latin typeface="Arial" panose="020B0604020202020204" pitchFamily="34" charset="0"/>
                <a:ea typeface="楷体_GB2312" pitchFamily="49" charset="-122"/>
              </a:rPr>
              <a:t>链接定位器</a:t>
            </a:r>
          </a:p>
          <a:p>
            <a:pPr lvl="1" eaLnBrk="1" hangingPunct="1">
              <a:spcBef>
                <a:spcPct val="20000"/>
              </a:spcBef>
              <a:buClr>
                <a:schemeClr val="tx2"/>
              </a:buClr>
              <a:buSzPct val="75000"/>
              <a:buFontTx/>
              <a:buNone/>
            </a:pPr>
            <a:r>
              <a:rPr lang="zh-CN" altLang="en-US" sz="2200" u="sng" dirty="0">
                <a:solidFill>
                  <a:srgbClr val="003399"/>
                </a:solidFill>
                <a:latin typeface="Arial" panose="020B0604020202020204" pitchFamily="34" charset="0"/>
                <a:ea typeface="楷体_GB2312" pitchFamily="49" charset="-122"/>
              </a:rPr>
              <a:t>调试器</a:t>
            </a:r>
            <a:r>
              <a:rPr lang="en-US" altLang="zh-CN" sz="2200" u="sng" dirty="0">
                <a:solidFill>
                  <a:srgbClr val="003399"/>
                </a:solidFill>
                <a:latin typeface="Arial" panose="020B0604020202020204" pitchFamily="34" charset="0"/>
                <a:ea typeface="楷体_GB2312" pitchFamily="49" charset="-122"/>
              </a:rPr>
              <a:t>/</a:t>
            </a:r>
            <a:r>
              <a:rPr lang="zh-CN" altLang="en-US" sz="2200" u="sng" dirty="0">
                <a:solidFill>
                  <a:srgbClr val="003399"/>
                </a:solidFill>
                <a:latin typeface="Arial" panose="020B0604020202020204" pitchFamily="34" charset="0"/>
                <a:ea typeface="楷体_GB2312" pitchFamily="49" charset="-122"/>
              </a:rPr>
              <a:t>仿真器</a:t>
            </a:r>
          </a:p>
          <a:p>
            <a:pPr lvl="1" eaLnBrk="1" hangingPunct="1">
              <a:spcBef>
                <a:spcPct val="20000"/>
              </a:spcBef>
              <a:buClr>
                <a:schemeClr val="tx2"/>
              </a:buClr>
              <a:buSzPct val="75000"/>
              <a:buFontTx/>
              <a:buNone/>
            </a:pPr>
            <a:r>
              <a:rPr lang="zh-CN" altLang="en-US" sz="2200" u="sng" dirty="0">
                <a:solidFill>
                  <a:srgbClr val="003399"/>
                </a:solidFill>
                <a:latin typeface="Arial" panose="020B0604020202020204" pitchFamily="34" charset="0"/>
                <a:ea typeface="楷体_GB2312" pitchFamily="49" charset="-122"/>
              </a:rPr>
              <a:t>主机（</a:t>
            </a:r>
            <a:r>
              <a:rPr lang="en-US" altLang="zh-CN" sz="2200" u="sng" dirty="0">
                <a:solidFill>
                  <a:srgbClr val="003399"/>
                </a:solidFill>
                <a:latin typeface="Arial" panose="020B0604020202020204" pitchFamily="34" charset="0"/>
                <a:ea typeface="楷体_GB2312" pitchFamily="49" charset="-122"/>
              </a:rPr>
              <a:t>Host</a:t>
            </a:r>
            <a:r>
              <a:rPr lang="zh-CN" altLang="en-US" sz="2200" u="sng" dirty="0">
                <a:solidFill>
                  <a:srgbClr val="003399"/>
                </a:solidFill>
                <a:latin typeface="Arial" panose="020B0604020202020204" pitchFamily="34" charset="0"/>
                <a:ea typeface="楷体_GB2312" pitchFamily="49" charset="-122"/>
              </a:rPr>
              <a:t>）及其工作平台</a:t>
            </a:r>
          </a:p>
          <a:p>
            <a:pPr lvl="1" eaLnBrk="1" hangingPunct="1">
              <a:spcBef>
                <a:spcPct val="20000"/>
              </a:spcBef>
              <a:buClr>
                <a:schemeClr val="tx2"/>
              </a:buClr>
              <a:buSzPct val="75000"/>
              <a:buFontTx/>
              <a:buNone/>
            </a:pPr>
            <a:r>
              <a:rPr lang="zh-CN" altLang="en-US" sz="2200" dirty="0">
                <a:solidFill>
                  <a:srgbClr val="336699"/>
                </a:solidFill>
                <a:latin typeface="Arial" panose="020B0604020202020204" pitchFamily="34" charset="0"/>
                <a:ea typeface="楷体_GB2312" pitchFamily="49" charset="-122"/>
              </a:rPr>
              <a:t>实时操作系统（可选）</a:t>
            </a:r>
            <a:endParaRPr lang="zh-CN" altLang="zh-CN" sz="2200" dirty="0">
              <a:solidFill>
                <a:srgbClr val="336699"/>
              </a:solidFill>
              <a:latin typeface="Arial" panose="020B0604020202020204" pitchFamily="34" charset="0"/>
              <a:ea typeface="楷体_GB2312" pitchFamily="49" charset="-122"/>
            </a:endParaRPr>
          </a:p>
          <a:p>
            <a:pPr lvl="1" eaLnBrk="1" hangingPunct="1">
              <a:spcBef>
                <a:spcPct val="20000"/>
              </a:spcBef>
              <a:buClr>
                <a:schemeClr val="tx2"/>
              </a:buClr>
              <a:buSzPct val="75000"/>
              <a:buFontTx/>
              <a:buNone/>
            </a:pPr>
            <a:r>
              <a:rPr lang="zh-CN" altLang="en-US" sz="2200" dirty="0">
                <a:solidFill>
                  <a:srgbClr val="336699"/>
                </a:solidFill>
                <a:latin typeface="Arial" panose="020B0604020202020204" pitchFamily="34" charset="0"/>
                <a:ea typeface="楷体_GB2312" pitchFamily="49" charset="-122"/>
              </a:rPr>
              <a:t>目标评估系统（可选）</a:t>
            </a:r>
            <a:endParaRPr lang="zh-CN" altLang="zh-CN" sz="2200" dirty="0">
              <a:solidFill>
                <a:srgbClr val="336699"/>
              </a:solidFill>
              <a:latin typeface="Arial" panose="020B0604020202020204" pitchFamily="34" charset="0"/>
              <a:ea typeface="楷体_GB2312" pitchFamily="49" charset="-122"/>
            </a:endParaRPr>
          </a:p>
          <a:p>
            <a:pPr lvl="1" eaLnBrk="1" hangingPunct="1">
              <a:spcBef>
                <a:spcPct val="20000"/>
              </a:spcBef>
              <a:buClr>
                <a:schemeClr val="tx2"/>
              </a:buClr>
              <a:buSzPct val="75000"/>
              <a:buFontTx/>
              <a:buNone/>
            </a:pPr>
            <a:r>
              <a:rPr lang="zh-CN" altLang="en-US" sz="2200" dirty="0">
                <a:solidFill>
                  <a:srgbClr val="336699"/>
                </a:solidFill>
                <a:latin typeface="Arial" panose="020B0604020202020204" pitchFamily="34" charset="0"/>
                <a:ea typeface="楷体_GB2312" pitchFamily="49" charset="-122"/>
              </a:rPr>
              <a:t>测试工具（软件</a:t>
            </a:r>
            <a:r>
              <a:rPr lang="en-US" altLang="zh-CN" sz="2200" dirty="0">
                <a:solidFill>
                  <a:srgbClr val="336699"/>
                </a:solidFill>
                <a:latin typeface="Arial" panose="020B0604020202020204" pitchFamily="34" charset="0"/>
                <a:ea typeface="楷体_GB2312" pitchFamily="49" charset="-122"/>
              </a:rPr>
              <a:t>/</a:t>
            </a:r>
            <a:r>
              <a:rPr lang="zh-CN" altLang="en-US" sz="2200" dirty="0">
                <a:solidFill>
                  <a:srgbClr val="336699"/>
                </a:solidFill>
                <a:latin typeface="Arial" panose="020B0604020202020204" pitchFamily="34" charset="0"/>
                <a:ea typeface="楷体_GB2312" pitchFamily="49" charset="-122"/>
              </a:rPr>
              <a:t>硬件</a:t>
            </a:r>
            <a:r>
              <a:rPr lang="en-US" altLang="zh-CN" sz="2200" dirty="0">
                <a:solidFill>
                  <a:srgbClr val="336699"/>
                </a:solidFill>
                <a:latin typeface="Arial" panose="020B0604020202020204" pitchFamily="34" charset="0"/>
                <a:ea typeface="楷体_GB2312" pitchFamily="49" charset="-122"/>
              </a:rPr>
              <a:t>/</a:t>
            </a:r>
            <a:r>
              <a:rPr lang="zh-CN" altLang="en-US" sz="2200" dirty="0">
                <a:solidFill>
                  <a:srgbClr val="336699"/>
                </a:solidFill>
                <a:latin typeface="Arial" panose="020B0604020202020204" pitchFamily="34" charset="0"/>
                <a:ea typeface="楷体_GB2312" pitchFamily="49" charset="-122"/>
              </a:rPr>
              <a:t>协议等，可选）</a:t>
            </a:r>
          </a:p>
          <a:p>
            <a:pPr lvl="1" eaLnBrk="1" hangingPunct="1">
              <a:spcBef>
                <a:spcPct val="20000"/>
              </a:spcBef>
              <a:buClr>
                <a:schemeClr val="tx2"/>
              </a:buClr>
              <a:buSzPct val="75000"/>
              <a:buFontTx/>
              <a:buNone/>
            </a:pPr>
            <a:r>
              <a:rPr lang="zh-CN" altLang="en-US" sz="2200" dirty="0">
                <a:solidFill>
                  <a:srgbClr val="336699"/>
                </a:solidFill>
                <a:latin typeface="Arial" panose="020B0604020202020204" pitchFamily="34" charset="0"/>
                <a:ea typeface="楷体_GB2312" pitchFamily="49" charset="-122"/>
              </a:rPr>
              <a:t>其他辅助设备（可选）</a:t>
            </a:r>
          </a:p>
          <a:p>
            <a:pPr>
              <a:spcBef>
                <a:spcPct val="50000"/>
              </a:spcBef>
              <a:buClrTx/>
              <a:buSzTx/>
              <a:buFontTx/>
              <a:buNone/>
            </a:pPr>
            <a:endParaRPr lang="en-US" altLang="zh-CN" sz="2200" b="1" dirty="0">
              <a:solidFill>
                <a:schemeClr val="hlink"/>
              </a:solidFill>
              <a:latin typeface="Arial" panose="020B0604020202020204" pitchFamily="34" charset="0"/>
              <a:ea typeface="宋体" panose="02010600030101010101" pitchFamily="2" charset="-122"/>
            </a:endParaRPr>
          </a:p>
        </p:txBody>
      </p:sp>
      <p:grpSp>
        <p:nvGrpSpPr>
          <p:cNvPr id="192529" name="Group 28"/>
          <p:cNvGrpSpPr>
            <a:grpSpLocks/>
          </p:cNvGrpSpPr>
          <p:nvPr/>
        </p:nvGrpSpPr>
        <p:grpSpPr bwMode="auto">
          <a:xfrm>
            <a:off x="6178826" y="2125600"/>
            <a:ext cx="228600" cy="671513"/>
            <a:chOff x="4080" y="1680"/>
            <a:chExt cx="144" cy="423"/>
          </a:xfrm>
        </p:grpSpPr>
        <p:sp>
          <p:nvSpPr>
            <p:cNvPr id="192536" name="Line 29"/>
            <p:cNvSpPr>
              <a:spLocks noChangeShapeType="1"/>
            </p:cNvSpPr>
            <p:nvPr/>
          </p:nvSpPr>
          <p:spPr bwMode="auto">
            <a:xfrm>
              <a:off x="4150" y="1680"/>
              <a:ext cx="2" cy="423"/>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lIns="92075" tIns="46039" rIns="92075" bIns="46039" anchor="ctr"/>
            <a:lstStyle/>
            <a:p>
              <a:endParaRPr lang="zh-CN" altLang="en-US"/>
            </a:p>
          </p:txBody>
        </p:sp>
        <p:sp>
          <p:nvSpPr>
            <p:cNvPr id="192537" name="Oval 30"/>
            <p:cNvSpPr>
              <a:spLocks noChangeArrowheads="1"/>
            </p:cNvSpPr>
            <p:nvPr/>
          </p:nvSpPr>
          <p:spPr bwMode="auto">
            <a:xfrm>
              <a:off x="4080" y="1776"/>
              <a:ext cx="144" cy="144"/>
            </a:xfrm>
            <a:prstGeom prst="ellipse">
              <a:avLst/>
            </a:prstGeom>
            <a:solidFill>
              <a:srgbClr val="FFCC99"/>
            </a:solidFill>
            <a:ln w="9525">
              <a:solidFill>
                <a:srgbClr val="FF0000"/>
              </a:solidFill>
              <a:round/>
              <a:headEnd/>
              <a:tailEnd/>
            </a:ln>
          </p:spPr>
          <p:txBody>
            <a:bodyPr wrap="none" lIns="92075" tIns="46039" rIns="92075" bIns="46039"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grpSp>
      <p:grpSp>
        <p:nvGrpSpPr>
          <p:cNvPr id="192530" name="Group 31"/>
          <p:cNvGrpSpPr>
            <a:grpSpLocks/>
          </p:cNvGrpSpPr>
          <p:nvPr/>
        </p:nvGrpSpPr>
        <p:grpSpPr bwMode="auto">
          <a:xfrm>
            <a:off x="6178826" y="3268597"/>
            <a:ext cx="228600" cy="762000"/>
            <a:chOff x="4080" y="2400"/>
            <a:chExt cx="144" cy="480"/>
          </a:xfrm>
        </p:grpSpPr>
        <p:sp>
          <p:nvSpPr>
            <p:cNvPr id="192534" name="Line 32"/>
            <p:cNvSpPr>
              <a:spLocks noChangeShapeType="1"/>
            </p:cNvSpPr>
            <p:nvPr/>
          </p:nvSpPr>
          <p:spPr bwMode="auto">
            <a:xfrm>
              <a:off x="4145" y="2400"/>
              <a:ext cx="2" cy="48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lIns="92075" tIns="46039" rIns="92075" bIns="46039" anchor="ctr"/>
            <a:lstStyle/>
            <a:p>
              <a:endParaRPr lang="zh-CN" altLang="en-US"/>
            </a:p>
          </p:txBody>
        </p:sp>
        <p:sp>
          <p:nvSpPr>
            <p:cNvPr id="192535" name="Oval 33"/>
            <p:cNvSpPr>
              <a:spLocks noChangeArrowheads="1"/>
            </p:cNvSpPr>
            <p:nvPr/>
          </p:nvSpPr>
          <p:spPr bwMode="auto">
            <a:xfrm>
              <a:off x="4080" y="2544"/>
              <a:ext cx="144" cy="144"/>
            </a:xfrm>
            <a:prstGeom prst="ellipse">
              <a:avLst/>
            </a:prstGeom>
            <a:solidFill>
              <a:srgbClr val="FFCC99"/>
            </a:solidFill>
            <a:ln w="9525">
              <a:solidFill>
                <a:srgbClr val="FF0000"/>
              </a:solidFill>
              <a:round/>
              <a:headEnd/>
              <a:tailEnd/>
            </a:ln>
          </p:spPr>
          <p:txBody>
            <a:bodyPr wrap="none" lIns="92075" tIns="46039" rIns="92075" bIns="46039"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grpSp>
      <p:grpSp>
        <p:nvGrpSpPr>
          <p:cNvPr id="192531" name="Group 34"/>
          <p:cNvGrpSpPr>
            <a:grpSpLocks/>
          </p:cNvGrpSpPr>
          <p:nvPr/>
        </p:nvGrpSpPr>
        <p:grpSpPr bwMode="auto">
          <a:xfrm>
            <a:off x="6178826" y="4411597"/>
            <a:ext cx="228600" cy="762000"/>
            <a:chOff x="4080" y="3120"/>
            <a:chExt cx="144" cy="480"/>
          </a:xfrm>
        </p:grpSpPr>
        <p:sp>
          <p:nvSpPr>
            <p:cNvPr id="192532" name="Line 35"/>
            <p:cNvSpPr>
              <a:spLocks noChangeShapeType="1"/>
            </p:cNvSpPr>
            <p:nvPr/>
          </p:nvSpPr>
          <p:spPr bwMode="auto">
            <a:xfrm flipH="1">
              <a:off x="4145" y="3120"/>
              <a:ext cx="0" cy="48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lIns="92075" tIns="46039" rIns="92075" bIns="46039" anchor="ctr"/>
            <a:lstStyle/>
            <a:p>
              <a:endParaRPr lang="zh-CN" altLang="en-US"/>
            </a:p>
          </p:txBody>
        </p:sp>
        <p:sp>
          <p:nvSpPr>
            <p:cNvPr id="192533" name="Oval 36"/>
            <p:cNvSpPr>
              <a:spLocks noChangeArrowheads="1"/>
            </p:cNvSpPr>
            <p:nvPr/>
          </p:nvSpPr>
          <p:spPr bwMode="auto">
            <a:xfrm>
              <a:off x="4080" y="3264"/>
              <a:ext cx="144" cy="144"/>
            </a:xfrm>
            <a:prstGeom prst="ellipse">
              <a:avLst/>
            </a:prstGeom>
            <a:solidFill>
              <a:srgbClr val="FFCC99"/>
            </a:solidFill>
            <a:ln w="9525">
              <a:solidFill>
                <a:srgbClr val="FF0000"/>
              </a:solidFill>
              <a:round/>
              <a:headEnd/>
              <a:tailEnd/>
            </a:ln>
          </p:spPr>
          <p:txBody>
            <a:bodyPr wrap="none" lIns="92075" tIns="46039" rIns="92075" bIns="46039"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26971410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7330" name="Rectangle 2"/>
          <p:cNvSpPr>
            <a:spLocks noGrp="1" noChangeArrowheads="1"/>
          </p:cNvSpPr>
          <p:nvPr>
            <p:ph type="title"/>
          </p:nvPr>
        </p:nvSpPr>
        <p:spPr>
          <a:xfrm>
            <a:off x="1" y="188842"/>
            <a:ext cx="7854779" cy="649357"/>
          </a:xfrm>
        </p:spPr>
        <p:txBody>
          <a:bodyPr vert="horz" lIns="82551" tIns="41275" rIns="82551" bIns="41275" rtlCol="0" anchor="t">
            <a:normAutofit/>
            <a:scene3d>
              <a:camera prst="orthographicFront"/>
              <a:lightRig rig="soft" dir="t"/>
            </a:scene3d>
          </a:bodyPr>
          <a:lstStyle/>
          <a:p>
            <a:pPr marL="254000" indent="-254000">
              <a:spcBef>
                <a:spcPct val="50000"/>
              </a:spcBef>
              <a:buSzPct val="75000"/>
              <a:defRPr/>
            </a:pPr>
            <a:r>
              <a:rPr lang="en-US" altLang="zh-CN"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ARM</a:t>
            </a: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的编译器（</a:t>
            </a:r>
            <a:r>
              <a:rPr lang="en-US" altLang="zh-CN"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1</a:t>
            </a: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a:t>
            </a:r>
          </a:p>
        </p:txBody>
      </p:sp>
      <p:sp>
        <p:nvSpPr>
          <p:cNvPr id="194562" name="Rectangle 3"/>
          <p:cNvSpPr>
            <a:spLocks noGrp="1" noChangeArrowheads="1"/>
          </p:cNvSpPr>
          <p:nvPr>
            <p:ph idx="1"/>
          </p:nvPr>
        </p:nvSpPr>
        <p:spPr>
          <a:xfrm>
            <a:off x="304800" y="1101725"/>
            <a:ext cx="8610600" cy="5562600"/>
          </a:xfrm>
        </p:spPr>
        <p:txBody>
          <a:bodyPr/>
          <a:lstStyle/>
          <a:p>
            <a:pPr eaLnBrk="1" hangingPunct="1"/>
            <a:r>
              <a:rPr lang="en-US" altLang="zh-CN" sz="2800" u="sng" dirty="0">
                <a:solidFill>
                  <a:srgbClr val="003399"/>
                </a:solidFill>
              </a:rPr>
              <a:t>ADS</a:t>
            </a:r>
          </a:p>
          <a:p>
            <a:pPr lvl="1" eaLnBrk="1" hangingPunct="1"/>
            <a:r>
              <a:rPr lang="en-US" altLang="zh-CN" sz="2400" dirty="0">
                <a:solidFill>
                  <a:srgbClr val="006600"/>
                </a:solidFill>
              </a:rPr>
              <a:t>ARM</a:t>
            </a:r>
            <a:r>
              <a:rPr lang="zh-CN" altLang="en-US" sz="2400" dirty="0">
                <a:solidFill>
                  <a:srgbClr val="006600"/>
                </a:solidFill>
              </a:rPr>
              <a:t>公司出品</a:t>
            </a:r>
          </a:p>
          <a:p>
            <a:pPr lvl="1" eaLnBrk="1" hangingPunct="1"/>
            <a:r>
              <a:rPr lang="en-US" altLang="zh-CN" sz="2400" dirty="0">
                <a:solidFill>
                  <a:srgbClr val="006600"/>
                </a:solidFill>
              </a:rPr>
              <a:t>IDE</a:t>
            </a:r>
            <a:r>
              <a:rPr lang="zh-CN" altLang="en-US" sz="2400" dirty="0">
                <a:solidFill>
                  <a:srgbClr val="006600"/>
                </a:solidFill>
              </a:rPr>
              <a:t>环境，包括</a:t>
            </a:r>
          </a:p>
          <a:p>
            <a:pPr lvl="2" eaLnBrk="1" hangingPunct="1"/>
            <a:r>
              <a:rPr lang="en-US" altLang="zh-CN" sz="2000" dirty="0">
                <a:solidFill>
                  <a:srgbClr val="003399"/>
                </a:solidFill>
              </a:rPr>
              <a:t>ARM/Thumb</a:t>
            </a:r>
            <a:r>
              <a:rPr lang="zh-CN" altLang="en-US" sz="2000" dirty="0">
                <a:solidFill>
                  <a:srgbClr val="003399"/>
                </a:solidFill>
              </a:rPr>
              <a:t>汇编器：</a:t>
            </a:r>
            <a:r>
              <a:rPr lang="en-US" altLang="zh-CN" sz="2000" dirty="0" err="1">
                <a:solidFill>
                  <a:srgbClr val="FF3300"/>
                </a:solidFill>
              </a:rPr>
              <a:t>armasm</a:t>
            </a:r>
            <a:endParaRPr lang="en-US" altLang="zh-CN" sz="2000" dirty="0">
              <a:solidFill>
                <a:srgbClr val="FF3300"/>
              </a:solidFill>
            </a:endParaRPr>
          </a:p>
          <a:p>
            <a:pPr lvl="2" eaLnBrk="1" hangingPunct="1"/>
            <a:r>
              <a:rPr lang="en-US" altLang="zh-CN" sz="2000" dirty="0">
                <a:solidFill>
                  <a:srgbClr val="003399"/>
                </a:solidFill>
              </a:rPr>
              <a:t>ANSI C </a:t>
            </a:r>
            <a:r>
              <a:rPr lang="zh-CN" altLang="en-US" sz="2000" dirty="0">
                <a:solidFill>
                  <a:srgbClr val="003399"/>
                </a:solidFill>
              </a:rPr>
              <a:t>编译器 </a:t>
            </a:r>
            <a:r>
              <a:rPr lang="en-US" altLang="zh-CN" sz="2000" dirty="0">
                <a:solidFill>
                  <a:srgbClr val="003399"/>
                </a:solidFill>
              </a:rPr>
              <a:t>- </a:t>
            </a:r>
            <a:r>
              <a:rPr lang="en-US" altLang="zh-CN" sz="1900" dirty="0" err="1">
                <a:solidFill>
                  <a:srgbClr val="FF3300"/>
                </a:solidFill>
              </a:rPr>
              <a:t>armcc</a:t>
            </a:r>
            <a:r>
              <a:rPr lang="en-US" altLang="zh-CN" sz="2000" dirty="0">
                <a:solidFill>
                  <a:srgbClr val="003399"/>
                </a:solidFill>
              </a:rPr>
              <a:t> </a:t>
            </a:r>
            <a:r>
              <a:rPr lang="zh-CN" altLang="en-US" sz="2000" dirty="0">
                <a:solidFill>
                  <a:srgbClr val="003399"/>
                </a:solidFill>
              </a:rPr>
              <a:t>和 </a:t>
            </a:r>
            <a:r>
              <a:rPr lang="en-US" altLang="zh-CN" sz="1900" dirty="0" err="1">
                <a:solidFill>
                  <a:srgbClr val="FF3300"/>
                </a:solidFill>
              </a:rPr>
              <a:t>tcc</a:t>
            </a:r>
            <a:endParaRPr lang="en-US" altLang="zh-CN" sz="1900" dirty="0">
              <a:solidFill>
                <a:srgbClr val="FF3300"/>
              </a:solidFill>
            </a:endParaRPr>
          </a:p>
          <a:p>
            <a:pPr lvl="2" eaLnBrk="1" hangingPunct="1"/>
            <a:r>
              <a:rPr lang="en-US" altLang="zh-CN" sz="2000" dirty="0">
                <a:solidFill>
                  <a:srgbClr val="003399"/>
                </a:solidFill>
              </a:rPr>
              <a:t>ISO / Embedded C++ </a:t>
            </a:r>
            <a:r>
              <a:rPr lang="zh-CN" altLang="en-US" sz="2000" dirty="0">
                <a:solidFill>
                  <a:srgbClr val="003399"/>
                </a:solidFill>
              </a:rPr>
              <a:t>编译器  </a:t>
            </a:r>
            <a:r>
              <a:rPr lang="en-US" altLang="zh-CN" sz="2000" dirty="0">
                <a:solidFill>
                  <a:srgbClr val="003399"/>
                </a:solidFill>
              </a:rPr>
              <a:t>- </a:t>
            </a:r>
            <a:r>
              <a:rPr lang="en-US" altLang="zh-CN" sz="1900" dirty="0" err="1">
                <a:solidFill>
                  <a:srgbClr val="FF3300"/>
                </a:solidFill>
              </a:rPr>
              <a:t>armcpp</a:t>
            </a:r>
            <a:r>
              <a:rPr lang="en-US" altLang="zh-CN" sz="2000" dirty="0">
                <a:solidFill>
                  <a:srgbClr val="003399"/>
                </a:solidFill>
              </a:rPr>
              <a:t> and </a:t>
            </a:r>
            <a:r>
              <a:rPr lang="en-US" altLang="zh-CN" sz="1900" dirty="0" err="1">
                <a:solidFill>
                  <a:srgbClr val="FF3300"/>
                </a:solidFill>
              </a:rPr>
              <a:t>tcpp</a:t>
            </a:r>
            <a:endParaRPr lang="en-US" altLang="zh-CN" sz="1900" dirty="0">
              <a:solidFill>
                <a:srgbClr val="FF3300"/>
              </a:solidFill>
            </a:endParaRPr>
          </a:p>
          <a:p>
            <a:pPr lvl="2" eaLnBrk="1" hangingPunct="1"/>
            <a:r>
              <a:rPr lang="zh-CN" altLang="en-US" sz="2000" dirty="0">
                <a:solidFill>
                  <a:srgbClr val="003399"/>
                </a:solidFill>
              </a:rPr>
              <a:t>链接器 </a:t>
            </a:r>
            <a:r>
              <a:rPr lang="en-US" altLang="zh-CN" sz="2000" dirty="0">
                <a:solidFill>
                  <a:srgbClr val="003399"/>
                </a:solidFill>
              </a:rPr>
              <a:t>– </a:t>
            </a:r>
            <a:r>
              <a:rPr lang="en-US" altLang="zh-CN" sz="1900" dirty="0" err="1">
                <a:solidFill>
                  <a:srgbClr val="FF3300"/>
                </a:solidFill>
              </a:rPr>
              <a:t>armlink</a:t>
            </a:r>
            <a:endParaRPr lang="en-US" altLang="zh-CN" sz="1900" dirty="0">
              <a:solidFill>
                <a:srgbClr val="FF3300"/>
              </a:solidFill>
            </a:endParaRPr>
          </a:p>
          <a:p>
            <a:pPr lvl="2" eaLnBrk="1" hangingPunct="1"/>
            <a:r>
              <a:rPr lang="en-US" altLang="zh-CN" sz="2000" dirty="0">
                <a:solidFill>
                  <a:srgbClr val="003399"/>
                </a:solidFill>
              </a:rPr>
              <a:t>Windows </a:t>
            </a:r>
            <a:r>
              <a:rPr lang="zh-CN" altLang="en-US" sz="2000" dirty="0">
                <a:solidFill>
                  <a:srgbClr val="003399"/>
                </a:solidFill>
              </a:rPr>
              <a:t>集成开发环境 </a:t>
            </a:r>
            <a:r>
              <a:rPr lang="en-US" altLang="zh-CN" sz="2000" dirty="0">
                <a:solidFill>
                  <a:srgbClr val="003399"/>
                </a:solidFill>
              </a:rPr>
              <a:t>– </a:t>
            </a:r>
            <a:r>
              <a:rPr lang="en-US" altLang="zh-CN" sz="1900" dirty="0">
                <a:solidFill>
                  <a:srgbClr val="FF3300"/>
                </a:solidFill>
              </a:rPr>
              <a:t>CodeWarrior</a:t>
            </a:r>
          </a:p>
          <a:p>
            <a:pPr lvl="2" eaLnBrk="1" hangingPunct="1"/>
            <a:r>
              <a:rPr lang="zh-CN" altLang="en-US" sz="2000" dirty="0">
                <a:solidFill>
                  <a:srgbClr val="003399"/>
                </a:solidFill>
              </a:rPr>
              <a:t>格式转换器 </a:t>
            </a:r>
            <a:r>
              <a:rPr lang="en-US" altLang="zh-CN" sz="2000" dirty="0">
                <a:solidFill>
                  <a:srgbClr val="003399"/>
                </a:solidFill>
              </a:rPr>
              <a:t>– </a:t>
            </a:r>
            <a:r>
              <a:rPr lang="en-US" altLang="zh-CN" sz="1900" dirty="0" err="1">
                <a:solidFill>
                  <a:srgbClr val="FF3300"/>
                </a:solidFill>
              </a:rPr>
              <a:t>fromelf</a:t>
            </a:r>
            <a:endParaRPr lang="en-US" altLang="zh-CN" sz="1900" dirty="0">
              <a:solidFill>
                <a:srgbClr val="FF3300"/>
              </a:solidFill>
            </a:endParaRPr>
          </a:p>
          <a:p>
            <a:pPr lvl="2" eaLnBrk="1" hangingPunct="1"/>
            <a:r>
              <a:rPr lang="zh-CN" altLang="en-US" sz="2000" dirty="0">
                <a:solidFill>
                  <a:srgbClr val="003399"/>
                </a:solidFill>
              </a:rPr>
              <a:t>库管理器 </a:t>
            </a:r>
            <a:r>
              <a:rPr lang="en-US" altLang="zh-CN" sz="2000" dirty="0">
                <a:solidFill>
                  <a:srgbClr val="003399"/>
                </a:solidFill>
              </a:rPr>
              <a:t>- </a:t>
            </a:r>
            <a:r>
              <a:rPr lang="en-US" altLang="zh-CN" sz="1900" dirty="0" err="1">
                <a:solidFill>
                  <a:srgbClr val="FF3300"/>
                </a:solidFill>
              </a:rPr>
              <a:t>armar</a:t>
            </a:r>
            <a:endParaRPr lang="en-US" altLang="zh-CN" sz="2000" dirty="0">
              <a:solidFill>
                <a:srgbClr val="FF3300"/>
              </a:solidFill>
            </a:endParaRPr>
          </a:p>
          <a:p>
            <a:pPr lvl="2" eaLnBrk="1" hangingPunct="1"/>
            <a:r>
              <a:rPr lang="zh-CN" altLang="en-US" sz="2000" dirty="0">
                <a:solidFill>
                  <a:srgbClr val="003399"/>
                </a:solidFill>
              </a:rPr>
              <a:t>调试器</a:t>
            </a:r>
          </a:p>
          <a:p>
            <a:pPr lvl="3" eaLnBrk="1" hangingPunct="1"/>
            <a:r>
              <a:rPr lang="zh-CN" altLang="en-US" dirty="0">
                <a:solidFill>
                  <a:srgbClr val="003399"/>
                </a:solidFill>
              </a:rPr>
              <a:t>模拟调试器：</a:t>
            </a:r>
            <a:r>
              <a:rPr lang="en-US" altLang="zh-CN" dirty="0" err="1">
                <a:solidFill>
                  <a:srgbClr val="FF3300"/>
                </a:solidFill>
              </a:rPr>
              <a:t>ARMulator</a:t>
            </a:r>
            <a:endParaRPr lang="en-US" altLang="zh-CN" dirty="0">
              <a:solidFill>
                <a:srgbClr val="FF3300"/>
              </a:solidFill>
            </a:endParaRPr>
          </a:p>
          <a:p>
            <a:pPr lvl="3" eaLnBrk="1" hangingPunct="1"/>
            <a:r>
              <a:rPr lang="en-US" altLang="zh-CN" dirty="0">
                <a:solidFill>
                  <a:srgbClr val="003399"/>
                </a:solidFill>
              </a:rPr>
              <a:t>JTAG</a:t>
            </a:r>
            <a:r>
              <a:rPr lang="zh-CN" altLang="en-US" dirty="0">
                <a:solidFill>
                  <a:srgbClr val="003399"/>
                </a:solidFill>
              </a:rPr>
              <a:t>调试：</a:t>
            </a:r>
            <a:r>
              <a:rPr lang="en-US" altLang="zh-CN" dirty="0">
                <a:solidFill>
                  <a:srgbClr val="FF3300"/>
                </a:solidFill>
              </a:rPr>
              <a:t>AXD</a:t>
            </a:r>
            <a:r>
              <a:rPr lang="zh-CN" altLang="en-US" dirty="0">
                <a:solidFill>
                  <a:srgbClr val="003399"/>
                </a:solidFill>
              </a:rPr>
              <a:t>（与</a:t>
            </a:r>
            <a:r>
              <a:rPr lang="en-US" altLang="zh-CN" dirty="0">
                <a:solidFill>
                  <a:srgbClr val="003399"/>
                </a:solidFill>
              </a:rPr>
              <a:t>Multi-ICE</a:t>
            </a:r>
            <a:r>
              <a:rPr lang="zh-CN" altLang="en-US" dirty="0">
                <a:solidFill>
                  <a:srgbClr val="003399"/>
                </a:solidFill>
              </a:rPr>
              <a:t>配合）</a:t>
            </a:r>
          </a:p>
          <a:p>
            <a:pPr lvl="1" eaLnBrk="1" hangingPunct="1"/>
            <a:r>
              <a:rPr lang="zh-CN" altLang="en-US" sz="2400" dirty="0">
                <a:solidFill>
                  <a:srgbClr val="003399"/>
                </a:solidFill>
              </a:rPr>
              <a:t>支持所有</a:t>
            </a:r>
            <a:r>
              <a:rPr lang="en-US" altLang="zh-CN" sz="2400" dirty="0">
                <a:solidFill>
                  <a:srgbClr val="003399"/>
                </a:solidFill>
              </a:rPr>
              <a:t>ARM</a:t>
            </a:r>
            <a:r>
              <a:rPr lang="zh-CN" altLang="en-US" sz="2400" dirty="0">
                <a:solidFill>
                  <a:srgbClr val="003399"/>
                </a:solidFill>
              </a:rPr>
              <a:t>内核，最新版本：</a:t>
            </a:r>
            <a:r>
              <a:rPr lang="en-US" altLang="zh-CN" sz="2400" dirty="0">
                <a:solidFill>
                  <a:srgbClr val="003399"/>
                </a:solidFill>
              </a:rPr>
              <a:t>RealView2.0</a:t>
            </a:r>
          </a:p>
        </p:txBody>
      </p:sp>
      <p:pic>
        <p:nvPicPr>
          <p:cNvPr id="194564" name="Picture 4" descr="ADS_mock-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3530603"/>
            <a:ext cx="2438400"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515193"/>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8354" name="Rectangle 2"/>
          <p:cNvSpPr>
            <a:spLocks noGrp="1" noChangeArrowheads="1"/>
          </p:cNvSpPr>
          <p:nvPr>
            <p:ph type="title"/>
          </p:nvPr>
        </p:nvSpPr>
        <p:spPr>
          <a:xfrm>
            <a:off x="3" y="223630"/>
            <a:ext cx="7694141" cy="614570"/>
          </a:xfrm>
        </p:spPr>
        <p:txBody>
          <a:bodyPr vert="horz" lIns="82551" tIns="41275" rIns="82551" bIns="41275" rtlCol="0" anchor="t">
            <a:normAutofit/>
            <a:scene3d>
              <a:camera prst="orthographicFront"/>
              <a:lightRig rig="soft" dir="t"/>
            </a:scene3d>
          </a:bodyPr>
          <a:lstStyle/>
          <a:p>
            <a:pPr marL="254000" indent="-254000">
              <a:spcBef>
                <a:spcPct val="50000"/>
              </a:spcBef>
              <a:buSzPct val="75000"/>
              <a:defRPr/>
            </a:pPr>
            <a:r>
              <a:rPr lang="en-US" altLang="zh-CN"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ARM</a:t>
            </a: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的编译器（</a:t>
            </a:r>
            <a:r>
              <a:rPr lang="en-US" altLang="zh-CN"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2</a:t>
            </a: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a:t>
            </a:r>
          </a:p>
        </p:txBody>
      </p:sp>
      <p:sp>
        <p:nvSpPr>
          <p:cNvPr id="196610" name="Rectangle 3"/>
          <p:cNvSpPr>
            <a:spLocks noGrp="1" noChangeArrowheads="1"/>
          </p:cNvSpPr>
          <p:nvPr>
            <p:ph idx="1"/>
          </p:nvPr>
        </p:nvSpPr>
        <p:spPr>
          <a:xfrm>
            <a:off x="228602" y="1295401"/>
            <a:ext cx="8732839" cy="5392739"/>
          </a:xfrm>
        </p:spPr>
        <p:txBody>
          <a:bodyPr vert="horz" lIns="92075" tIns="46039" rIns="92075" bIns="46039" rtlCol="0">
            <a:normAutofit/>
          </a:bodyPr>
          <a:lstStyle/>
          <a:p>
            <a:pPr eaLnBrk="1" hangingPunct="1">
              <a:lnSpc>
                <a:spcPct val="80000"/>
              </a:lnSpc>
            </a:pPr>
            <a:r>
              <a:rPr lang="en-US" altLang="zh-CN" sz="2800">
                <a:solidFill>
                  <a:srgbClr val="003399"/>
                </a:solidFill>
              </a:rPr>
              <a:t>EW-ARM</a:t>
            </a:r>
          </a:p>
          <a:p>
            <a:pPr lvl="1" eaLnBrk="1" hangingPunct="1">
              <a:lnSpc>
                <a:spcPct val="80000"/>
              </a:lnSpc>
            </a:pPr>
            <a:r>
              <a:rPr lang="zh-CN" altLang="en-US" sz="2400">
                <a:solidFill>
                  <a:srgbClr val="003399"/>
                </a:solidFill>
                <a:ea typeface="楷体_GB2312" pitchFamily="49" charset="-122"/>
              </a:rPr>
              <a:t>瑞典</a:t>
            </a:r>
            <a:r>
              <a:rPr lang="en-US" altLang="zh-CN" sz="2400">
                <a:solidFill>
                  <a:srgbClr val="003399"/>
                </a:solidFill>
                <a:ea typeface="楷体_GB2312" pitchFamily="49" charset="-122"/>
              </a:rPr>
              <a:t>IRA</a:t>
            </a:r>
            <a:r>
              <a:rPr lang="zh-CN" altLang="en-US" sz="2400">
                <a:solidFill>
                  <a:srgbClr val="003399"/>
                </a:solidFill>
                <a:ea typeface="楷体_GB2312" pitchFamily="49" charset="-122"/>
              </a:rPr>
              <a:t>公司出品</a:t>
            </a:r>
          </a:p>
          <a:p>
            <a:pPr lvl="2" eaLnBrk="1" hangingPunct="1">
              <a:lnSpc>
                <a:spcPct val="80000"/>
              </a:lnSpc>
            </a:pPr>
            <a:r>
              <a:rPr lang="zh-CN" altLang="en-US" sz="2000">
                <a:solidFill>
                  <a:srgbClr val="003399"/>
                </a:solidFill>
                <a:ea typeface="楷体_GB2312" pitchFamily="49" charset="-122"/>
              </a:rPr>
              <a:t>著名的嵌入式工具提供商，以提供编译器</a:t>
            </a:r>
            <a:r>
              <a:rPr lang="en-US" altLang="zh-CN" sz="2000">
                <a:solidFill>
                  <a:srgbClr val="003399"/>
                </a:solidFill>
                <a:ea typeface="楷体_GB2312" pitchFamily="49" charset="-122"/>
              </a:rPr>
              <a:t>/</a:t>
            </a:r>
            <a:r>
              <a:rPr lang="zh-CN" altLang="en-US" sz="2000">
                <a:solidFill>
                  <a:srgbClr val="003399"/>
                </a:solidFill>
                <a:ea typeface="楷体_GB2312" pitchFamily="49" charset="-122"/>
              </a:rPr>
              <a:t>协议栈</a:t>
            </a:r>
            <a:r>
              <a:rPr lang="en-US" altLang="zh-CN" sz="2000">
                <a:solidFill>
                  <a:srgbClr val="003399"/>
                </a:solidFill>
                <a:ea typeface="楷体_GB2312" pitchFamily="49" charset="-122"/>
              </a:rPr>
              <a:t>/</a:t>
            </a:r>
            <a:r>
              <a:rPr lang="zh-CN" altLang="en-US" sz="2000">
                <a:solidFill>
                  <a:srgbClr val="003399"/>
                </a:solidFill>
                <a:ea typeface="楷体_GB2312" pitchFamily="49" charset="-122"/>
              </a:rPr>
              <a:t>统一建模工具著称</a:t>
            </a:r>
          </a:p>
          <a:p>
            <a:pPr lvl="2" eaLnBrk="1" hangingPunct="1">
              <a:lnSpc>
                <a:spcPct val="80000"/>
              </a:lnSpc>
            </a:pPr>
            <a:r>
              <a:rPr lang="zh-CN" altLang="en-US" sz="2000">
                <a:solidFill>
                  <a:srgbClr val="003399"/>
                </a:solidFill>
                <a:ea typeface="楷体_GB2312" pitchFamily="49" charset="-122"/>
              </a:rPr>
              <a:t>主要产品：</a:t>
            </a:r>
            <a:r>
              <a:rPr lang="en-US" altLang="zh-CN" sz="2000">
                <a:solidFill>
                  <a:srgbClr val="FF3300"/>
                </a:solidFill>
              </a:rPr>
              <a:t>Embeded Workbench</a:t>
            </a:r>
            <a:r>
              <a:rPr lang="zh-CN" altLang="en-US" sz="2000">
                <a:solidFill>
                  <a:srgbClr val="FF3300"/>
                </a:solidFill>
              </a:rPr>
              <a:t>（</a:t>
            </a:r>
            <a:r>
              <a:rPr lang="en-US" altLang="zh-CN" sz="2000">
                <a:solidFill>
                  <a:srgbClr val="FF3300"/>
                </a:solidFill>
              </a:rPr>
              <a:t>EW</a:t>
            </a:r>
            <a:r>
              <a:rPr lang="zh-CN" altLang="en-US" sz="2000">
                <a:solidFill>
                  <a:srgbClr val="FF3300"/>
                </a:solidFill>
              </a:rPr>
              <a:t>）</a:t>
            </a:r>
            <a:r>
              <a:rPr lang="zh-CN" altLang="en-US" sz="2000">
                <a:solidFill>
                  <a:srgbClr val="003399"/>
                </a:solidFill>
              </a:rPr>
              <a:t>、</a:t>
            </a:r>
            <a:r>
              <a:rPr lang="en-US" altLang="zh-CN" sz="2000">
                <a:solidFill>
                  <a:srgbClr val="003399"/>
                </a:solidFill>
              </a:rPr>
              <a:t>Make APP</a:t>
            </a:r>
            <a:r>
              <a:rPr lang="zh-CN" altLang="en-US" sz="2000">
                <a:solidFill>
                  <a:srgbClr val="003399"/>
                </a:solidFill>
              </a:rPr>
              <a:t>、</a:t>
            </a:r>
            <a:r>
              <a:rPr lang="en-US" altLang="zh-CN" sz="2000">
                <a:solidFill>
                  <a:srgbClr val="003399"/>
                </a:solidFill>
              </a:rPr>
              <a:t>Visual State</a:t>
            </a:r>
            <a:r>
              <a:rPr lang="zh-CN" altLang="en-US" sz="2000">
                <a:solidFill>
                  <a:srgbClr val="003399"/>
                </a:solidFill>
              </a:rPr>
              <a:t>等</a:t>
            </a:r>
          </a:p>
          <a:p>
            <a:pPr lvl="1" eaLnBrk="1" hangingPunct="1">
              <a:lnSpc>
                <a:spcPct val="80000"/>
              </a:lnSpc>
            </a:pPr>
            <a:r>
              <a:rPr lang="en-US" altLang="zh-CN" sz="2400">
                <a:solidFill>
                  <a:srgbClr val="003399"/>
                </a:solidFill>
                <a:ea typeface="楷体_GB2312" pitchFamily="49" charset="-122"/>
              </a:rPr>
              <a:t>EW-ARM</a:t>
            </a:r>
            <a:r>
              <a:rPr lang="zh-CN" altLang="en-US" sz="2400">
                <a:solidFill>
                  <a:srgbClr val="003399"/>
                </a:solidFill>
                <a:ea typeface="楷体_GB2312" pitchFamily="49" charset="-122"/>
              </a:rPr>
              <a:t>：针对</a:t>
            </a:r>
            <a:r>
              <a:rPr lang="en-US" altLang="zh-CN" sz="2400">
                <a:solidFill>
                  <a:srgbClr val="003399"/>
                </a:solidFill>
                <a:ea typeface="楷体_GB2312" pitchFamily="49" charset="-122"/>
              </a:rPr>
              <a:t>ARM</a:t>
            </a:r>
            <a:r>
              <a:rPr lang="zh-CN" altLang="en-US" sz="2400">
                <a:solidFill>
                  <a:srgbClr val="003399"/>
                </a:solidFill>
                <a:ea typeface="楷体_GB2312" pitchFamily="49" charset="-122"/>
              </a:rPr>
              <a:t>的集成开发环境：</a:t>
            </a:r>
          </a:p>
          <a:p>
            <a:pPr lvl="2" eaLnBrk="1" hangingPunct="1">
              <a:lnSpc>
                <a:spcPct val="80000"/>
              </a:lnSpc>
            </a:pPr>
            <a:r>
              <a:rPr lang="en-US" altLang="zh-CN" sz="2000">
                <a:solidFill>
                  <a:srgbClr val="006600"/>
                </a:solidFill>
                <a:ea typeface="楷体_GB2312" pitchFamily="49" charset="-122"/>
              </a:rPr>
              <a:t>C/C++</a:t>
            </a:r>
            <a:r>
              <a:rPr lang="zh-CN" altLang="en-US" sz="2000">
                <a:solidFill>
                  <a:srgbClr val="006600"/>
                </a:solidFill>
                <a:ea typeface="楷体_GB2312" pitchFamily="49" charset="-122"/>
              </a:rPr>
              <a:t>编译器</a:t>
            </a:r>
          </a:p>
          <a:p>
            <a:pPr lvl="2" eaLnBrk="1" hangingPunct="1">
              <a:lnSpc>
                <a:spcPct val="80000"/>
              </a:lnSpc>
            </a:pPr>
            <a:r>
              <a:rPr lang="en-US" altLang="zh-CN" sz="2000">
                <a:solidFill>
                  <a:srgbClr val="006600"/>
                </a:solidFill>
                <a:ea typeface="楷体_GB2312" pitchFamily="49" charset="-122"/>
              </a:rPr>
              <a:t>C-SPY </a:t>
            </a:r>
            <a:r>
              <a:rPr lang="zh-CN" altLang="en-US" sz="2000">
                <a:solidFill>
                  <a:srgbClr val="006600"/>
                </a:solidFill>
                <a:ea typeface="楷体_GB2312" pitchFamily="49" charset="-122"/>
              </a:rPr>
              <a:t>模拟调试器</a:t>
            </a:r>
          </a:p>
          <a:p>
            <a:pPr lvl="2" eaLnBrk="1" hangingPunct="1">
              <a:lnSpc>
                <a:spcPct val="80000"/>
              </a:lnSpc>
            </a:pPr>
            <a:r>
              <a:rPr lang="en-US" altLang="zh-CN" sz="2000">
                <a:solidFill>
                  <a:srgbClr val="006600"/>
                </a:solidFill>
                <a:ea typeface="楷体_GB2312" pitchFamily="49" charset="-122"/>
              </a:rPr>
              <a:t>ROM-Monitor</a:t>
            </a:r>
            <a:endParaRPr kumimoji="0" lang="en-US" altLang="zh-CN" smtClean="0">
              <a:solidFill>
                <a:srgbClr val="003399"/>
              </a:solidFill>
              <a:ea typeface="楷体_GB2312" pitchFamily="49" charset="-122"/>
            </a:endParaRPr>
          </a:p>
          <a:p>
            <a:pPr lvl="2" eaLnBrk="1" hangingPunct="1">
              <a:lnSpc>
                <a:spcPct val="80000"/>
              </a:lnSpc>
            </a:pPr>
            <a:r>
              <a:rPr lang="zh-CN" altLang="en-US" sz="2000">
                <a:solidFill>
                  <a:srgbClr val="006600"/>
                </a:solidFill>
              </a:rPr>
              <a:t>多种级别代码优化方法，满足用户在速度、文件大小方面的要求</a:t>
            </a:r>
          </a:p>
          <a:p>
            <a:pPr lvl="2" eaLnBrk="1" hangingPunct="1">
              <a:lnSpc>
                <a:spcPct val="80000"/>
              </a:lnSpc>
            </a:pPr>
            <a:r>
              <a:rPr lang="zh-CN" altLang="en-US" sz="2000">
                <a:solidFill>
                  <a:srgbClr val="006600"/>
                </a:solidFill>
              </a:rPr>
              <a:t>内建</a:t>
            </a:r>
            <a:r>
              <a:rPr lang="en-US" altLang="zh-CN" sz="2000">
                <a:solidFill>
                  <a:srgbClr val="006600"/>
                </a:solidFill>
              </a:rPr>
              <a:t>ARM</a:t>
            </a:r>
            <a:r>
              <a:rPr lang="zh-CN" altLang="en-US" sz="2000">
                <a:solidFill>
                  <a:srgbClr val="006600"/>
                </a:solidFill>
              </a:rPr>
              <a:t>特性优化器</a:t>
            </a:r>
          </a:p>
          <a:p>
            <a:pPr lvl="2" eaLnBrk="1" hangingPunct="1">
              <a:lnSpc>
                <a:spcPct val="80000"/>
              </a:lnSpc>
            </a:pPr>
            <a:r>
              <a:rPr lang="zh-CN" altLang="en-US" sz="2000">
                <a:solidFill>
                  <a:srgbClr val="006600"/>
                </a:solidFill>
              </a:rPr>
              <a:t>支持多种断点模式</a:t>
            </a:r>
            <a:endParaRPr lang="zh-CN" altLang="en-US" sz="2000">
              <a:solidFill>
                <a:srgbClr val="006600"/>
              </a:solidFill>
              <a:ea typeface="楷体_GB2312" pitchFamily="49" charset="-122"/>
            </a:endParaRPr>
          </a:p>
          <a:p>
            <a:pPr lvl="2" eaLnBrk="1" hangingPunct="1">
              <a:lnSpc>
                <a:spcPct val="80000"/>
              </a:lnSpc>
            </a:pPr>
            <a:r>
              <a:rPr lang="zh-CN" altLang="en-US" sz="2000">
                <a:solidFill>
                  <a:srgbClr val="006600"/>
                </a:solidFill>
                <a:ea typeface="楷体_GB2312" pitchFamily="49" charset="-122"/>
              </a:rPr>
              <a:t>支持</a:t>
            </a:r>
            <a:r>
              <a:rPr lang="en-US" altLang="zh-CN" sz="2000">
                <a:solidFill>
                  <a:srgbClr val="006600"/>
                </a:solidFill>
                <a:ea typeface="楷体_GB2312" pitchFamily="49" charset="-122"/>
              </a:rPr>
              <a:t>Nucleus, VxWorks</a:t>
            </a:r>
            <a:r>
              <a:rPr lang="zh-CN" altLang="en-US" sz="2000">
                <a:solidFill>
                  <a:srgbClr val="006600"/>
                </a:solidFill>
                <a:ea typeface="楷体_GB2312" pitchFamily="49" charset="-122"/>
              </a:rPr>
              <a:t>等</a:t>
            </a:r>
            <a:r>
              <a:rPr lang="en-US" altLang="zh-CN" sz="2000">
                <a:solidFill>
                  <a:srgbClr val="006600"/>
                </a:solidFill>
                <a:ea typeface="楷体_GB2312" pitchFamily="49" charset="-122"/>
              </a:rPr>
              <a:t>RTOS</a:t>
            </a:r>
          </a:p>
          <a:p>
            <a:pPr eaLnBrk="1" hangingPunct="1">
              <a:lnSpc>
                <a:spcPct val="80000"/>
              </a:lnSpc>
            </a:pPr>
            <a:r>
              <a:rPr lang="en-US" altLang="zh-CN" sz="2800">
                <a:solidFill>
                  <a:srgbClr val="003399"/>
                </a:solidFill>
              </a:rPr>
              <a:t>Greenhills</a:t>
            </a:r>
          </a:p>
          <a:p>
            <a:pPr eaLnBrk="1" hangingPunct="1">
              <a:lnSpc>
                <a:spcPct val="80000"/>
              </a:lnSpc>
            </a:pPr>
            <a:r>
              <a:rPr lang="en-US" altLang="zh-CN" sz="2800">
                <a:solidFill>
                  <a:srgbClr val="003399"/>
                </a:solidFill>
              </a:rPr>
              <a:t>GNU</a:t>
            </a:r>
          </a:p>
        </p:txBody>
      </p:sp>
    </p:spTree>
    <p:extLst>
      <p:ext uri="{BB962C8B-B14F-4D97-AF65-F5344CB8AC3E}">
        <p14:creationId xmlns:p14="http://schemas.microsoft.com/office/powerpoint/2010/main" val="4069291882"/>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9378" name="Rectangle 2"/>
          <p:cNvSpPr>
            <a:spLocks noGrp="1" noChangeArrowheads="1"/>
          </p:cNvSpPr>
          <p:nvPr>
            <p:ph type="title"/>
          </p:nvPr>
        </p:nvSpPr>
        <p:spPr>
          <a:xfrm>
            <a:off x="0" y="178904"/>
            <a:ext cx="7681784" cy="659296"/>
          </a:xfrm>
        </p:spPr>
        <p:txBody>
          <a:bodyPr vert="horz" lIns="82551" tIns="41275" rIns="82551" bIns="41275" rtlCol="0" anchor="t">
            <a:normAutofit/>
            <a:scene3d>
              <a:camera prst="orthographicFront"/>
              <a:lightRig rig="soft" dir="t"/>
            </a:scene3d>
          </a:bodyPr>
          <a:lstStyle/>
          <a:p>
            <a:pPr marL="254000" indent="-254000">
              <a:spcBef>
                <a:spcPct val="50000"/>
              </a:spcBef>
              <a:buSzPct val="75000"/>
              <a:defRPr/>
            </a:pP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嵌入式系统的调试（</a:t>
            </a:r>
            <a:r>
              <a:rPr lang="en-US" altLang="zh-CN"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1</a:t>
            </a: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a:t>
            </a:r>
          </a:p>
        </p:txBody>
      </p:sp>
      <p:sp>
        <p:nvSpPr>
          <p:cNvPr id="198658" name="Rectangle 3"/>
          <p:cNvSpPr>
            <a:spLocks noGrp="1" noChangeArrowheads="1"/>
          </p:cNvSpPr>
          <p:nvPr>
            <p:ph idx="1"/>
          </p:nvPr>
        </p:nvSpPr>
        <p:spPr>
          <a:xfrm>
            <a:off x="436564" y="1336675"/>
            <a:ext cx="8235951" cy="4343400"/>
          </a:xfrm>
        </p:spPr>
        <p:txBody>
          <a:bodyPr vert="horz" lIns="92075" tIns="46039" rIns="92075" bIns="46039" rtlCol="0">
            <a:normAutofit/>
          </a:bodyPr>
          <a:lstStyle/>
          <a:p>
            <a:pPr eaLnBrk="1" hangingPunct="1"/>
            <a:r>
              <a:rPr lang="zh-CN" altLang="en-US" sz="4000">
                <a:ea typeface="楷体_GB2312" pitchFamily="49" charset="-122"/>
              </a:rPr>
              <a:t>嵌入式系统的调试有四种基本方法</a:t>
            </a:r>
            <a:endParaRPr lang="zh-CN" altLang="en-US" sz="4000"/>
          </a:p>
          <a:p>
            <a:pPr lvl="1" eaLnBrk="1" hangingPunct="1"/>
            <a:r>
              <a:rPr lang="zh-CN" altLang="en-US" sz="3600">
                <a:ea typeface="楷体_GB2312" pitchFamily="49" charset="-122"/>
              </a:rPr>
              <a:t>模拟调试（</a:t>
            </a:r>
            <a:r>
              <a:rPr lang="en-US" altLang="zh-CN" sz="3600">
                <a:ea typeface="楷体_GB2312" pitchFamily="49" charset="-122"/>
              </a:rPr>
              <a:t>Simulator</a:t>
            </a:r>
            <a:r>
              <a:rPr lang="zh-CN" altLang="en-US" sz="3600">
                <a:ea typeface="楷体_GB2312" pitchFamily="49" charset="-122"/>
              </a:rPr>
              <a:t>）</a:t>
            </a:r>
          </a:p>
          <a:p>
            <a:pPr lvl="1" eaLnBrk="1" hangingPunct="1"/>
            <a:r>
              <a:rPr lang="zh-CN" altLang="en-US" sz="3600">
                <a:ea typeface="楷体_GB2312" pitchFamily="49" charset="-122"/>
              </a:rPr>
              <a:t>软件调试（</a:t>
            </a:r>
            <a:r>
              <a:rPr lang="en-US" altLang="zh-CN" sz="3600">
                <a:ea typeface="楷体_GB2312" pitchFamily="49" charset="-122"/>
              </a:rPr>
              <a:t>Debugger</a:t>
            </a:r>
            <a:r>
              <a:rPr lang="zh-CN" altLang="en-US" sz="3600">
                <a:ea typeface="楷体_GB2312" pitchFamily="49" charset="-122"/>
              </a:rPr>
              <a:t>）</a:t>
            </a:r>
          </a:p>
          <a:p>
            <a:pPr lvl="1" eaLnBrk="1" hangingPunct="1"/>
            <a:r>
              <a:rPr lang="en-US" altLang="zh-CN" sz="3600">
                <a:ea typeface="楷体_GB2312" pitchFamily="49" charset="-122"/>
              </a:rPr>
              <a:t>BDM/JTAG</a:t>
            </a:r>
            <a:r>
              <a:rPr lang="zh-CN" altLang="en-US" sz="3600">
                <a:ea typeface="楷体_GB2312" pitchFamily="49" charset="-122"/>
              </a:rPr>
              <a:t>调试（</a:t>
            </a:r>
            <a:r>
              <a:rPr lang="en-US" altLang="zh-CN" sz="3600">
                <a:ea typeface="楷体_GB2312" pitchFamily="49" charset="-122"/>
              </a:rPr>
              <a:t>BDM/JTAG Debugger</a:t>
            </a:r>
            <a:r>
              <a:rPr lang="zh-CN" altLang="en-US" sz="3600">
                <a:ea typeface="楷体_GB2312" pitchFamily="49" charset="-122"/>
              </a:rPr>
              <a:t>）</a:t>
            </a:r>
          </a:p>
          <a:p>
            <a:pPr lvl="1" eaLnBrk="1" hangingPunct="1"/>
            <a:r>
              <a:rPr lang="zh-CN" altLang="en-US" sz="3600">
                <a:ea typeface="楷体_GB2312" pitchFamily="49" charset="-122"/>
              </a:rPr>
              <a:t>全仿真调试（</a:t>
            </a:r>
            <a:r>
              <a:rPr lang="en-US" altLang="zh-CN" sz="3600">
                <a:ea typeface="楷体_GB2312" pitchFamily="49" charset="-122"/>
              </a:rPr>
              <a:t>Emulator</a:t>
            </a:r>
            <a:r>
              <a:rPr lang="zh-CN" altLang="en-US" sz="3600">
                <a:ea typeface="楷体_GB2312" pitchFamily="49" charset="-122"/>
              </a:rPr>
              <a:t>）</a:t>
            </a:r>
          </a:p>
        </p:txBody>
      </p:sp>
    </p:spTree>
    <p:extLst>
      <p:ext uri="{BB962C8B-B14F-4D97-AF65-F5344CB8AC3E}">
        <p14:creationId xmlns:p14="http://schemas.microsoft.com/office/powerpoint/2010/main" val="1005484270"/>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02" name="Rectangle 2"/>
          <p:cNvSpPr>
            <a:spLocks noGrp="1" noChangeArrowheads="1"/>
          </p:cNvSpPr>
          <p:nvPr>
            <p:ph type="title"/>
          </p:nvPr>
        </p:nvSpPr>
        <p:spPr>
          <a:xfrm>
            <a:off x="1" y="159026"/>
            <a:ext cx="7755924" cy="679174"/>
          </a:xfrm>
        </p:spPr>
        <p:txBody>
          <a:bodyPr vert="horz" lIns="82551" tIns="41275" rIns="82551" bIns="41275" rtlCol="0" anchor="t">
            <a:normAutofit/>
            <a:scene3d>
              <a:camera prst="orthographicFront"/>
              <a:lightRig rig="soft" dir="t"/>
            </a:scene3d>
          </a:bodyPr>
          <a:lstStyle/>
          <a:p>
            <a:pPr marL="254000" indent="-254000">
              <a:spcBef>
                <a:spcPct val="50000"/>
              </a:spcBef>
              <a:buSzPct val="75000"/>
              <a:defRPr/>
            </a:pP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嵌入式系统的调试（</a:t>
            </a:r>
            <a:r>
              <a:rPr lang="en-US" altLang="zh-CN"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2</a:t>
            </a: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a:t>
            </a:r>
          </a:p>
        </p:txBody>
      </p:sp>
      <p:sp>
        <p:nvSpPr>
          <p:cNvPr id="200706" name="Rectangle 3"/>
          <p:cNvSpPr>
            <a:spLocks noGrp="1" noChangeArrowheads="1"/>
          </p:cNvSpPr>
          <p:nvPr>
            <p:ph idx="1"/>
          </p:nvPr>
        </p:nvSpPr>
        <p:spPr>
          <a:xfrm>
            <a:off x="347870" y="1300163"/>
            <a:ext cx="8440530" cy="4419600"/>
          </a:xfrm>
        </p:spPr>
        <p:txBody>
          <a:bodyPr vert="horz" lIns="92075" tIns="46039" rIns="92075" bIns="46039" rtlCol="0">
            <a:normAutofit/>
          </a:bodyPr>
          <a:lstStyle/>
          <a:p>
            <a:pPr marL="0" indent="0" eaLnBrk="1" hangingPunct="1">
              <a:buNone/>
            </a:pPr>
            <a:r>
              <a:rPr lang="zh-CN" altLang="en-US" sz="3600" dirty="0">
                <a:latin typeface="楷体_GB2312" pitchFamily="49" charset="-122"/>
                <a:ea typeface="楷体_GB2312" pitchFamily="49" charset="-122"/>
              </a:rPr>
              <a:t>模拟调试（</a:t>
            </a:r>
            <a:r>
              <a:rPr lang="en-US" altLang="zh-CN" sz="3600" dirty="0">
                <a:latin typeface="楷体_GB2312" pitchFamily="49" charset="-122"/>
                <a:ea typeface="楷体_GB2312" pitchFamily="49" charset="-122"/>
              </a:rPr>
              <a:t>Simulator</a:t>
            </a:r>
            <a:r>
              <a:rPr lang="zh-CN" altLang="en-US" sz="3600" dirty="0">
                <a:latin typeface="楷体_GB2312" pitchFamily="49" charset="-122"/>
                <a:ea typeface="楷体_GB2312" pitchFamily="49" charset="-122"/>
              </a:rPr>
              <a:t>）</a:t>
            </a:r>
          </a:p>
          <a:p>
            <a:pPr eaLnBrk="1" hangingPunct="1">
              <a:buFont typeface="Wingdings" panose="05000000000000000000" pitchFamily="2" charset="2"/>
              <a:buNone/>
            </a:pPr>
            <a:r>
              <a:rPr kumimoji="0" lang="zh-CN" altLang="en-US" dirty="0" smtClean="0"/>
              <a:t>  </a:t>
            </a:r>
            <a:r>
              <a:rPr kumimoji="0" lang="zh-CN" altLang="en-US" dirty="0" smtClean="0">
                <a:ea typeface="楷体_GB2312" pitchFamily="49" charset="-122"/>
              </a:rPr>
              <a:t>调试工具和待调试的嵌入式软件都在主机上运行，由主机提供一个模拟的目标运行环境，可以进行语法和逻辑上的调试。</a:t>
            </a:r>
          </a:p>
          <a:p>
            <a:pPr lvl="1" eaLnBrk="1" hangingPunct="1"/>
            <a:r>
              <a:rPr kumimoji="0" lang="zh-CN" altLang="en-US" dirty="0" smtClean="0">
                <a:ea typeface="楷体_GB2312" pitchFamily="49" charset="-122"/>
              </a:rPr>
              <a:t>优点：简单方便，不需要目标板，成本低</a:t>
            </a:r>
          </a:p>
          <a:p>
            <a:pPr lvl="1" eaLnBrk="1" hangingPunct="1"/>
            <a:r>
              <a:rPr kumimoji="0" lang="zh-CN" altLang="en-US" dirty="0" smtClean="0">
                <a:ea typeface="楷体_GB2312" pitchFamily="49" charset="-122"/>
              </a:rPr>
              <a:t>缺点：功能非常有限，无法实时调试</a:t>
            </a:r>
          </a:p>
          <a:p>
            <a:pPr lvl="1" eaLnBrk="1" hangingPunct="1"/>
            <a:endParaRPr kumimoji="0" lang="zh-CN" altLang="en-US" dirty="0" smtClean="0">
              <a:ea typeface="楷体_GB2312" pitchFamily="49" charset="-122"/>
            </a:endParaRPr>
          </a:p>
          <a:p>
            <a:pPr lvl="1" eaLnBrk="1" hangingPunct="1">
              <a:buFont typeface="Wingdings" panose="05000000000000000000" pitchFamily="2" charset="2"/>
              <a:buNone/>
            </a:pPr>
            <a:r>
              <a:rPr kumimoji="0" lang="zh-CN" altLang="en-US" dirty="0" smtClean="0">
                <a:ea typeface="楷体_GB2312" pitchFamily="49" charset="-122"/>
              </a:rPr>
              <a:t>大多数调试工具都提供</a:t>
            </a:r>
            <a:r>
              <a:rPr kumimoji="0" lang="en-US" altLang="zh-CN" dirty="0" smtClean="0">
                <a:ea typeface="楷体_GB2312" pitchFamily="49" charset="-122"/>
              </a:rPr>
              <a:t>Simulator</a:t>
            </a:r>
            <a:r>
              <a:rPr kumimoji="0" lang="zh-CN" altLang="en-US" dirty="0" smtClean="0">
                <a:ea typeface="楷体_GB2312" pitchFamily="49" charset="-122"/>
              </a:rPr>
              <a:t>功能。</a:t>
            </a:r>
            <a:endParaRPr lang="zh-CN" altLang="en-US" sz="2400" dirty="0">
              <a:ea typeface="楷体_GB2312" pitchFamily="49" charset="-122"/>
            </a:endParaRPr>
          </a:p>
        </p:txBody>
      </p:sp>
    </p:spTree>
    <p:extLst>
      <p:ext uri="{BB962C8B-B14F-4D97-AF65-F5344CB8AC3E}">
        <p14:creationId xmlns:p14="http://schemas.microsoft.com/office/powerpoint/2010/main" val="2115982667"/>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426" name="Rectangle 2"/>
          <p:cNvSpPr>
            <a:spLocks noGrp="1" noChangeArrowheads="1"/>
          </p:cNvSpPr>
          <p:nvPr>
            <p:ph type="title"/>
          </p:nvPr>
        </p:nvSpPr>
        <p:spPr>
          <a:xfrm>
            <a:off x="3" y="183874"/>
            <a:ext cx="7706497" cy="654326"/>
          </a:xfrm>
        </p:spPr>
        <p:txBody>
          <a:bodyPr vert="horz" lIns="82551" tIns="41275" rIns="82551" bIns="41275" rtlCol="0" anchor="t">
            <a:normAutofit/>
            <a:scene3d>
              <a:camera prst="orthographicFront"/>
              <a:lightRig rig="soft" dir="t"/>
            </a:scene3d>
          </a:bodyPr>
          <a:lstStyle/>
          <a:p>
            <a:pPr marL="254000" indent="-254000">
              <a:spcBef>
                <a:spcPct val="50000"/>
              </a:spcBef>
              <a:buSzPct val="75000"/>
              <a:defRPr/>
            </a:pP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嵌入式系统的调试（</a:t>
            </a:r>
            <a:r>
              <a:rPr lang="en-US" altLang="zh-CN"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3</a:t>
            </a: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a:t>
            </a:r>
          </a:p>
        </p:txBody>
      </p:sp>
      <p:sp>
        <p:nvSpPr>
          <p:cNvPr id="202754" name="Rectangle 3"/>
          <p:cNvSpPr>
            <a:spLocks noGrp="1" noChangeArrowheads="1"/>
          </p:cNvSpPr>
          <p:nvPr>
            <p:ph idx="1"/>
          </p:nvPr>
        </p:nvSpPr>
        <p:spPr>
          <a:xfrm>
            <a:off x="239713" y="1249363"/>
            <a:ext cx="8534400" cy="4495800"/>
          </a:xfrm>
        </p:spPr>
        <p:txBody>
          <a:bodyPr vert="horz" lIns="92075" tIns="46039" rIns="92075" bIns="46039" rtlCol="0">
            <a:normAutofit/>
          </a:bodyPr>
          <a:lstStyle/>
          <a:p>
            <a:pPr marL="0" indent="0">
              <a:buNone/>
            </a:pPr>
            <a:r>
              <a:rPr lang="zh-CN" altLang="en-US" sz="3600" dirty="0">
                <a:latin typeface="楷体_GB2312" pitchFamily="49" charset="-122"/>
                <a:ea typeface="楷体_GB2312" pitchFamily="49" charset="-122"/>
              </a:rPr>
              <a:t>软件调试（</a:t>
            </a:r>
            <a:r>
              <a:rPr lang="en-US" altLang="zh-CN" sz="3600" dirty="0">
                <a:latin typeface="楷体_GB2312" pitchFamily="49" charset="-122"/>
                <a:ea typeface="楷体_GB2312" pitchFamily="49" charset="-122"/>
              </a:rPr>
              <a:t>Debugger</a:t>
            </a:r>
            <a:r>
              <a:rPr lang="zh-CN" altLang="en-US" sz="3600" dirty="0">
                <a:latin typeface="楷体_GB2312" pitchFamily="49" charset="-122"/>
                <a:ea typeface="楷体_GB2312" pitchFamily="49" charset="-122"/>
              </a:rPr>
              <a:t>）</a:t>
            </a:r>
          </a:p>
          <a:p>
            <a:pPr eaLnBrk="1" hangingPunct="1">
              <a:buFont typeface="Wingdings" panose="05000000000000000000" pitchFamily="2" charset="2"/>
              <a:buNone/>
            </a:pPr>
            <a:r>
              <a:rPr lang="zh-CN" altLang="en-US" sz="2400" dirty="0" smtClean="0">
                <a:ea typeface="楷体_GB2312" pitchFamily="49" charset="-122"/>
              </a:rPr>
              <a:t>主机</a:t>
            </a:r>
            <a:r>
              <a:rPr lang="zh-CN" altLang="en-US" sz="2400" dirty="0">
                <a:ea typeface="楷体_GB2312" pitchFamily="49" charset="-122"/>
              </a:rPr>
              <a:t>和目标板通过某种接口（通常是串口）连接，主机上</a:t>
            </a:r>
            <a:r>
              <a:rPr lang="zh-CN" altLang="en-US" sz="2400" dirty="0" smtClean="0">
                <a:ea typeface="楷体_GB2312" pitchFamily="49" charset="-122"/>
              </a:rPr>
              <a:t>提供调试</a:t>
            </a:r>
            <a:r>
              <a:rPr lang="zh-CN" altLang="en-US" sz="2400" dirty="0">
                <a:ea typeface="楷体_GB2312" pitchFamily="49" charset="-122"/>
              </a:rPr>
              <a:t>界面，待调试软件下载到目标板上运行。</a:t>
            </a:r>
          </a:p>
          <a:p>
            <a:pPr eaLnBrk="1" hangingPunct="1">
              <a:buFont typeface="Wingdings" panose="05000000000000000000" pitchFamily="2" charset="2"/>
              <a:buNone/>
            </a:pPr>
            <a:r>
              <a:rPr lang="zh-CN" altLang="en-US" sz="2400" dirty="0">
                <a:ea typeface="楷体_GB2312" pitchFamily="49" charset="-122"/>
              </a:rPr>
              <a:t>    这种方式的先决条件是要在</a:t>
            </a:r>
            <a:r>
              <a:rPr lang="en-US" altLang="zh-CN" sz="2400" dirty="0">
                <a:ea typeface="楷体_GB2312" pitchFamily="49" charset="-122"/>
              </a:rPr>
              <a:t>Host</a:t>
            </a:r>
            <a:r>
              <a:rPr lang="zh-CN" altLang="en-US" sz="2400" dirty="0">
                <a:ea typeface="楷体_GB2312" pitchFamily="49" charset="-122"/>
              </a:rPr>
              <a:t>和</a:t>
            </a:r>
            <a:r>
              <a:rPr lang="en-US" altLang="zh-CN" sz="2400" dirty="0">
                <a:ea typeface="楷体_GB2312" pitchFamily="49" charset="-122"/>
              </a:rPr>
              <a:t>Target</a:t>
            </a:r>
            <a:r>
              <a:rPr lang="zh-CN" altLang="en-US" sz="2400" dirty="0">
                <a:ea typeface="楷体_GB2312" pitchFamily="49" charset="-122"/>
              </a:rPr>
              <a:t>之间建立起通信联系（目标板上称为监控程序</a:t>
            </a:r>
            <a:r>
              <a:rPr lang="en-US" altLang="zh-CN" sz="2400" dirty="0">
                <a:ea typeface="楷体_GB2312" pitchFamily="49" charset="-122"/>
              </a:rPr>
              <a:t>Monitor</a:t>
            </a:r>
            <a:r>
              <a:rPr lang="zh-CN" altLang="en-US" sz="2400" dirty="0">
                <a:ea typeface="楷体_GB2312" pitchFamily="49" charset="-122"/>
              </a:rPr>
              <a:t>）</a:t>
            </a:r>
          </a:p>
          <a:p>
            <a:pPr lvl="1" eaLnBrk="1" hangingPunct="1"/>
            <a:r>
              <a:rPr lang="zh-CN" altLang="en-US" sz="2400" dirty="0">
                <a:solidFill>
                  <a:srgbClr val="FF3300"/>
                </a:solidFill>
                <a:ea typeface="楷体_GB2312" pitchFamily="49" charset="-122"/>
              </a:rPr>
              <a:t>优点：</a:t>
            </a:r>
            <a:r>
              <a:rPr lang="zh-CN" altLang="en-US" sz="2400" dirty="0">
                <a:ea typeface="楷体_GB2312" pitchFamily="49" charset="-122"/>
              </a:rPr>
              <a:t>纯软件，价格较低，简单，软件调试能力较强</a:t>
            </a:r>
          </a:p>
          <a:p>
            <a:pPr lvl="1" eaLnBrk="1" hangingPunct="1"/>
            <a:r>
              <a:rPr lang="zh-CN" altLang="en-US" sz="2400" dirty="0">
                <a:solidFill>
                  <a:srgbClr val="FF3300"/>
                </a:solidFill>
                <a:ea typeface="楷体_GB2312" pitchFamily="49" charset="-122"/>
              </a:rPr>
              <a:t>缺点：</a:t>
            </a:r>
            <a:r>
              <a:rPr lang="zh-CN" altLang="en-US" sz="2400" dirty="0">
                <a:ea typeface="楷体_GB2312" pitchFamily="49" charset="-122"/>
              </a:rPr>
              <a:t>需要事先烧制</a:t>
            </a:r>
            <a:r>
              <a:rPr lang="en-US" altLang="zh-CN" sz="2400" dirty="0">
                <a:ea typeface="楷体_GB2312" pitchFamily="49" charset="-122"/>
              </a:rPr>
              <a:t>Monitor</a:t>
            </a:r>
            <a:r>
              <a:rPr lang="zh-CN" altLang="en-US" sz="2400" dirty="0">
                <a:ea typeface="楷体_GB2312" pitchFamily="49" charset="-122"/>
              </a:rPr>
              <a:t>（往往需多次试验才能成功）且目标板工作正常，功能有限，特别是硬件调试能力较差。</a:t>
            </a:r>
          </a:p>
          <a:p>
            <a:pPr lvl="1" eaLnBrk="1" hangingPunct="1">
              <a:buFont typeface="Wingdings" panose="05000000000000000000" pitchFamily="2" charset="2"/>
              <a:buNone/>
            </a:pPr>
            <a:r>
              <a:rPr kumimoji="0" lang="zh-CN" altLang="en-US" dirty="0" smtClean="0">
                <a:ea typeface="楷体_GB2312" pitchFamily="49" charset="-122"/>
              </a:rPr>
              <a:t>	</a:t>
            </a:r>
          </a:p>
        </p:txBody>
      </p:sp>
      <p:sp>
        <p:nvSpPr>
          <p:cNvPr id="202756" name="Rectangle 4"/>
          <p:cNvSpPr>
            <a:spLocks noChangeArrowheads="1"/>
          </p:cNvSpPr>
          <p:nvPr/>
        </p:nvSpPr>
        <p:spPr bwMode="auto">
          <a:xfrm>
            <a:off x="1576388" y="4908551"/>
            <a:ext cx="1447800" cy="1066800"/>
          </a:xfrm>
          <a:prstGeom prst="rect">
            <a:avLst/>
          </a:prstGeom>
          <a:solidFill>
            <a:schemeClr val="accent1"/>
          </a:solidFill>
          <a:ln w="9525">
            <a:solidFill>
              <a:srgbClr val="003300"/>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0"/>
              </a:spcBef>
              <a:buClrTx/>
              <a:buSzTx/>
              <a:buFontTx/>
              <a:buNone/>
            </a:pPr>
            <a:r>
              <a:rPr lang="en-US" altLang="zh-CN" sz="2000">
                <a:latin typeface="Times New Roman" panose="02020603050405020304" pitchFamily="18" charset="0"/>
                <a:ea typeface="宋体" panose="02010600030101010101" pitchFamily="2" charset="-122"/>
              </a:rPr>
              <a:t>PC</a:t>
            </a:r>
          </a:p>
        </p:txBody>
      </p:sp>
      <p:sp>
        <p:nvSpPr>
          <p:cNvPr id="202757" name="Rectangle 5"/>
          <p:cNvSpPr>
            <a:spLocks noChangeArrowheads="1"/>
          </p:cNvSpPr>
          <p:nvPr/>
        </p:nvSpPr>
        <p:spPr bwMode="auto">
          <a:xfrm>
            <a:off x="6072188" y="5060951"/>
            <a:ext cx="1676400" cy="838200"/>
          </a:xfrm>
          <a:prstGeom prst="rect">
            <a:avLst/>
          </a:prstGeom>
          <a:solidFill>
            <a:schemeClr val="accent1"/>
          </a:solidFill>
          <a:ln w="9525">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0"/>
              </a:spcBef>
              <a:buClrTx/>
              <a:buSzTx/>
              <a:buFontTx/>
              <a:buNone/>
            </a:pPr>
            <a:r>
              <a:rPr lang="en-US" altLang="zh-CN" sz="2000">
                <a:latin typeface="Times New Roman" panose="02020603050405020304" pitchFamily="18" charset="0"/>
                <a:ea typeface="宋体" panose="02010600030101010101" pitchFamily="2" charset="-122"/>
              </a:rPr>
              <a:t>Target</a:t>
            </a:r>
          </a:p>
        </p:txBody>
      </p:sp>
      <p:sp>
        <p:nvSpPr>
          <p:cNvPr id="202758" name="Line 6"/>
          <p:cNvSpPr>
            <a:spLocks noChangeShapeType="1"/>
          </p:cNvSpPr>
          <p:nvPr/>
        </p:nvSpPr>
        <p:spPr bwMode="auto">
          <a:xfrm>
            <a:off x="3024188" y="5441951"/>
            <a:ext cx="3048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2759" name="Text Box 7"/>
          <p:cNvSpPr txBox="1">
            <a:spLocks noChangeArrowheads="1"/>
          </p:cNvSpPr>
          <p:nvPr/>
        </p:nvSpPr>
        <p:spPr bwMode="auto">
          <a:xfrm>
            <a:off x="3938588" y="5060952"/>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r>
              <a:rPr lang="en-US" altLang="zh-CN" sz="2000">
                <a:latin typeface="Times New Roman" panose="02020603050405020304" pitchFamily="18" charset="0"/>
                <a:ea typeface="宋体" panose="02010600030101010101" pitchFamily="2" charset="-122"/>
              </a:rPr>
              <a:t>Monitor</a:t>
            </a:r>
          </a:p>
        </p:txBody>
      </p:sp>
      <p:sp>
        <p:nvSpPr>
          <p:cNvPr id="202760" name="Rectangle 8"/>
          <p:cNvSpPr>
            <a:spLocks noChangeArrowheads="1"/>
          </p:cNvSpPr>
          <p:nvPr/>
        </p:nvSpPr>
        <p:spPr bwMode="auto">
          <a:xfrm>
            <a:off x="2643188" y="5060951"/>
            <a:ext cx="381000" cy="685800"/>
          </a:xfrm>
          <a:prstGeom prst="rect">
            <a:avLst/>
          </a:prstGeom>
          <a:solidFill>
            <a:schemeClr val="accent1"/>
          </a:solidFill>
          <a:ln w="9525">
            <a:solidFill>
              <a:schemeClr val="tx1"/>
            </a:solidFill>
            <a:miter lim="800000"/>
            <a:headEnd/>
            <a:tailEnd/>
          </a:ln>
        </p:spPr>
        <p:txBody>
          <a:bodyPr vert="eaVert"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0"/>
              </a:spcBef>
              <a:buClrTx/>
              <a:buSzTx/>
              <a:buFontTx/>
              <a:buNone/>
            </a:pPr>
            <a:r>
              <a:rPr lang="zh-CN" altLang="en-US" sz="2000">
                <a:latin typeface="Times New Roman" panose="02020603050405020304" pitchFamily="18" charset="0"/>
                <a:ea typeface="宋体" panose="02010600030101010101" pitchFamily="2" charset="-122"/>
              </a:rPr>
              <a:t>串口</a:t>
            </a:r>
          </a:p>
        </p:txBody>
      </p:sp>
    </p:spTree>
    <p:extLst>
      <p:ext uri="{BB962C8B-B14F-4D97-AF65-F5344CB8AC3E}">
        <p14:creationId xmlns:p14="http://schemas.microsoft.com/office/powerpoint/2010/main" val="4136127274"/>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450" name="Rectangle 2"/>
          <p:cNvSpPr>
            <a:spLocks noGrp="1" noChangeArrowheads="1"/>
          </p:cNvSpPr>
          <p:nvPr>
            <p:ph type="title"/>
          </p:nvPr>
        </p:nvSpPr>
        <p:spPr>
          <a:xfrm>
            <a:off x="2" y="134178"/>
            <a:ext cx="7718855" cy="704022"/>
          </a:xfrm>
        </p:spPr>
        <p:txBody>
          <a:bodyPr vert="horz" lIns="82551" tIns="41275" rIns="82551" bIns="41275" rtlCol="0" anchor="t">
            <a:normAutofit/>
            <a:scene3d>
              <a:camera prst="orthographicFront"/>
              <a:lightRig rig="soft" dir="t"/>
            </a:scene3d>
          </a:bodyPr>
          <a:lstStyle/>
          <a:p>
            <a:pPr marL="254000" indent="-254000">
              <a:spcBef>
                <a:spcPct val="50000"/>
              </a:spcBef>
              <a:buSzPct val="75000"/>
              <a:defRPr/>
            </a:pP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嵌入式系统的调试（</a:t>
            </a:r>
            <a:r>
              <a:rPr lang="en-US" altLang="zh-CN"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4</a:t>
            </a: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a:t>
            </a:r>
          </a:p>
        </p:txBody>
      </p:sp>
      <p:sp>
        <p:nvSpPr>
          <p:cNvPr id="204802" name="Rectangle 3"/>
          <p:cNvSpPr>
            <a:spLocks noGrp="1" noChangeArrowheads="1"/>
          </p:cNvSpPr>
          <p:nvPr>
            <p:ph idx="1"/>
          </p:nvPr>
        </p:nvSpPr>
        <p:spPr>
          <a:xfrm>
            <a:off x="304800" y="1239838"/>
            <a:ext cx="8610600" cy="4246563"/>
          </a:xfrm>
        </p:spPr>
        <p:txBody>
          <a:bodyPr vert="horz" lIns="92075" tIns="46039" rIns="92075" bIns="46039" rtlCol="0">
            <a:normAutofit/>
          </a:bodyPr>
          <a:lstStyle/>
          <a:p>
            <a:pPr marL="0" indent="0">
              <a:buNone/>
            </a:pPr>
            <a:r>
              <a:rPr lang="en-US" altLang="zh-CN" sz="3600" dirty="0">
                <a:latin typeface="楷体_GB2312" pitchFamily="49" charset="-122"/>
                <a:ea typeface="楷体_GB2312" pitchFamily="49" charset="-122"/>
              </a:rPr>
              <a:t>BDM/JTAG</a:t>
            </a:r>
            <a:r>
              <a:rPr lang="zh-CN" altLang="en-US" sz="3600" dirty="0">
                <a:latin typeface="楷体_GB2312" pitchFamily="49" charset="-122"/>
                <a:ea typeface="楷体_GB2312" pitchFamily="49" charset="-122"/>
              </a:rPr>
              <a:t>调试</a:t>
            </a:r>
          </a:p>
          <a:p>
            <a:pPr eaLnBrk="1" hangingPunct="1">
              <a:lnSpc>
                <a:spcPct val="90000"/>
              </a:lnSpc>
              <a:buFont typeface="Wingdings" panose="05000000000000000000" pitchFamily="2" charset="2"/>
              <a:buNone/>
            </a:pPr>
            <a:r>
              <a:rPr lang="zh-CN" altLang="en-US" sz="2400" dirty="0">
                <a:solidFill>
                  <a:srgbClr val="003399"/>
                </a:solidFill>
                <a:ea typeface="楷体_GB2312" pitchFamily="49" charset="-122"/>
              </a:rPr>
              <a:t>    </a:t>
            </a:r>
            <a:r>
              <a:rPr lang="zh-CN" altLang="en-US" sz="2400" dirty="0">
                <a:ea typeface="楷体_GB2312" pitchFamily="49" charset="-122"/>
              </a:rPr>
              <a:t>这种方式有一个硬件调试体。该硬件调试体与目标板通过</a:t>
            </a:r>
            <a:r>
              <a:rPr lang="en-US" altLang="zh-CN" sz="2400" dirty="0">
                <a:ea typeface="楷体_GB2312" pitchFamily="49" charset="-122"/>
              </a:rPr>
              <a:t>BDM</a:t>
            </a:r>
            <a:r>
              <a:rPr lang="zh-CN" altLang="en-US" sz="2400" dirty="0">
                <a:ea typeface="楷体_GB2312" pitchFamily="49" charset="-122"/>
              </a:rPr>
              <a:t>、</a:t>
            </a:r>
            <a:r>
              <a:rPr lang="en-US" altLang="zh-CN" sz="2400" dirty="0">
                <a:ea typeface="楷体_GB2312" pitchFamily="49" charset="-122"/>
              </a:rPr>
              <a:t>JTAG</a:t>
            </a:r>
            <a:r>
              <a:rPr lang="zh-CN" altLang="en-US" sz="2400" dirty="0">
                <a:ea typeface="楷体_GB2312" pitchFamily="49" charset="-122"/>
              </a:rPr>
              <a:t>等调试接口相连，与主机通过串口、并口、网口或</a:t>
            </a:r>
            <a:r>
              <a:rPr lang="en-US" altLang="zh-CN" sz="2400" dirty="0">
                <a:ea typeface="楷体_GB2312" pitchFamily="49" charset="-122"/>
              </a:rPr>
              <a:t>USB</a:t>
            </a:r>
            <a:r>
              <a:rPr lang="zh-CN" altLang="en-US" sz="2400" dirty="0">
                <a:ea typeface="楷体_GB2312" pitchFamily="49" charset="-122"/>
              </a:rPr>
              <a:t>口相连。待调试软件通过</a:t>
            </a:r>
            <a:r>
              <a:rPr lang="en-US" altLang="zh-CN" sz="2400" dirty="0">
                <a:ea typeface="楷体_GB2312" pitchFamily="49" charset="-122"/>
              </a:rPr>
              <a:t>BDM/JTAG</a:t>
            </a:r>
            <a:r>
              <a:rPr lang="zh-CN" altLang="en-US" sz="2400" dirty="0">
                <a:ea typeface="楷体_GB2312" pitchFamily="49" charset="-122"/>
              </a:rPr>
              <a:t>调试器下载到目标板上运行。</a:t>
            </a:r>
          </a:p>
          <a:p>
            <a:pPr lvl="1" eaLnBrk="1" hangingPunct="1">
              <a:lnSpc>
                <a:spcPct val="90000"/>
              </a:lnSpc>
            </a:pPr>
            <a:r>
              <a:rPr lang="zh-CN" altLang="en-US" sz="2400" dirty="0">
                <a:solidFill>
                  <a:srgbClr val="FF3300"/>
                </a:solidFill>
                <a:ea typeface="楷体_GB2312" pitchFamily="49" charset="-122"/>
              </a:rPr>
              <a:t>优点：</a:t>
            </a:r>
            <a:r>
              <a:rPr lang="zh-CN" altLang="en-US" sz="2400" dirty="0">
                <a:ea typeface="楷体_GB2312" pitchFamily="49" charset="-122"/>
              </a:rPr>
              <a:t>方便、简单，无须制作</a:t>
            </a:r>
            <a:r>
              <a:rPr lang="en-US" altLang="zh-CN" sz="2400" dirty="0">
                <a:ea typeface="楷体_GB2312" pitchFamily="49" charset="-122"/>
              </a:rPr>
              <a:t>Monitor</a:t>
            </a:r>
            <a:r>
              <a:rPr lang="zh-CN" altLang="en-US" sz="2400" dirty="0">
                <a:ea typeface="楷体_GB2312" pitchFamily="49" charset="-122"/>
              </a:rPr>
              <a:t>，软硬件均可调试</a:t>
            </a:r>
          </a:p>
          <a:p>
            <a:pPr lvl="1" eaLnBrk="1" hangingPunct="1">
              <a:lnSpc>
                <a:spcPct val="90000"/>
              </a:lnSpc>
            </a:pPr>
            <a:r>
              <a:rPr lang="zh-CN" altLang="en-US" sz="2400" dirty="0">
                <a:solidFill>
                  <a:srgbClr val="FF3300"/>
                </a:solidFill>
                <a:ea typeface="楷体_GB2312" pitchFamily="49" charset="-122"/>
              </a:rPr>
              <a:t>缺点：</a:t>
            </a:r>
            <a:r>
              <a:rPr lang="zh-CN" altLang="en-US" sz="2400" dirty="0">
                <a:ea typeface="楷体_GB2312" pitchFamily="49" charset="-122"/>
              </a:rPr>
              <a:t>需要目标板，且目标板工作基本正常（至少</a:t>
            </a:r>
            <a:r>
              <a:rPr lang="en-US" altLang="zh-CN" sz="2400" dirty="0">
                <a:ea typeface="楷体_GB2312" pitchFamily="49" charset="-122"/>
              </a:rPr>
              <a:t>MCU</a:t>
            </a:r>
            <a:r>
              <a:rPr lang="zh-CN" altLang="en-US" sz="2400" dirty="0">
                <a:ea typeface="楷体_GB2312" pitchFamily="49" charset="-122"/>
              </a:rPr>
              <a:t>工作正常），仅适用于有调试接口的芯片</a:t>
            </a:r>
          </a:p>
          <a:p>
            <a:pPr lvl="1" eaLnBrk="1" hangingPunct="1">
              <a:lnSpc>
                <a:spcPct val="90000"/>
              </a:lnSpc>
              <a:buFont typeface="Wingdings" panose="05000000000000000000" pitchFamily="2" charset="2"/>
              <a:buNone/>
            </a:pPr>
            <a:r>
              <a:rPr kumimoji="0" lang="zh-CN" altLang="en-US" dirty="0" smtClean="0">
                <a:ea typeface="楷体_GB2312" pitchFamily="49" charset="-122"/>
              </a:rPr>
              <a:t>	</a:t>
            </a:r>
          </a:p>
        </p:txBody>
      </p:sp>
      <p:sp>
        <p:nvSpPr>
          <p:cNvPr id="204804" name="Rectangle 4"/>
          <p:cNvSpPr>
            <a:spLocks noChangeArrowheads="1"/>
          </p:cNvSpPr>
          <p:nvPr/>
        </p:nvSpPr>
        <p:spPr bwMode="auto">
          <a:xfrm>
            <a:off x="6300788" y="4891088"/>
            <a:ext cx="1676400" cy="838200"/>
          </a:xfrm>
          <a:prstGeom prst="rect">
            <a:avLst/>
          </a:prstGeom>
          <a:solidFill>
            <a:schemeClr val="accent1"/>
          </a:solidFill>
          <a:ln w="9525">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0"/>
              </a:spcBef>
              <a:buClrTx/>
              <a:buSzTx/>
              <a:buFontTx/>
              <a:buNone/>
            </a:pPr>
            <a:r>
              <a:rPr lang="en-US" altLang="zh-CN" sz="2000">
                <a:latin typeface="Times New Roman" panose="02020603050405020304" pitchFamily="18" charset="0"/>
                <a:ea typeface="宋体" panose="02010600030101010101" pitchFamily="2" charset="-122"/>
              </a:rPr>
              <a:t>Target</a:t>
            </a:r>
          </a:p>
        </p:txBody>
      </p:sp>
      <p:sp>
        <p:nvSpPr>
          <p:cNvPr id="204805" name="Line 5"/>
          <p:cNvSpPr>
            <a:spLocks noChangeShapeType="1"/>
          </p:cNvSpPr>
          <p:nvPr/>
        </p:nvSpPr>
        <p:spPr bwMode="auto">
          <a:xfrm>
            <a:off x="3252788" y="5272088"/>
            <a:ext cx="3048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06" name="Rectangle 6"/>
          <p:cNvSpPr>
            <a:spLocks noChangeArrowheads="1"/>
          </p:cNvSpPr>
          <p:nvPr/>
        </p:nvSpPr>
        <p:spPr bwMode="auto">
          <a:xfrm>
            <a:off x="1804988" y="4738688"/>
            <a:ext cx="1447800" cy="1066800"/>
          </a:xfrm>
          <a:prstGeom prst="rect">
            <a:avLst/>
          </a:prstGeom>
          <a:solidFill>
            <a:schemeClr val="accent1"/>
          </a:solidFill>
          <a:ln w="9525">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0"/>
              </a:spcBef>
              <a:buClrTx/>
              <a:buSzTx/>
              <a:buFontTx/>
              <a:buNone/>
            </a:pPr>
            <a:r>
              <a:rPr lang="en-US" altLang="zh-CN" sz="2000">
                <a:latin typeface="Times New Roman" panose="02020603050405020304" pitchFamily="18" charset="0"/>
                <a:ea typeface="宋体" panose="02010600030101010101" pitchFamily="2" charset="-122"/>
              </a:rPr>
              <a:t>PC</a:t>
            </a:r>
          </a:p>
        </p:txBody>
      </p:sp>
      <p:sp>
        <p:nvSpPr>
          <p:cNvPr id="204807" name="Rectangle 7"/>
          <p:cNvSpPr>
            <a:spLocks noChangeArrowheads="1"/>
          </p:cNvSpPr>
          <p:nvPr/>
        </p:nvSpPr>
        <p:spPr bwMode="auto">
          <a:xfrm>
            <a:off x="2871788" y="4891088"/>
            <a:ext cx="381000" cy="762000"/>
          </a:xfrm>
          <a:prstGeom prst="rect">
            <a:avLst/>
          </a:prstGeom>
          <a:solidFill>
            <a:schemeClr val="accent1"/>
          </a:solidFill>
          <a:ln w="9525">
            <a:solidFill>
              <a:schemeClr val="tx1"/>
            </a:solidFill>
            <a:miter lim="800000"/>
            <a:headEnd/>
            <a:tailEnd/>
          </a:ln>
        </p:spPr>
        <p:txBody>
          <a:bodyPr vert="eaVert"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0"/>
              </a:spcBef>
              <a:buClrTx/>
              <a:buSzTx/>
              <a:buFontTx/>
              <a:buNone/>
            </a:pPr>
            <a:r>
              <a:rPr lang="zh-CN" altLang="en-US" sz="2000">
                <a:latin typeface="Times New Roman" panose="02020603050405020304" pitchFamily="18" charset="0"/>
                <a:ea typeface="宋体" panose="02010600030101010101" pitchFamily="2" charset="-122"/>
              </a:rPr>
              <a:t>接口</a:t>
            </a:r>
          </a:p>
        </p:txBody>
      </p:sp>
      <p:sp>
        <p:nvSpPr>
          <p:cNvPr id="204808" name="Rectangle 8"/>
          <p:cNvSpPr>
            <a:spLocks noChangeArrowheads="1"/>
          </p:cNvSpPr>
          <p:nvPr/>
        </p:nvSpPr>
        <p:spPr bwMode="auto">
          <a:xfrm>
            <a:off x="4090988" y="4967288"/>
            <a:ext cx="1371600" cy="609600"/>
          </a:xfrm>
          <a:prstGeom prst="rect">
            <a:avLst/>
          </a:prstGeom>
          <a:solidFill>
            <a:schemeClr val="accent1"/>
          </a:solidFill>
          <a:ln w="9525">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0"/>
              </a:spcBef>
              <a:buClrTx/>
              <a:buSzTx/>
              <a:buFontTx/>
              <a:buNone/>
            </a:pPr>
            <a:r>
              <a:rPr lang="en-US" altLang="zh-CN" sz="2000">
                <a:latin typeface="Times New Roman" panose="02020603050405020304" pitchFamily="18" charset="0"/>
                <a:ea typeface="宋体" panose="02010600030101010101" pitchFamily="2" charset="-122"/>
              </a:rPr>
              <a:t>BDM/JTAG</a:t>
            </a:r>
          </a:p>
          <a:p>
            <a:pPr algn="ctr" eaLnBrk="1" hangingPunct="1">
              <a:spcBef>
                <a:spcPct val="0"/>
              </a:spcBef>
              <a:buClrTx/>
              <a:buSzTx/>
              <a:buFontTx/>
              <a:buNone/>
            </a:pPr>
            <a:r>
              <a:rPr lang="en-US" altLang="zh-CN" sz="2000">
                <a:latin typeface="Times New Roman" panose="02020603050405020304" pitchFamily="18" charset="0"/>
                <a:ea typeface="宋体" panose="02010600030101010101" pitchFamily="2" charset="-122"/>
              </a:rPr>
              <a:t> Debugger</a:t>
            </a:r>
          </a:p>
        </p:txBody>
      </p:sp>
    </p:spTree>
    <p:extLst>
      <p:ext uri="{BB962C8B-B14F-4D97-AF65-F5344CB8AC3E}">
        <p14:creationId xmlns:p14="http://schemas.microsoft.com/office/powerpoint/2010/main" val="160454936"/>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3474" name="Rectangle 2"/>
          <p:cNvSpPr>
            <a:spLocks noGrp="1" noChangeArrowheads="1"/>
          </p:cNvSpPr>
          <p:nvPr>
            <p:ph type="title"/>
          </p:nvPr>
        </p:nvSpPr>
        <p:spPr>
          <a:xfrm>
            <a:off x="3" y="149086"/>
            <a:ext cx="7706497" cy="689113"/>
          </a:xfrm>
        </p:spPr>
        <p:txBody>
          <a:bodyPr vert="horz" lIns="82551" tIns="41275" rIns="82551" bIns="41275" rtlCol="0" anchor="t">
            <a:normAutofit/>
            <a:scene3d>
              <a:camera prst="orthographicFront"/>
              <a:lightRig rig="soft" dir="t"/>
            </a:scene3d>
          </a:bodyPr>
          <a:lstStyle/>
          <a:p>
            <a:pPr marL="254000" indent="-254000">
              <a:spcBef>
                <a:spcPct val="50000"/>
              </a:spcBef>
              <a:buSzPct val="75000"/>
              <a:defRPr/>
            </a:pP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嵌入式系统的调试（</a:t>
            </a:r>
            <a:r>
              <a:rPr lang="en-US" altLang="zh-CN"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5</a:t>
            </a: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a:t>
            </a:r>
          </a:p>
        </p:txBody>
      </p:sp>
      <p:sp>
        <p:nvSpPr>
          <p:cNvPr id="206850" name="Rectangle 3"/>
          <p:cNvSpPr>
            <a:spLocks noGrp="1" noChangeArrowheads="1"/>
          </p:cNvSpPr>
          <p:nvPr>
            <p:ph idx="1"/>
          </p:nvPr>
        </p:nvSpPr>
        <p:spPr>
          <a:xfrm>
            <a:off x="304800" y="1260477"/>
            <a:ext cx="8534400" cy="4849813"/>
          </a:xfrm>
        </p:spPr>
        <p:txBody>
          <a:bodyPr vert="horz" lIns="92075" tIns="46039" rIns="92075" bIns="46039" rtlCol="0">
            <a:normAutofit/>
          </a:bodyPr>
          <a:lstStyle/>
          <a:p>
            <a:pPr marL="0" indent="0">
              <a:buNone/>
            </a:pPr>
            <a:r>
              <a:rPr lang="zh-CN" altLang="en-US" sz="3600" dirty="0">
                <a:latin typeface="楷体_GB2312" pitchFamily="49" charset="-122"/>
                <a:ea typeface="楷体_GB2312" pitchFamily="49" charset="-122"/>
              </a:rPr>
              <a:t>全仿真调试（</a:t>
            </a:r>
            <a:r>
              <a:rPr lang="en-US" altLang="zh-CN" sz="3600" dirty="0">
                <a:latin typeface="楷体_GB2312" pitchFamily="49" charset="-122"/>
                <a:ea typeface="楷体_GB2312" pitchFamily="49" charset="-122"/>
              </a:rPr>
              <a:t>Emulator</a:t>
            </a:r>
            <a:r>
              <a:rPr lang="zh-CN" altLang="en-US" sz="3600" dirty="0">
                <a:latin typeface="楷体_GB2312" pitchFamily="49" charset="-122"/>
                <a:ea typeface="楷体_GB2312" pitchFamily="49" charset="-122"/>
              </a:rPr>
              <a:t>）</a:t>
            </a:r>
          </a:p>
          <a:p>
            <a:pPr eaLnBrk="1" hangingPunct="1">
              <a:buFont typeface="Wingdings" panose="05000000000000000000" pitchFamily="2" charset="2"/>
              <a:buNone/>
            </a:pPr>
            <a:r>
              <a:rPr lang="zh-CN" altLang="en-US" sz="2800" dirty="0">
                <a:solidFill>
                  <a:srgbClr val="003399"/>
                </a:solidFill>
                <a:ea typeface="楷体_GB2312" pitchFamily="49" charset="-122"/>
              </a:rPr>
              <a:t> </a:t>
            </a:r>
            <a:r>
              <a:rPr lang="zh-CN" altLang="en-US" sz="2400" dirty="0" smtClean="0">
                <a:ea typeface="楷体_GB2312" pitchFamily="49" charset="-122"/>
              </a:rPr>
              <a:t>这种</a:t>
            </a:r>
            <a:r>
              <a:rPr lang="zh-CN" altLang="en-US" sz="2400" dirty="0">
                <a:ea typeface="楷体_GB2312" pitchFamily="49" charset="-122"/>
              </a:rPr>
              <a:t>方式用仿真器完全取代目标板上的</a:t>
            </a:r>
            <a:r>
              <a:rPr lang="en-US" altLang="zh-CN" sz="2400" dirty="0">
                <a:ea typeface="楷体_GB2312" pitchFamily="49" charset="-122"/>
              </a:rPr>
              <a:t>MCU</a:t>
            </a:r>
            <a:r>
              <a:rPr lang="zh-CN" altLang="en-US" sz="2400" dirty="0">
                <a:ea typeface="楷体_GB2312" pitchFamily="49" charset="-122"/>
              </a:rPr>
              <a:t>，因而目标系统对开发者来说完全是透明的、可控的。仿真器与目标板通过仿真头连接，与主机有串口、并口、网口或</a:t>
            </a:r>
            <a:r>
              <a:rPr lang="en-US" altLang="zh-CN" sz="2400" dirty="0">
                <a:ea typeface="楷体_GB2312" pitchFamily="49" charset="-122"/>
              </a:rPr>
              <a:t>USB</a:t>
            </a:r>
            <a:r>
              <a:rPr lang="zh-CN" altLang="en-US" sz="2400" dirty="0">
                <a:ea typeface="楷体_GB2312" pitchFamily="49" charset="-122"/>
              </a:rPr>
              <a:t>口等连接方式。由于仿真器自成体系，调试时既可以连接目标板，也可以不连接目标板（</a:t>
            </a:r>
            <a:r>
              <a:rPr lang="en-US" altLang="zh-CN" sz="2400" dirty="0">
                <a:ea typeface="楷体_GB2312" pitchFamily="49" charset="-122"/>
              </a:rPr>
              <a:t>Stand alone</a:t>
            </a:r>
            <a:r>
              <a:rPr lang="zh-CN" altLang="en-US" sz="2400" dirty="0">
                <a:ea typeface="楷体_GB2312" pitchFamily="49" charset="-122"/>
              </a:rPr>
              <a:t>）。</a:t>
            </a:r>
          </a:p>
          <a:p>
            <a:pPr lvl="1" eaLnBrk="1" hangingPunct="1"/>
            <a:r>
              <a:rPr lang="zh-CN" altLang="en-US" sz="2400" dirty="0">
                <a:solidFill>
                  <a:srgbClr val="FF3300"/>
                </a:solidFill>
                <a:ea typeface="楷体_GB2312" pitchFamily="49" charset="-122"/>
              </a:rPr>
              <a:t>优点：</a:t>
            </a:r>
            <a:r>
              <a:rPr lang="zh-CN" altLang="en-US" sz="2400" dirty="0">
                <a:ea typeface="楷体_GB2312" pitchFamily="49" charset="-122"/>
              </a:rPr>
              <a:t>功能非常强大，软硬件均可做到完全实时在线调试</a:t>
            </a:r>
          </a:p>
          <a:p>
            <a:pPr lvl="1" eaLnBrk="1" hangingPunct="1"/>
            <a:r>
              <a:rPr lang="zh-CN" altLang="en-US" sz="2400" dirty="0">
                <a:solidFill>
                  <a:srgbClr val="FF3300"/>
                </a:solidFill>
                <a:ea typeface="楷体_GB2312" pitchFamily="49" charset="-122"/>
              </a:rPr>
              <a:t>缺点：</a:t>
            </a:r>
            <a:r>
              <a:rPr lang="zh-CN" altLang="en-US" sz="2400" dirty="0">
                <a:ea typeface="楷体_GB2312" pitchFamily="49" charset="-122"/>
              </a:rPr>
              <a:t>价格昂贵。</a:t>
            </a:r>
          </a:p>
        </p:txBody>
      </p:sp>
    </p:spTree>
    <p:extLst>
      <p:ext uri="{BB962C8B-B14F-4D97-AF65-F5344CB8AC3E}">
        <p14:creationId xmlns:p14="http://schemas.microsoft.com/office/powerpoint/2010/main" val="297138317"/>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3" y="3"/>
            <a:ext cx="7567613" cy="790575"/>
          </a:xfrm>
          <a:prstGeom prst="rect">
            <a:avLst/>
          </a:prstGeom>
          <a:noFill/>
          <a:ln>
            <a:noFill/>
          </a:ln>
          <a:extLst>
            <a:ext uri="{909E8E84-426E-40dd-AFC4-6F175D3DCCD1}"/>
            <a:ext uri="{91240B29-F687-4f45-9708-019B960494DF}"/>
          </a:extLst>
        </p:spPr>
        <p:txBody>
          <a:bodyPr lIns="82551" tIns="41275" rIns="82551" bIns="41275" anchor="b"/>
          <a:lstStyle/>
          <a:p>
            <a:pPr marL="253994" indent="-253994" defTabSz="677846">
              <a:lnSpc>
                <a:spcPct val="90000"/>
              </a:lnSpc>
              <a:spcBef>
                <a:spcPct val="50000"/>
              </a:spcBef>
              <a:buSzPct val="75000"/>
              <a:defRPr/>
            </a:pP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cs typeface="+mj-cs"/>
              </a:rPr>
              <a:t>提要</a:t>
            </a:r>
            <a:endPar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cs typeface="+mj-cs"/>
              <a:sym typeface="Symbol" pitchFamily="18" charset="2"/>
            </a:endParaRPr>
          </a:p>
        </p:txBody>
      </p:sp>
      <p:sp>
        <p:nvSpPr>
          <p:cNvPr id="186371" name="Rectangle 3"/>
          <p:cNvSpPr>
            <a:spLocks noChangeArrowheads="1"/>
          </p:cNvSpPr>
          <p:nvPr/>
        </p:nvSpPr>
        <p:spPr bwMode="auto">
          <a:xfrm>
            <a:off x="3" y="-18466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186372" name="Rectangle 4"/>
          <p:cNvSpPr>
            <a:spLocks noChangeArrowheads="1"/>
          </p:cNvSpPr>
          <p:nvPr/>
        </p:nvSpPr>
        <p:spPr bwMode="auto">
          <a:xfrm>
            <a:off x="3" y="-18466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186373" name="Arc 6"/>
          <p:cNvSpPr>
            <a:spLocks/>
          </p:cNvSpPr>
          <p:nvPr/>
        </p:nvSpPr>
        <p:spPr bwMode="gray">
          <a:xfrm>
            <a:off x="1633541" y="1687517"/>
            <a:ext cx="2251075" cy="4478337"/>
          </a:xfrm>
          <a:custGeom>
            <a:avLst/>
            <a:gdLst>
              <a:gd name="T0" fmla="*/ 2147483646 w 21600"/>
              <a:gd name="T1" fmla="*/ 0 h 42956"/>
              <a:gd name="T2" fmla="*/ 2147483646 w 21600"/>
              <a:gd name="T3" fmla="*/ 2147483646 h 42956"/>
              <a:gd name="T4" fmla="*/ 0 w 21600"/>
              <a:gd name="T5" fmla="*/ 2147483646 h 42956"/>
              <a:gd name="T6" fmla="*/ 0 60000 65536"/>
              <a:gd name="T7" fmla="*/ 0 60000 65536"/>
              <a:gd name="T8" fmla="*/ 0 60000 65536"/>
              <a:gd name="T9" fmla="*/ 0 w 21600"/>
              <a:gd name="T10" fmla="*/ 0 h 42956"/>
              <a:gd name="T11" fmla="*/ 21600 w 21600"/>
              <a:gd name="T12" fmla="*/ 42956 h 42956"/>
            </a:gdLst>
            <a:ahLst/>
            <a:cxnLst>
              <a:cxn ang="T6">
                <a:pos x="T0" y="T1"/>
              </a:cxn>
              <a:cxn ang="T7">
                <a:pos x="T2" y="T3"/>
              </a:cxn>
              <a:cxn ang="T8">
                <a:pos x="T4" y="T5"/>
              </a:cxn>
            </a:cxnLst>
            <a:rect l="T9" t="T10" r="T11" b="T12"/>
            <a:pathLst>
              <a:path w="21600" h="42956" fill="none" extrusionOk="0">
                <a:moveTo>
                  <a:pt x="1655" y="-1"/>
                </a:moveTo>
                <a:cubicBezTo>
                  <a:pt x="12909" y="864"/>
                  <a:pt x="21600" y="10248"/>
                  <a:pt x="21600" y="21536"/>
                </a:cubicBezTo>
                <a:cubicBezTo>
                  <a:pt x="21600" y="32389"/>
                  <a:pt x="13545" y="41558"/>
                  <a:pt x="2782" y="42956"/>
                </a:cubicBezTo>
              </a:path>
              <a:path w="21600" h="42956" stroke="0" extrusionOk="0">
                <a:moveTo>
                  <a:pt x="1655" y="-1"/>
                </a:moveTo>
                <a:cubicBezTo>
                  <a:pt x="12909" y="864"/>
                  <a:pt x="21600" y="10248"/>
                  <a:pt x="21600" y="21536"/>
                </a:cubicBezTo>
                <a:cubicBezTo>
                  <a:pt x="21600" y="32389"/>
                  <a:pt x="13545" y="41558"/>
                  <a:pt x="2782" y="42956"/>
                </a:cubicBezTo>
                <a:lnTo>
                  <a:pt x="0" y="21536"/>
                </a:lnTo>
                <a:lnTo>
                  <a:pt x="1655" y="-1"/>
                </a:lnTo>
                <a:close/>
              </a:path>
            </a:pathLst>
          </a:custGeom>
          <a:noFill/>
          <a:ln w="28575">
            <a:solidFill>
              <a:schemeClr val="hlink"/>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13895" name="Oval 7">
            <a:hlinkClick r:id="rId3" action="ppaction://hlinksldjump"/>
          </p:cNvPr>
          <p:cNvSpPr>
            <a:spLocks noChangeAspect="1" noChangeArrowheads="1"/>
          </p:cNvSpPr>
          <p:nvPr/>
        </p:nvSpPr>
        <p:spPr bwMode="gray">
          <a:xfrm>
            <a:off x="2208214" y="1555751"/>
            <a:ext cx="444500" cy="444500"/>
          </a:xfrm>
          <a:prstGeom prst="ellipse">
            <a:avLst/>
          </a:prstGeom>
          <a:gradFill rotWithShape="0">
            <a:gsLst>
              <a:gs pos="0">
                <a:srgbClr val="FFFFFF"/>
              </a:gs>
              <a:gs pos="100000">
                <a:srgbClr val="000066"/>
              </a:gs>
            </a:gsLst>
            <a:path path="shape">
              <a:fillToRect l="50000" t="50000" r="50000" b="50000"/>
            </a:path>
          </a:gradFill>
          <a:ln w="12700">
            <a:solidFill>
              <a:srgbClr val="002D86"/>
            </a:solidFill>
            <a:round/>
            <a:headEnd/>
            <a:tailEnd/>
          </a:ln>
          <a:effectLst>
            <a:outerShdw dist="35921" dir="2700000" algn="ctr" rotWithShape="0">
              <a:schemeClr val="tx2"/>
            </a:outerShdw>
          </a:effectLst>
        </p:spPr>
        <p:txBody>
          <a:bodyPr wrap="none"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defRPr/>
            </a:pPr>
            <a:r>
              <a:rPr kumimoji="0" lang="en-US" altLang="zh-CN" b="1">
                <a:effectLst>
                  <a:outerShdw blurRad="38100" dist="38100" dir="2700000" algn="tl">
                    <a:srgbClr val="C0C0C0"/>
                  </a:outerShdw>
                </a:effectLst>
                <a:latin typeface="Arial" panose="020B0604020202020204" pitchFamily="34" charset="0"/>
              </a:rPr>
              <a:t>1</a:t>
            </a:r>
          </a:p>
        </p:txBody>
      </p:sp>
      <p:sp>
        <p:nvSpPr>
          <p:cNvPr id="2213896" name="Oval 8">
            <a:hlinkClick r:id="rId3" action="ppaction://hlinksldjump"/>
          </p:cNvPr>
          <p:cNvSpPr>
            <a:spLocks noChangeAspect="1" noChangeArrowheads="1"/>
          </p:cNvSpPr>
          <p:nvPr/>
        </p:nvSpPr>
        <p:spPr bwMode="gray">
          <a:xfrm>
            <a:off x="3622675" y="3227389"/>
            <a:ext cx="444500" cy="444500"/>
          </a:xfrm>
          <a:prstGeom prst="ellipse">
            <a:avLst/>
          </a:prstGeom>
          <a:gradFill rotWithShape="0">
            <a:gsLst>
              <a:gs pos="0">
                <a:srgbClr val="FFFFFF"/>
              </a:gs>
              <a:gs pos="100000">
                <a:srgbClr val="000066"/>
              </a:gs>
            </a:gsLst>
            <a:path path="shape">
              <a:fillToRect l="50000" t="50000" r="50000" b="50000"/>
            </a:path>
          </a:gradFill>
          <a:ln w="12700">
            <a:solidFill>
              <a:srgbClr val="002D86"/>
            </a:solidFill>
            <a:round/>
            <a:headEnd/>
            <a:tailEnd/>
          </a:ln>
          <a:effectLst>
            <a:outerShdw dist="35921" dir="2700000" algn="ctr" rotWithShape="0">
              <a:schemeClr val="tx2"/>
            </a:outerShdw>
          </a:effectLst>
        </p:spPr>
        <p:txBody>
          <a:bodyPr wrap="none"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defRPr/>
            </a:pPr>
            <a:r>
              <a:rPr kumimoji="0" lang="en-US" altLang="zh-CN" b="1">
                <a:effectLst>
                  <a:outerShdw blurRad="38100" dist="38100" dir="2700000" algn="tl">
                    <a:srgbClr val="C0C0C0"/>
                  </a:outerShdw>
                </a:effectLst>
                <a:latin typeface="Arial" panose="020B0604020202020204" pitchFamily="34" charset="0"/>
              </a:rPr>
              <a:t>3</a:t>
            </a:r>
          </a:p>
        </p:txBody>
      </p:sp>
      <p:sp>
        <p:nvSpPr>
          <p:cNvPr id="2213897" name="Oval 9">
            <a:hlinkClick r:id="rId3" action="ppaction://hlinksldjump"/>
          </p:cNvPr>
          <p:cNvSpPr>
            <a:spLocks noChangeAspect="1" noChangeArrowheads="1"/>
          </p:cNvSpPr>
          <p:nvPr/>
        </p:nvSpPr>
        <p:spPr bwMode="gray">
          <a:xfrm>
            <a:off x="3178175" y="2341563"/>
            <a:ext cx="444500" cy="444500"/>
          </a:xfrm>
          <a:prstGeom prst="ellipse">
            <a:avLst/>
          </a:prstGeom>
          <a:gradFill rotWithShape="0">
            <a:gsLst>
              <a:gs pos="0">
                <a:srgbClr val="FFFFFF"/>
              </a:gs>
              <a:gs pos="100000">
                <a:srgbClr val="000066"/>
              </a:gs>
            </a:gsLst>
            <a:path path="shape">
              <a:fillToRect l="50000" t="50000" r="50000" b="50000"/>
            </a:path>
          </a:gradFill>
          <a:ln w="12700">
            <a:solidFill>
              <a:srgbClr val="002D86"/>
            </a:solidFill>
            <a:round/>
            <a:headEnd/>
            <a:tailEnd/>
          </a:ln>
          <a:effectLst>
            <a:outerShdw dist="35921" dir="2700000" algn="ctr" rotWithShape="0">
              <a:schemeClr val="tx2"/>
            </a:outerShdw>
          </a:effectLst>
        </p:spPr>
        <p:txBody>
          <a:bodyPr wrap="none"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defRPr/>
            </a:pPr>
            <a:r>
              <a:rPr kumimoji="0" lang="en-US" altLang="zh-CN" b="1">
                <a:effectLst>
                  <a:outerShdw blurRad="38100" dist="38100" dir="2700000" algn="tl">
                    <a:srgbClr val="C0C0C0"/>
                  </a:outerShdw>
                </a:effectLst>
                <a:latin typeface="Arial" panose="020B0604020202020204" pitchFamily="34" charset="0"/>
              </a:rPr>
              <a:t>2</a:t>
            </a:r>
          </a:p>
        </p:txBody>
      </p:sp>
      <p:sp>
        <p:nvSpPr>
          <p:cNvPr id="186377" name="Rectangle 11"/>
          <p:cNvSpPr>
            <a:spLocks noChangeArrowheads="1"/>
          </p:cNvSpPr>
          <p:nvPr/>
        </p:nvSpPr>
        <p:spPr bwMode="auto">
          <a:xfrm>
            <a:off x="2828925" y="1557338"/>
            <a:ext cx="5373688" cy="450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1" tIns="41275" rIns="82551" bIns="41275"/>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nSpc>
                <a:spcPct val="90000"/>
              </a:lnSpc>
              <a:spcBef>
                <a:spcPct val="0"/>
              </a:spcBef>
              <a:buClrTx/>
              <a:buSzTx/>
              <a:buFontTx/>
              <a:buNone/>
            </a:pPr>
            <a:r>
              <a:rPr lang="zh-CN" altLang="en-US" sz="2400" b="1" dirty="0">
                <a:solidFill>
                  <a:srgbClr val="FF0000"/>
                </a:solidFill>
                <a:latin typeface="微软雅黑" panose="020B0503020204020204" pitchFamily="34" charset="-122"/>
                <a:ea typeface="微软雅黑" panose="020B0503020204020204" pitchFamily="34" charset="-122"/>
              </a:rPr>
              <a:t>嵌入式</a:t>
            </a:r>
            <a:r>
              <a:rPr lang="zh-CN" altLang="en-US" sz="2400" b="1" dirty="0" smtClean="0">
                <a:solidFill>
                  <a:srgbClr val="FF0000"/>
                </a:solidFill>
                <a:latin typeface="微软雅黑" panose="020B0503020204020204" pitchFamily="34" charset="-122"/>
                <a:ea typeface="微软雅黑" panose="020B0503020204020204" pitchFamily="34" charset="-122"/>
              </a:rPr>
              <a:t>系统开发过程</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186378" name="Rectangle 12"/>
          <p:cNvSpPr>
            <a:spLocks noChangeArrowheads="1"/>
          </p:cNvSpPr>
          <p:nvPr/>
        </p:nvSpPr>
        <p:spPr bwMode="auto">
          <a:xfrm>
            <a:off x="3806828" y="2387601"/>
            <a:ext cx="4652963" cy="450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1" tIns="41275" rIns="82551" bIns="41275"/>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nSpc>
                <a:spcPct val="90000"/>
              </a:lnSpc>
              <a:spcBef>
                <a:spcPct val="0"/>
              </a:spcBef>
              <a:buClrTx/>
              <a:buSzTx/>
              <a:buFontTx/>
              <a:buNone/>
            </a:pPr>
            <a:r>
              <a:rPr lang="zh-CN" altLang="en-US" sz="2400" b="1" dirty="0">
                <a:latin typeface="微软雅黑" panose="020B0503020204020204" pitchFamily="34" charset="-122"/>
                <a:ea typeface="微软雅黑" panose="020B0503020204020204" pitchFamily="34" charset="-122"/>
              </a:rPr>
              <a:t>嵌入式系统开发环境</a:t>
            </a:r>
          </a:p>
        </p:txBody>
      </p:sp>
      <p:sp>
        <p:nvSpPr>
          <p:cNvPr id="186379" name="Rectangle 13"/>
          <p:cNvSpPr>
            <a:spLocks noChangeArrowheads="1"/>
          </p:cNvSpPr>
          <p:nvPr/>
        </p:nvSpPr>
        <p:spPr bwMode="auto">
          <a:xfrm>
            <a:off x="4200527" y="3262314"/>
            <a:ext cx="4298951" cy="450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1" tIns="41275" rIns="82551" bIns="41275"/>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nSpc>
                <a:spcPct val="90000"/>
              </a:lnSpc>
              <a:spcBef>
                <a:spcPct val="0"/>
              </a:spcBef>
              <a:buClrTx/>
              <a:buSzTx/>
              <a:buFontTx/>
              <a:buNone/>
            </a:pPr>
            <a:r>
              <a:rPr lang="zh-CN" altLang="en-US" sz="2400" b="1" dirty="0" smtClean="0">
                <a:latin typeface="微软雅黑" panose="020B0503020204020204" pitchFamily="34" charset="-122"/>
                <a:ea typeface="微软雅黑" panose="020B0503020204020204" pitchFamily="34" charset="-122"/>
              </a:rPr>
              <a:t>示例</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1210575"/>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4498" name="Rectangle 2"/>
          <p:cNvSpPr>
            <a:spLocks noGrp="1" noChangeArrowheads="1"/>
          </p:cNvSpPr>
          <p:nvPr>
            <p:ph type="title"/>
          </p:nvPr>
        </p:nvSpPr>
        <p:spPr>
          <a:xfrm>
            <a:off x="3" y="154057"/>
            <a:ext cx="7706497" cy="684143"/>
          </a:xfrm>
        </p:spPr>
        <p:txBody>
          <a:bodyPr vert="horz" lIns="82551" tIns="41275" rIns="82551" bIns="41275" rtlCol="0" anchor="t">
            <a:normAutofit/>
            <a:scene3d>
              <a:camera prst="orthographicFront"/>
              <a:lightRig rig="soft" dir="t"/>
            </a:scene3d>
          </a:bodyPr>
          <a:lstStyle/>
          <a:p>
            <a:pPr marL="254000" indent="-254000">
              <a:spcBef>
                <a:spcPct val="50000"/>
              </a:spcBef>
              <a:buSzPct val="75000"/>
              <a:defRPr/>
            </a:pPr>
            <a:r>
              <a:rPr lang="en-US" altLang="zh-CN"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ARM</a:t>
            </a: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的调试方式</a:t>
            </a:r>
          </a:p>
        </p:txBody>
      </p:sp>
      <p:sp>
        <p:nvSpPr>
          <p:cNvPr id="208898" name="Rectangle 3"/>
          <p:cNvSpPr>
            <a:spLocks noGrp="1" noChangeArrowheads="1"/>
          </p:cNvSpPr>
          <p:nvPr>
            <p:ph idx="1"/>
          </p:nvPr>
        </p:nvSpPr>
        <p:spPr>
          <a:xfrm>
            <a:off x="498478" y="1068457"/>
            <a:ext cx="8132763" cy="5341870"/>
          </a:xfrm>
        </p:spPr>
        <p:txBody>
          <a:bodyPr>
            <a:normAutofit/>
          </a:bodyPr>
          <a:lstStyle/>
          <a:p>
            <a:pPr eaLnBrk="1" hangingPunct="1"/>
            <a:r>
              <a:rPr lang="zh-CN" altLang="en-US" sz="2400" dirty="0"/>
              <a:t>模拟调试</a:t>
            </a:r>
          </a:p>
          <a:p>
            <a:pPr lvl="1" eaLnBrk="1" hangingPunct="1"/>
            <a:r>
              <a:rPr lang="en-US" altLang="zh-CN" dirty="0"/>
              <a:t>SDT2.52: </a:t>
            </a:r>
            <a:r>
              <a:rPr lang="en-US" altLang="zh-CN" dirty="0" err="1"/>
              <a:t>ARMulator</a:t>
            </a:r>
            <a:endParaRPr lang="en-US" altLang="zh-CN" dirty="0"/>
          </a:p>
          <a:p>
            <a:pPr lvl="1" eaLnBrk="1" hangingPunct="1"/>
            <a:r>
              <a:rPr lang="en-US" altLang="zh-CN" dirty="0"/>
              <a:t>ADS1.2</a:t>
            </a:r>
            <a:r>
              <a:rPr lang="zh-CN" altLang="en-US" dirty="0"/>
              <a:t>：</a:t>
            </a:r>
            <a:r>
              <a:rPr lang="en-US" altLang="zh-CN" dirty="0" err="1"/>
              <a:t>ARMulator</a:t>
            </a:r>
            <a:endParaRPr lang="en-US" altLang="zh-CN" dirty="0"/>
          </a:p>
          <a:p>
            <a:pPr lvl="1" eaLnBrk="1" hangingPunct="1"/>
            <a:r>
              <a:rPr lang="en-US" altLang="zh-CN" dirty="0"/>
              <a:t>Trace32</a:t>
            </a:r>
            <a:r>
              <a:rPr lang="zh-CN" altLang="en-US" dirty="0"/>
              <a:t>：</a:t>
            </a:r>
            <a:r>
              <a:rPr lang="en-US" altLang="zh-CN" dirty="0"/>
              <a:t>Simulator</a:t>
            </a:r>
          </a:p>
          <a:p>
            <a:pPr lvl="1" eaLnBrk="1" hangingPunct="1"/>
            <a:r>
              <a:rPr lang="en-US" altLang="zh-CN" dirty="0"/>
              <a:t>EW-ARM</a:t>
            </a:r>
            <a:r>
              <a:rPr lang="zh-CN" altLang="en-US" dirty="0"/>
              <a:t>：</a:t>
            </a:r>
            <a:r>
              <a:rPr lang="en-US" altLang="zh-CN" dirty="0"/>
              <a:t>C-spy</a:t>
            </a:r>
          </a:p>
          <a:p>
            <a:pPr eaLnBrk="1" hangingPunct="1"/>
            <a:r>
              <a:rPr lang="zh-CN" altLang="en-US" sz="2400" dirty="0"/>
              <a:t>软件调试</a:t>
            </a:r>
          </a:p>
          <a:p>
            <a:pPr lvl="1" eaLnBrk="1" hangingPunct="1"/>
            <a:r>
              <a:rPr lang="en-US" altLang="zh-CN" dirty="0"/>
              <a:t>ADS1.2</a:t>
            </a:r>
            <a:r>
              <a:rPr lang="zh-CN" altLang="en-US" dirty="0"/>
              <a:t>：</a:t>
            </a:r>
            <a:r>
              <a:rPr lang="en-US" altLang="zh-CN" dirty="0"/>
              <a:t>Angel</a:t>
            </a:r>
            <a:r>
              <a:rPr lang="zh-CN" altLang="en-US" dirty="0"/>
              <a:t>（串口）</a:t>
            </a:r>
          </a:p>
          <a:p>
            <a:pPr lvl="1" eaLnBrk="1" hangingPunct="1"/>
            <a:r>
              <a:rPr lang="en-US" altLang="zh-CN" dirty="0"/>
              <a:t>SDT2.52  Angel</a:t>
            </a:r>
            <a:r>
              <a:rPr lang="zh-CN" altLang="en-US" dirty="0"/>
              <a:t>（串口）</a:t>
            </a:r>
          </a:p>
          <a:p>
            <a:pPr eaLnBrk="1" hangingPunct="1"/>
            <a:r>
              <a:rPr lang="en-US" altLang="zh-CN" sz="2400" dirty="0"/>
              <a:t>JTAG</a:t>
            </a:r>
            <a:r>
              <a:rPr lang="zh-CN" altLang="en-US" sz="2400" dirty="0"/>
              <a:t>调试</a:t>
            </a:r>
          </a:p>
          <a:p>
            <a:pPr lvl="1" eaLnBrk="1" hangingPunct="1"/>
            <a:r>
              <a:rPr lang="en-US" altLang="zh-CN" dirty="0"/>
              <a:t>ARM</a:t>
            </a:r>
            <a:r>
              <a:rPr lang="zh-CN" altLang="en-US" dirty="0"/>
              <a:t>：</a:t>
            </a:r>
            <a:r>
              <a:rPr lang="en-US" altLang="zh-CN" dirty="0"/>
              <a:t>Multi-ICE,</a:t>
            </a:r>
            <a:r>
              <a:rPr lang="zh-CN" altLang="en-US" dirty="0"/>
              <a:t>简易型仿真器</a:t>
            </a:r>
          </a:p>
          <a:p>
            <a:pPr lvl="1" eaLnBrk="1" hangingPunct="1"/>
            <a:r>
              <a:rPr lang="en-US" altLang="zh-CN" dirty="0"/>
              <a:t>Trace32-ICD for ARM</a:t>
            </a:r>
          </a:p>
          <a:p>
            <a:pPr lvl="1" eaLnBrk="1" hangingPunct="1"/>
            <a:r>
              <a:rPr lang="en-US" altLang="zh-CN" dirty="0" err="1"/>
              <a:t>Hitex</a:t>
            </a:r>
            <a:r>
              <a:rPr lang="zh-CN" altLang="en-US" dirty="0"/>
              <a:t>：</a:t>
            </a:r>
            <a:r>
              <a:rPr lang="en-US" altLang="zh-CN" dirty="0" err="1"/>
              <a:t>Tanto</a:t>
            </a:r>
            <a:r>
              <a:rPr lang="en-US" altLang="zh-CN" dirty="0"/>
              <a:t> for ARM</a:t>
            </a:r>
          </a:p>
          <a:p>
            <a:pPr eaLnBrk="1" hangingPunct="1"/>
            <a:r>
              <a:rPr lang="zh-CN" altLang="en-US" sz="2400" dirty="0"/>
              <a:t>全仿真调试</a:t>
            </a:r>
          </a:p>
          <a:p>
            <a:pPr lvl="1" eaLnBrk="1" hangingPunct="1"/>
            <a:r>
              <a:rPr lang="en-US" altLang="zh-CN" dirty="0"/>
              <a:t>Trace32-FIRE/ICE</a:t>
            </a:r>
          </a:p>
        </p:txBody>
      </p:sp>
    </p:spTree>
    <p:extLst>
      <p:ext uri="{BB962C8B-B14F-4D97-AF65-F5344CB8AC3E}">
        <p14:creationId xmlns:p14="http://schemas.microsoft.com/office/powerpoint/2010/main" val="2246702681"/>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5522" name="Rectangle 2"/>
          <p:cNvSpPr>
            <a:spLocks noGrp="1" noChangeArrowheads="1"/>
          </p:cNvSpPr>
          <p:nvPr>
            <p:ph type="title"/>
          </p:nvPr>
        </p:nvSpPr>
        <p:spPr>
          <a:xfrm>
            <a:off x="3" y="144116"/>
            <a:ext cx="7706497" cy="694083"/>
          </a:xfrm>
        </p:spPr>
        <p:txBody>
          <a:bodyPr vert="horz" lIns="82551" tIns="41275" rIns="82551" bIns="41275" rtlCol="0" anchor="t">
            <a:normAutofit/>
            <a:scene3d>
              <a:camera prst="orthographicFront"/>
              <a:lightRig rig="soft" dir="t"/>
            </a:scene3d>
          </a:bodyPr>
          <a:lstStyle/>
          <a:p>
            <a:pPr marL="254000" indent="-254000">
              <a:spcBef>
                <a:spcPct val="50000"/>
              </a:spcBef>
              <a:buSzPct val="75000"/>
              <a:defRPr/>
            </a:pPr>
            <a:r>
              <a:rPr lang="en-US" altLang="zh-CN"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ARM</a:t>
            </a: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调试工具</a:t>
            </a:r>
          </a:p>
        </p:txBody>
      </p:sp>
      <p:sp>
        <p:nvSpPr>
          <p:cNvPr id="210946" name="Rectangle 3"/>
          <p:cNvSpPr>
            <a:spLocks noGrp="1" noChangeArrowheads="1"/>
          </p:cNvSpPr>
          <p:nvPr>
            <p:ph idx="1"/>
          </p:nvPr>
        </p:nvSpPr>
        <p:spPr>
          <a:xfrm>
            <a:off x="401639" y="1143000"/>
            <a:ext cx="4953000" cy="5257800"/>
          </a:xfrm>
        </p:spPr>
        <p:txBody>
          <a:bodyPr vert="horz" lIns="92075" tIns="46039" rIns="92075" bIns="46039" rtlCol="0">
            <a:normAutofit/>
          </a:bodyPr>
          <a:lstStyle/>
          <a:p>
            <a:pPr eaLnBrk="1" hangingPunct="1"/>
            <a:r>
              <a:rPr kumimoji="0" lang="en-US" altLang="zh-CN" dirty="0" smtClean="0"/>
              <a:t>Multi-ICE</a:t>
            </a:r>
          </a:p>
          <a:p>
            <a:pPr lvl="1" eaLnBrk="1" hangingPunct="1"/>
            <a:r>
              <a:rPr kumimoji="0" lang="en-US" altLang="zh-CN" dirty="0" smtClean="0">
                <a:ea typeface="楷体_GB2312" pitchFamily="49" charset="-122"/>
              </a:rPr>
              <a:t>ARM</a:t>
            </a:r>
            <a:r>
              <a:rPr kumimoji="0" lang="zh-CN" altLang="en-US" dirty="0" smtClean="0">
                <a:ea typeface="楷体_GB2312" pitchFamily="49" charset="-122"/>
              </a:rPr>
              <a:t>公司出品</a:t>
            </a:r>
          </a:p>
          <a:p>
            <a:pPr lvl="1" eaLnBrk="1" hangingPunct="1"/>
            <a:r>
              <a:rPr kumimoji="0" lang="zh-CN" altLang="en-US" dirty="0" smtClean="0">
                <a:ea typeface="楷体_GB2312" pitchFamily="49" charset="-122"/>
              </a:rPr>
              <a:t>与</a:t>
            </a:r>
            <a:r>
              <a:rPr kumimoji="0" lang="en-US" altLang="zh-CN" dirty="0" smtClean="0">
                <a:ea typeface="楷体_GB2312" pitchFamily="49" charset="-122"/>
              </a:rPr>
              <a:t>ADS</a:t>
            </a:r>
            <a:r>
              <a:rPr kumimoji="0" lang="zh-CN" altLang="en-US" dirty="0" smtClean="0">
                <a:ea typeface="楷体_GB2312" pitchFamily="49" charset="-122"/>
              </a:rPr>
              <a:t>配套使用</a:t>
            </a:r>
          </a:p>
          <a:p>
            <a:pPr lvl="1" eaLnBrk="1" hangingPunct="1"/>
            <a:r>
              <a:rPr kumimoji="0" lang="zh-CN" altLang="en-US" dirty="0" smtClean="0">
                <a:ea typeface="楷体_GB2312" pitchFamily="49" charset="-122"/>
              </a:rPr>
              <a:t>支持不同的</a:t>
            </a:r>
            <a:r>
              <a:rPr kumimoji="0" lang="en-US" altLang="zh-CN" dirty="0" smtClean="0">
                <a:ea typeface="楷体_GB2312" pitchFamily="49" charset="-122"/>
              </a:rPr>
              <a:t>ARM</a:t>
            </a:r>
            <a:r>
              <a:rPr kumimoji="0" lang="zh-CN" altLang="en-US" dirty="0" smtClean="0">
                <a:ea typeface="楷体_GB2312" pitchFamily="49" charset="-122"/>
              </a:rPr>
              <a:t>内核</a:t>
            </a:r>
          </a:p>
          <a:p>
            <a:pPr lvl="1" eaLnBrk="1" hangingPunct="1"/>
            <a:r>
              <a:rPr kumimoji="0" lang="zh-CN" altLang="en-US" dirty="0" smtClean="0">
                <a:ea typeface="楷体_GB2312" pitchFamily="49" charset="-122"/>
              </a:rPr>
              <a:t>另有</a:t>
            </a:r>
            <a:r>
              <a:rPr kumimoji="0" lang="en-US" altLang="zh-CN" dirty="0" smtClean="0">
                <a:ea typeface="楷体_GB2312" pitchFamily="49" charset="-122"/>
              </a:rPr>
              <a:t>Multi-trace</a:t>
            </a:r>
            <a:r>
              <a:rPr kumimoji="0" lang="zh-CN" altLang="en-US" dirty="0" smtClean="0">
                <a:ea typeface="楷体_GB2312" pitchFamily="49" charset="-122"/>
              </a:rPr>
              <a:t>模块可选</a:t>
            </a:r>
          </a:p>
          <a:p>
            <a:pPr eaLnBrk="1" hangingPunct="1"/>
            <a:endParaRPr kumimoji="0" lang="zh-CN" altLang="en-US" dirty="0" smtClean="0"/>
          </a:p>
          <a:p>
            <a:pPr eaLnBrk="1" hangingPunct="1"/>
            <a:endParaRPr kumimoji="0" lang="zh-CN" altLang="en-US" dirty="0" smtClean="0"/>
          </a:p>
          <a:p>
            <a:pPr eaLnBrk="1" hangingPunct="1"/>
            <a:endParaRPr kumimoji="0" lang="en-US" altLang="zh-CN" dirty="0" smtClean="0"/>
          </a:p>
        </p:txBody>
      </p:sp>
      <p:pic>
        <p:nvPicPr>
          <p:cNvPr id="210948" name="Picture 4"/>
          <p:cNvPicPr>
            <a:picLocks noChangeAspect="1" noChangeArrowheads="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482728" y="3973514"/>
            <a:ext cx="2987675" cy="203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10949" name="Picture 5" descr="multitrace_unit_l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3879851"/>
            <a:ext cx="29718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0297936"/>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6546" name="Rectangle 2"/>
          <p:cNvSpPr>
            <a:spLocks noGrp="1" noChangeArrowheads="1"/>
          </p:cNvSpPr>
          <p:nvPr>
            <p:ph type="title"/>
          </p:nvPr>
        </p:nvSpPr>
        <p:spPr>
          <a:xfrm>
            <a:off x="3" y="159026"/>
            <a:ext cx="7706497" cy="679174"/>
          </a:xfrm>
        </p:spPr>
        <p:txBody>
          <a:bodyPr vert="horz" lIns="82551" tIns="41275" rIns="82551" bIns="41275" rtlCol="0" anchor="t">
            <a:normAutofit/>
            <a:scene3d>
              <a:camera prst="orthographicFront"/>
              <a:lightRig rig="soft" dir="t"/>
            </a:scene3d>
          </a:bodyPr>
          <a:lstStyle/>
          <a:p>
            <a:pPr marL="254000" indent="-254000">
              <a:spcBef>
                <a:spcPct val="50000"/>
              </a:spcBef>
              <a:buSzPct val="75000"/>
              <a:defRPr/>
            </a:pP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选择实时操作系统</a:t>
            </a:r>
            <a:r>
              <a:rPr lang="en-US" altLang="zh-CN"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RTOS</a:t>
            </a:r>
          </a:p>
        </p:txBody>
      </p:sp>
      <p:sp>
        <p:nvSpPr>
          <p:cNvPr id="212994" name="Rectangle 3"/>
          <p:cNvSpPr>
            <a:spLocks noGrp="1" noChangeArrowheads="1"/>
          </p:cNvSpPr>
          <p:nvPr>
            <p:ph idx="1"/>
          </p:nvPr>
        </p:nvSpPr>
        <p:spPr>
          <a:xfrm>
            <a:off x="381000" y="1219200"/>
            <a:ext cx="8534400" cy="4876800"/>
          </a:xfrm>
        </p:spPr>
        <p:txBody>
          <a:bodyPr/>
          <a:lstStyle/>
          <a:p>
            <a:pPr marL="0" indent="0" eaLnBrk="1" hangingPunct="1">
              <a:buNone/>
            </a:pPr>
            <a:r>
              <a:rPr kumimoji="0" lang="zh-CN" altLang="en-US" sz="2800" dirty="0" smtClean="0">
                <a:solidFill>
                  <a:srgbClr val="003399"/>
                </a:solidFill>
              </a:rPr>
              <a:t>对于复杂的嵌入式系统应考虑使用</a:t>
            </a:r>
            <a:r>
              <a:rPr kumimoji="0" lang="en-US" altLang="zh-CN" sz="2800" dirty="0" smtClean="0">
                <a:solidFill>
                  <a:srgbClr val="FF3300"/>
                </a:solidFill>
              </a:rPr>
              <a:t>RTOS</a:t>
            </a:r>
          </a:p>
          <a:p>
            <a:pPr marL="0" indent="0" eaLnBrk="1" hangingPunct="1">
              <a:buNone/>
            </a:pPr>
            <a:r>
              <a:rPr kumimoji="0" lang="en-US" altLang="zh-CN" sz="2800" dirty="0" smtClean="0">
                <a:solidFill>
                  <a:srgbClr val="003399"/>
                </a:solidFill>
              </a:rPr>
              <a:t>RTOS</a:t>
            </a:r>
            <a:r>
              <a:rPr kumimoji="0" lang="zh-CN" altLang="en-US" sz="2800" dirty="0" smtClean="0">
                <a:solidFill>
                  <a:srgbClr val="003399"/>
                </a:solidFill>
              </a:rPr>
              <a:t>的作用：</a:t>
            </a:r>
            <a:endParaRPr kumimoji="0" lang="zh-CN" altLang="en-US" sz="2800" dirty="0" smtClean="0"/>
          </a:p>
          <a:p>
            <a:pPr lvl="1" eaLnBrk="1" hangingPunct="1"/>
            <a:r>
              <a:rPr lang="zh-CN" altLang="en-US" sz="2400" dirty="0">
                <a:solidFill>
                  <a:srgbClr val="FF3300"/>
                </a:solidFill>
                <a:latin typeface="楷体_GB2312" pitchFamily="49" charset="-122"/>
                <a:ea typeface="楷体_GB2312" pitchFamily="49" charset="-122"/>
              </a:rPr>
              <a:t>提供</a:t>
            </a:r>
            <a:r>
              <a:rPr lang="en-US" altLang="zh-CN" sz="2400" dirty="0">
                <a:solidFill>
                  <a:srgbClr val="FF3300"/>
                </a:solidFill>
                <a:ea typeface="楷体_GB2312" pitchFamily="49" charset="-122"/>
              </a:rPr>
              <a:t>API</a:t>
            </a:r>
            <a:r>
              <a:rPr lang="en-US" altLang="en-US" sz="2400" dirty="0">
                <a:solidFill>
                  <a:srgbClr val="FF3300"/>
                </a:solidFill>
                <a:ea typeface="楷体_GB2312" pitchFamily="49" charset="-122"/>
              </a:rPr>
              <a:t>（</a:t>
            </a:r>
            <a:r>
              <a:rPr lang="zh-CN" altLang="en-US" sz="2400" dirty="0">
                <a:solidFill>
                  <a:srgbClr val="FF3300"/>
                </a:solidFill>
                <a:ea typeface="楷体_GB2312" pitchFamily="49" charset="-122"/>
              </a:rPr>
              <a:t>应用编程接口）</a:t>
            </a:r>
            <a:r>
              <a:rPr lang="zh-CN" altLang="en-US" sz="2400" dirty="0">
                <a:solidFill>
                  <a:srgbClr val="006600"/>
                </a:solidFill>
                <a:latin typeface="楷体_GB2312" pitchFamily="49" charset="-122"/>
                <a:ea typeface="楷体_GB2312" pitchFamily="49" charset="-122"/>
              </a:rPr>
              <a:t>：操作系统为应用程序员提供可供调用的</a:t>
            </a:r>
            <a:r>
              <a:rPr lang="en-US" altLang="zh-CN" sz="2400" dirty="0">
                <a:solidFill>
                  <a:srgbClr val="006600"/>
                </a:solidFill>
                <a:latin typeface="楷体_GB2312" pitchFamily="49" charset="-122"/>
                <a:ea typeface="楷体_GB2312" pitchFamily="49" charset="-122"/>
              </a:rPr>
              <a:t>API</a:t>
            </a:r>
            <a:r>
              <a:rPr lang="zh-CN" altLang="en-US" sz="2400" dirty="0">
                <a:solidFill>
                  <a:srgbClr val="006600"/>
                </a:solidFill>
                <a:latin typeface="楷体_GB2312" pitchFamily="49" charset="-122"/>
                <a:ea typeface="楷体_GB2312" pitchFamily="49" charset="-122"/>
              </a:rPr>
              <a:t>，允许程序员致力于应用程序的开发</a:t>
            </a:r>
            <a:r>
              <a:rPr lang="zh-CN" altLang="zh-CN" sz="2400" dirty="0">
                <a:solidFill>
                  <a:srgbClr val="006600"/>
                </a:solidFill>
                <a:latin typeface="楷体_GB2312" pitchFamily="49" charset="-122"/>
                <a:ea typeface="楷体_GB2312" pitchFamily="49" charset="-122"/>
              </a:rPr>
              <a:t> </a:t>
            </a:r>
          </a:p>
          <a:p>
            <a:pPr lvl="1" eaLnBrk="1" hangingPunct="1"/>
            <a:r>
              <a:rPr lang="zh-CN" altLang="en-US" sz="2400" dirty="0">
                <a:solidFill>
                  <a:srgbClr val="FF3300"/>
                </a:solidFill>
                <a:latin typeface="楷体_GB2312" pitchFamily="49" charset="-122"/>
                <a:ea typeface="楷体_GB2312" pitchFamily="49" charset="-122"/>
              </a:rPr>
              <a:t>简化系统设计</a:t>
            </a:r>
            <a:r>
              <a:rPr lang="zh-CN" altLang="en-US" sz="2400" dirty="0">
                <a:solidFill>
                  <a:srgbClr val="006600"/>
                </a:solidFill>
                <a:latin typeface="楷体_GB2312" pitchFamily="49" charset="-122"/>
                <a:ea typeface="楷体_GB2312" pitchFamily="49" charset="-122"/>
              </a:rPr>
              <a:t>：实时嵌入式系统比非实时系统更难设计</a:t>
            </a:r>
            <a:r>
              <a:rPr lang="zh-CN" altLang="zh-CN" sz="2400" dirty="0">
                <a:solidFill>
                  <a:srgbClr val="006600"/>
                </a:solidFill>
                <a:latin typeface="楷体_GB2312" pitchFamily="49" charset="-122"/>
                <a:ea typeface="楷体_GB2312" pitchFamily="49" charset="-122"/>
              </a:rPr>
              <a:t>. </a:t>
            </a:r>
            <a:r>
              <a:rPr lang="zh-CN" altLang="en-US" sz="2400" dirty="0">
                <a:solidFill>
                  <a:srgbClr val="006600"/>
                </a:solidFill>
                <a:latin typeface="楷体_GB2312" pitchFamily="49" charset="-122"/>
                <a:ea typeface="楷体_GB2312" pitchFamily="49" charset="-122"/>
              </a:rPr>
              <a:t>使用实时多任务的内核能简化系统设计，可将复杂的应用程序分为几个不同的任务，由内核去对他们协调处理</a:t>
            </a:r>
            <a:endParaRPr lang="zh-CN" altLang="en-US" sz="2400" b="1" dirty="0">
              <a:solidFill>
                <a:srgbClr val="006600"/>
              </a:solidFill>
            </a:endParaRPr>
          </a:p>
          <a:p>
            <a:pPr marL="0" indent="0" eaLnBrk="1" hangingPunct="1">
              <a:buNone/>
            </a:pPr>
            <a:r>
              <a:rPr kumimoji="0" lang="zh-CN" altLang="en-US" sz="2800" dirty="0" smtClean="0">
                <a:solidFill>
                  <a:srgbClr val="003399"/>
                </a:solidFill>
                <a:latin typeface="宋体" panose="02010600030101010101" pitchFamily="2" charset="-122"/>
              </a:rPr>
              <a:t>支持</a:t>
            </a:r>
            <a:r>
              <a:rPr kumimoji="0" lang="en-US" altLang="zh-CN" sz="2800" dirty="0" smtClean="0">
                <a:solidFill>
                  <a:srgbClr val="003399"/>
                </a:solidFill>
              </a:rPr>
              <a:t>ARM</a:t>
            </a:r>
            <a:r>
              <a:rPr kumimoji="0" lang="zh-CN" altLang="en-US" sz="2800" dirty="0" smtClean="0">
                <a:solidFill>
                  <a:srgbClr val="003399"/>
                </a:solidFill>
                <a:latin typeface="宋体" panose="02010600030101010101" pitchFamily="2" charset="-122"/>
              </a:rPr>
              <a:t>的实时操作系统：</a:t>
            </a:r>
          </a:p>
          <a:p>
            <a:pPr lvl="1" eaLnBrk="1" hangingPunct="1"/>
            <a:r>
              <a:rPr lang="en-US" altLang="zh-CN" sz="2500" dirty="0" err="1">
                <a:solidFill>
                  <a:srgbClr val="FF3300"/>
                </a:solidFill>
                <a:ea typeface="楷体_GB2312" pitchFamily="49" charset="-122"/>
              </a:rPr>
              <a:t>uC</a:t>
            </a:r>
            <a:r>
              <a:rPr lang="en-US" altLang="zh-CN" sz="2500" dirty="0">
                <a:solidFill>
                  <a:srgbClr val="FF3300"/>
                </a:solidFill>
                <a:ea typeface="楷体_GB2312" pitchFamily="49" charset="-122"/>
              </a:rPr>
              <a:t>/OS</a:t>
            </a:r>
          </a:p>
          <a:p>
            <a:pPr lvl="1" eaLnBrk="1" hangingPunct="1"/>
            <a:r>
              <a:rPr lang="en-US" altLang="zh-CN" sz="2500" dirty="0">
                <a:solidFill>
                  <a:srgbClr val="FF3300"/>
                </a:solidFill>
                <a:ea typeface="楷体_GB2312" pitchFamily="49" charset="-122"/>
              </a:rPr>
              <a:t>Linux</a:t>
            </a:r>
          </a:p>
        </p:txBody>
      </p:sp>
    </p:spTree>
    <p:extLst>
      <p:ext uri="{BB962C8B-B14F-4D97-AF65-F5344CB8AC3E}">
        <p14:creationId xmlns:p14="http://schemas.microsoft.com/office/powerpoint/2010/main" val="2906371531"/>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7570" name="Rectangle 2"/>
          <p:cNvSpPr>
            <a:spLocks noGrp="1" noChangeArrowheads="1"/>
          </p:cNvSpPr>
          <p:nvPr>
            <p:ph type="title"/>
          </p:nvPr>
        </p:nvSpPr>
        <p:spPr>
          <a:xfrm>
            <a:off x="3" y="171880"/>
            <a:ext cx="8771280" cy="752048"/>
          </a:xfrm>
        </p:spPr>
        <p:txBody>
          <a:bodyPr vert="horz" lIns="82551" tIns="41275" rIns="82551" bIns="41275" rtlCol="0" anchor="t">
            <a:normAutofit/>
            <a:scene3d>
              <a:camera prst="orthographicFront"/>
              <a:lightRig rig="soft" dir="t"/>
            </a:scene3d>
          </a:bodyPr>
          <a:lstStyle/>
          <a:p>
            <a:pPr marL="254000" indent="-254000">
              <a:spcBef>
                <a:spcPct val="50000"/>
              </a:spcBef>
              <a:buSzPct val="75000"/>
              <a:defRPr/>
            </a:pP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嵌入式</a:t>
            </a:r>
            <a:r>
              <a:rPr lang="zh-CN" altLang="en-US" sz="4100" b="1" dirty="0" smtClean="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系统软件环境</a:t>
            </a:r>
            <a:r>
              <a:rPr lang="en-US" altLang="zh-CN" sz="4100" b="1" dirty="0" smtClean="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a:t>
            </a:r>
            <a:r>
              <a:rPr lang="en-US" altLang="zh-CN" sz="4100" b="1" dirty="0" err="1" smtClean="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linux</a:t>
            </a:r>
            <a:r>
              <a:rPr lang="zh-CN" altLang="en-US" sz="4100" b="1" dirty="0" smtClean="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和</a:t>
            </a:r>
            <a:r>
              <a:rPr lang="en-US" altLang="zh-CN" sz="4100" b="1" dirty="0" smtClean="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C</a:t>
            </a:r>
            <a:endPar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endParaRPr>
          </a:p>
        </p:txBody>
      </p:sp>
      <p:pic>
        <p:nvPicPr>
          <p:cNvPr id="3079" name="Picture 7" descr="Most Popular Embedded Programming Langu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7213" y="2236420"/>
            <a:ext cx="4350856" cy="374687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4949982" y="1466416"/>
            <a:ext cx="3389069" cy="369332"/>
          </a:xfrm>
          <a:prstGeom prst="rect">
            <a:avLst/>
          </a:prstGeom>
          <a:noFill/>
        </p:spPr>
        <p:txBody>
          <a:bodyPr wrap="none" rtlCol="0">
            <a:spAutoFit/>
          </a:bodyPr>
          <a:lstStyle/>
          <a:p>
            <a:r>
              <a:rPr lang="en-US" altLang="zh-CN" dirty="0" smtClean="0"/>
              <a:t>2016</a:t>
            </a:r>
            <a:r>
              <a:rPr lang="zh-CN" altLang="en-US" dirty="0" smtClean="0"/>
              <a:t>年</a:t>
            </a:r>
            <a:r>
              <a:rPr lang="en-US" altLang="zh-CN" dirty="0" smtClean="0"/>
              <a:t>IEEE Spectrum</a:t>
            </a:r>
            <a:r>
              <a:rPr lang="zh-CN" altLang="en-US" dirty="0" smtClean="0"/>
              <a:t>的统计数据</a:t>
            </a:r>
            <a:endParaRPr lang="zh-CN" altLang="en-US" dirty="0"/>
          </a:p>
        </p:txBody>
      </p:sp>
      <p:pic>
        <p:nvPicPr>
          <p:cNvPr id="3081" name="Picture 9" descr="http://www.cnx-software.com/wp-content/uploads/2017/08/Embedded-System-Operating-Systems-201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864" y="2378237"/>
            <a:ext cx="4312828" cy="3605053"/>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p:cNvSpPr txBox="1"/>
          <p:nvPr/>
        </p:nvSpPr>
        <p:spPr>
          <a:xfrm>
            <a:off x="1002248" y="1466416"/>
            <a:ext cx="2037737" cy="369332"/>
          </a:xfrm>
          <a:prstGeom prst="rect">
            <a:avLst/>
          </a:prstGeom>
          <a:noFill/>
        </p:spPr>
        <p:txBody>
          <a:bodyPr wrap="none" rtlCol="0">
            <a:spAutoFit/>
          </a:bodyPr>
          <a:lstStyle/>
          <a:p>
            <a:r>
              <a:rPr lang="en-US" altLang="zh-CN" dirty="0" smtClean="0"/>
              <a:t>2017</a:t>
            </a:r>
            <a:r>
              <a:rPr lang="zh-CN" altLang="en-US" dirty="0" smtClean="0"/>
              <a:t>年某市场报告</a:t>
            </a:r>
            <a:endParaRPr lang="zh-CN" altLang="en-US" dirty="0"/>
          </a:p>
        </p:txBody>
      </p:sp>
    </p:spTree>
    <p:extLst>
      <p:ext uri="{BB962C8B-B14F-4D97-AF65-F5344CB8AC3E}">
        <p14:creationId xmlns:p14="http://schemas.microsoft.com/office/powerpoint/2010/main" val="4142145341"/>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6125" y="102730"/>
            <a:ext cx="8435340" cy="762707"/>
          </a:xfrm>
        </p:spPr>
        <p:txBody>
          <a:bodyPr>
            <a:normAutofit fontScale="90000"/>
          </a:bodyPr>
          <a:lstStyle/>
          <a:p>
            <a:pPr marL="254000" indent="-254000">
              <a:spcBef>
                <a:spcPct val="50000"/>
              </a:spcBef>
              <a:buSzPct val="75000"/>
              <a:defRPr/>
            </a:pP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开发环境</a:t>
            </a:r>
            <a:r>
              <a:rPr lang="zh-CN" altLang="en-US" sz="4100" b="1" dirty="0" smtClean="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选择</a:t>
            </a:r>
            <a:r>
              <a:rPr lang="en-US" altLang="zh-CN" sz="4100" b="1" dirty="0" smtClean="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a:t>
            </a:r>
            <a:r>
              <a:rPr lang="zh-CN" altLang="en-US" sz="4100" b="1" dirty="0" smtClean="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低成本通用平台的崛起</a:t>
            </a:r>
            <a:endPar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endParaRPr>
          </a:p>
        </p:txBody>
      </p:sp>
      <p:pic>
        <p:nvPicPr>
          <p:cNvPr id="8194" name="Picture 2" descr="https://www.cnx-software.com/wp-content/uploads/2017/08/Embedded-Boards-Form-Factor-2017.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0496" y="1634987"/>
            <a:ext cx="6888179" cy="4234001"/>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3178917" y="1188120"/>
            <a:ext cx="2037737" cy="369332"/>
          </a:xfrm>
          <a:prstGeom prst="rect">
            <a:avLst/>
          </a:prstGeom>
          <a:noFill/>
        </p:spPr>
        <p:txBody>
          <a:bodyPr wrap="none" rtlCol="0">
            <a:spAutoFit/>
          </a:bodyPr>
          <a:lstStyle/>
          <a:p>
            <a:r>
              <a:rPr lang="en-US" altLang="zh-CN" dirty="0" smtClean="0"/>
              <a:t>2017</a:t>
            </a:r>
            <a:r>
              <a:rPr lang="zh-CN" altLang="en-US" dirty="0" smtClean="0"/>
              <a:t>年某市场报告</a:t>
            </a:r>
            <a:endParaRPr lang="zh-CN" altLang="en-US" dirty="0"/>
          </a:p>
        </p:txBody>
      </p:sp>
    </p:spTree>
    <p:extLst>
      <p:ext uri="{BB962C8B-B14F-4D97-AF65-F5344CB8AC3E}">
        <p14:creationId xmlns:p14="http://schemas.microsoft.com/office/powerpoint/2010/main" val="1737437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3" y="3"/>
            <a:ext cx="7567613" cy="790575"/>
          </a:xfrm>
          <a:prstGeom prst="rect">
            <a:avLst/>
          </a:prstGeom>
          <a:noFill/>
          <a:ln>
            <a:noFill/>
          </a:ln>
          <a:extLst>
            <a:ext uri="{909E8E84-426E-40dd-AFC4-6F175D3DCCD1}"/>
            <a:ext uri="{91240B29-F687-4f45-9708-019B960494DF}"/>
          </a:extLst>
        </p:spPr>
        <p:txBody>
          <a:bodyPr lIns="82551" tIns="41275" rIns="82551" bIns="41275" anchor="b"/>
          <a:lstStyle/>
          <a:p>
            <a:pPr marL="253994" indent="-253994" defTabSz="677846">
              <a:lnSpc>
                <a:spcPct val="90000"/>
              </a:lnSpc>
              <a:spcBef>
                <a:spcPct val="50000"/>
              </a:spcBef>
              <a:buSzPct val="75000"/>
              <a:defRPr/>
            </a:pP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cs typeface="+mj-cs"/>
              </a:rPr>
              <a:t>提要</a:t>
            </a:r>
            <a:endPar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cs typeface="+mj-cs"/>
              <a:sym typeface="Symbol" pitchFamily="18" charset="2"/>
            </a:endParaRPr>
          </a:p>
        </p:txBody>
      </p:sp>
      <p:sp>
        <p:nvSpPr>
          <p:cNvPr id="186371" name="Rectangle 3"/>
          <p:cNvSpPr>
            <a:spLocks noChangeArrowheads="1"/>
          </p:cNvSpPr>
          <p:nvPr/>
        </p:nvSpPr>
        <p:spPr bwMode="auto">
          <a:xfrm>
            <a:off x="3" y="-18466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186372" name="Rectangle 4"/>
          <p:cNvSpPr>
            <a:spLocks noChangeArrowheads="1"/>
          </p:cNvSpPr>
          <p:nvPr/>
        </p:nvSpPr>
        <p:spPr bwMode="auto">
          <a:xfrm>
            <a:off x="3" y="-18466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186373" name="Arc 6"/>
          <p:cNvSpPr>
            <a:spLocks/>
          </p:cNvSpPr>
          <p:nvPr/>
        </p:nvSpPr>
        <p:spPr bwMode="gray">
          <a:xfrm>
            <a:off x="1633541" y="1687517"/>
            <a:ext cx="2251075" cy="4478337"/>
          </a:xfrm>
          <a:custGeom>
            <a:avLst/>
            <a:gdLst>
              <a:gd name="T0" fmla="*/ 2147483646 w 21600"/>
              <a:gd name="T1" fmla="*/ 0 h 42956"/>
              <a:gd name="T2" fmla="*/ 2147483646 w 21600"/>
              <a:gd name="T3" fmla="*/ 2147483646 h 42956"/>
              <a:gd name="T4" fmla="*/ 0 w 21600"/>
              <a:gd name="T5" fmla="*/ 2147483646 h 42956"/>
              <a:gd name="T6" fmla="*/ 0 60000 65536"/>
              <a:gd name="T7" fmla="*/ 0 60000 65536"/>
              <a:gd name="T8" fmla="*/ 0 60000 65536"/>
              <a:gd name="T9" fmla="*/ 0 w 21600"/>
              <a:gd name="T10" fmla="*/ 0 h 42956"/>
              <a:gd name="T11" fmla="*/ 21600 w 21600"/>
              <a:gd name="T12" fmla="*/ 42956 h 42956"/>
            </a:gdLst>
            <a:ahLst/>
            <a:cxnLst>
              <a:cxn ang="T6">
                <a:pos x="T0" y="T1"/>
              </a:cxn>
              <a:cxn ang="T7">
                <a:pos x="T2" y="T3"/>
              </a:cxn>
              <a:cxn ang="T8">
                <a:pos x="T4" y="T5"/>
              </a:cxn>
            </a:cxnLst>
            <a:rect l="T9" t="T10" r="T11" b="T12"/>
            <a:pathLst>
              <a:path w="21600" h="42956" fill="none" extrusionOk="0">
                <a:moveTo>
                  <a:pt x="1655" y="-1"/>
                </a:moveTo>
                <a:cubicBezTo>
                  <a:pt x="12909" y="864"/>
                  <a:pt x="21600" y="10248"/>
                  <a:pt x="21600" y="21536"/>
                </a:cubicBezTo>
                <a:cubicBezTo>
                  <a:pt x="21600" y="32389"/>
                  <a:pt x="13545" y="41558"/>
                  <a:pt x="2782" y="42956"/>
                </a:cubicBezTo>
              </a:path>
              <a:path w="21600" h="42956" stroke="0" extrusionOk="0">
                <a:moveTo>
                  <a:pt x="1655" y="-1"/>
                </a:moveTo>
                <a:cubicBezTo>
                  <a:pt x="12909" y="864"/>
                  <a:pt x="21600" y="10248"/>
                  <a:pt x="21600" y="21536"/>
                </a:cubicBezTo>
                <a:cubicBezTo>
                  <a:pt x="21600" y="32389"/>
                  <a:pt x="13545" y="41558"/>
                  <a:pt x="2782" y="42956"/>
                </a:cubicBezTo>
                <a:lnTo>
                  <a:pt x="0" y="21536"/>
                </a:lnTo>
                <a:lnTo>
                  <a:pt x="1655" y="-1"/>
                </a:lnTo>
                <a:close/>
              </a:path>
            </a:pathLst>
          </a:custGeom>
          <a:noFill/>
          <a:ln w="28575">
            <a:solidFill>
              <a:schemeClr val="hlink"/>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13895" name="Oval 7">
            <a:hlinkClick r:id="rId3" action="ppaction://hlinksldjump"/>
          </p:cNvPr>
          <p:cNvSpPr>
            <a:spLocks noChangeAspect="1" noChangeArrowheads="1"/>
          </p:cNvSpPr>
          <p:nvPr/>
        </p:nvSpPr>
        <p:spPr bwMode="gray">
          <a:xfrm>
            <a:off x="2208214" y="1555751"/>
            <a:ext cx="444500" cy="444500"/>
          </a:xfrm>
          <a:prstGeom prst="ellipse">
            <a:avLst/>
          </a:prstGeom>
          <a:gradFill rotWithShape="0">
            <a:gsLst>
              <a:gs pos="0">
                <a:srgbClr val="FFFFFF"/>
              </a:gs>
              <a:gs pos="100000">
                <a:srgbClr val="000066"/>
              </a:gs>
            </a:gsLst>
            <a:path path="shape">
              <a:fillToRect l="50000" t="50000" r="50000" b="50000"/>
            </a:path>
          </a:gradFill>
          <a:ln w="12700">
            <a:solidFill>
              <a:srgbClr val="002D86"/>
            </a:solidFill>
            <a:round/>
            <a:headEnd/>
            <a:tailEnd/>
          </a:ln>
          <a:effectLst>
            <a:outerShdw dist="35921" dir="2700000" algn="ctr" rotWithShape="0">
              <a:schemeClr val="tx2"/>
            </a:outerShdw>
          </a:effectLst>
        </p:spPr>
        <p:txBody>
          <a:bodyPr wrap="none"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defRPr/>
            </a:pPr>
            <a:r>
              <a:rPr kumimoji="0" lang="en-US" altLang="zh-CN" b="1">
                <a:effectLst>
                  <a:outerShdw blurRad="38100" dist="38100" dir="2700000" algn="tl">
                    <a:srgbClr val="C0C0C0"/>
                  </a:outerShdw>
                </a:effectLst>
                <a:latin typeface="Arial" panose="020B0604020202020204" pitchFamily="34" charset="0"/>
              </a:rPr>
              <a:t>1</a:t>
            </a:r>
          </a:p>
        </p:txBody>
      </p:sp>
      <p:sp>
        <p:nvSpPr>
          <p:cNvPr id="2213896" name="Oval 8">
            <a:hlinkClick r:id="rId3" action="ppaction://hlinksldjump"/>
          </p:cNvPr>
          <p:cNvSpPr>
            <a:spLocks noChangeAspect="1" noChangeArrowheads="1"/>
          </p:cNvSpPr>
          <p:nvPr/>
        </p:nvSpPr>
        <p:spPr bwMode="gray">
          <a:xfrm>
            <a:off x="3622675" y="3227389"/>
            <a:ext cx="444500" cy="444500"/>
          </a:xfrm>
          <a:prstGeom prst="ellipse">
            <a:avLst/>
          </a:prstGeom>
          <a:gradFill rotWithShape="0">
            <a:gsLst>
              <a:gs pos="0">
                <a:srgbClr val="FFFFFF"/>
              </a:gs>
              <a:gs pos="100000">
                <a:srgbClr val="000066"/>
              </a:gs>
            </a:gsLst>
            <a:path path="shape">
              <a:fillToRect l="50000" t="50000" r="50000" b="50000"/>
            </a:path>
          </a:gradFill>
          <a:ln w="12700">
            <a:solidFill>
              <a:srgbClr val="002D86"/>
            </a:solidFill>
            <a:round/>
            <a:headEnd/>
            <a:tailEnd/>
          </a:ln>
          <a:effectLst>
            <a:outerShdw dist="35921" dir="2700000" algn="ctr" rotWithShape="0">
              <a:schemeClr val="tx2"/>
            </a:outerShdw>
          </a:effectLst>
        </p:spPr>
        <p:txBody>
          <a:bodyPr wrap="none"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defRPr/>
            </a:pPr>
            <a:r>
              <a:rPr kumimoji="0" lang="en-US" altLang="zh-CN" b="1">
                <a:effectLst>
                  <a:outerShdw blurRad="38100" dist="38100" dir="2700000" algn="tl">
                    <a:srgbClr val="C0C0C0"/>
                  </a:outerShdw>
                </a:effectLst>
                <a:latin typeface="Arial" panose="020B0604020202020204" pitchFamily="34" charset="0"/>
              </a:rPr>
              <a:t>3</a:t>
            </a:r>
          </a:p>
        </p:txBody>
      </p:sp>
      <p:sp>
        <p:nvSpPr>
          <p:cNvPr id="2213897" name="Oval 9">
            <a:hlinkClick r:id="rId3" action="ppaction://hlinksldjump"/>
          </p:cNvPr>
          <p:cNvSpPr>
            <a:spLocks noChangeAspect="1" noChangeArrowheads="1"/>
          </p:cNvSpPr>
          <p:nvPr/>
        </p:nvSpPr>
        <p:spPr bwMode="gray">
          <a:xfrm>
            <a:off x="3178175" y="2341563"/>
            <a:ext cx="444500" cy="444500"/>
          </a:xfrm>
          <a:prstGeom prst="ellipse">
            <a:avLst/>
          </a:prstGeom>
          <a:gradFill rotWithShape="0">
            <a:gsLst>
              <a:gs pos="0">
                <a:srgbClr val="FFFFFF"/>
              </a:gs>
              <a:gs pos="100000">
                <a:srgbClr val="000066"/>
              </a:gs>
            </a:gsLst>
            <a:path path="shape">
              <a:fillToRect l="50000" t="50000" r="50000" b="50000"/>
            </a:path>
          </a:gradFill>
          <a:ln w="12700">
            <a:solidFill>
              <a:srgbClr val="002D86"/>
            </a:solidFill>
            <a:round/>
            <a:headEnd/>
            <a:tailEnd/>
          </a:ln>
          <a:effectLst>
            <a:outerShdw dist="35921" dir="2700000" algn="ctr" rotWithShape="0">
              <a:schemeClr val="tx2"/>
            </a:outerShdw>
          </a:effectLst>
        </p:spPr>
        <p:txBody>
          <a:bodyPr wrap="none"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defRPr/>
            </a:pPr>
            <a:r>
              <a:rPr kumimoji="0" lang="en-US" altLang="zh-CN" b="1">
                <a:effectLst>
                  <a:outerShdw blurRad="38100" dist="38100" dir="2700000" algn="tl">
                    <a:srgbClr val="C0C0C0"/>
                  </a:outerShdw>
                </a:effectLst>
                <a:latin typeface="Arial" panose="020B0604020202020204" pitchFamily="34" charset="0"/>
              </a:rPr>
              <a:t>2</a:t>
            </a:r>
          </a:p>
        </p:txBody>
      </p:sp>
      <p:sp>
        <p:nvSpPr>
          <p:cNvPr id="186377" name="Rectangle 11"/>
          <p:cNvSpPr>
            <a:spLocks noChangeArrowheads="1"/>
          </p:cNvSpPr>
          <p:nvPr/>
        </p:nvSpPr>
        <p:spPr bwMode="auto">
          <a:xfrm>
            <a:off x="2828925" y="1557338"/>
            <a:ext cx="5373688" cy="450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1" tIns="41275" rIns="82551" bIns="41275"/>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nSpc>
                <a:spcPct val="90000"/>
              </a:lnSpc>
              <a:spcBef>
                <a:spcPct val="0"/>
              </a:spcBef>
              <a:buClrTx/>
              <a:buSzTx/>
              <a:buFontTx/>
              <a:buNone/>
            </a:pPr>
            <a:r>
              <a:rPr lang="zh-CN" altLang="en-US" sz="2400" b="1" dirty="0">
                <a:latin typeface="微软雅黑" panose="020B0503020204020204" pitchFamily="34" charset="-122"/>
                <a:ea typeface="微软雅黑" panose="020B0503020204020204" pitchFamily="34" charset="-122"/>
              </a:rPr>
              <a:t>嵌入式</a:t>
            </a:r>
            <a:r>
              <a:rPr lang="zh-CN" altLang="en-US" sz="2400" b="1" dirty="0" smtClean="0">
                <a:latin typeface="微软雅黑" panose="020B0503020204020204" pitchFamily="34" charset="-122"/>
                <a:ea typeface="微软雅黑" panose="020B0503020204020204" pitchFamily="34" charset="-122"/>
              </a:rPr>
              <a:t>系统开发过程</a:t>
            </a:r>
            <a:endParaRPr lang="zh-CN" altLang="en-US" sz="2400" b="1" dirty="0">
              <a:latin typeface="微软雅黑" panose="020B0503020204020204" pitchFamily="34" charset="-122"/>
              <a:ea typeface="微软雅黑" panose="020B0503020204020204" pitchFamily="34" charset="-122"/>
            </a:endParaRPr>
          </a:p>
        </p:txBody>
      </p:sp>
      <p:sp>
        <p:nvSpPr>
          <p:cNvPr id="186378" name="Rectangle 12"/>
          <p:cNvSpPr>
            <a:spLocks noChangeArrowheads="1"/>
          </p:cNvSpPr>
          <p:nvPr/>
        </p:nvSpPr>
        <p:spPr bwMode="auto">
          <a:xfrm>
            <a:off x="3806828" y="2387601"/>
            <a:ext cx="4652963" cy="450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1" tIns="41275" rIns="82551" bIns="41275"/>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nSpc>
                <a:spcPct val="90000"/>
              </a:lnSpc>
              <a:spcBef>
                <a:spcPct val="0"/>
              </a:spcBef>
              <a:buClrTx/>
              <a:buSzTx/>
              <a:buFontTx/>
              <a:buNone/>
            </a:pPr>
            <a:r>
              <a:rPr lang="zh-CN" altLang="en-US" sz="2400" b="1" dirty="0">
                <a:latin typeface="微软雅黑" panose="020B0503020204020204" pitchFamily="34" charset="-122"/>
                <a:ea typeface="微软雅黑" panose="020B0503020204020204" pitchFamily="34" charset="-122"/>
              </a:rPr>
              <a:t>嵌入式系统开发环境</a:t>
            </a:r>
          </a:p>
        </p:txBody>
      </p:sp>
      <p:sp>
        <p:nvSpPr>
          <p:cNvPr id="186379" name="Rectangle 13"/>
          <p:cNvSpPr>
            <a:spLocks noChangeArrowheads="1"/>
          </p:cNvSpPr>
          <p:nvPr/>
        </p:nvSpPr>
        <p:spPr bwMode="auto">
          <a:xfrm>
            <a:off x="4200527" y="3262314"/>
            <a:ext cx="4298951" cy="450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1" tIns="41275" rIns="82551" bIns="41275"/>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nSpc>
                <a:spcPct val="90000"/>
              </a:lnSpc>
              <a:spcBef>
                <a:spcPct val="0"/>
              </a:spcBef>
              <a:buClrTx/>
              <a:buSzTx/>
              <a:buFontTx/>
              <a:buNone/>
            </a:pPr>
            <a:r>
              <a:rPr lang="zh-CN" altLang="en-US" sz="2400" b="1" dirty="0" smtClean="0">
                <a:solidFill>
                  <a:srgbClr val="FF0000"/>
                </a:solidFill>
                <a:latin typeface="微软雅黑" panose="020B0503020204020204" pitchFamily="34" charset="-122"/>
                <a:ea typeface="微软雅黑" panose="020B0503020204020204" pitchFamily="34" charset="-122"/>
              </a:rPr>
              <a:t>示例</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33789142"/>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1666" name="Rectangle 2"/>
          <p:cNvSpPr>
            <a:spLocks noGrp="1" noChangeArrowheads="1"/>
          </p:cNvSpPr>
          <p:nvPr>
            <p:ph type="title"/>
          </p:nvPr>
        </p:nvSpPr>
        <p:spPr>
          <a:xfrm>
            <a:off x="151254" y="2"/>
            <a:ext cx="8992746" cy="981075"/>
          </a:xfrm>
        </p:spPr>
        <p:txBody>
          <a:bodyPr>
            <a:normAutofit/>
            <a:scene3d>
              <a:camera prst="orthographicFront"/>
              <a:lightRig rig="soft" dir="t"/>
            </a:scene3d>
          </a:bodyPr>
          <a:lstStyle/>
          <a:p>
            <a:pPr marL="254000" indent="-254000">
              <a:spcBef>
                <a:spcPct val="50000"/>
              </a:spcBef>
              <a:buSzPct val="75000"/>
              <a:defRPr/>
            </a:pP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嵌入式系统硬件方案分析与设计</a:t>
            </a:r>
          </a:p>
        </p:txBody>
      </p:sp>
      <p:sp>
        <p:nvSpPr>
          <p:cNvPr id="219138" name="Rectangle 3"/>
          <p:cNvSpPr>
            <a:spLocks noGrp="1" noChangeArrowheads="1"/>
          </p:cNvSpPr>
          <p:nvPr>
            <p:ph idx="1"/>
          </p:nvPr>
        </p:nvSpPr>
        <p:spPr>
          <a:xfrm>
            <a:off x="556891" y="1296649"/>
            <a:ext cx="7809870" cy="4572445"/>
          </a:xfrm>
        </p:spPr>
        <p:txBody>
          <a:bodyPr>
            <a:normAutofit/>
          </a:bodyPr>
          <a:lstStyle/>
          <a:p>
            <a:pPr eaLnBrk="1" hangingPunct="1"/>
            <a:r>
              <a:rPr kumimoji="0" lang="zh-CN" altLang="en-US" dirty="0" smtClean="0"/>
              <a:t>三个阶段：</a:t>
            </a:r>
          </a:p>
          <a:p>
            <a:pPr lvl="1" eaLnBrk="1" hangingPunct="1"/>
            <a:r>
              <a:rPr kumimoji="0" lang="zh-CN" altLang="en-US" dirty="0" smtClean="0"/>
              <a:t>系统方案分析与设计</a:t>
            </a:r>
            <a:endParaRPr kumimoji="0" lang="en-US" altLang="zh-CN" dirty="0" smtClean="0"/>
          </a:p>
          <a:p>
            <a:pPr lvl="2" eaLnBrk="1" hangingPunct="1"/>
            <a:r>
              <a:rPr kumimoji="0" lang="zh-CN" altLang="en-US" dirty="0" smtClean="0"/>
              <a:t>根据系统所要完成的功能，选择合适的处理器和外围器件，完成系统的功能框图设计和原理图设计 </a:t>
            </a:r>
          </a:p>
          <a:p>
            <a:pPr lvl="1" eaLnBrk="1" hangingPunct="1"/>
            <a:r>
              <a:rPr kumimoji="0" lang="en-US" altLang="zh-CN" dirty="0" smtClean="0"/>
              <a:t>PCB</a:t>
            </a:r>
            <a:r>
              <a:rPr kumimoji="0" lang="zh-CN" altLang="en-US" dirty="0" smtClean="0"/>
              <a:t>的仿真设计</a:t>
            </a:r>
            <a:endParaRPr kumimoji="0" lang="en-US" altLang="zh-CN" dirty="0" smtClean="0"/>
          </a:p>
          <a:p>
            <a:pPr lvl="2" eaLnBrk="1" hangingPunct="1"/>
            <a:r>
              <a:rPr kumimoji="0" lang="zh-CN" altLang="en-US" dirty="0" smtClean="0"/>
              <a:t>需要在</a:t>
            </a:r>
            <a:r>
              <a:rPr kumimoji="0" lang="en-US" altLang="zh-CN" dirty="0" smtClean="0"/>
              <a:t>EDA</a:t>
            </a:r>
            <a:r>
              <a:rPr kumimoji="0" lang="zh-CN" altLang="en-US" dirty="0" smtClean="0"/>
              <a:t>仿真设计平台下，对</a:t>
            </a:r>
            <a:r>
              <a:rPr kumimoji="0" lang="en-US" altLang="zh-CN" dirty="0" smtClean="0"/>
              <a:t>PCB</a:t>
            </a:r>
            <a:r>
              <a:rPr kumimoji="0" lang="zh-CN" altLang="en-US" dirty="0" smtClean="0"/>
              <a:t>板上的信号完整性、</a:t>
            </a:r>
            <a:r>
              <a:rPr kumimoji="0" lang="en-US" altLang="zh-CN" dirty="0" smtClean="0"/>
              <a:t>EMI</a:t>
            </a:r>
            <a:r>
              <a:rPr kumimoji="0" lang="zh-CN" altLang="en-US" dirty="0" smtClean="0"/>
              <a:t>等进行仿真，根据仿真结果来对</a:t>
            </a:r>
            <a:r>
              <a:rPr kumimoji="0" lang="en-US" altLang="zh-CN" dirty="0" smtClean="0"/>
              <a:t>PCB</a:t>
            </a:r>
            <a:r>
              <a:rPr kumimoji="0" lang="zh-CN" altLang="en-US" dirty="0" smtClean="0"/>
              <a:t>进行合理的布局布线，完成</a:t>
            </a:r>
            <a:r>
              <a:rPr kumimoji="0" lang="en-US" altLang="zh-CN" dirty="0" smtClean="0"/>
              <a:t>PCB</a:t>
            </a:r>
            <a:r>
              <a:rPr kumimoji="0" lang="zh-CN" altLang="en-US" dirty="0" smtClean="0"/>
              <a:t>的设计 </a:t>
            </a:r>
          </a:p>
          <a:p>
            <a:pPr lvl="1" eaLnBrk="1" hangingPunct="1"/>
            <a:r>
              <a:rPr kumimoji="0" lang="en-US" altLang="zh-CN" dirty="0" smtClean="0"/>
              <a:t>PCB</a:t>
            </a:r>
            <a:r>
              <a:rPr kumimoji="0" lang="zh-CN" altLang="en-US" dirty="0" smtClean="0"/>
              <a:t>的调试与测试</a:t>
            </a:r>
            <a:endParaRPr kumimoji="0" lang="en-US" altLang="zh-CN" dirty="0" smtClean="0"/>
          </a:p>
          <a:p>
            <a:pPr lvl="2" eaLnBrk="1" hangingPunct="1"/>
            <a:r>
              <a:rPr kumimoji="0" lang="zh-CN" altLang="en-US" dirty="0" smtClean="0"/>
              <a:t>对加工完成的</a:t>
            </a:r>
            <a:r>
              <a:rPr kumimoji="0" lang="en-US" altLang="zh-CN" dirty="0" smtClean="0"/>
              <a:t>PCB</a:t>
            </a:r>
            <a:r>
              <a:rPr kumimoji="0" lang="zh-CN" altLang="en-US" dirty="0" smtClean="0"/>
              <a:t>进行调试和测试，完成整个系统硬件的设计 </a:t>
            </a:r>
          </a:p>
          <a:p>
            <a:pPr lvl="1" eaLnBrk="1" hangingPunct="1"/>
            <a:endParaRPr kumimoji="0" lang="zh-CN" altLang="en-US" dirty="0" smtClean="0"/>
          </a:p>
        </p:txBody>
      </p:sp>
    </p:spTree>
    <p:extLst>
      <p:ext uri="{BB962C8B-B14F-4D97-AF65-F5344CB8AC3E}">
        <p14:creationId xmlns:p14="http://schemas.microsoft.com/office/powerpoint/2010/main" val="385872305"/>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7810" name="Rectangle 2"/>
          <p:cNvSpPr>
            <a:spLocks noGrp="1" noChangeArrowheads="1"/>
          </p:cNvSpPr>
          <p:nvPr>
            <p:ph type="title"/>
          </p:nvPr>
        </p:nvSpPr>
        <p:spPr>
          <a:xfrm>
            <a:off x="0" y="0"/>
            <a:ext cx="7743568" cy="838200"/>
          </a:xfrm>
        </p:spPr>
        <p:txBody>
          <a:bodyPr>
            <a:normAutofit/>
            <a:scene3d>
              <a:camera prst="orthographicFront"/>
              <a:lightRig rig="soft" dir="t"/>
            </a:scene3d>
          </a:bodyPr>
          <a:lstStyle/>
          <a:p>
            <a:pPr marL="254000" indent="-254000">
              <a:spcBef>
                <a:spcPct val="50000"/>
              </a:spcBef>
              <a:buSzPct val="75000"/>
              <a:defRPr/>
            </a:pPr>
            <a:r>
              <a:rPr lang="en-US" altLang="zh-CN"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GPS</a:t>
            </a: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导航系统</a:t>
            </a:r>
            <a:r>
              <a:rPr lang="en-US" altLang="zh-CN"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a:t>
            </a: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需求</a:t>
            </a:r>
          </a:p>
        </p:txBody>
      </p:sp>
      <p:sp>
        <p:nvSpPr>
          <p:cNvPr id="221186" name="Rectangle 3"/>
          <p:cNvSpPr>
            <a:spLocks noGrp="1" noChangeArrowheads="1"/>
          </p:cNvSpPr>
          <p:nvPr>
            <p:ph idx="1"/>
          </p:nvPr>
        </p:nvSpPr>
        <p:spPr>
          <a:xfrm>
            <a:off x="471490" y="1296989"/>
            <a:ext cx="8143875" cy="4697412"/>
          </a:xfrm>
        </p:spPr>
        <p:txBody>
          <a:bodyPr/>
          <a:lstStyle/>
          <a:p>
            <a:pPr eaLnBrk="1" hangingPunct="1">
              <a:buFont typeface="Wingdings 2" panose="05020102010507070707" pitchFamily="18" charset="2"/>
              <a:buChar char=""/>
            </a:pPr>
            <a:r>
              <a:rPr kumimoji="0" lang="zh-CN" altLang="en-US" b="1" smtClean="0"/>
              <a:t>便携式</a:t>
            </a:r>
            <a:r>
              <a:rPr kumimoji="0" lang="en-US" altLang="zh-CN" b="1" smtClean="0"/>
              <a:t>GPS</a:t>
            </a:r>
            <a:r>
              <a:rPr kumimoji="0" lang="zh-CN" altLang="en-US" b="1" smtClean="0"/>
              <a:t>导航系统是一个手持的电池供电系统，需要完成以下功能</a:t>
            </a:r>
            <a:r>
              <a:rPr kumimoji="0" lang="zh-CN" altLang="en-US" smtClean="0"/>
              <a:t> </a:t>
            </a:r>
          </a:p>
          <a:p>
            <a:pPr lvl="1" eaLnBrk="1" hangingPunct="1">
              <a:buFont typeface="Wingdings 2" panose="05020102010507070707" pitchFamily="18" charset="2"/>
              <a:buChar char=""/>
            </a:pPr>
            <a:r>
              <a:rPr kumimoji="0" lang="zh-CN" altLang="en-US" b="1" smtClean="0"/>
              <a:t>能够存储电子地图信息并在</a:t>
            </a:r>
            <a:r>
              <a:rPr kumimoji="0" lang="en-US" altLang="zh-CN" b="1" smtClean="0"/>
              <a:t>LCD</a:t>
            </a:r>
            <a:r>
              <a:rPr kumimoji="0" lang="zh-CN" altLang="en-US" b="1" smtClean="0"/>
              <a:t>显示屏上显示</a:t>
            </a:r>
          </a:p>
          <a:p>
            <a:pPr lvl="1" eaLnBrk="1" hangingPunct="1">
              <a:buFont typeface="Wingdings 2" panose="05020102010507070707" pitchFamily="18" charset="2"/>
              <a:buChar char=""/>
            </a:pPr>
            <a:r>
              <a:rPr kumimoji="0" lang="zh-CN" altLang="en-US" b="1" smtClean="0"/>
              <a:t>能够接收</a:t>
            </a:r>
            <a:r>
              <a:rPr kumimoji="0" lang="en-US" altLang="zh-CN" b="1" smtClean="0"/>
              <a:t>GPS</a:t>
            </a:r>
            <a:r>
              <a:rPr kumimoji="0" lang="zh-CN" altLang="en-US" b="1" smtClean="0"/>
              <a:t>信号，根据</a:t>
            </a:r>
            <a:r>
              <a:rPr kumimoji="0" lang="en-US" altLang="zh-CN" b="1" smtClean="0"/>
              <a:t>GPS</a:t>
            </a:r>
            <a:r>
              <a:rPr kumimoji="0" lang="zh-CN" altLang="en-US" b="1" smtClean="0"/>
              <a:t>收到的信息可以确定当前在地图中所处的位置</a:t>
            </a:r>
          </a:p>
          <a:p>
            <a:pPr lvl="1" eaLnBrk="1" hangingPunct="1">
              <a:buFont typeface="Wingdings 2" panose="05020102010507070707" pitchFamily="18" charset="2"/>
              <a:buChar char=""/>
            </a:pPr>
            <a:r>
              <a:rPr kumimoji="0" lang="zh-CN" altLang="en-US" b="1" smtClean="0"/>
              <a:t>给定起点和终点可以计算出合理的行进路线</a:t>
            </a:r>
          </a:p>
          <a:p>
            <a:pPr lvl="1" eaLnBrk="1" hangingPunct="1">
              <a:buFont typeface="Wingdings 2" panose="05020102010507070707" pitchFamily="18" charset="2"/>
              <a:buChar char=""/>
            </a:pPr>
            <a:r>
              <a:rPr kumimoji="0" lang="zh-CN" altLang="en-US" b="1" smtClean="0"/>
              <a:t>可以通过以太网下载更新电子地图或系统软件</a:t>
            </a:r>
          </a:p>
          <a:p>
            <a:pPr lvl="1" eaLnBrk="1" hangingPunct="1">
              <a:buFont typeface="Wingdings 2" panose="05020102010507070707" pitchFamily="18" charset="2"/>
              <a:buChar char=""/>
            </a:pPr>
            <a:r>
              <a:rPr kumimoji="0" lang="zh-CN" altLang="en-US" b="1" smtClean="0"/>
              <a:t>有</a:t>
            </a:r>
            <a:r>
              <a:rPr kumimoji="0" lang="en-US" altLang="zh-CN" b="1" smtClean="0"/>
              <a:t>USB</a:t>
            </a:r>
            <a:r>
              <a:rPr kumimoji="0" lang="zh-CN" altLang="en-US" b="1" smtClean="0"/>
              <a:t>主端接口，满足</a:t>
            </a:r>
            <a:r>
              <a:rPr kumimoji="0" lang="en-US" altLang="zh-CN" b="1" smtClean="0"/>
              <a:t>USB1.1</a:t>
            </a:r>
            <a:r>
              <a:rPr kumimoji="0" lang="zh-CN" altLang="en-US" b="1" smtClean="0"/>
              <a:t>规范，可以挂接键盘、鼠标和存储设备等</a:t>
            </a:r>
          </a:p>
        </p:txBody>
      </p:sp>
    </p:spTree>
    <p:extLst>
      <p:ext uri="{BB962C8B-B14F-4D97-AF65-F5344CB8AC3E}">
        <p14:creationId xmlns:p14="http://schemas.microsoft.com/office/powerpoint/2010/main" val="3997852184"/>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8834" name="Rectangle 2"/>
          <p:cNvSpPr>
            <a:spLocks noGrp="1" noChangeArrowheads="1"/>
          </p:cNvSpPr>
          <p:nvPr>
            <p:ph type="title"/>
          </p:nvPr>
        </p:nvSpPr>
        <p:spPr>
          <a:xfrm>
            <a:off x="0" y="0"/>
            <a:ext cx="7681784" cy="838200"/>
          </a:xfrm>
        </p:spPr>
        <p:txBody>
          <a:bodyPr>
            <a:normAutofit/>
            <a:scene3d>
              <a:camera prst="orthographicFront"/>
              <a:lightRig rig="soft" dir="t"/>
            </a:scene3d>
          </a:bodyPr>
          <a:lstStyle/>
          <a:p>
            <a:pPr marL="254000" indent="-254000">
              <a:spcBef>
                <a:spcPct val="50000"/>
              </a:spcBef>
              <a:buSzPct val="75000"/>
              <a:defRPr/>
            </a:pP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分析</a:t>
            </a:r>
          </a:p>
        </p:txBody>
      </p:sp>
      <p:sp>
        <p:nvSpPr>
          <p:cNvPr id="223234" name="Rectangle 3"/>
          <p:cNvSpPr>
            <a:spLocks noGrp="1" noChangeArrowheads="1"/>
          </p:cNvSpPr>
          <p:nvPr>
            <p:ph idx="1"/>
          </p:nvPr>
        </p:nvSpPr>
        <p:spPr>
          <a:xfrm>
            <a:off x="680645" y="1296649"/>
            <a:ext cx="7686116" cy="4572445"/>
          </a:xfrm>
        </p:spPr>
        <p:txBody>
          <a:bodyPr>
            <a:normAutofit/>
          </a:bodyPr>
          <a:lstStyle/>
          <a:p>
            <a:pPr marL="0" indent="0" eaLnBrk="1" hangingPunct="1">
              <a:lnSpc>
                <a:spcPct val="85000"/>
              </a:lnSpc>
              <a:buNone/>
            </a:pPr>
            <a:r>
              <a:rPr lang="zh-CN" altLang="en-US" sz="2800" b="1" dirty="0"/>
              <a:t>根据系统功能，可以确定该系统需要有以下的内存和功能接口</a:t>
            </a:r>
            <a:r>
              <a:rPr lang="zh-CN" altLang="en-US" sz="2800" dirty="0"/>
              <a:t> </a:t>
            </a:r>
          </a:p>
          <a:p>
            <a:pPr lvl="1" eaLnBrk="1" hangingPunct="1">
              <a:lnSpc>
                <a:spcPct val="85000"/>
              </a:lnSpc>
            </a:pPr>
            <a:r>
              <a:rPr lang="en-US" altLang="zh-CN" sz="2400" b="1" dirty="0"/>
              <a:t>32MB Flash</a:t>
            </a:r>
            <a:r>
              <a:rPr lang="zh-CN" altLang="en-US" sz="2400" b="1" dirty="0"/>
              <a:t>存储器，用于存储电子地图信息</a:t>
            </a:r>
          </a:p>
          <a:p>
            <a:pPr lvl="1" eaLnBrk="1" hangingPunct="1">
              <a:lnSpc>
                <a:spcPct val="85000"/>
              </a:lnSpc>
            </a:pPr>
            <a:r>
              <a:rPr lang="en-US" altLang="zh-CN" sz="2400" b="1" dirty="0"/>
              <a:t>4MB Flash</a:t>
            </a:r>
            <a:r>
              <a:rPr lang="zh-CN" altLang="en-US" sz="2400" b="1" dirty="0"/>
              <a:t>存储器，用于存储系统软件</a:t>
            </a:r>
          </a:p>
          <a:p>
            <a:pPr lvl="1" eaLnBrk="1" hangingPunct="1">
              <a:lnSpc>
                <a:spcPct val="85000"/>
              </a:lnSpc>
            </a:pPr>
            <a:r>
              <a:rPr lang="en-US" altLang="zh-CN" sz="2400" b="1" dirty="0"/>
              <a:t>64MB SDRAM</a:t>
            </a:r>
            <a:r>
              <a:rPr lang="zh-CN" altLang="en-US" sz="2400" b="1" dirty="0"/>
              <a:t>，用作系统运行内存</a:t>
            </a:r>
          </a:p>
          <a:p>
            <a:pPr lvl="1" eaLnBrk="1" hangingPunct="1">
              <a:lnSpc>
                <a:spcPct val="85000"/>
              </a:lnSpc>
            </a:pPr>
            <a:r>
              <a:rPr lang="en-US" altLang="zh-CN" sz="2400" b="1" dirty="0"/>
              <a:t>TFT-LCD</a:t>
            </a:r>
            <a:r>
              <a:rPr lang="zh-CN" altLang="en-US" sz="2400" b="1" dirty="0"/>
              <a:t>接口，支持</a:t>
            </a:r>
            <a:r>
              <a:rPr lang="en-US" altLang="zh-CN" sz="2400" b="1" dirty="0"/>
              <a:t>16</a:t>
            </a:r>
            <a:r>
              <a:rPr lang="zh-CN" altLang="en-US" sz="2400" b="1" dirty="0"/>
              <a:t>位颜色，</a:t>
            </a:r>
            <a:r>
              <a:rPr lang="en-US" altLang="zh-CN" sz="2400" b="1" dirty="0"/>
              <a:t>6.4</a:t>
            </a:r>
            <a:r>
              <a:rPr lang="zh-CN" altLang="en-US" sz="2400" b="1" dirty="0"/>
              <a:t>英寸</a:t>
            </a:r>
            <a:r>
              <a:rPr lang="en-US" altLang="zh-CN" sz="2400" b="1" dirty="0"/>
              <a:t>TFT-LCD</a:t>
            </a:r>
            <a:r>
              <a:rPr lang="zh-CN" altLang="en-US" sz="2400" b="1" dirty="0"/>
              <a:t>显示屏</a:t>
            </a:r>
          </a:p>
          <a:p>
            <a:pPr lvl="1" eaLnBrk="1" hangingPunct="1">
              <a:lnSpc>
                <a:spcPct val="85000"/>
              </a:lnSpc>
            </a:pPr>
            <a:r>
              <a:rPr lang="en-US" altLang="zh-CN" sz="2400" b="1" dirty="0"/>
              <a:t>RS232</a:t>
            </a:r>
            <a:r>
              <a:rPr lang="zh-CN" altLang="en-US" sz="2400" b="1" dirty="0"/>
              <a:t>接口，用于与</a:t>
            </a:r>
            <a:r>
              <a:rPr lang="en-US" altLang="zh-CN" sz="2400" b="1" dirty="0"/>
              <a:t>GPS</a:t>
            </a:r>
            <a:r>
              <a:rPr lang="zh-CN" altLang="en-US" sz="2400" b="1" dirty="0"/>
              <a:t>模块通讯</a:t>
            </a:r>
          </a:p>
          <a:p>
            <a:pPr lvl="1" eaLnBrk="1" hangingPunct="1">
              <a:lnSpc>
                <a:spcPct val="85000"/>
              </a:lnSpc>
            </a:pPr>
            <a:r>
              <a:rPr lang="en-US" altLang="zh-CN" sz="2400" b="1" dirty="0"/>
              <a:t>10M</a:t>
            </a:r>
            <a:r>
              <a:rPr lang="zh-CN" altLang="en-US" sz="2400" b="1" dirty="0"/>
              <a:t>以太网接口</a:t>
            </a:r>
          </a:p>
          <a:p>
            <a:pPr lvl="1" eaLnBrk="1" hangingPunct="1">
              <a:lnSpc>
                <a:spcPct val="85000"/>
              </a:lnSpc>
            </a:pPr>
            <a:r>
              <a:rPr lang="en-US" altLang="zh-CN" sz="2400" b="1" dirty="0"/>
              <a:t>USB</a:t>
            </a:r>
            <a:r>
              <a:rPr lang="zh-CN" altLang="en-US" sz="2400" b="1" dirty="0"/>
              <a:t>主端接口</a:t>
            </a:r>
          </a:p>
          <a:p>
            <a:pPr lvl="1" eaLnBrk="1" hangingPunct="1">
              <a:lnSpc>
                <a:spcPct val="85000"/>
              </a:lnSpc>
            </a:pPr>
            <a:r>
              <a:rPr lang="zh-CN" altLang="en-US" sz="2400" b="1" dirty="0"/>
              <a:t>支持</a:t>
            </a:r>
            <a:r>
              <a:rPr lang="en-US" altLang="zh-CN" sz="2400" b="1" dirty="0"/>
              <a:t>6.4</a:t>
            </a:r>
            <a:r>
              <a:rPr lang="zh-CN" altLang="en-US" sz="2400" b="1" dirty="0"/>
              <a:t>英寸四线电阻式触摸屏</a:t>
            </a:r>
          </a:p>
        </p:txBody>
      </p:sp>
    </p:spTree>
    <p:extLst>
      <p:ext uri="{BB962C8B-B14F-4D97-AF65-F5344CB8AC3E}">
        <p14:creationId xmlns:p14="http://schemas.microsoft.com/office/powerpoint/2010/main" val="1036012437"/>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9858" name="Rectangle 2"/>
          <p:cNvSpPr>
            <a:spLocks noGrp="1" noChangeArrowheads="1"/>
          </p:cNvSpPr>
          <p:nvPr>
            <p:ph type="title"/>
          </p:nvPr>
        </p:nvSpPr>
        <p:spPr>
          <a:xfrm>
            <a:off x="2" y="0"/>
            <a:ext cx="9143998" cy="838200"/>
          </a:xfrm>
        </p:spPr>
        <p:txBody>
          <a:bodyPr>
            <a:normAutofit/>
            <a:scene3d>
              <a:camera prst="orthographicFront"/>
              <a:lightRig rig="soft" dir="t"/>
            </a:scene3d>
          </a:bodyPr>
          <a:lstStyle/>
          <a:p>
            <a:pPr marL="254000" indent="-254000">
              <a:spcBef>
                <a:spcPct val="50000"/>
              </a:spcBef>
              <a:buSzPct val="75000"/>
              <a:defRPr/>
            </a:pP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处理器的选择</a:t>
            </a:r>
          </a:p>
        </p:txBody>
      </p:sp>
      <p:sp>
        <p:nvSpPr>
          <p:cNvPr id="225282" name="Rectangle 3"/>
          <p:cNvSpPr>
            <a:spLocks noGrp="1" noChangeArrowheads="1"/>
          </p:cNvSpPr>
          <p:nvPr>
            <p:ph idx="1"/>
          </p:nvPr>
        </p:nvSpPr>
        <p:spPr>
          <a:xfrm>
            <a:off x="439739" y="1120656"/>
            <a:ext cx="8464551" cy="5324598"/>
          </a:xfrm>
        </p:spPr>
        <p:txBody>
          <a:bodyPr/>
          <a:lstStyle/>
          <a:p>
            <a:pPr eaLnBrk="1" hangingPunct="1">
              <a:buFont typeface="Wingdings 2" panose="05020102010507070707" pitchFamily="18" charset="2"/>
              <a:buChar char=""/>
            </a:pPr>
            <a:r>
              <a:rPr lang="zh-CN" altLang="en-US" sz="2400" dirty="0"/>
              <a:t>嵌入式系统设计的差异性极大，因此选择是多样化的 </a:t>
            </a:r>
          </a:p>
          <a:p>
            <a:pPr eaLnBrk="1" hangingPunct="1">
              <a:buFont typeface="Wingdings 2" panose="05020102010507070707" pitchFamily="18" charset="2"/>
              <a:buChar char=""/>
            </a:pPr>
            <a:r>
              <a:rPr lang="zh-CN" altLang="en-US" sz="2400" dirty="0"/>
              <a:t>选择：</a:t>
            </a:r>
          </a:p>
          <a:p>
            <a:pPr lvl="1" eaLnBrk="1" hangingPunct="1">
              <a:buFont typeface="Wingdings 2" panose="05020102010507070707" pitchFamily="18" charset="2"/>
              <a:buChar char=""/>
            </a:pPr>
            <a:r>
              <a:rPr lang="en-US" altLang="zh-CN" dirty="0"/>
              <a:t>PXA255</a:t>
            </a:r>
            <a:r>
              <a:rPr lang="zh-CN" altLang="en-US" dirty="0"/>
              <a:t>是</a:t>
            </a:r>
            <a:r>
              <a:rPr lang="en-US" altLang="zh-CN" dirty="0"/>
              <a:t>Intel </a:t>
            </a:r>
            <a:r>
              <a:rPr lang="zh-CN" altLang="en-US" dirty="0"/>
              <a:t>公司采用</a:t>
            </a:r>
            <a:r>
              <a:rPr lang="en-US" altLang="zh-CN" dirty="0" err="1"/>
              <a:t>XScale</a:t>
            </a:r>
            <a:r>
              <a:rPr lang="zh-CN" altLang="en-US" dirty="0"/>
              <a:t>微体系结构开发的一款嵌入式处理器，主要面向手持多媒体应用 </a:t>
            </a:r>
          </a:p>
          <a:p>
            <a:pPr eaLnBrk="1" hangingPunct="1">
              <a:buFont typeface="Wingdings 2" panose="05020102010507070707" pitchFamily="18" charset="2"/>
              <a:buChar char=""/>
            </a:pPr>
            <a:r>
              <a:rPr lang="zh-CN" altLang="en-US" sz="2400" dirty="0"/>
              <a:t>特性	</a:t>
            </a:r>
          </a:p>
          <a:p>
            <a:pPr lvl="1" eaLnBrk="1" hangingPunct="1">
              <a:buFont typeface="Wingdings 2" panose="05020102010507070707" pitchFamily="18" charset="2"/>
              <a:buChar char=""/>
            </a:pPr>
            <a:r>
              <a:rPr lang="zh-CN" altLang="en-US" dirty="0"/>
              <a:t>高性能、低功耗的</a:t>
            </a:r>
            <a:r>
              <a:rPr lang="en-US" altLang="zh-CN" dirty="0" err="1"/>
              <a:t>XScale</a:t>
            </a:r>
            <a:r>
              <a:rPr lang="zh-CN" altLang="en-US" dirty="0"/>
              <a:t>处理器核，时钟频率按不同型号分为</a:t>
            </a:r>
            <a:r>
              <a:rPr lang="en-US" altLang="zh-CN" dirty="0"/>
              <a:t>200MHz</a:t>
            </a:r>
            <a:r>
              <a:rPr lang="zh-CN" altLang="en-US" dirty="0"/>
              <a:t>、</a:t>
            </a:r>
            <a:r>
              <a:rPr lang="en-US" altLang="zh-CN" dirty="0"/>
              <a:t>300MHz</a:t>
            </a:r>
            <a:r>
              <a:rPr lang="zh-CN" altLang="en-US" dirty="0"/>
              <a:t>和</a:t>
            </a:r>
            <a:r>
              <a:rPr lang="en-US" altLang="zh-CN" dirty="0"/>
              <a:t>400MHz</a:t>
            </a:r>
          </a:p>
          <a:p>
            <a:pPr lvl="1" eaLnBrk="1" hangingPunct="1">
              <a:buFont typeface="Wingdings 2" panose="05020102010507070707" pitchFamily="18" charset="2"/>
              <a:buChar char=""/>
            </a:pPr>
            <a:r>
              <a:rPr lang="zh-CN" altLang="en-US" dirty="0"/>
              <a:t>系统总线速度比</a:t>
            </a:r>
            <a:r>
              <a:rPr lang="en-US" altLang="zh-CN" dirty="0"/>
              <a:t>PXA250</a:t>
            </a:r>
            <a:r>
              <a:rPr lang="zh-CN" altLang="en-US" dirty="0"/>
              <a:t>提高一倍，当内核工作在</a:t>
            </a:r>
            <a:r>
              <a:rPr lang="en-US" altLang="zh-CN" dirty="0"/>
              <a:t>400MHz</a:t>
            </a:r>
            <a:r>
              <a:rPr lang="zh-CN" altLang="en-US" dirty="0"/>
              <a:t>时系统总线频率为</a:t>
            </a:r>
            <a:r>
              <a:rPr lang="en-US" altLang="zh-CN" dirty="0"/>
              <a:t>200MHz</a:t>
            </a:r>
          </a:p>
          <a:p>
            <a:pPr lvl="1" eaLnBrk="1" hangingPunct="1">
              <a:buFont typeface="Wingdings 2" panose="05020102010507070707" pitchFamily="18" charset="2"/>
              <a:buChar char=""/>
            </a:pPr>
            <a:r>
              <a:rPr lang="zh-CN" altLang="en-US" dirty="0"/>
              <a:t>采用</a:t>
            </a:r>
            <a:r>
              <a:rPr lang="en-US" altLang="zh-CN" dirty="0"/>
              <a:t>0.18</a:t>
            </a:r>
            <a:r>
              <a:rPr lang="zh-CN" altLang="en-US" dirty="0"/>
              <a:t>微米工艺制造，</a:t>
            </a:r>
            <a:r>
              <a:rPr lang="en-US" altLang="zh-CN" dirty="0"/>
              <a:t>17 mm x 17 mm x 1.75mm</a:t>
            </a:r>
            <a:r>
              <a:rPr lang="zh-CN" altLang="en-US" dirty="0"/>
              <a:t>，</a:t>
            </a:r>
            <a:r>
              <a:rPr lang="en-US" altLang="zh-CN" dirty="0"/>
              <a:t>256</a:t>
            </a:r>
            <a:r>
              <a:rPr lang="zh-CN" altLang="en-US" dirty="0"/>
              <a:t>脚</a:t>
            </a:r>
            <a:r>
              <a:rPr lang="en-US" altLang="zh-CN" dirty="0"/>
              <a:t>PBGA</a:t>
            </a:r>
            <a:r>
              <a:rPr lang="zh-CN" altLang="en-US" dirty="0"/>
              <a:t>封装</a:t>
            </a:r>
          </a:p>
          <a:p>
            <a:pPr lvl="1" eaLnBrk="1" hangingPunct="1">
              <a:buFont typeface="Wingdings 2" panose="05020102010507070707" pitchFamily="18" charset="2"/>
              <a:buChar char=""/>
            </a:pPr>
            <a:r>
              <a:rPr lang="zh-CN" altLang="en-US" dirty="0"/>
              <a:t>采用</a:t>
            </a:r>
            <a:r>
              <a:rPr lang="en-US" altLang="zh-CN" dirty="0"/>
              <a:t>Intel</a:t>
            </a:r>
            <a:r>
              <a:rPr lang="zh-CN" altLang="en-US" dirty="0"/>
              <a:t>多媒体处理技术</a:t>
            </a:r>
          </a:p>
          <a:p>
            <a:pPr lvl="1" eaLnBrk="1" hangingPunct="1">
              <a:buFont typeface="Wingdings 2" panose="05020102010507070707" pitchFamily="18" charset="2"/>
              <a:buChar char=""/>
            </a:pPr>
            <a:r>
              <a:rPr lang="zh-CN" altLang="en-US" dirty="0"/>
              <a:t>增强型存储器控制器，支持</a:t>
            </a:r>
            <a:r>
              <a:rPr lang="en-US" altLang="zh-CN" dirty="0"/>
              <a:t>2.5V</a:t>
            </a:r>
            <a:r>
              <a:rPr lang="zh-CN" altLang="en-US" dirty="0"/>
              <a:t>／</a:t>
            </a:r>
            <a:r>
              <a:rPr lang="en-US" altLang="zh-CN" dirty="0"/>
              <a:t>3.3V</a:t>
            </a:r>
            <a:r>
              <a:rPr lang="zh-CN" altLang="en-US" dirty="0"/>
              <a:t>、</a:t>
            </a:r>
            <a:r>
              <a:rPr lang="en-US" altLang="zh-CN" dirty="0"/>
              <a:t>16</a:t>
            </a:r>
            <a:r>
              <a:rPr lang="zh-CN" altLang="en-US" dirty="0"/>
              <a:t>／</a:t>
            </a:r>
            <a:r>
              <a:rPr lang="en-US" altLang="zh-CN" dirty="0"/>
              <a:t>32</a:t>
            </a:r>
            <a:r>
              <a:rPr lang="zh-CN" altLang="en-US" dirty="0"/>
              <a:t>位的存储器</a:t>
            </a:r>
          </a:p>
          <a:p>
            <a:pPr lvl="1" eaLnBrk="1" hangingPunct="1">
              <a:buFont typeface="Wingdings 2" panose="05020102010507070707" pitchFamily="18" charset="2"/>
              <a:buChar char=""/>
            </a:pPr>
            <a:r>
              <a:rPr lang="zh-CN" altLang="en-US" dirty="0"/>
              <a:t>支持</a:t>
            </a:r>
            <a:r>
              <a:rPr lang="en-US" altLang="zh-CN" dirty="0"/>
              <a:t>MMC</a:t>
            </a:r>
            <a:r>
              <a:rPr lang="zh-CN" altLang="en-US" dirty="0"/>
              <a:t>／</a:t>
            </a:r>
            <a:r>
              <a:rPr lang="en-US" altLang="zh-CN" dirty="0"/>
              <a:t>SD</a:t>
            </a:r>
            <a:r>
              <a:rPr lang="zh-CN" altLang="en-US" dirty="0"/>
              <a:t>卡和</a:t>
            </a:r>
            <a:r>
              <a:rPr lang="en-US" altLang="zh-CN" dirty="0"/>
              <a:t>PCMCIA</a:t>
            </a:r>
            <a:r>
              <a:rPr lang="zh-CN" altLang="en-US" dirty="0"/>
              <a:t>／</a:t>
            </a:r>
            <a:r>
              <a:rPr lang="en-US" altLang="zh-CN" dirty="0"/>
              <a:t>CF</a:t>
            </a:r>
            <a:r>
              <a:rPr lang="zh-CN" altLang="en-US" dirty="0"/>
              <a:t>卡</a:t>
            </a:r>
          </a:p>
          <a:p>
            <a:pPr lvl="1" eaLnBrk="1" hangingPunct="1">
              <a:buFont typeface="Wingdings 2" panose="05020102010507070707" pitchFamily="18" charset="2"/>
              <a:buChar char=""/>
            </a:pPr>
            <a:r>
              <a:rPr lang="zh-CN" altLang="en-US" dirty="0"/>
              <a:t>提供</a:t>
            </a:r>
            <a:r>
              <a:rPr lang="en-US" altLang="zh-CN" dirty="0"/>
              <a:t>920Kbps</a:t>
            </a:r>
            <a:r>
              <a:rPr lang="zh-CN" altLang="en-US" dirty="0"/>
              <a:t>蓝牙接口</a:t>
            </a:r>
          </a:p>
        </p:txBody>
      </p:sp>
    </p:spTree>
    <p:extLst>
      <p:ext uri="{BB962C8B-B14F-4D97-AF65-F5344CB8AC3E}">
        <p14:creationId xmlns:p14="http://schemas.microsoft.com/office/powerpoint/2010/main" val="3042851847"/>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457200" y="136525"/>
            <a:ext cx="8229600" cy="922254"/>
          </a:xfrm>
        </p:spPr>
        <p:txBody>
          <a:bodyPr>
            <a:normAutofit/>
          </a:bodyPr>
          <a:lstStyle/>
          <a:p>
            <a:pPr marL="254000" indent="-254000">
              <a:spcBef>
                <a:spcPct val="50000"/>
              </a:spcBef>
              <a:buSzPct val="75000"/>
              <a:defRPr/>
            </a:pP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嵌入式系统的设计准则</a:t>
            </a:r>
          </a:p>
        </p:txBody>
      </p:sp>
      <p:sp>
        <p:nvSpPr>
          <p:cNvPr id="200707" name="Rectangle 3"/>
          <p:cNvSpPr>
            <a:spLocks noGrp="1" noChangeArrowheads="1"/>
          </p:cNvSpPr>
          <p:nvPr>
            <p:ph idx="1"/>
          </p:nvPr>
        </p:nvSpPr>
        <p:spPr>
          <a:xfrm>
            <a:off x="457200" y="1495426"/>
            <a:ext cx="8229600" cy="5016500"/>
          </a:xfrm>
        </p:spPr>
        <p:txBody>
          <a:bodyPr/>
          <a:lstStyle/>
          <a:p>
            <a:pPr marL="0" indent="0">
              <a:lnSpc>
                <a:spcPct val="90000"/>
              </a:lnSpc>
              <a:buNone/>
            </a:pPr>
            <a:r>
              <a:rPr kumimoji="0" lang="zh-CN" altLang="en-US" smtClean="0">
                <a:latin typeface="微软雅黑" panose="020B0503020204020204" pitchFamily="34" charset="-122"/>
                <a:ea typeface="微软雅黑" panose="020B0503020204020204" pitchFamily="34" charset="-122"/>
              </a:rPr>
              <a:t>嵌入式系统设计不同于桌面系统</a:t>
            </a:r>
            <a:r>
              <a:rPr kumimoji="0" lang="en-US" altLang="zh-CN" smtClean="0">
                <a:latin typeface="微软雅黑" panose="020B0503020204020204" pitchFamily="34" charset="-122"/>
                <a:ea typeface="微软雅黑" panose="020B0503020204020204" pitchFamily="34" charset="-122"/>
              </a:rPr>
              <a:t>,</a:t>
            </a:r>
            <a:r>
              <a:rPr kumimoji="0" lang="zh-CN" altLang="en-US" smtClean="0">
                <a:latin typeface="微软雅黑" panose="020B0503020204020204" pitchFamily="34" charset="-122"/>
                <a:ea typeface="微软雅黑" panose="020B0503020204020204" pitchFamily="34" charset="-122"/>
              </a:rPr>
              <a:t>它非常受制于功能和具体的应用环境。所以嵌入式系统的设计具有一些特殊的要求。</a:t>
            </a:r>
          </a:p>
          <a:p>
            <a:pPr marL="0" indent="0">
              <a:lnSpc>
                <a:spcPct val="90000"/>
              </a:lnSpc>
              <a:buNone/>
            </a:pPr>
            <a:r>
              <a:rPr kumimoji="0" lang="zh-CN" altLang="en-US" smtClean="0">
                <a:latin typeface="微软雅黑" panose="020B0503020204020204" pitchFamily="34" charset="-122"/>
                <a:ea typeface="微软雅黑" panose="020B0503020204020204" pitchFamily="34" charset="-122"/>
              </a:rPr>
              <a:t>人机交互界面：嵌入式系统通常缺乏充分的交互界面</a:t>
            </a:r>
            <a:endParaRPr kumimoji="0" lang="en-US" altLang="zh-CN" smtClean="0">
              <a:latin typeface="微软雅黑" panose="020B0503020204020204" pitchFamily="34" charset="-122"/>
              <a:ea typeface="微软雅黑" panose="020B0503020204020204" pitchFamily="34" charset="-122"/>
            </a:endParaRPr>
          </a:p>
          <a:p>
            <a:pPr marL="0" indent="0">
              <a:lnSpc>
                <a:spcPct val="90000"/>
              </a:lnSpc>
              <a:buNone/>
            </a:pPr>
            <a:r>
              <a:rPr kumimoji="0" lang="zh-CN" altLang="en-US" smtClean="0">
                <a:latin typeface="微软雅黑" panose="020B0503020204020204" pitchFamily="34" charset="-122"/>
                <a:ea typeface="微软雅黑" panose="020B0503020204020204" pitchFamily="34" charset="-122"/>
              </a:rPr>
              <a:t>有限的功能：嵌入式系统通常是专用系统</a:t>
            </a:r>
            <a:endParaRPr kumimoji="0" lang="en-US" altLang="zh-CN" smtClean="0">
              <a:latin typeface="微软雅黑" panose="020B0503020204020204" pitchFamily="34" charset="-122"/>
              <a:ea typeface="微软雅黑" panose="020B0503020204020204" pitchFamily="34" charset="-122"/>
            </a:endParaRPr>
          </a:p>
          <a:p>
            <a:pPr marL="0" indent="0">
              <a:lnSpc>
                <a:spcPct val="90000"/>
              </a:lnSpc>
              <a:buNone/>
            </a:pPr>
            <a:r>
              <a:rPr kumimoji="0" lang="zh-CN" altLang="en-US" smtClean="0">
                <a:latin typeface="微软雅黑" panose="020B0503020204020204" pitchFamily="34" charset="-122"/>
                <a:ea typeface="微软雅黑" panose="020B0503020204020204" pitchFamily="34" charset="-122"/>
              </a:rPr>
              <a:t>时间关键性和稳定性：嵌入式系统要求实时响应，具有严格的时序性。对可靠性要求高。工作环境恶劣。</a:t>
            </a:r>
            <a:endParaRPr kumimoji="0" lang="en-US" altLang="zh-CN"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20711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82" name="Rectangle 2"/>
          <p:cNvSpPr>
            <a:spLocks noGrp="1" noChangeArrowheads="1"/>
          </p:cNvSpPr>
          <p:nvPr>
            <p:ph type="title"/>
          </p:nvPr>
        </p:nvSpPr>
        <p:spPr>
          <a:xfrm>
            <a:off x="3" y="0"/>
            <a:ext cx="7768281" cy="838200"/>
          </a:xfrm>
        </p:spPr>
        <p:txBody>
          <a:bodyPr>
            <a:normAutofit/>
            <a:scene3d>
              <a:camera prst="orthographicFront"/>
              <a:lightRig rig="soft" dir="t"/>
            </a:scene3d>
          </a:bodyPr>
          <a:lstStyle/>
          <a:p>
            <a:pPr marL="254000" indent="-254000">
              <a:spcBef>
                <a:spcPct val="50000"/>
              </a:spcBef>
              <a:buSzPct val="75000"/>
              <a:defRPr/>
            </a:pP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外围部件 </a:t>
            </a:r>
            <a:endParaRPr lang="zh-CN" altLang="zh-CN"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endParaRPr>
          </a:p>
        </p:txBody>
      </p:sp>
      <p:sp>
        <p:nvSpPr>
          <p:cNvPr id="227330" name="Rectangle 3"/>
          <p:cNvSpPr>
            <a:spLocks noGrp="1" noChangeArrowheads="1"/>
          </p:cNvSpPr>
          <p:nvPr>
            <p:ph idx="1"/>
          </p:nvPr>
        </p:nvSpPr>
        <p:spPr>
          <a:xfrm>
            <a:off x="304800" y="1086280"/>
            <a:ext cx="8433564" cy="5525662"/>
          </a:xfrm>
        </p:spPr>
        <p:txBody>
          <a:bodyPr/>
          <a:lstStyle/>
          <a:p>
            <a:pPr lvl="1" eaLnBrk="1" hangingPunct="1">
              <a:lnSpc>
                <a:spcPct val="75000"/>
              </a:lnSpc>
            </a:pPr>
            <a:r>
              <a:rPr lang="zh-CN" altLang="en-US" sz="2400" dirty="0"/>
              <a:t>存储器控制器。可为多种存储器芯片提供可编程的控制信号。支持</a:t>
            </a:r>
            <a:r>
              <a:rPr lang="en-US" altLang="zh-CN" sz="2400" dirty="0"/>
              <a:t>4</a:t>
            </a:r>
            <a:r>
              <a:rPr lang="zh-CN" altLang="en-US" sz="2400" dirty="0"/>
              <a:t>个</a:t>
            </a:r>
            <a:r>
              <a:rPr lang="en-US" altLang="zh-CN" sz="2400" dirty="0"/>
              <a:t>SDRAM</a:t>
            </a:r>
            <a:r>
              <a:rPr lang="zh-CN" altLang="en-US" sz="2400" dirty="0"/>
              <a:t>分区，</a:t>
            </a:r>
            <a:r>
              <a:rPr lang="en-US" altLang="zh-CN" sz="2400" dirty="0"/>
              <a:t>6</a:t>
            </a:r>
            <a:r>
              <a:rPr lang="zh-CN" altLang="en-US" sz="2400" dirty="0"/>
              <a:t>个</a:t>
            </a:r>
            <a:r>
              <a:rPr lang="en-US" altLang="zh-CN" sz="2400" dirty="0"/>
              <a:t>SRAM</a:t>
            </a:r>
            <a:r>
              <a:rPr lang="zh-CN" altLang="en-US" sz="2400" dirty="0"/>
              <a:t>、</a:t>
            </a:r>
            <a:r>
              <a:rPr lang="en-US" altLang="zh-CN" sz="2400" dirty="0"/>
              <a:t>SSRAM</a:t>
            </a:r>
            <a:r>
              <a:rPr lang="zh-CN" altLang="en-US" sz="2400" dirty="0"/>
              <a:t>、</a:t>
            </a:r>
            <a:r>
              <a:rPr lang="en-US" altLang="zh-CN" sz="2400" dirty="0"/>
              <a:t>FLASH</a:t>
            </a:r>
            <a:r>
              <a:rPr lang="zh-CN" altLang="en-US" sz="2400" dirty="0"/>
              <a:t>、</a:t>
            </a:r>
            <a:r>
              <a:rPr lang="en-US" altLang="zh-CN" sz="2400" dirty="0"/>
              <a:t>ROM</a:t>
            </a:r>
            <a:r>
              <a:rPr lang="zh-CN" altLang="en-US" sz="2400" dirty="0"/>
              <a:t>、</a:t>
            </a:r>
            <a:r>
              <a:rPr lang="en-US" altLang="zh-CN" sz="2400" dirty="0"/>
              <a:t>SROM</a:t>
            </a:r>
            <a:r>
              <a:rPr lang="zh-CN" altLang="en-US" sz="2400" dirty="0"/>
              <a:t>静态片选和</a:t>
            </a:r>
            <a:r>
              <a:rPr lang="en-US" altLang="zh-CN" sz="2400" dirty="0"/>
              <a:t>2</a:t>
            </a:r>
            <a:r>
              <a:rPr lang="zh-CN" altLang="en-US" sz="2400" dirty="0"/>
              <a:t>个</a:t>
            </a:r>
            <a:r>
              <a:rPr lang="en-US" altLang="zh-CN" sz="2400" dirty="0"/>
              <a:t>PCMCIA</a:t>
            </a:r>
            <a:r>
              <a:rPr lang="zh-CN" altLang="en-US" sz="2400" dirty="0"/>
              <a:t>或</a:t>
            </a:r>
            <a:r>
              <a:rPr lang="en-US" altLang="zh-CN" sz="2400" dirty="0"/>
              <a:t>COMPACT FLASH</a:t>
            </a:r>
            <a:r>
              <a:rPr lang="zh-CN" altLang="en-US" sz="2400" dirty="0"/>
              <a:t>槽</a:t>
            </a:r>
          </a:p>
          <a:p>
            <a:pPr lvl="1" eaLnBrk="1" hangingPunct="1">
              <a:lnSpc>
                <a:spcPct val="75000"/>
              </a:lnSpc>
            </a:pPr>
            <a:r>
              <a:rPr lang="zh-CN" altLang="en-US" sz="2400" dirty="0"/>
              <a:t>时钟和电源控制器。时钟可由</a:t>
            </a:r>
            <a:r>
              <a:rPr lang="en-US" altLang="zh-CN" sz="2400" dirty="0"/>
              <a:t>3.6864MHz</a:t>
            </a:r>
            <a:r>
              <a:rPr lang="zh-CN" altLang="en-US" sz="2400" dirty="0"/>
              <a:t>和一个可选的</a:t>
            </a:r>
            <a:r>
              <a:rPr lang="en-US" altLang="zh-CN" sz="2400" dirty="0"/>
              <a:t>32.768KHz</a:t>
            </a:r>
            <a:r>
              <a:rPr lang="zh-CN" altLang="en-US" sz="2400" dirty="0"/>
              <a:t>两种晶体驱动。</a:t>
            </a:r>
            <a:r>
              <a:rPr lang="en-US" altLang="zh-CN" sz="2400" dirty="0"/>
              <a:t>3.6864MHz</a:t>
            </a:r>
            <a:r>
              <a:rPr lang="zh-CN" altLang="en-US" sz="2400" dirty="0"/>
              <a:t>晶体驱动一个核心锁相环和一个外围锁相环。</a:t>
            </a:r>
            <a:r>
              <a:rPr lang="en-US" altLang="zh-CN" sz="2400" dirty="0"/>
              <a:t>32.768KHz</a:t>
            </a:r>
            <a:r>
              <a:rPr lang="zh-CN" altLang="en-US" sz="2400" dirty="0"/>
              <a:t>晶体产生一个硬件复位后选定的可选时钟源，用于驱动实时时钟 </a:t>
            </a:r>
            <a:r>
              <a:rPr lang="en-US" altLang="zh-CN" sz="2400" dirty="0"/>
              <a:t>(RTC)</a:t>
            </a:r>
            <a:r>
              <a:rPr lang="zh-CN" altLang="en-US" sz="2400" dirty="0"/>
              <a:t>、电源管理控制器和中断控制器</a:t>
            </a:r>
          </a:p>
          <a:p>
            <a:pPr lvl="1" eaLnBrk="1" hangingPunct="1">
              <a:lnSpc>
                <a:spcPct val="75000"/>
              </a:lnSpc>
            </a:pPr>
            <a:r>
              <a:rPr lang="en-US" altLang="zh-CN" sz="2400" dirty="0"/>
              <a:t>USB</a:t>
            </a:r>
            <a:r>
              <a:rPr lang="zh-CN" altLang="en-US" sz="2400" dirty="0"/>
              <a:t>从端设备控制器。支持多达</a:t>
            </a:r>
            <a:r>
              <a:rPr lang="en-US" altLang="zh-CN" sz="2400" dirty="0"/>
              <a:t>16</a:t>
            </a:r>
            <a:r>
              <a:rPr lang="zh-CN" altLang="en-US" sz="2400" dirty="0"/>
              <a:t>个终结点，提供一个内部产生的</a:t>
            </a:r>
            <a:r>
              <a:rPr lang="en-US" altLang="zh-CN" sz="2400" dirty="0"/>
              <a:t>48MHz</a:t>
            </a:r>
            <a:r>
              <a:rPr lang="zh-CN" altLang="en-US" sz="2400" dirty="0"/>
              <a:t>时钟</a:t>
            </a:r>
          </a:p>
          <a:p>
            <a:pPr lvl="1" eaLnBrk="1" hangingPunct="1">
              <a:lnSpc>
                <a:spcPct val="75000"/>
              </a:lnSpc>
            </a:pPr>
            <a:r>
              <a:rPr lang="en-US" altLang="zh-CN" sz="2400" dirty="0"/>
              <a:t>DMA</a:t>
            </a:r>
            <a:r>
              <a:rPr lang="zh-CN" altLang="en-US" sz="2400" dirty="0"/>
              <a:t>控制器。提供</a:t>
            </a:r>
            <a:r>
              <a:rPr lang="en-US" altLang="zh-CN" sz="2400" dirty="0"/>
              <a:t>16</a:t>
            </a:r>
            <a:r>
              <a:rPr lang="zh-CN" altLang="en-US" sz="2400" dirty="0"/>
              <a:t>个优先级不同的通道，用于响应来自片内外围部件和片外设备的数据传输请求</a:t>
            </a:r>
          </a:p>
          <a:p>
            <a:pPr lvl="1" eaLnBrk="1" hangingPunct="1">
              <a:lnSpc>
                <a:spcPct val="75000"/>
              </a:lnSpc>
            </a:pPr>
            <a:r>
              <a:rPr lang="zh-CN" altLang="en-US" sz="2400" dirty="0"/>
              <a:t>液晶控制器。提供支持双扫描无源阵列彩显（</a:t>
            </a:r>
            <a:r>
              <a:rPr lang="en-US" altLang="zh-CN" sz="2400" dirty="0"/>
              <a:t>DSTN</a:t>
            </a:r>
            <a:r>
              <a:rPr lang="zh-CN" altLang="en-US" sz="2400" dirty="0"/>
              <a:t>，俗称伪彩）或有源阵列彩显（</a:t>
            </a:r>
            <a:r>
              <a:rPr lang="en-US" altLang="zh-CN" sz="2400" dirty="0"/>
              <a:t>TFT</a:t>
            </a:r>
            <a:r>
              <a:rPr lang="zh-CN" altLang="en-US" sz="2400" dirty="0"/>
              <a:t>，俗称真彩）屏的接口。最大支持显示分辨率为</a:t>
            </a:r>
            <a:r>
              <a:rPr lang="en-US" altLang="zh-CN" sz="2400" dirty="0"/>
              <a:t>1024×1024</a:t>
            </a:r>
            <a:r>
              <a:rPr lang="zh-CN" altLang="en-US" sz="2400" dirty="0"/>
              <a:t>像素</a:t>
            </a:r>
          </a:p>
        </p:txBody>
      </p:sp>
    </p:spTree>
    <p:extLst>
      <p:ext uri="{BB962C8B-B14F-4D97-AF65-F5344CB8AC3E}">
        <p14:creationId xmlns:p14="http://schemas.microsoft.com/office/powerpoint/2010/main" val="1880085306"/>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0"/>
            <a:ext cx="8229600" cy="1011239"/>
          </a:xfrm>
        </p:spPr>
        <p:txBody>
          <a:bodyPr>
            <a:normAutofit/>
            <a:scene3d>
              <a:camera prst="orthographicFront"/>
              <a:lightRig rig="soft" dir="t"/>
            </a:scene3d>
          </a:bodyPr>
          <a:lstStyle/>
          <a:p>
            <a:pPr marL="254000" indent="-254000">
              <a:spcBef>
                <a:spcPct val="50000"/>
              </a:spcBef>
              <a:buSzPct val="75000"/>
              <a:defRPr/>
            </a:pP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外围部件 </a:t>
            </a:r>
            <a:endParaRPr lang="zh-CN" altLang="zh-CN"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endParaRPr>
          </a:p>
        </p:txBody>
      </p:sp>
      <p:sp>
        <p:nvSpPr>
          <p:cNvPr id="229378" name="Rectangle 3"/>
          <p:cNvSpPr>
            <a:spLocks noGrp="1" noChangeArrowheads="1"/>
          </p:cNvSpPr>
          <p:nvPr>
            <p:ph idx="1"/>
          </p:nvPr>
        </p:nvSpPr>
        <p:spPr>
          <a:xfrm>
            <a:off x="277816" y="1141281"/>
            <a:ext cx="8713787" cy="5311909"/>
          </a:xfrm>
        </p:spPr>
        <p:txBody>
          <a:bodyPr/>
          <a:lstStyle/>
          <a:p>
            <a:pPr lvl="1" eaLnBrk="1" hangingPunct="1">
              <a:lnSpc>
                <a:spcPct val="85000"/>
              </a:lnSpc>
              <a:buFont typeface="Wingdings 2" panose="05020102010507070707" pitchFamily="18" charset="2"/>
              <a:buChar char=""/>
            </a:pPr>
            <a:r>
              <a:rPr lang="en-US" altLang="zh-CN" sz="2400" dirty="0"/>
              <a:t>AC97</a:t>
            </a:r>
            <a:r>
              <a:rPr lang="zh-CN" altLang="en-US" sz="2400" dirty="0"/>
              <a:t>控制器。支持</a:t>
            </a:r>
            <a:r>
              <a:rPr lang="en-US" altLang="zh-CN" sz="2400" dirty="0"/>
              <a:t>AC97 2.0</a:t>
            </a:r>
            <a:r>
              <a:rPr lang="zh-CN" altLang="en-US" sz="2400" dirty="0"/>
              <a:t>修订版本的多媒体数字信号编解码器，为立体</a:t>
            </a:r>
            <a:r>
              <a:rPr lang="en-US" altLang="zh-CN" sz="2400" dirty="0"/>
              <a:t>PCM</a:t>
            </a:r>
            <a:r>
              <a:rPr lang="zh-CN" altLang="en-US" sz="2400" dirty="0"/>
              <a:t>输入输出、</a:t>
            </a:r>
            <a:r>
              <a:rPr lang="en-US" altLang="zh-CN" sz="2400" dirty="0"/>
              <a:t>Modem</a:t>
            </a:r>
            <a:r>
              <a:rPr lang="zh-CN" altLang="en-US" sz="2400" dirty="0"/>
              <a:t>输入输出和单一的麦克风输入都提供了单独的</a:t>
            </a:r>
            <a:r>
              <a:rPr lang="en-US" altLang="zh-CN" sz="2400" dirty="0"/>
              <a:t>16</a:t>
            </a:r>
            <a:r>
              <a:rPr lang="zh-CN" altLang="en-US" sz="2400" dirty="0"/>
              <a:t>位通道</a:t>
            </a:r>
          </a:p>
          <a:p>
            <a:pPr lvl="1" eaLnBrk="1" hangingPunct="1">
              <a:lnSpc>
                <a:spcPct val="85000"/>
              </a:lnSpc>
              <a:buFont typeface="Wingdings 2" panose="05020102010507070707" pitchFamily="18" charset="2"/>
              <a:buChar char=""/>
            </a:pPr>
            <a:r>
              <a:rPr lang="en-US" altLang="zh-CN" sz="2400" dirty="0"/>
              <a:t>I2S</a:t>
            </a:r>
            <a:r>
              <a:rPr lang="zh-CN" altLang="en-US" sz="2400" dirty="0"/>
              <a:t>控制器。为标准</a:t>
            </a:r>
            <a:r>
              <a:rPr lang="en-US" altLang="zh-CN" sz="2400" dirty="0"/>
              <a:t>I2S</a:t>
            </a:r>
            <a:r>
              <a:rPr lang="zh-CN" altLang="en-US" sz="2400" dirty="0"/>
              <a:t>多媒体数字信号编解码器提供了串行连接。</a:t>
            </a:r>
            <a:r>
              <a:rPr lang="en-US" altLang="zh-CN" sz="2400" dirty="0"/>
              <a:t>I2S</a:t>
            </a:r>
            <a:r>
              <a:rPr lang="zh-CN" altLang="en-US" sz="2400" dirty="0"/>
              <a:t>控制器引脚与</a:t>
            </a:r>
            <a:r>
              <a:rPr lang="en-US" altLang="zh-CN" sz="2400" dirty="0"/>
              <a:t>AC97</a:t>
            </a:r>
            <a:r>
              <a:rPr lang="zh-CN" altLang="en-US" sz="2400" dirty="0"/>
              <a:t>控制器引脚复用</a:t>
            </a:r>
          </a:p>
          <a:p>
            <a:pPr lvl="1" eaLnBrk="1" hangingPunct="1">
              <a:lnSpc>
                <a:spcPct val="85000"/>
              </a:lnSpc>
              <a:buFont typeface="Wingdings 2" panose="05020102010507070707" pitchFamily="18" charset="2"/>
              <a:buChar char=""/>
            </a:pPr>
            <a:r>
              <a:rPr lang="en-US" altLang="zh-CN" sz="2400" dirty="0"/>
              <a:t>MMC</a:t>
            </a:r>
            <a:r>
              <a:rPr lang="zh-CN" altLang="en-US" sz="2400" dirty="0"/>
              <a:t>控制器。提供到标准存储卡的串行接口</a:t>
            </a:r>
            <a:r>
              <a:rPr lang="en-US" altLang="zh-CN" sz="2400" dirty="0"/>
              <a:t>,</a:t>
            </a:r>
            <a:r>
              <a:rPr lang="zh-CN" altLang="en-US" sz="2400" dirty="0"/>
              <a:t>数据传输速率最高可达</a:t>
            </a:r>
            <a:r>
              <a:rPr lang="en-US" altLang="zh-CN" sz="2400" dirty="0"/>
              <a:t>20Mbps</a:t>
            </a:r>
          </a:p>
          <a:p>
            <a:pPr lvl="1" eaLnBrk="1" hangingPunct="1">
              <a:lnSpc>
                <a:spcPct val="85000"/>
              </a:lnSpc>
              <a:buFont typeface="Wingdings 2" panose="05020102010507070707" pitchFamily="18" charset="2"/>
              <a:buChar char=""/>
            </a:pPr>
            <a:r>
              <a:rPr lang="zh-CN" altLang="en-US" sz="2400" dirty="0"/>
              <a:t>高速红外 </a:t>
            </a:r>
            <a:r>
              <a:rPr lang="en-US" altLang="zh-CN" sz="2400" dirty="0"/>
              <a:t>(FIR) </a:t>
            </a:r>
            <a:r>
              <a:rPr lang="zh-CN" altLang="en-US" sz="2400" dirty="0"/>
              <a:t>通讯端口。基于</a:t>
            </a:r>
            <a:r>
              <a:rPr lang="en-US" altLang="zh-CN" sz="2400" dirty="0"/>
              <a:t>4Mbps</a:t>
            </a:r>
            <a:r>
              <a:rPr lang="zh-CN" altLang="en-US" sz="2400" dirty="0"/>
              <a:t>的红外数据协会 </a:t>
            </a:r>
            <a:r>
              <a:rPr lang="en-US" altLang="zh-CN" sz="2400" dirty="0"/>
              <a:t>(IrDA) </a:t>
            </a:r>
            <a:r>
              <a:rPr lang="zh-CN" altLang="en-US" sz="2400" dirty="0"/>
              <a:t>规格，工作于半双工模式下</a:t>
            </a:r>
          </a:p>
          <a:p>
            <a:pPr lvl="1" eaLnBrk="1" hangingPunct="1">
              <a:lnSpc>
                <a:spcPct val="85000"/>
              </a:lnSpc>
              <a:buFont typeface="Wingdings 2" panose="05020102010507070707" pitchFamily="18" charset="2"/>
              <a:buChar char=""/>
            </a:pPr>
            <a:r>
              <a:rPr lang="zh-CN" altLang="en-US" sz="2400" dirty="0"/>
              <a:t>同步串行协议端口 </a:t>
            </a:r>
            <a:r>
              <a:rPr lang="en-US" altLang="zh-CN" sz="2400" dirty="0"/>
              <a:t>(SSP) </a:t>
            </a:r>
            <a:r>
              <a:rPr lang="zh-CN" altLang="en-US" sz="2400" dirty="0"/>
              <a:t>控制器。提供</a:t>
            </a:r>
            <a:r>
              <a:rPr lang="en-US" altLang="zh-CN" sz="2400" dirty="0"/>
              <a:t>7.2Kbps</a:t>
            </a:r>
            <a:r>
              <a:rPr lang="zh-CN" altLang="en-US" sz="2400" dirty="0"/>
              <a:t>到</a:t>
            </a:r>
            <a:r>
              <a:rPr lang="en-US" altLang="zh-CN" sz="2400" dirty="0"/>
              <a:t>1.84Mbps</a:t>
            </a:r>
            <a:r>
              <a:rPr lang="zh-CN" altLang="en-US" sz="2400" dirty="0"/>
              <a:t>的全双工同步串行接口。</a:t>
            </a:r>
            <a:r>
              <a:rPr lang="en-US" altLang="zh-CN" sz="2400" dirty="0"/>
              <a:t>SSP</a:t>
            </a:r>
            <a:r>
              <a:rPr lang="zh-CN" altLang="en-US" sz="2400" dirty="0"/>
              <a:t>接口支持</a:t>
            </a:r>
            <a:r>
              <a:rPr lang="en-US" altLang="zh-CN" sz="2400" dirty="0"/>
              <a:t>National Semiconductor </a:t>
            </a:r>
            <a:r>
              <a:rPr lang="zh-CN" altLang="en-US" sz="2400" dirty="0"/>
              <a:t>的</a:t>
            </a:r>
            <a:r>
              <a:rPr lang="en-US" altLang="zh-CN" sz="2400" dirty="0" err="1"/>
              <a:t>Microwire</a:t>
            </a:r>
            <a:r>
              <a:rPr lang="zh-CN" altLang="en-US" sz="2400" dirty="0"/>
              <a:t>协议、</a:t>
            </a:r>
            <a:r>
              <a:rPr lang="en-US" altLang="zh-CN" sz="2400" dirty="0"/>
              <a:t>Texas Instruments</a:t>
            </a:r>
            <a:r>
              <a:rPr lang="zh-CN" altLang="en-US" sz="2400" dirty="0"/>
              <a:t>的同步串行协议（</a:t>
            </a:r>
            <a:r>
              <a:rPr lang="en-US" altLang="zh-CN" sz="2400" dirty="0"/>
              <a:t>SSP</a:t>
            </a:r>
            <a:r>
              <a:rPr lang="zh-CN" altLang="en-US" sz="2400" dirty="0"/>
              <a:t>）和</a:t>
            </a:r>
            <a:r>
              <a:rPr lang="en-US" altLang="zh-CN" sz="2400" dirty="0"/>
              <a:t>Motorola </a:t>
            </a:r>
            <a:r>
              <a:rPr lang="zh-CN" altLang="en-US" sz="2400" dirty="0"/>
              <a:t>的</a:t>
            </a:r>
            <a:r>
              <a:rPr lang="en-US" altLang="zh-CN" sz="2400" dirty="0"/>
              <a:t>SPI</a:t>
            </a:r>
            <a:r>
              <a:rPr lang="zh-CN" altLang="en-US" sz="2400" dirty="0"/>
              <a:t>协议 </a:t>
            </a:r>
          </a:p>
          <a:p>
            <a:pPr lvl="1" eaLnBrk="1" hangingPunct="1">
              <a:lnSpc>
                <a:spcPct val="85000"/>
              </a:lnSpc>
              <a:buFont typeface="Wingdings 2" panose="05020102010507070707" pitchFamily="18" charset="2"/>
              <a:buChar char=""/>
            </a:pPr>
            <a:r>
              <a:rPr lang="en-US" altLang="zh-CN" sz="2400" dirty="0"/>
              <a:t>I2C</a:t>
            </a:r>
            <a:r>
              <a:rPr lang="zh-CN" altLang="en-US" sz="2400" dirty="0"/>
              <a:t>总线接口单元。提供</a:t>
            </a:r>
            <a:r>
              <a:rPr lang="en-US" altLang="zh-CN" sz="2400" dirty="0"/>
              <a:t>2</a:t>
            </a:r>
            <a:r>
              <a:rPr lang="zh-CN" altLang="en-US" sz="2400" dirty="0"/>
              <a:t>个引脚的通用串行通讯端口，其中一个引脚用于数据和地址，另一个用于时钟</a:t>
            </a:r>
          </a:p>
        </p:txBody>
      </p:sp>
    </p:spTree>
    <p:extLst>
      <p:ext uri="{BB962C8B-B14F-4D97-AF65-F5344CB8AC3E}">
        <p14:creationId xmlns:p14="http://schemas.microsoft.com/office/powerpoint/2010/main" val="1193395346"/>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2930" name="Rectangle 2"/>
          <p:cNvSpPr>
            <a:spLocks noGrp="1" noChangeArrowheads="1"/>
          </p:cNvSpPr>
          <p:nvPr>
            <p:ph type="title"/>
          </p:nvPr>
        </p:nvSpPr>
        <p:spPr>
          <a:xfrm>
            <a:off x="0" y="0"/>
            <a:ext cx="8229600" cy="969402"/>
          </a:xfrm>
        </p:spPr>
        <p:txBody>
          <a:bodyPr>
            <a:normAutofit/>
            <a:scene3d>
              <a:camera prst="orthographicFront"/>
              <a:lightRig rig="soft" dir="t"/>
            </a:scene3d>
          </a:bodyPr>
          <a:lstStyle/>
          <a:p>
            <a:pPr marL="254000" indent="-254000">
              <a:spcBef>
                <a:spcPct val="50000"/>
              </a:spcBef>
              <a:buSzPct val="75000"/>
              <a:defRPr/>
            </a:pP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外围部件 </a:t>
            </a:r>
            <a:endParaRPr lang="zh-CN" altLang="zh-CN"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endParaRPr>
          </a:p>
        </p:txBody>
      </p:sp>
      <p:sp>
        <p:nvSpPr>
          <p:cNvPr id="231426" name="Rectangle 3"/>
          <p:cNvSpPr>
            <a:spLocks noGrp="1" noChangeArrowheads="1"/>
          </p:cNvSpPr>
          <p:nvPr>
            <p:ph idx="1"/>
          </p:nvPr>
        </p:nvSpPr>
        <p:spPr>
          <a:xfrm>
            <a:off x="304800" y="1189407"/>
            <a:ext cx="8686800" cy="5335217"/>
          </a:xfrm>
        </p:spPr>
        <p:txBody>
          <a:bodyPr/>
          <a:lstStyle/>
          <a:p>
            <a:pPr lvl="1" eaLnBrk="1" hangingPunct="1">
              <a:lnSpc>
                <a:spcPct val="75000"/>
              </a:lnSpc>
            </a:pPr>
            <a:r>
              <a:rPr lang="zh-CN" altLang="en-US" dirty="0"/>
              <a:t>通用</a:t>
            </a:r>
            <a:r>
              <a:rPr lang="en-US" altLang="zh-CN" dirty="0"/>
              <a:t>I/O</a:t>
            </a:r>
            <a:r>
              <a:rPr lang="zh-CN" altLang="en-US" dirty="0"/>
              <a:t>引脚。每个引脚都可以独立地编程定义为输入或输出</a:t>
            </a:r>
          </a:p>
          <a:p>
            <a:pPr lvl="1" eaLnBrk="1" hangingPunct="1">
              <a:lnSpc>
                <a:spcPct val="75000"/>
              </a:lnSpc>
            </a:pPr>
            <a:r>
              <a:rPr lang="en-US" altLang="zh-CN" dirty="0"/>
              <a:t>4</a:t>
            </a:r>
            <a:r>
              <a:rPr lang="zh-CN" altLang="en-US" dirty="0"/>
              <a:t>个</a:t>
            </a:r>
            <a:r>
              <a:rPr lang="en-US" altLang="zh-CN" dirty="0"/>
              <a:t>UART</a:t>
            </a:r>
            <a:r>
              <a:rPr lang="zh-CN" altLang="en-US" dirty="0"/>
              <a:t>。每一个</a:t>
            </a:r>
            <a:r>
              <a:rPr lang="en-US" altLang="zh-CN" dirty="0"/>
              <a:t>UART</a:t>
            </a:r>
            <a:r>
              <a:rPr lang="zh-CN" altLang="en-US" dirty="0"/>
              <a:t>都能用作低速红外收发</a:t>
            </a:r>
          </a:p>
          <a:p>
            <a:pPr lvl="2" eaLnBrk="1" hangingPunct="1">
              <a:lnSpc>
                <a:spcPct val="75000"/>
              </a:lnSpc>
            </a:pPr>
            <a:r>
              <a:rPr lang="zh-CN" altLang="en-US" sz="2000" dirty="0"/>
              <a:t>全功能</a:t>
            </a:r>
            <a:r>
              <a:rPr lang="en-US" altLang="zh-CN" sz="2000" dirty="0"/>
              <a:t>UART (FFUART)</a:t>
            </a:r>
            <a:r>
              <a:rPr lang="zh-CN" altLang="en-US" sz="2000" dirty="0"/>
              <a:t>：可编程波特率最大为</a:t>
            </a:r>
            <a:r>
              <a:rPr lang="en-US" altLang="zh-CN" sz="2000" dirty="0"/>
              <a:t>230Kbps</a:t>
            </a:r>
            <a:r>
              <a:rPr lang="zh-CN" altLang="en-US" sz="2000" dirty="0"/>
              <a:t>，提供完整的</a:t>
            </a:r>
            <a:r>
              <a:rPr lang="en-US" altLang="zh-CN" sz="2000" dirty="0"/>
              <a:t>modem</a:t>
            </a:r>
            <a:r>
              <a:rPr lang="zh-CN" altLang="en-US" sz="2000" dirty="0"/>
              <a:t>控制引脚</a:t>
            </a:r>
          </a:p>
          <a:p>
            <a:pPr lvl="2" eaLnBrk="1" hangingPunct="1">
              <a:lnSpc>
                <a:spcPct val="75000"/>
              </a:lnSpc>
            </a:pPr>
            <a:r>
              <a:rPr lang="zh-CN" altLang="en-US" sz="2000" dirty="0"/>
              <a:t>蓝牙</a:t>
            </a:r>
            <a:r>
              <a:rPr lang="en-US" altLang="zh-CN" sz="2000" dirty="0"/>
              <a:t>UART (BTUART)</a:t>
            </a:r>
            <a:r>
              <a:rPr lang="zh-CN" altLang="en-US" sz="2000" dirty="0"/>
              <a:t>：可编程波特率最高可达</a:t>
            </a:r>
            <a:r>
              <a:rPr lang="en-US" altLang="zh-CN" sz="2000" dirty="0"/>
              <a:t>921Kbps</a:t>
            </a:r>
            <a:r>
              <a:rPr lang="zh-CN" altLang="en-US" sz="2000" dirty="0"/>
              <a:t>，提供部分</a:t>
            </a:r>
            <a:r>
              <a:rPr lang="en-US" altLang="zh-CN" sz="2000" dirty="0"/>
              <a:t>modem</a:t>
            </a:r>
            <a:r>
              <a:rPr lang="zh-CN" altLang="en-US" sz="2000" dirty="0"/>
              <a:t>控制引脚</a:t>
            </a:r>
          </a:p>
          <a:p>
            <a:pPr lvl="2" eaLnBrk="1" hangingPunct="1">
              <a:lnSpc>
                <a:spcPct val="75000"/>
              </a:lnSpc>
            </a:pPr>
            <a:r>
              <a:rPr lang="zh-CN" altLang="en-US" sz="2000" dirty="0"/>
              <a:t>标准</a:t>
            </a:r>
            <a:r>
              <a:rPr lang="en-US" altLang="zh-CN" sz="2000" dirty="0"/>
              <a:t>UART (STUART)</a:t>
            </a:r>
            <a:r>
              <a:rPr lang="zh-CN" altLang="en-US" sz="2000" dirty="0"/>
              <a:t>：可编程波特率最高可达</a:t>
            </a:r>
            <a:r>
              <a:rPr lang="en-US" altLang="zh-CN" sz="2000" dirty="0"/>
              <a:t>230Kbps</a:t>
            </a:r>
            <a:r>
              <a:rPr lang="zh-CN" altLang="en-US" sz="2000" dirty="0"/>
              <a:t>，不提供任何</a:t>
            </a:r>
            <a:r>
              <a:rPr lang="en-US" altLang="zh-CN" sz="2000" dirty="0"/>
              <a:t>modem</a:t>
            </a:r>
            <a:r>
              <a:rPr lang="zh-CN" altLang="en-US" sz="2000" dirty="0"/>
              <a:t>控制引脚，但可通过</a:t>
            </a:r>
            <a:r>
              <a:rPr lang="en-US" altLang="zh-CN" sz="2000" dirty="0"/>
              <a:t>GPIO</a:t>
            </a:r>
            <a:r>
              <a:rPr lang="zh-CN" altLang="en-US" sz="2000" dirty="0"/>
              <a:t>引脚提供 </a:t>
            </a:r>
          </a:p>
          <a:p>
            <a:pPr lvl="2" eaLnBrk="1" hangingPunct="1">
              <a:lnSpc>
                <a:spcPct val="75000"/>
              </a:lnSpc>
            </a:pPr>
            <a:r>
              <a:rPr lang="zh-CN" altLang="en-US" sz="2000" dirty="0"/>
              <a:t>硬件</a:t>
            </a:r>
            <a:r>
              <a:rPr lang="en-US" altLang="zh-CN" sz="2000" dirty="0"/>
              <a:t>UART (HWUART)</a:t>
            </a:r>
            <a:r>
              <a:rPr lang="zh-CN" altLang="en-US" sz="2000" dirty="0"/>
              <a:t>：它带有硬件流控制，提供部分</a:t>
            </a:r>
            <a:r>
              <a:rPr lang="en-US" altLang="zh-CN" sz="2000" dirty="0"/>
              <a:t>modem</a:t>
            </a:r>
            <a:r>
              <a:rPr lang="zh-CN" altLang="en-US" sz="2000" dirty="0"/>
              <a:t>控制引脚，其编程可调的波特率可高达</a:t>
            </a:r>
            <a:r>
              <a:rPr lang="en-US" altLang="zh-CN" sz="2000" dirty="0"/>
              <a:t>921.6Kbps</a:t>
            </a:r>
            <a:r>
              <a:rPr lang="zh-CN" altLang="en-US" sz="2000" dirty="0"/>
              <a:t>。硬件</a:t>
            </a:r>
            <a:r>
              <a:rPr lang="en-US" altLang="zh-CN" sz="2000" dirty="0"/>
              <a:t>UART</a:t>
            </a:r>
            <a:r>
              <a:rPr lang="zh-CN" altLang="en-US" sz="2000" dirty="0"/>
              <a:t>的引脚与</a:t>
            </a:r>
            <a:r>
              <a:rPr lang="en-US" altLang="zh-CN" sz="2000" dirty="0"/>
              <a:t>PCMCIA</a:t>
            </a:r>
            <a:r>
              <a:rPr lang="zh-CN" altLang="en-US" sz="2000" dirty="0"/>
              <a:t>的控制引脚复用</a:t>
            </a:r>
          </a:p>
          <a:p>
            <a:pPr lvl="1" eaLnBrk="1" hangingPunct="1">
              <a:lnSpc>
                <a:spcPct val="75000"/>
              </a:lnSpc>
            </a:pPr>
            <a:r>
              <a:rPr lang="zh-CN" altLang="en-US" dirty="0"/>
              <a:t>实时时钟。实时时钟可提供恒定频率的输出，它带有可编程闹钟寄存器，可用于从休眠模式中唤醒处理器</a:t>
            </a:r>
          </a:p>
          <a:p>
            <a:pPr lvl="1" eaLnBrk="1" hangingPunct="1">
              <a:lnSpc>
                <a:spcPct val="75000"/>
              </a:lnSpc>
            </a:pPr>
            <a:r>
              <a:rPr lang="en-US" altLang="zh-CN" dirty="0"/>
              <a:t>OS</a:t>
            </a:r>
            <a:r>
              <a:rPr lang="zh-CN" altLang="en-US" dirty="0"/>
              <a:t>定时器。可用于提供一个带有</a:t>
            </a:r>
            <a:r>
              <a:rPr lang="en-US" altLang="zh-CN" dirty="0"/>
              <a:t>4</a:t>
            </a:r>
            <a:r>
              <a:rPr lang="zh-CN" altLang="en-US" dirty="0"/>
              <a:t>个寄存器的</a:t>
            </a:r>
            <a:r>
              <a:rPr lang="en-US" altLang="zh-CN" dirty="0"/>
              <a:t>3.6864MHz</a:t>
            </a:r>
            <a:r>
              <a:rPr lang="zh-CN" altLang="en-US" dirty="0"/>
              <a:t>参考计数器。这些寄存器可用于产生中断，其中一个还能用于产生看门狗中断</a:t>
            </a:r>
          </a:p>
          <a:p>
            <a:pPr lvl="1" eaLnBrk="1" hangingPunct="1">
              <a:lnSpc>
                <a:spcPct val="75000"/>
              </a:lnSpc>
            </a:pPr>
            <a:r>
              <a:rPr lang="zh-CN" altLang="en-US" dirty="0"/>
              <a:t>脉冲宽度调制 </a:t>
            </a:r>
            <a:r>
              <a:rPr lang="en-US" altLang="zh-CN" dirty="0"/>
              <a:t>(PWM)</a:t>
            </a:r>
            <a:r>
              <a:rPr lang="zh-CN" altLang="en-US" dirty="0"/>
              <a:t>。其频率和占空比可以独立编程 </a:t>
            </a:r>
          </a:p>
          <a:p>
            <a:pPr lvl="1" eaLnBrk="1" hangingPunct="1">
              <a:lnSpc>
                <a:spcPct val="75000"/>
              </a:lnSpc>
            </a:pPr>
            <a:r>
              <a:rPr lang="zh-CN" altLang="en-US" dirty="0"/>
              <a:t>中断控制。中断控制器可以通过屏蔽寄存器禁用或启用单个中断源</a:t>
            </a:r>
          </a:p>
          <a:p>
            <a:pPr lvl="1" eaLnBrk="1" hangingPunct="1">
              <a:lnSpc>
                <a:spcPct val="75000"/>
              </a:lnSpc>
            </a:pPr>
            <a:r>
              <a:rPr lang="zh-CN" altLang="en-US" dirty="0"/>
              <a:t>网络同步串行协议端口 </a:t>
            </a:r>
            <a:r>
              <a:rPr lang="en-US" altLang="zh-CN" dirty="0"/>
              <a:t>(NSSP)</a:t>
            </a:r>
            <a:r>
              <a:rPr lang="zh-CN" altLang="en-US" dirty="0"/>
              <a:t>。该端口可用于连接其他的网络</a:t>
            </a:r>
            <a:r>
              <a:rPr lang="en-US" altLang="zh-CN" dirty="0"/>
              <a:t>ASIC</a:t>
            </a:r>
            <a:endParaRPr lang="en-US" altLang="zh-CN" sz="1800" dirty="0"/>
          </a:p>
        </p:txBody>
      </p:sp>
    </p:spTree>
    <p:extLst>
      <p:ext uri="{BB962C8B-B14F-4D97-AF65-F5344CB8AC3E}">
        <p14:creationId xmlns:p14="http://schemas.microsoft.com/office/powerpoint/2010/main" val="1527108053"/>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3954" name="Rectangle 2"/>
          <p:cNvSpPr>
            <a:spLocks noGrp="1" noChangeArrowheads="1"/>
          </p:cNvSpPr>
          <p:nvPr>
            <p:ph type="title"/>
          </p:nvPr>
        </p:nvSpPr>
        <p:spPr>
          <a:xfrm>
            <a:off x="2" y="0"/>
            <a:ext cx="7792995" cy="838200"/>
          </a:xfrm>
        </p:spPr>
        <p:txBody>
          <a:bodyPr>
            <a:normAutofit/>
            <a:scene3d>
              <a:camera prst="orthographicFront"/>
              <a:lightRig rig="soft" dir="t"/>
            </a:scene3d>
          </a:bodyPr>
          <a:lstStyle/>
          <a:p>
            <a:pPr marL="254000" indent="-254000">
              <a:spcBef>
                <a:spcPct val="50000"/>
              </a:spcBef>
              <a:buSzPct val="75000"/>
              <a:defRPr/>
            </a:pP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处理器选择</a:t>
            </a:r>
          </a:p>
        </p:txBody>
      </p:sp>
      <p:sp>
        <p:nvSpPr>
          <p:cNvPr id="233474" name="Rectangle 3"/>
          <p:cNvSpPr>
            <a:spLocks noGrp="1" noChangeArrowheads="1"/>
          </p:cNvSpPr>
          <p:nvPr>
            <p:ph idx="1"/>
          </p:nvPr>
        </p:nvSpPr>
        <p:spPr/>
        <p:txBody>
          <a:bodyPr/>
          <a:lstStyle/>
          <a:p>
            <a:pPr eaLnBrk="1" hangingPunct="1">
              <a:buFont typeface="Wingdings 2" panose="05020102010507070707" pitchFamily="18" charset="2"/>
              <a:buChar char=""/>
            </a:pPr>
            <a:r>
              <a:rPr kumimoji="0" lang="en-US" altLang="zh-CN" smtClean="0"/>
              <a:t>① </a:t>
            </a:r>
            <a:r>
              <a:rPr kumimoji="0" lang="zh-CN" altLang="en-US" smtClean="0"/>
              <a:t>处理器性能 </a:t>
            </a:r>
          </a:p>
          <a:p>
            <a:pPr lvl="1" eaLnBrk="1" hangingPunct="1">
              <a:buFont typeface="Wingdings 2" panose="05020102010507070707" pitchFamily="18" charset="2"/>
              <a:buChar char=""/>
            </a:pPr>
            <a:r>
              <a:rPr kumimoji="0" lang="zh-CN" altLang="en-US" smtClean="0"/>
              <a:t>不是在于挑选速度最快的处理器，而是在于选取能够完成作业的处理器和</a:t>
            </a:r>
            <a:r>
              <a:rPr kumimoji="0" lang="en-US" altLang="zh-CN" smtClean="0"/>
              <a:t>I/O</a:t>
            </a:r>
            <a:r>
              <a:rPr kumimoji="0" lang="zh-CN" altLang="en-US" smtClean="0"/>
              <a:t>子系统 </a:t>
            </a:r>
          </a:p>
          <a:p>
            <a:pPr lvl="1" eaLnBrk="1" hangingPunct="1">
              <a:buFont typeface="Wingdings 2" panose="05020102010507070707" pitchFamily="18" charset="2"/>
              <a:buChar char=""/>
            </a:pPr>
            <a:r>
              <a:rPr kumimoji="0" lang="zh-CN" altLang="en-US" smtClean="0"/>
              <a:t>可能会升级的系统，可以考虑在完成目前作业的情况下还能够有一定的性能余量处理器 </a:t>
            </a:r>
          </a:p>
          <a:p>
            <a:pPr lvl="1" eaLnBrk="1" hangingPunct="1">
              <a:buFont typeface="Wingdings 2" panose="05020102010507070707" pitchFamily="18" charset="2"/>
              <a:buChar char=""/>
            </a:pPr>
            <a:r>
              <a:rPr kumimoji="0" lang="zh-CN" altLang="en-US" smtClean="0"/>
              <a:t>便携式</a:t>
            </a:r>
            <a:r>
              <a:rPr kumimoji="0" lang="en-US" altLang="zh-CN" smtClean="0"/>
              <a:t>GPS</a:t>
            </a:r>
            <a:r>
              <a:rPr kumimoji="0" lang="zh-CN" altLang="en-US" smtClean="0"/>
              <a:t>导航系统在显示和路线计算方面对处理器的性能要求都比较高，而</a:t>
            </a:r>
            <a:r>
              <a:rPr kumimoji="0" lang="en-US" altLang="zh-CN" smtClean="0"/>
              <a:t>PXA255</a:t>
            </a:r>
            <a:r>
              <a:rPr kumimoji="0" lang="zh-CN" altLang="en-US" smtClean="0"/>
              <a:t>则具有较高的处理性能，系统时钟频率可以达到</a:t>
            </a:r>
            <a:r>
              <a:rPr kumimoji="0" lang="en-US" altLang="zh-CN" smtClean="0"/>
              <a:t>400MHz</a:t>
            </a:r>
            <a:r>
              <a:rPr kumimoji="0" lang="zh-CN" altLang="en-US" smtClean="0"/>
              <a:t>，外围总线频率可以达到</a:t>
            </a:r>
            <a:r>
              <a:rPr kumimoji="0" lang="en-US" altLang="zh-CN" smtClean="0"/>
              <a:t>100MHz</a:t>
            </a:r>
            <a:r>
              <a:rPr kumimoji="0" lang="zh-CN" altLang="en-US" smtClean="0"/>
              <a:t>，能够较好的完成该系统所要求的功能 </a:t>
            </a:r>
          </a:p>
        </p:txBody>
      </p:sp>
    </p:spTree>
    <p:extLst>
      <p:ext uri="{BB962C8B-B14F-4D97-AF65-F5344CB8AC3E}">
        <p14:creationId xmlns:p14="http://schemas.microsoft.com/office/powerpoint/2010/main" val="576717458"/>
      </p:ext>
    </p:ext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4978" name="Rectangle 2"/>
          <p:cNvSpPr>
            <a:spLocks noGrp="1" noChangeArrowheads="1"/>
          </p:cNvSpPr>
          <p:nvPr>
            <p:ph type="title"/>
          </p:nvPr>
        </p:nvSpPr>
        <p:spPr>
          <a:xfrm>
            <a:off x="0" y="0"/>
            <a:ext cx="8229600" cy="1017528"/>
          </a:xfrm>
        </p:spPr>
        <p:txBody>
          <a:bodyPr>
            <a:normAutofit/>
            <a:scene3d>
              <a:camera prst="orthographicFront"/>
              <a:lightRig rig="soft" dir="t"/>
            </a:scene3d>
          </a:bodyPr>
          <a:lstStyle/>
          <a:p>
            <a:pPr marL="254000" indent="-254000">
              <a:spcBef>
                <a:spcPct val="50000"/>
              </a:spcBef>
              <a:buSzPct val="75000"/>
              <a:defRPr/>
            </a:pP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处理器选择</a:t>
            </a:r>
            <a:endParaRPr lang="zh-CN" altLang="zh-CN"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endParaRPr>
          </a:p>
        </p:txBody>
      </p:sp>
      <p:sp>
        <p:nvSpPr>
          <p:cNvPr id="235522" name="Rectangle 3"/>
          <p:cNvSpPr>
            <a:spLocks noGrp="1" noChangeArrowheads="1"/>
          </p:cNvSpPr>
          <p:nvPr>
            <p:ph idx="1"/>
          </p:nvPr>
        </p:nvSpPr>
        <p:spPr>
          <a:xfrm>
            <a:off x="277813" y="1290639"/>
            <a:ext cx="8686800" cy="4933951"/>
          </a:xfrm>
        </p:spPr>
        <p:txBody>
          <a:bodyPr>
            <a:normAutofit lnSpcReduction="10000"/>
          </a:bodyPr>
          <a:lstStyle/>
          <a:p>
            <a:pPr eaLnBrk="1" hangingPunct="1">
              <a:lnSpc>
                <a:spcPct val="75000"/>
              </a:lnSpc>
            </a:pPr>
            <a:r>
              <a:rPr lang="en-US" altLang="zh-CN" sz="2800" dirty="0"/>
              <a:t>② </a:t>
            </a:r>
            <a:r>
              <a:rPr lang="zh-CN" altLang="en-US" sz="2800" dirty="0"/>
              <a:t>集成外围接口</a:t>
            </a:r>
          </a:p>
          <a:p>
            <a:pPr lvl="1" eaLnBrk="1" hangingPunct="1">
              <a:lnSpc>
                <a:spcPct val="75000"/>
              </a:lnSpc>
            </a:pPr>
            <a:r>
              <a:rPr lang="zh-CN" altLang="en-US" sz="2400" dirty="0"/>
              <a:t>内部有集成的</a:t>
            </a:r>
            <a:r>
              <a:rPr lang="en-US" altLang="zh-CN" sz="2400" dirty="0"/>
              <a:t>LCD</a:t>
            </a:r>
            <a:r>
              <a:rPr lang="zh-CN" altLang="en-US" sz="2400" dirty="0"/>
              <a:t>控制器，可以直接支持</a:t>
            </a:r>
            <a:r>
              <a:rPr lang="en-US" altLang="zh-CN" sz="2400" dirty="0"/>
              <a:t>16</a:t>
            </a:r>
            <a:r>
              <a:rPr lang="zh-CN" altLang="en-US" sz="2400" dirty="0"/>
              <a:t>位颜色的</a:t>
            </a:r>
            <a:r>
              <a:rPr lang="en-US" altLang="zh-CN" sz="2400" dirty="0"/>
              <a:t>TFT-LCD</a:t>
            </a:r>
            <a:r>
              <a:rPr lang="zh-CN" altLang="en-US" sz="2400" dirty="0"/>
              <a:t>显示屏</a:t>
            </a:r>
          </a:p>
          <a:p>
            <a:pPr lvl="1" eaLnBrk="1" hangingPunct="1">
              <a:lnSpc>
                <a:spcPct val="75000"/>
              </a:lnSpc>
            </a:pPr>
            <a:r>
              <a:rPr lang="zh-CN" altLang="en-US" sz="2400" dirty="0"/>
              <a:t>有多个</a:t>
            </a:r>
            <a:r>
              <a:rPr lang="en-US" altLang="zh-CN" sz="2400" dirty="0"/>
              <a:t>UART</a:t>
            </a:r>
            <a:r>
              <a:rPr lang="zh-CN" altLang="en-US" sz="2400" dirty="0"/>
              <a:t>通讯口，可以方便的与</a:t>
            </a:r>
            <a:r>
              <a:rPr lang="en-US" altLang="zh-CN" sz="2400" dirty="0"/>
              <a:t>GPS</a:t>
            </a:r>
            <a:r>
              <a:rPr lang="zh-CN" altLang="en-US" sz="2400" dirty="0"/>
              <a:t>模块通讯的</a:t>
            </a:r>
            <a:r>
              <a:rPr lang="en-US" altLang="zh-CN" sz="2400" dirty="0"/>
              <a:t>RS232</a:t>
            </a:r>
            <a:r>
              <a:rPr lang="zh-CN" altLang="en-US" sz="2400" dirty="0"/>
              <a:t>通讯口连接</a:t>
            </a:r>
          </a:p>
          <a:p>
            <a:pPr lvl="1" eaLnBrk="1" hangingPunct="1">
              <a:lnSpc>
                <a:spcPct val="75000"/>
              </a:lnSpc>
            </a:pPr>
            <a:r>
              <a:rPr lang="zh-CN" altLang="en-US" sz="2400" dirty="0"/>
              <a:t>使系统的设计变得相对简单</a:t>
            </a:r>
          </a:p>
          <a:p>
            <a:pPr eaLnBrk="1" hangingPunct="1">
              <a:lnSpc>
                <a:spcPct val="75000"/>
              </a:lnSpc>
            </a:pPr>
            <a:r>
              <a:rPr lang="zh-CN" altLang="en-US" sz="2800" dirty="0"/>
              <a:t>③ 功耗 </a:t>
            </a:r>
          </a:p>
          <a:p>
            <a:pPr lvl="1" eaLnBrk="1" hangingPunct="1">
              <a:lnSpc>
                <a:spcPct val="75000"/>
              </a:lnSpc>
            </a:pPr>
            <a:r>
              <a:rPr lang="zh-CN" altLang="en-US" sz="2400" dirty="0"/>
              <a:t>当工作在</a:t>
            </a:r>
            <a:r>
              <a:rPr lang="en-US" altLang="zh-CN" sz="2400" dirty="0"/>
              <a:t>400MHz</a:t>
            </a:r>
            <a:r>
              <a:rPr lang="zh-CN" altLang="en-US" sz="2400" dirty="0"/>
              <a:t>时钟频率运行模式下，</a:t>
            </a:r>
            <a:r>
              <a:rPr lang="en-US" altLang="zh-CN" sz="2400" dirty="0"/>
              <a:t>PXA255</a:t>
            </a:r>
            <a:r>
              <a:rPr lang="zh-CN" altLang="en-US" sz="2400" dirty="0"/>
              <a:t>的功耗的典型值仅为</a:t>
            </a:r>
            <a:r>
              <a:rPr lang="en-US" altLang="zh-CN" sz="2400" dirty="0"/>
              <a:t>411mW</a:t>
            </a:r>
          </a:p>
          <a:p>
            <a:pPr lvl="1" eaLnBrk="1" hangingPunct="1">
              <a:lnSpc>
                <a:spcPct val="75000"/>
              </a:lnSpc>
            </a:pPr>
            <a:r>
              <a:rPr lang="zh-CN" altLang="en-US" sz="2400" dirty="0"/>
              <a:t>如果降低工作频率，处理器的功耗会变得更低</a:t>
            </a:r>
          </a:p>
          <a:p>
            <a:pPr lvl="1" eaLnBrk="1" hangingPunct="1">
              <a:lnSpc>
                <a:spcPct val="75000"/>
              </a:lnSpc>
            </a:pPr>
            <a:r>
              <a:rPr lang="en-US" altLang="zh-CN" sz="2400" dirty="0"/>
              <a:t>PXA255</a:t>
            </a:r>
            <a:r>
              <a:rPr lang="zh-CN" altLang="en-US" sz="2400" dirty="0"/>
              <a:t>还提供了加速模式、运行模式、待机模式和睡眠模式这四种工作模式，可以方便的进行电源管理 </a:t>
            </a:r>
          </a:p>
          <a:p>
            <a:pPr eaLnBrk="1" hangingPunct="1">
              <a:lnSpc>
                <a:spcPct val="75000"/>
              </a:lnSpc>
            </a:pPr>
            <a:r>
              <a:rPr lang="zh-CN" altLang="en-US" sz="2800" dirty="0"/>
              <a:t>在相应的开发板上做前期的试验评估，确保在软硬件方面都能够满足设计的要求 </a:t>
            </a:r>
          </a:p>
          <a:p>
            <a:pPr eaLnBrk="1" hangingPunct="1">
              <a:lnSpc>
                <a:spcPct val="75000"/>
              </a:lnSpc>
            </a:pPr>
            <a:endParaRPr lang="en-US" altLang="zh-CN" sz="2400" dirty="0"/>
          </a:p>
        </p:txBody>
      </p:sp>
    </p:spTree>
    <p:extLst>
      <p:ext uri="{BB962C8B-B14F-4D97-AF65-F5344CB8AC3E}">
        <p14:creationId xmlns:p14="http://schemas.microsoft.com/office/powerpoint/2010/main" val="1535224319"/>
      </p:ext>
    </p:ext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6002" name="Rectangle 2"/>
          <p:cNvSpPr>
            <a:spLocks noGrp="1" noChangeArrowheads="1"/>
          </p:cNvSpPr>
          <p:nvPr>
            <p:ph type="title"/>
          </p:nvPr>
        </p:nvSpPr>
        <p:spPr>
          <a:xfrm>
            <a:off x="1" y="0"/>
            <a:ext cx="7694140" cy="838200"/>
          </a:xfrm>
        </p:spPr>
        <p:txBody>
          <a:bodyPr>
            <a:normAutofit/>
            <a:scene3d>
              <a:camera prst="orthographicFront"/>
              <a:lightRig rig="soft" dir="t"/>
            </a:scene3d>
          </a:bodyPr>
          <a:lstStyle/>
          <a:p>
            <a:pPr marL="254000" indent="-254000">
              <a:spcBef>
                <a:spcPct val="50000"/>
              </a:spcBef>
              <a:buSzPct val="75000"/>
              <a:defRPr/>
            </a:pP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外围器件的选择</a:t>
            </a:r>
          </a:p>
        </p:txBody>
      </p:sp>
      <p:sp>
        <p:nvSpPr>
          <p:cNvPr id="237570" name="Rectangle 3"/>
          <p:cNvSpPr>
            <a:spLocks noGrp="1" noChangeArrowheads="1"/>
          </p:cNvSpPr>
          <p:nvPr>
            <p:ph idx="1"/>
          </p:nvPr>
        </p:nvSpPr>
        <p:spPr/>
        <p:txBody>
          <a:bodyPr/>
          <a:lstStyle/>
          <a:p>
            <a:pPr eaLnBrk="1" hangingPunct="1"/>
            <a:r>
              <a:rPr kumimoji="0" lang="en-US" altLang="zh-CN" smtClean="0"/>
              <a:t>Micron</a:t>
            </a:r>
            <a:r>
              <a:rPr kumimoji="0" lang="zh-CN" altLang="en-US" smtClean="0"/>
              <a:t>公司的</a:t>
            </a:r>
            <a:r>
              <a:rPr kumimoji="0" lang="en-US" altLang="zh-CN" smtClean="0"/>
              <a:t>MT48LC16M16A2</a:t>
            </a:r>
            <a:r>
              <a:rPr kumimoji="0" lang="zh-CN" altLang="en-US" smtClean="0"/>
              <a:t>是位宽为</a:t>
            </a:r>
            <a:r>
              <a:rPr kumimoji="0" lang="en-US" altLang="zh-CN" smtClean="0"/>
              <a:t>16</a:t>
            </a:r>
            <a:r>
              <a:rPr kumimoji="0" lang="zh-CN" altLang="en-US" smtClean="0"/>
              <a:t>位，容量为</a:t>
            </a:r>
            <a:r>
              <a:rPr kumimoji="0" lang="en-US" altLang="zh-CN" smtClean="0"/>
              <a:t>32MB</a:t>
            </a:r>
            <a:r>
              <a:rPr kumimoji="0" lang="zh-CN" altLang="en-US" smtClean="0"/>
              <a:t>的</a:t>
            </a:r>
            <a:r>
              <a:rPr kumimoji="0" lang="en-US" altLang="zh-CN" smtClean="0"/>
              <a:t>SDRAM</a:t>
            </a:r>
            <a:r>
              <a:rPr kumimoji="0" lang="zh-CN" altLang="en-US" smtClean="0"/>
              <a:t>。系统中采用两片</a:t>
            </a:r>
            <a:r>
              <a:rPr kumimoji="0" lang="en-US" altLang="zh-CN" smtClean="0"/>
              <a:t>MT48LC16M16A2</a:t>
            </a:r>
            <a:r>
              <a:rPr kumimoji="0" lang="zh-CN" altLang="en-US" smtClean="0"/>
              <a:t>来组成所需要的</a:t>
            </a:r>
            <a:r>
              <a:rPr kumimoji="0" lang="en-US" altLang="zh-CN" smtClean="0"/>
              <a:t>32</a:t>
            </a:r>
            <a:r>
              <a:rPr kumimoji="0" lang="zh-CN" altLang="en-US" smtClean="0"/>
              <a:t>位宽、</a:t>
            </a:r>
            <a:r>
              <a:rPr kumimoji="0" lang="en-US" altLang="zh-CN" smtClean="0"/>
              <a:t>32MB</a:t>
            </a:r>
            <a:r>
              <a:rPr kumimoji="0" lang="zh-CN" altLang="en-US" smtClean="0"/>
              <a:t>的运行内存。</a:t>
            </a:r>
          </a:p>
          <a:p>
            <a:pPr eaLnBrk="1" hangingPunct="1"/>
            <a:r>
              <a:rPr kumimoji="0" lang="en-US" altLang="zh-CN" smtClean="0"/>
              <a:t>Intel</a:t>
            </a:r>
            <a:r>
              <a:rPr kumimoji="0" lang="zh-CN" altLang="en-US" smtClean="0"/>
              <a:t>公司的</a:t>
            </a:r>
            <a:r>
              <a:rPr kumimoji="0" lang="en-US" altLang="zh-CN" smtClean="0"/>
              <a:t>TE28F160C3T</a:t>
            </a:r>
            <a:r>
              <a:rPr kumimoji="0" lang="zh-CN" altLang="en-US" smtClean="0"/>
              <a:t>和</a:t>
            </a:r>
            <a:r>
              <a:rPr kumimoji="0" lang="en-US" altLang="zh-CN" smtClean="0"/>
              <a:t>28F128J3C</a:t>
            </a:r>
            <a:r>
              <a:rPr kumimoji="0" lang="zh-CN" altLang="en-US" smtClean="0"/>
              <a:t>是两款</a:t>
            </a:r>
            <a:r>
              <a:rPr kumimoji="0" lang="en-US" altLang="zh-CN" smtClean="0"/>
              <a:t>NOR</a:t>
            </a:r>
            <a:r>
              <a:rPr kumimoji="0" lang="zh-CN" altLang="en-US" smtClean="0"/>
              <a:t>型闪存。系统中分别采用两片</a:t>
            </a:r>
            <a:r>
              <a:rPr kumimoji="0" lang="en-US" altLang="zh-CN" smtClean="0"/>
              <a:t>TE28F160C3T</a:t>
            </a:r>
            <a:r>
              <a:rPr kumimoji="0" lang="zh-CN" altLang="en-US" smtClean="0"/>
              <a:t>和两片</a:t>
            </a:r>
            <a:r>
              <a:rPr kumimoji="0" lang="en-US" altLang="zh-CN" smtClean="0"/>
              <a:t>28F128J3C</a:t>
            </a:r>
            <a:r>
              <a:rPr kumimoji="0" lang="zh-CN" altLang="en-US" smtClean="0"/>
              <a:t>来用作系统程序的存储器和电子地图的存储器。 </a:t>
            </a:r>
          </a:p>
        </p:txBody>
      </p:sp>
    </p:spTree>
    <p:extLst>
      <p:ext uri="{BB962C8B-B14F-4D97-AF65-F5344CB8AC3E}">
        <p14:creationId xmlns:p14="http://schemas.microsoft.com/office/powerpoint/2010/main" val="1848636338"/>
      </p:ext>
    </p:extLst>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7026" name="Rectangle 2"/>
          <p:cNvSpPr>
            <a:spLocks noGrp="1" noChangeArrowheads="1"/>
          </p:cNvSpPr>
          <p:nvPr>
            <p:ph type="title"/>
          </p:nvPr>
        </p:nvSpPr>
        <p:spPr>
          <a:xfrm>
            <a:off x="0" y="0"/>
            <a:ext cx="8229600" cy="990027"/>
          </a:xfrm>
        </p:spPr>
        <p:txBody>
          <a:bodyPr>
            <a:normAutofit/>
            <a:scene3d>
              <a:camera prst="orthographicFront"/>
              <a:lightRig rig="soft" dir="t"/>
            </a:scene3d>
          </a:bodyPr>
          <a:lstStyle/>
          <a:p>
            <a:pPr marL="254000" indent="-254000">
              <a:spcBef>
                <a:spcPct val="50000"/>
              </a:spcBef>
              <a:buSzPct val="75000"/>
              <a:defRPr/>
            </a:pP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外围器件的选择</a:t>
            </a:r>
            <a:endParaRPr lang="zh-CN" altLang="zh-CN"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endParaRPr>
          </a:p>
        </p:txBody>
      </p:sp>
      <p:sp>
        <p:nvSpPr>
          <p:cNvPr id="239618" name="Rectangle 3"/>
          <p:cNvSpPr>
            <a:spLocks noGrp="1" noChangeArrowheads="1"/>
          </p:cNvSpPr>
          <p:nvPr>
            <p:ph idx="1"/>
          </p:nvPr>
        </p:nvSpPr>
        <p:spPr/>
        <p:txBody>
          <a:bodyPr/>
          <a:lstStyle/>
          <a:p>
            <a:pPr eaLnBrk="1" hangingPunct="1"/>
            <a:r>
              <a:rPr kumimoji="0" lang="en-US" altLang="zh-CN" smtClean="0"/>
              <a:t>10M</a:t>
            </a:r>
            <a:r>
              <a:rPr kumimoji="0" lang="zh-CN" altLang="en-US" smtClean="0"/>
              <a:t>以太网接口可以通过</a:t>
            </a:r>
            <a:r>
              <a:rPr kumimoji="0" lang="en-US" altLang="zh-CN" smtClean="0"/>
              <a:t>CirrusLogic</a:t>
            </a:r>
            <a:r>
              <a:rPr kumimoji="0" lang="zh-CN" altLang="en-US" smtClean="0"/>
              <a:t>公司的</a:t>
            </a:r>
            <a:r>
              <a:rPr kumimoji="0" lang="en-US" altLang="zh-CN" smtClean="0"/>
              <a:t>CS8900A</a:t>
            </a:r>
            <a:r>
              <a:rPr kumimoji="0" lang="zh-CN" altLang="en-US" smtClean="0"/>
              <a:t>来提供 </a:t>
            </a:r>
          </a:p>
          <a:p>
            <a:pPr eaLnBrk="1" hangingPunct="1"/>
            <a:r>
              <a:rPr kumimoji="0" lang="en-US" altLang="zh-CN" smtClean="0"/>
              <a:t>CS8900A</a:t>
            </a:r>
            <a:r>
              <a:rPr kumimoji="0" lang="zh-CN" altLang="en-US" smtClean="0"/>
              <a:t>是用于嵌入式设备的低成本以太局域网控制器。它的高度集成设计使其不再需要其它以太网控制器所必需的昂贵外部器件。</a:t>
            </a:r>
            <a:r>
              <a:rPr kumimoji="0" lang="en-US" altLang="zh-CN" smtClean="0"/>
              <a:t>CS8900A</a:t>
            </a:r>
            <a:r>
              <a:rPr kumimoji="0" lang="zh-CN" altLang="en-US" smtClean="0"/>
              <a:t>包括片上</a:t>
            </a:r>
            <a:r>
              <a:rPr kumimoji="0" lang="en-US" altLang="zh-CN" smtClean="0"/>
              <a:t>RAM</a:t>
            </a:r>
            <a:r>
              <a:rPr kumimoji="0" lang="zh-CN" altLang="en-US" smtClean="0"/>
              <a:t>，</a:t>
            </a:r>
            <a:r>
              <a:rPr kumimoji="0" lang="en-US" altLang="zh-CN" smtClean="0"/>
              <a:t>10Base-T</a:t>
            </a:r>
            <a:r>
              <a:rPr kumimoji="0" lang="zh-CN" altLang="en-US" smtClean="0"/>
              <a:t>传输和接收滤波器，以及带</a:t>
            </a:r>
            <a:r>
              <a:rPr kumimoji="0" lang="en-US" altLang="zh-CN" smtClean="0"/>
              <a:t>24</a:t>
            </a:r>
            <a:r>
              <a:rPr kumimoji="0" lang="zh-CN" altLang="en-US" smtClean="0"/>
              <a:t>毫安驱动的直接</a:t>
            </a:r>
            <a:r>
              <a:rPr kumimoji="0" lang="en-US" altLang="zh-CN" smtClean="0"/>
              <a:t>ISA-</a:t>
            </a:r>
            <a:r>
              <a:rPr kumimoji="0" lang="zh-CN" altLang="en-US" smtClean="0"/>
              <a:t>总线接口 </a:t>
            </a:r>
          </a:p>
        </p:txBody>
      </p:sp>
    </p:spTree>
    <p:extLst>
      <p:ext uri="{BB962C8B-B14F-4D97-AF65-F5344CB8AC3E}">
        <p14:creationId xmlns:p14="http://schemas.microsoft.com/office/powerpoint/2010/main" val="51894330"/>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8050" name="Rectangle 2"/>
          <p:cNvSpPr>
            <a:spLocks noGrp="1" noChangeArrowheads="1"/>
          </p:cNvSpPr>
          <p:nvPr>
            <p:ph type="title"/>
          </p:nvPr>
        </p:nvSpPr>
        <p:spPr>
          <a:xfrm>
            <a:off x="0" y="0"/>
            <a:ext cx="8229600" cy="976277"/>
          </a:xfrm>
        </p:spPr>
        <p:txBody>
          <a:bodyPr>
            <a:normAutofit/>
            <a:scene3d>
              <a:camera prst="orthographicFront"/>
              <a:lightRig rig="soft" dir="t"/>
            </a:scene3d>
          </a:bodyPr>
          <a:lstStyle/>
          <a:p>
            <a:pPr marL="254000" indent="-254000">
              <a:spcBef>
                <a:spcPct val="50000"/>
              </a:spcBef>
              <a:buSzPct val="75000"/>
              <a:defRPr/>
            </a:pP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外围器件的选择</a:t>
            </a:r>
            <a:endParaRPr lang="zh-CN" altLang="zh-CN"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endParaRPr>
          </a:p>
        </p:txBody>
      </p:sp>
      <p:sp>
        <p:nvSpPr>
          <p:cNvPr id="241666" name="Rectangle 3"/>
          <p:cNvSpPr>
            <a:spLocks noGrp="1" noChangeArrowheads="1"/>
          </p:cNvSpPr>
          <p:nvPr>
            <p:ph idx="1"/>
          </p:nvPr>
        </p:nvSpPr>
        <p:spPr/>
        <p:txBody>
          <a:bodyPr/>
          <a:lstStyle/>
          <a:p>
            <a:pPr eaLnBrk="1" hangingPunct="1">
              <a:lnSpc>
                <a:spcPct val="85000"/>
              </a:lnSpc>
            </a:pPr>
            <a:r>
              <a:rPr kumimoji="0" lang="en-US" altLang="zh-CN" smtClean="0"/>
              <a:t>Cypress</a:t>
            </a:r>
            <a:r>
              <a:rPr kumimoji="0" lang="zh-CN" altLang="en-US" smtClean="0"/>
              <a:t>公司的</a:t>
            </a:r>
            <a:r>
              <a:rPr kumimoji="0" lang="en-US" altLang="zh-CN" smtClean="0"/>
              <a:t>SL811HS</a:t>
            </a:r>
            <a:r>
              <a:rPr kumimoji="0" lang="zh-CN" altLang="en-US" smtClean="0"/>
              <a:t>可用来提供系统中所需的满足</a:t>
            </a:r>
            <a:r>
              <a:rPr kumimoji="0" lang="en-US" altLang="zh-CN" smtClean="0"/>
              <a:t>USB1.1</a:t>
            </a:r>
            <a:r>
              <a:rPr kumimoji="0" lang="zh-CN" altLang="en-US" smtClean="0"/>
              <a:t>规范的</a:t>
            </a:r>
            <a:r>
              <a:rPr kumimoji="0" lang="en-US" altLang="zh-CN" smtClean="0"/>
              <a:t>USB</a:t>
            </a:r>
            <a:r>
              <a:rPr kumimoji="0" lang="zh-CN" altLang="en-US" smtClean="0"/>
              <a:t>主端接口。</a:t>
            </a:r>
          </a:p>
          <a:p>
            <a:pPr eaLnBrk="1" hangingPunct="1">
              <a:lnSpc>
                <a:spcPct val="85000"/>
              </a:lnSpc>
            </a:pPr>
            <a:r>
              <a:rPr kumimoji="0" lang="en-US" altLang="zh-CN" smtClean="0"/>
              <a:t>SL811HS</a:t>
            </a:r>
            <a:r>
              <a:rPr kumimoji="0" lang="zh-CN" altLang="en-US" smtClean="0"/>
              <a:t>是一个既可以作为</a:t>
            </a:r>
            <a:r>
              <a:rPr kumimoji="0" lang="en-US" altLang="zh-CN" smtClean="0"/>
              <a:t>USB</a:t>
            </a:r>
            <a:r>
              <a:rPr kumimoji="0" lang="zh-CN" altLang="en-US" smtClean="0"/>
              <a:t>主端也可以作为</a:t>
            </a:r>
            <a:r>
              <a:rPr kumimoji="0" lang="en-US" altLang="zh-CN" smtClean="0"/>
              <a:t>USB</a:t>
            </a:r>
            <a:r>
              <a:rPr kumimoji="0" lang="zh-CN" altLang="en-US" smtClean="0"/>
              <a:t>从端，既可以工作在全速模式（</a:t>
            </a:r>
            <a:r>
              <a:rPr kumimoji="0" lang="en-US" altLang="zh-CN" smtClean="0"/>
              <a:t>12Mbps</a:t>
            </a:r>
            <a:r>
              <a:rPr kumimoji="0" lang="zh-CN" altLang="en-US" smtClean="0"/>
              <a:t>）也可以工作在低速模式（</a:t>
            </a:r>
            <a:r>
              <a:rPr kumimoji="0" lang="en-US" altLang="zh-CN" smtClean="0"/>
              <a:t>1.5Mbps</a:t>
            </a:r>
            <a:r>
              <a:rPr kumimoji="0" lang="zh-CN" altLang="en-US" smtClean="0"/>
              <a:t>）的嵌入式</a:t>
            </a:r>
            <a:r>
              <a:rPr kumimoji="0" lang="en-US" altLang="zh-CN" smtClean="0"/>
              <a:t>USB</a:t>
            </a:r>
            <a:r>
              <a:rPr kumimoji="0" lang="zh-CN" altLang="en-US" smtClean="0"/>
              <a:t>主端</a:t>
            </a:r>
            <a:r>
              <a:rPr kumimoji="0" lang="en-US" altLang="zh-CN" smtClean="0"/>
              <a:t>/</a:t>
            </a:r>
            <a:r>
              <a:rPr kumimoji="0" lang="zh-CN" altLang="en-US" smtClean="0"/>
              <a:t>从端控制器</a:t>
            </a:r>
          </a:p>
          <a:p>
            <a:pPr eaLnBrk="1" hangingPunct="1">
              <a:lnSpc>
                <a:spcPct val="85000"/>
              </a:lnSpc>
            </a:pPr>
            <a:r>
              <a:rPr kumimoji="0" lang="zh-CN" altLang="en-US" smtClean="0"/>
              <a:t>它可以直接与多种总线挂接，如嵌入式处理器的数据总线、</a:t>
            </a:r>
            <a:r>
              <a:rPr kumimoji="0" lang="en-US" altLang="zh-CN" smtClean="0"/>
              <a:t>ISA</a:t>
            </a:r>
            <a:r>
              <a:rPr kumimoji="0" lang="zh-CN" altLang="en-US" smtClean="0"/>
              <a:t>总线和</a:t>
            </a:r>
            <a:r>
              <a:rPr kumimoji="0" lang="en-US" altLang="zh-CN" smtClean="0"/>
              <a:t>PCMCIA</a:t>
            </a:r>
            <a:r>
              <a:rPr kumimoji="0" lang="zh-CN" altLang="en-US" smtClean="0"/>
              <a:t>总线等 </a:t>
            </a:r>
          </a:p>
        </p:txBody>
      </p:sp>
    </p:spTree>
    <p:extLst>
      <p:ext uri="{BB962C8B-B14F-4D97-AF65-F5344CB8AC3E}">
        <p14:creationId xmlns:p14="http://schemas.microsoft.com/office/powerpoint/2010/main" val="1866540848"/>
      </p:ext>
    </p:extLst>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9074" name="Rectangle 2"/>
          <p:cNvSpPr>
            <a:spLocks noGrp="1" noChangeArrowheads="1"/>
          </p:cNvSpPr>
          <p:nvPr>
            <p:ph type="title"/>
          </p:nvPr>
        </p:nvSpPr>
        <p:spPr>
          <a:xfrm>
            <a:off x="0" y="0"/>
            <a:ext cx="8229600" cy="962526"/>
          </a:xfrm>
        </p:spPr>
        <p:txBody>
          <a:bodyPr>
            <a:normAutofit/>
            <a:scene3d>
              <a:camera prst="orthographicFront"/>
              <a:lightRig rig="soft" dir="t"/>
            </a:scene3d>
          </a:bodyPr>
          <a:lstStyle/>
          <a:p>
            <a:pPr marL="254000" indent="-254000">
              <a:spcBef>
                <a:spcPct val="50000"/>
              </a:spcBef>
              <a:buSzPct val="75000"/>
              <a:defRPr/>
            </a:pP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外围器件的选择</a:t>
            </a:r>
            <a:endParaRPr lang="zh-CN" altLang="zh-CN"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endParaRPr>
          </a:p>
        </p:txBody>
      </p:sp>
      <p:sp>
        <p:nvSpPr>
          <p:cNvPr id="243714" name="Rectangle 3"/>
          <p:cNvSpPr>
            <a:spLocks noGrp="1" noChangeArrowheads="1"/>
          </p:cNvSpPr>
          <p:nvPr>
            <p:ph idx="1"/>
          </p:nvPr>
        </p:nvSpPr>
        <p:spPr/>
        <p:txBody>
          <a:bodyPr/>
          <a:lstStyle/>
          <a:p>
            <a:pPr eaLnBrk="1" hangingPunct="1"/>
            <a:r>
              <a:rPr kumimoji="0" lang="en-US" altLang="zh-CN" smtClean="0"/>
              <a:t>TI</a:t>
            </a:r>
            <a:r>
              <a:rPr kumimoji="0" lang="zh-CN" altLang="en-US" smtClean="0"/>
              <a:t>公司的</a:t>
            </a:r>
            <a:r>
              <a:rPr kumimoji="0" lang="en-US" altLang="zh-CN" smtClean="0"/>
              <a:t>ADS7843E</a:t>
            </a:r>
            <a:r>
              <a:rPr kumimoji="0" lang="zh-CN" altLang="en-US" smtClean="0"/>
              <a:t>是一款高性能低功耗的四线电阻式触摸屏控制器</a:t>
            </a:r>
          </a:p>
          <a:p>
            <a:pPr eaLnBrk="1" hangingPunct="1"/>
            <a:r>
              <a:rPr kumimoji="0" lang="zh-CN" altLang="en-US" smtClean="0"/>
              <a:t>通过它系统可以方便的挂接四线电阻式触摸屏</a:t>
            </a:r>
          </a:p>
          <a:p>
            <a:pPr eaLnBrk="1" hangingPunct="1"/>
            <a:r>
              <a:rPr kumimoji="0" lang="zh-CN" altLang="en-US" smtClean="0"/>
              <a:t>内部集成一个</a:t>
            </a:r>
            <a:r>
              <a:rPr kumimoji="0" lang="en-US" altLang="zh-CN" smtClean="0"/>
              <a:t>12</a:t>
            </a:r>
            <a:r>
              <a:rPr kumimoji="0" lang="zh-CN" altLang="en-US" smtClean="0"/>
              <a:t>位分辨率的模数转换器（</a:t>
            </a:r>
            <a:r>
              <a:rPr kumimoji="0" lang="en-US" altLang="zh-CN" smtClean="0"/>
              <a:t>ADC</a:t>
            </a:r>
            <a:r>
              <a:rPr kumimoji="0" lang="zh-CN" altLang="en-US" smtClean="0"/>
              <a:t>），最高转换速度可以达到</a:t>
            </a:r>
            <a:r>
              <a:rPr kumimoji="0" lang="en-US" altLang="zh-CN" smtClean="0"/>
              <a:t>125KHz</a:t>
            </a:r>
            <a:r>
              <a:rPr kumimoji="0" lang="zh-CN" altLang="en-US" smtClean="0"/>
              <a:t>，并通过串行口与处理器进行通讯 </a:t>
            </a:r>
          </a:p>
        </p:txBody>
      </p:sp>
    </p:spTree>
    <p:extLst>
      <p:ext uri="{BB962C8B-B14F-4D97-AF65-F5344CB8AC3E}">
        <p14:creationId xmlns:p14="http://schemas.microsoft.com/office/powerpoint/2010/main" val="3283623801"/>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0098" name="Rectangle 2"/>
          <p:cNvSpPr>
            <a:spLocks noGrp="1" noChangeArrowheads="1"/>
          </p:cNvSpPr>
          <p:nvPr>
            <p:ph type="title"/>
          </p:nvPr>
        </p:nvSpPr>
        <p:spPr>
          <a:xfrm>
            <a:off x="3" y="0"/>
            <a:ext cx="7694141" cy="838200"/>
          </a:xfrm>
        </p:spPr>
        <p:txBody>
          <a:bodyPr>
            <a:normAutofit/>
            <a:scene3d>
              <a:camera prst="orthographicFront"/>
              <a:lightRig rig="soft" dir="t"/>
            </a:scene3d>
          </a:bodyPr>
          <a:lstStyle/>
          <a:p>
            <a:pPr marL="254000" indent="-254000">
              <a:spcBef>
                <a:spcPct val="50000"/>
              </a:spcBef>
              <a:buSzPct val="75000"/>
              <a:defRPr/>
            </a:pP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电源方案的设计</a:t>
            </a:r>
          </a:p>
        </p:txBody>
      </p:sp>
      <p:sp>
        <p:nvSpPr>
          <p:cNvPr id="245762" name="Rectangle 3"/>
          <p:cNvSpPr>
            <a:spLocks noGrp="1" noChangeArrowheads="1"/>
          </p:cNvSpPr>
          <p:nvPr>
            <p:ph idx="1"/>
          </p:nvPr>
        </p:nvSpPr>
        <p:spPr/>
        <p:txBody>
          <a:bodyPr>
            <a:normAutofit fontScale="92500" lnSpcReduction="10000"/>
          </a:bodyPr>
          <a:lstStyle/>
          <a:p>
            <a:pPr eaLnBrk="1" hangingPunct="1">
              <a:lnSpc>
                <a:spcPct val="85000"/>
              </a:lnSpc>
              <a:buFont typeface="Wingdings 2" panose="05020102010507070707" pitchFamily="18" charset="2"/>
              <a:buChar char=""/>
            </a:pPr>
            <a:r>
              <a:rPr lang="zh-CN" altLang="en-US" sz="2800"/>
              <a:t>两种基本的直流</a:t>
            </a:r>
            <a:r>
              <a:rPr lang="en-US" altLang="zh-CN" sz="2800"/>
              <a:t>/</a:t>
            </a:r>
            <a:r>
              <a:rPr lang="zh-CN" altLang="en-US" sz="2800"/>
              <a:t>直流变换的电源供电方式</a:t>
            </a:r>
          </a:p>
          <a:p>
            <a:pPr lvl="1" eaLnBrk="1" hangingPunct="1">
              <a:lnSpc>
                <a:spcPct val="85000"/>
              </a:lnSpc>
              <a:buFont typeface="Wingdings 2" panose="05020102010507070707" pitchFamily="18" charset="2"/>
              <a:buChar char=""/>
            </a:pPr>
            <a:r>
              <a:rPr lang="zh-CN" altLang="en-US" sz="2400"/>
              <a:t>线性稳压电源</a:t>
            </a:r>
          </a:p>
          <a:p>
            <a:pPr lvl="1" eaLnBrk="1" hangingPunct="1">
              <a:lnSpc>
                <a:spcPct val="85000"/>
              </a:lnSpc>
              <a:buFont typeface="Wingdings 2" panose="05020102010507070707" pitchFamily="18" charset="2"/>
              <a:buChar char=""/>
            </a:pPr>
            <a:r>
              <a:rPr lang="zh-CN" altLang="en-US" sz="2400"/>
              <a:t>开关稳压电源</a:t>
            </a:r>
          </a:p>
          <a:p>
            <a:pPr eaLnBrk="1" hangingPunct="1">
              <a:lnSpc>
                <a:spcPct val="85000"/>
              </a:lnSpc>
              <a:buFont typeface="Wingdings 2" panose="05020102010507070707" pitchFamily="18" charset="2"/>
              <a:buChar char=""/>
            </a:pPr>
            <a:r>
              <a:rPr lang="zh-CN" altLang="en-US" sz="2800"/>
              <a:t>线性稳压电源</a:t>
            </a:r>
          </a:p>
          <a:p>
            <a:pPr lvl="1" eaLnBrk="1" hangingPunct="1">
              <a:lnSpc>
                <a:spcPct val="85000"/>
              </a:lnSpc>
              <a:buFont typeface="Wingdings 2" panose="05020102010507070707" pitchFamily="18" charset="2"/>
              <a:buChar char=""/>
            </a:pPr>
            <a:r>
              <a:rPr lang="zh-CN" altLang="en-US" sz="2400"/>
              <a:t>优点就是电路结构简单，可靠性高，所需电路元件数量少，电源纹波小</a:t>
            </a:r>
          </a:p>
          <a:p>
            <a:pPr lvl="1" eaLnBrk="1" hangingPunct="1">
              <a:lnSpc>
                <a:spcPct val="85000"/>
              </a:lnSpc>
              <a:buFont typeface="Wingdings 2" panose="05020102010507070707" pitchFamily="18" charset="2"/>
              <a:buChar char=""/>
            </a:pPr>
            <a:r>
              <a:rPr lang="zh-CN" altLang="en-US" sz="2400"/>
              <a:t>一个致命的弱点就是效率低，功耗大</a:t>
            </a:r>
          </a:p>
          <a:p>
            <a:pPr eaLnBrk="1" hangingPunct="1">
              <a:lnSpc>
                <a:spcPct val="85000"/>
              </a:lnSpc>
              <a:buFont typeface="Wingdings 2" panose="05020102010507070707" pitchFamily="18" charset="2"/>
              <a:buChar char=""/>
            </a:pPr>
            <a:r>
              <a:rPr lang="zh-CN" altLang="en-US" sz="2800"/>
              <a:t>开关稳压电源</a:t>
            </a:r>
          </a:p>
          <a:p>
            <a:pPr lvl="1" eaLnBrk="1" hangingPunct="1">
              <a:lnSpc>
                <a:spcPct val="85000"/>
              </a:lnSpc>
              <a:buFont typeface="Wingdings 2" panose="05020102010507070707" pitchFamily="18" charset="2"/>
              <a:buChar char=""/>
            </a:pPr>
            <a:r>
              <a:rPr lang="zh-CN" altLang="en-US" sz="2400"/>
              <a:t>优点就是转换效率高，一般可以达到</a:t>
            </a:r>
            <a:r>
              <a:rPr lang="en-US" altLang="zh-CN" sz="2400"/>
              <a:t>80</a:t>
            </a:r>
            <a:r>
              <a:rPr lang="zh-CN" altLang="en-US" sz="2400"/>
              <a:t>％以上 </a:t>
            </a:r>
          </a:p>
          <a:p>
            <a:pPr lvl="1" eaLnBrk="1" hangingPunct="1">
              <a:lnSpc>
                <a:spcPct val="85000"/>
              </a:lnSpc>
              <a:buFont typeface="Wingdings 2" panose="05020102010507070707" pitchFamily="18" charset="2"/>
              <a:buChar char=""/>
            </a:pPr>
            <a:r>
              <a:rPr lang="zh-CN" altLang="en-US" sz="2400"/>
              <a:t>升降压比较灵活 </a:t>
            </a:r>
          </a:p>
          <a:p>
            <a:pPr eaLnBrk="1" hangingPunct="1">
              <a:lnSpc>
                <a:spcPct val="85000"/>
              </a:lnSpc>
              <a:buFont typeface="Wingdings 2" panose="05020102010507070707" pitchFamily="18" charset="2"/>
              <a:buChar char=""/>
            </a:pPr>
            <a:r>
              <a:rPr lang="zh-CN" altLang="en-US" sz="2800"/>
              <a:t>便携式</a:t>
            </a:r>
            <a:r>
              <a:rPr lang="en-US" altLang="zh-CN" sz="2800"/>
              <a:t>GPS</a:t>
            </a:r>
            <a:r>
              <a:rPr lang="zh-CN" altLang="en-US" sz="2800"/>
              <a:t>导航系统是一个电池供电的手持系统 </a:t>
            </a:r>
          </a:p>
          <a:p>
            <a:pPr lvl="1" eaLnBrk="1" hangingPunct="1">
              <a:lnSpc>
                <a:spcPct val="85000"/>
              </a:lnSpc>
              <a:buFont typeface="Wingdings 2" panose="05020102010507070707" pitchFamily="18" charset="2"/>
              <a:buChar char=""/>
            </a:pPr>
            <a:r>
              <a:rPr lang="zh-CN" altLang="en-US" sz="2400"/>
              <a:t>尽量使用高转换效率的开关稳压电源来实现系统的供电 </a:t>
            </a:r>
          </a:p>
        </p:txBody>
      </p:sp>
    </p:spTree>
    <p:extLst>
      <p:ext uri="{BB962C8B-B14F-4D97-AF65-F5344CB8AC3E}">
        <p14:creationId xmlns:p14="http://schemas.microsoft.com/office/powerpoint/2010/main" val="2782151815"/>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457200" y="101600"/>
            <a:ext cx="8229600" cy="922803"/>
          </a:xfrm>
        </p:spPr>
        <p:txBody>
          <a:bodyPr>
            <a:normAutofit/>
          </a:bodyPr>
          <a:lstStyle/>
          <a:p>
            <a:pPr marL="254000" indent="-254000">
              <a:spcBef>
                <a:spcPct val="50000"/>
              </a:spcBef>
              <a:buSzPct val="75000"/>
              <a:defRPr/>
            </a:pP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嵌入式系统的设计流程</a:t>
            </a:r>
          </a:p>
        </p:txBody>
      </p:sp>
      <p:sp>
        <p:nvSpPr>
          <p:cNvPr id="202755" name="Rectangle 3"/>
          <p:cNvSpPr>
            <a:spLocks noGrp="1" noChangeArrowheads="1"/>
          </p:cNvSpPr>
          <p:nvPr>
            <p:ph idx="1"/>
          </p:nvPr>
        </p:nvSpPr>
        <p:spPr/>
        <p:txBody>
          <a:bodyPr>
            <a:normAutofit/>
          </a:bodyPr>
          <a:lstStyle/>
          <a:p>
            <a:pPr marL="0" indent="0">
              <a:buNone/>
            </a:pPr>
            <a:r>
              <a:rPr lang="zh-CN" altLang="en-US" sz="2800">
                <a:latin typeface="微软雅黑" panose="020B0503020204020204" pitchFamily="34" charset="-122"/>
                <a:ea typeface="微软雅黑" panose="020B0503020204020204" pitchFamily="34" charset="-122"/>
              </a:rPr>
              <a:t>嵌入式系统开发的最大特点就是需要软硬件综合开发。其原因在于：</a:t>
            </a:r>
            <a:endParaRPr lang="en-US" altLang="zh-CN" sz="2800">
              <a:latin typeface="微软雅黑" panose="020B0503020204020204" pitchFamily="34" charset="-122"/>
              <a:ea typeface="微软雅黑" panose="020B0503020204020204" pitchFamily="34" charset="-122"/>
            </a:endParaRPr>
          </a:p>
          <a:p>
            <a:pPr marL="0" indent="0">
              <a:buFont typeface="Wingdings" panose="05000000000000000000" pitchFamily="2" charset="2"/>
              <a:buChar char="p"/>
            </a:pPr>
            <a:r>
              <a:rPr lang="zh-CN" altLang="en-US" sz="2800">
                <a:latin typeface="微软雅黑" panose="020B0503020204020204" pitchFamily="34" charset="-122"/>
                <a:ea typeface="微软雅黑" panose="020B0503020204020204" pitchFamily="34" charset="-122"/>
              </a:rPr>
              <a:t>一方面，任何一个嵌入式产品都是软件和硬件的结合体。</a:t>
            </a:r>
            <a:endParaRPr lang="en-US" altLang="zh-CN" sz="2800">
              <a:latin typeface="微软雅黑" panose="020B0503020204020204" pitchFamily="34" charset="-122"/>
              <a:ea typeface="微软雅黑" panose="020B0503020204020204" pitchFamily="34" charset="-122"/>
            </a:endParaRPr>
          </a:p>
          <a:p>
            <a:pPr marL="0" indent="0">
              <a:buFont typeface="Wingdings" panose="05000000000000000000" pitchFamily="2" charset="2"/>
              <a:buChar char="p"/>
            </a:pPr>
            <a:r>
              <a:rPr lang="zh-CN" altLang="en-US" sz="2800">
                <a:latin typeface="微软雅黑" panose="020B0503020204020204" pitchFamily="34" charset="-122"/>
                <a:ea typeface="微软雅黑" panose="020B0503020204020204" pitchFamily="34" charset="-122"/>
              </a:rPr>
              <a:t>另一方面，一旦嵌入式产品研发完成，软件就固化在硬件环境中，嵌入式软件是针对相应的嵌入式硬件开发的，是专用的。嵌入式系统的这一特点决定了嵌入式应用开发方法不同于传统的软件工程方法。</a:t>
            </a:r>
          </a:p>
        </p:txBody>
      </p:sp>
    </p:spTree>
    <p:extLst>
      <p:ext uri="{BB962C8B-B14F-4D97-AF65-F5344CB8AC3E}">
        <p14:creationId xmlns:p14="http://schemas.microsoft.com/office/powerpoint/2010/main" val="2953842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2146" name="Rectangle 2"/>
          <p:cNvSpPr>
            <a:spLocks noGrp="1" noChangeArrowheads="1"/>
          </p:cNvSpPr>
          <p:nvPr>
            <p:ph type="title"/>
          </p:nvPr>
        </p:nvSpPr>
        <p:spPr>
          <a:xfrm>
            <a:off x="0" y="0"/>
            <a:ext cx="7799408" cy="838200"/>
          </a:xfrm>
        </p:spPr>
        <p:txBody>
          <a:bodyPr>
            <a:normAutofit/>
            <a:scene3d>
              <a:camera prst="orthographicFront"/>
              <a:lightRig rig="soft" dir="t"/>
            </a:scene3d>
          </a:bodyPr>
          <a:lstStyle/>
          <a:p>
            <a:pPr marL="254000" indent="-254000">
              <a:spcBef>
                <a:spcPct val="50000"/>
              </a:spcBef>
              <a:buSzPct val="75000"/>
              <a:defRPr/>
            </a:pP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整体框架图</a:t>
            </a:r>
          </a:p>
        </p:txBody>
      </p:sp>
      <p:sp>
        <p:nvSpPr>
          <p:cNvPr id="249859" name="Rectangle 4"/>
          <p:cNvSpPr>
            <a:spLocks noChangeArrowheads="1"/>
          </p:cNvSpPr>
          <p:nvPr/>
        </p:nvSpPr>
        <p:spPr bwMode="auto">
          <a:xfrm>
            <a:off x="3" y="-18466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graphicFrame>
        <p:nvGraphicFramePr>
          <p:cNvPr id="249860" name="Object 5"/>
          <p:cNvGraphicFramePr>
            <a:graphicFrameLocks noChangeAspect="1"/>
          </p:cNvGraphicFramePr>
          <p:nvPr/>
        </p:nvGraphicFramePr>
        <p:xfrm>
          <a:off x="973141" y="738189"/>
          <a:ext cx="6873875" cy="5829300"/>
        </p:xfrm>
        <a:graphic>
          <a:graphicData uri="http://schemas.openxmlformats.org/presentationml/2006/ole">
            <mc:AlternateContent xmlns:mc="http://schemas.openxmlformats.org/markup-compatibility/2006">
              <mc:Choice xmlns:v="urn:schemas-microsoft-com:vml" Requires="v">
                <p:oleObj spid="_x0000_s5128" r:id="rId4" imgW="6144941" imgH="6005676" progId="Visio.Drawing.11">
                  <p:embed/>
                </p:oleObj>
              </mc:Choice>
              <mc:Fallback>
                <p:oleObj r:id="rId4" imgW="6144941" imgH="6005676"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141" y="738189"/>
                        <a:ext cx="6873875" cy="582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77345127"/>
      </p:ext>
    </p:extLst>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7810" name="Object 5"/>
          <p:cNvGraphicFramePr>
            <a:graphicFrameLocks noChangeAspect="1"/>
          </p:cNvGraphicFramePr>
          <p:nvPr/>
        </p:nvGraphicFramePr>
        <p:xfrm>
          <a:off x="444502" y="438154"/>
          <a:ext cx="8208963" cy="6030913"/>
        </p:xfrm>
        <a:graphic>
          <a:graphicData uri="http://schemas.openxmlformats.org/presentationml/2006/ole">
            <mc:AlternateContent xmlns:mc="http://schemas.openxmlformats.org/markup-compatibility/2006">
              <mc:Choice xmlns:v="urn:schemas-microsoft-com:vml" Requires="v">
                <p:oleObj spid="_x0000_s4103" r:id="rId4" imgW="6911313" imgH="4980195" progId="Visio.Drawing.11">
                  <p:embed/>
                </p:oleObj>
              </mc:Choice>
              <mc:Fallback>
                <p:oleObj r:id="rId4" imgW="6911313" imgH="4980195"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502" y="438154"/>
                        <a:ext cx="8208963" cy="603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701850"/>
      </p:ext>
    </p:extLst>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6242" name="Rectangle 2"/>
          <p:cNvSpPr>
            <a:spLocks noGrp="1" noChangeArrowheads="1"/>
          </p:cNvSpPr>
          <p:nvPr>
            <p:ph type="title"/>
          </p:nvPr>
        </p:nvSpPr>
        <p:spPr>
          <a:xfrm>
            <a:off x="3" y="0"/>
            <a:ext cx="7729959" cy="838200"/>
          </a:xfrm>
        </p:spPr>
        <p:txBody>
          <a:bodyPr>
            <a:normAutofit/>
            <a:scene3d>
              <a:camera prst="orthographicFront"/>
              <a:lightRig rig="soft" dir="t"/>
            </a:scene3d>
          </a:bodyPr>
          <a:lstStyle/>
          <a:p>
            <a:pPr marL="254000" indent="-254000">
              <a:spcBef>
                <a:spcPct val="50000"/>
              </a:spcBef>
              <a:buSzPct val="75000"/>
              <a:defRPr/>
            </a:pPr>
            <a:r>
              <a:rPr lang="en-US" altLang="zh-CN"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Concept-HDL</a:t>
            </a: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原理图输入界面 </a:t>
            </a:r>
          </a:p>
        </p:txBody>
      </p:sp>
      <p:pic>
        <p:nvPicPr>
          <p:cNvPr id="251907" name="Picture 4" descr="Concept-hd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1890" y="1146176"/>
            <a:ext cx="6584951" cy="5126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751999"/>
      </p:ext>
    </p:extLst>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7266" name="Rectangle 2"/>
          <p:cNvSpPr>
            <a:spLocks noGrp="1" noChangeArrowheads="1"/>
          </p:cNvSpPr>
          <p:nvPr>
            <p:ph type="title"/>
          </p:nvPr>
        </p:nvSpPr>
        <p:spPr>
          <a:xfrm>
            <a:off x="3" y="0"/>
            <a:ext cx="7614213" cy="838200"/>
          </a:xfrm>
        </p:spPr>
        <p:txBody>
          <a:bodyPr>
            <a:normAutofit/>
            <a:scene3d>
              <a:camera prst="orthographicFront"/>
              <a:lightRig rig="soft" dir="t"/>
            </a:scene3d>
          </a:bodyPr>
          <a:lstStyle/>
          <a:p>
            <a:pPr marL="254000" indent="-254000">
              <a:spcBef>
                <a:spcPct val="50000"/>
              </a:spcBef>
              <a:buSzPct val="75000"/>
              <a:defRPr/>
            </a:pPr>
            <a:r>
              <a:rPr lang="en-US" altLang="zh-CN"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Allegro PCB</a:t>
            </a: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布局布线工具界面 </a:t>
            </a:r>
          </a:p>
        </p:txBody>
      </p:sp>
      <p:pic>
        <p:nvPicPr>
          <p:cNvPr id="253954" name="Picture 3" descr="allegro"/>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109667" y="1176342"/>
            <a:ext cx="6897687" cy="5367337"/>
          </a:xfrm>
        </p:spPr>
      </p:pic>
    </p:spTree>
    <p:extLst>
      <p:ext uri="{BB962C8B-B14F-4D97-AF65-F5344CB8AC3E}">
        <p14:creationId xmlns:p14="http://schemas.microsoft.com/office/powerpoint/2010/main" val="2010416258"/>
      </p:ext>
    </p:extLst>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8530" name="Rectangle 2"/>
          <p:cNvSpPr>
            <a:spLocks noGrp="1" noChangeArrowheads="1"/>
          </p:cNvSpPr>
          <p:nvPr>
            <p:ph type="title"/>
          </p:nvPr>
        </p:nvSpPr>
        <p:spPr>
          <a:xfrm>
            <a:off x="2" y="0"/>
            <a:ext cx="7741535" cy="838200"/>
          </a:xfrm>
        </p:spPr>
        <p:txBody>
          <a:bodyPr>
            <a:normAutofit/>
            <a:scene3d>
              <a:camera prst="orthographicFront"/>
              <a:lightRig rig="soft" dir="t"/>
            </a:scene3d>
          </a:bodyPr>
          <a:lstStyle/>
          <a:p>
            <a:pPr marL="254000" indent="-254000">
              <a:spcBef>
                <a:spcPct val="50000"/>
              </a:spcBef>
              <a:buSzPct val="75000"/>
              <a:defRPr/>
            </a:pP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系统实际工作时的照片 </a:t>
            </a:r>
          </a:p>
        </p:txBody>
      </p:sp>
      <p:graphicFrame>
        <p:nvGraphicFramePr>
          <p:cNvPr id="256002" name="Object 4"/>
          <p:cNvGraphicFramePr>
            <a:graphicFrameLocks noGrp="1" noChangeAspect="1"/>
          </p:cNvGraphicFramePr>
          <p:nvPr>
            <p:ph idx="1"/>
          </p:nvPr>
        </p:nvGraphicFramePr>
        <p:xfrm>
          <a:off x="1081088" y="1676400"/>
          <a:ext cx="6670675" cy="3567113"/>
        </p:xfrm>
        <a:graphic>
          <a:graphicData uri="http://schemas.openxmlformats.org/presentationml/2006/ole">
            <mc:AlternateContent xmlns:mc="http://schemas.openxmlformats.org/markup-compatibility/2006">
              <mc:Choice xmlns:v="urn:schemas-microsoft-com:vml" Requires="v">
                <p:oleObj spid="_x0000_s6152" name="图像文档" r:id="rId4" imgW="3018668" imgH="1614547" progId="">
                  <p:embed/>
                </p:oleObj>
              </mc:Choice>
              <mc:Fallback>
                <p:oleObj name="图像文档" r:id="rId4" imgW="3018668" imgH="1614547" progId="">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1088" y="1676400"/>
                        <a:ext cx="6670675" cy="356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04" name="Rectangle 3"/>
          <p:cNvSpPr>
            <a:spLocks noChangeArrowheads="1"/>
          </p:cNvSpPr>
          <p:nvPr/>
        </p:nvSpPr>
        <p:spPr bwMode="auto">
          <a:xfrm>
            <a:off x="3" y="-18466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288406494"/>
      </p:ext>
    </p:extLst>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8050" name="Rectangle 2"/>
          <p:cNvSpPr>
            <a:spLocks noChangeArrowheads="1"/>
          </p:cNvSpPr>
          <p:nvPr/>
        </p:nvSpPr>
        <p:spPr bwMode="auto">
          <a:xfrm>
            <a:off x="2" y="738988"/>
            <a:ext cx="166779" cy="360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551" tIns="41275" rIns="82551" bIns="41275" anchor="ctr">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graphicFrame>
        <p:nvGraphicFramePr>
          <p:cNvPr id="258051" name="Object 3"/>
          <p:cNvGraphicFramePr>
            <a:graphicFrameLocks noChangeAspect="1"/>
          </p:cNvGraphicFramePr>
          <p:nvPr/>
        </p:nvGraphicFramePr>
        <p:xfrm>
          <a:off x="1346203" y="1031877"/>
          <a:ext cx="6011863" cy="5597525"/>
        </p:xfrm>
        <a:graphic>
          <a:graphicData uri="http://schemas.openxmlformats.org/presentationml/2006/ole">
            <mc:AlternateContent xmlns:mc="http://schemas.openxmlformats.org/markup-compatibility/2006">
              <mc:Choice xmlns:v="urn:schemas-microsoft-com:vml" Requires="v">
                <p:oleObj spid="_x0000_s7176" name="Visio" r:id="rId4" imgW="6826798" imgH="6359179" progId="Visio.Drawing.11">
                  <p:embed/>
                </p:oleObj>
              </mc:Choice>
              <mc:Fallback>
                <p:oleObj name="Visio" r:id="rId4" imgW="6826798" imgH="6359179"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6203" y="1031877"/>
                        <a:ext cx="6011863" cy="559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99556" name="Rectangle 4"/>
          <p:cNvSpPr>
            <a:spLocks noChangeArrowheads="1"/>
          </p:cNvSpPr>
          <p:nvPr/>
        </p:nvSpPr>
        <p:spPr bwMode="auto">
          <a:xfrm>
            <a:off x="1" y="2"/>
            <a:ext cx="6935788" cy="919163"/>
          </a:xfrm>
          <a:prstGeom prst="rect">
            <a:avLst/>
          </a:prstGeom>
          <a:noFill/>
          <a:ln w="9525" algn="ctr">
            <a:noFill/>
            <a:miter lim="800000"/>
            <a:headEnd/>
            <a:tailEnd/>
          </a:ln>
          <a:effectLst/>
        </p:spPr>
        <p:txBody>
          <a:bodyPr anchor="ctr"/>
          <a:lstStyle>
            <a:lvl1pPr marL="254000" indent="-2540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buSzPct val="75000"/>
              <a:defRPr/>
            </a:pP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cs typeface="+mj-cs"/>
              </a:rPr>
              <a:t>嵌入式软件开发流程</a:t>
            </a:r>
          </a:p>
        </p:txBody>
      </p:sp>
    </p:spTree>
    <p:extLst>
      <p:ext uri="{BB962C8B-B14F-4D97-AF65-F5344CB8AC3E}">
        <p14:creationId xmlns:p14="http://schemas.microsoft.com/office/powerpoint/2010/main" val="669146942"/>
      </p:ext>
    </p:extLst>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标题 1"/>
          <p:cNvSpPr>
            <a:spLocks noGrp="1"/>
          </p:cNvSpPr>
          <p:nvPr>
            <p:ph type="title"/>
          </p:nvPr>
        </p:nvSpPr>
        <p:spPr>
          <a:xfrm>
            <a:off x="457200" y="0"/>
            <a:ext cx="8229600" cy="838773"/>
          </a:xfrm>
        </p:spPr>
        <p:txBody>
          <a:bodyPr>
            <a:normAutofit/>
          </a:bodyPr>
          <a:lstStyle/>
          <a:p>
            <a:pPr marL="254000" indent="-254000">
              <a:spcBef>
                <a:spcPct val="50000"/>
              </a:spcBef>
              <a:buSzPct val="75000"/>
              <a:defRPr/>
            </a:pP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传统实验环境－</a:t>
            </a:r>
            <a:r>
              <a:rPr lang="en-US" altLang="zh-CN"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ARM</a:t>
            </a: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开发板</a:t>
            </a:r>
          </a:p>
        </p:txBody>
      </p:sp>
      <p:pic>
        <p:nvPicPr>
          <p:cNvPr id="215043" name="图片 3" descr="Image02.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6916" y="1027113"/>
            <a:ext cx="775017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44" name="Rectangle 3"/>
          <p:cNvSpPr txBox="1">
            <a:spLocks noChangeArrowheads="1"/>
          </p:cNvSpPr>
          <p:nvPr/>
        </p:nvSpPr>
        <p:spPr bwMode="auto">
          <a:xfrm>
            <a:off x="604841" y="5865814"/>
            <a:ext cx="7934325"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2" panose="05020102010507070707" pitchFamily="18" charset="2"/>
              <a:buChar char="ß"/>
              <a:defRPr kumimoji="1" sz="3200">
                <a:solidFill>
                  <a:schemeClr val="tx1"/>
                </a:solidFill>
                <a:latin typeface="Franklin Gothic Book"/>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kumimoji="1" sz="2800">
                <a:solidFill>
                  <a:schemeClr val="tx1"/>
                </a:solidFill>
                <a:latin typeface="Franklin Gothic Book"/>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kumimoji="1" sz="2400">
                <a:solidFill>
                  <a:schemeClr val="tx1"/>
                </a:solidFill>
                <a:latin typeface="Franklin Gothic Book"/>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kumimoji="1" sz="2000">
                <a:solidFill>
                  <a:schemeClr val="tx1"/>
                </a:solidFill>
                <a:latin typeface="Franklin Gothic Book"/>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kumimoji="1" sz="2000">
                <a:solidFill>
                  <a:schemeClr val="tx1"/>
                </a:solidFill>
                <a:latin typeface="Franklin Gothic Book"/>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kumimoji="1" sz="2000">
                <a:solidFill>
                  <a:schemeClr val="tx1"/>
                </a:solidFill>
                <a:latin typeface="Franklin Gothic Book"/>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kumimoji="1" sz="2000">
                <a:solidFill>
                  <a:schemeClr val="tx1"/>
                </a:solidFill>
                <a:latin typeface="Franklin Gothic Book"/>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kumimoji="1" sz="2000">
                <a:solidFill>
                  <a:schemeClr val="tx1"/>
                </a:solidFill>
                <a:latin typeface="Franklin Gothic Book"/>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kumimoji="1" sz="2000">
                <a:solidFill>
                  <a:schemeClr val="tx1"/>
                </a:solidFill>
                <a:latin typeface="Franklin Gothic Book"/>
                <a:ea typeface="黑体" panose="02010609060101010101" pitchFamily="49" charset="-122"/>
              </a:defRPr>
            </a:lvl9pPr>
          </a:lstStyle>
          <a:p>
            <a:pPr>
              <a:lnSpc>
                <a:spcPct val="90000"/>
              </a:lnSpc>
              <a:buFont typeface="Wingdings 2" panose="05020102010507070707" pitchFamily="18" charset="2"/>
              <a:buNone/>
            </a:pPr>
            <a:r>
              <a:rPr kumimoji="0" lang="zh-CN" altLang="en-US" sz="2800"/>
              <a:t>软件：</a:t>
            </a:r>
            <a:r>
              <a:rPr kumimoji="0" lang="en-US" altLang="zh-CN" sz="2800"/>
              <a:t>windowsCE</a:t>
            </a:r>
            <a:r>
              <a:rPr kumimoji="0" lang="zh-CN" altLang="en-US" sz="2800"/>
              <a:t>、</a:t>
            </a:r>
            <a:r>
              <a:rPr kumimoji="0" lang="en-US" altLang="zh-CN" sz="2800"/>
              <a:t>Linux</a:t>
            </a:r>
          </a:p>
        </p:txBody>
      </p:sp>
    </p:spTree>
    <p:extLst>
      <p:ext uri="{BB962C8B-B14F-4D97-AF65-F5344CB8AC3E}">
        <p14:creationId xmlns:p14="http://schemas.microsoft.com/office/powerpoint/2010/main" val="1273688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596900"/>
          </a:xfrm>
        </p:spPr>
        <p:txBody>
          <a:bodyPr>
            <a:noAutofit/>
          </a:bodyPr>
          <a:lstStyle/>
          <a:p>
            <a:pPr marL="254000" indent="-254000">
              <a:spcBef>
                <a:spcPct val="50000"/>
              </a:spcBef>
              <a:buSzPct val="75000"/>
              <a:defRPr/>
            </a:pP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实验环境－软件仿真实验环境</a:t>
            </a:r>
          </a:p>
        </p:txBody>
      </p:sp>
      <p:pic>
        <p:nvPicPr>
          <p:cNvPr id="217091" name="图片 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089" y="1374779"/>
            <a:ext cx="3346451"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7092"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56026" y="3656017"/>
            <a:ext cx="4732339" cy="295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7093" name="Picture 5" descr="https://gd1.alicdn.com/imgextra/i3/143813255/O1CN019QVIP01Zupmlh3nSo_!!143813255.jpg_400x400.jpg"/>
          <p:cNvPicPr>
            <a:picLocks noChangeAspect="1" noChangeArrowheads="1"/>
          </p:cNvPicPr>
          <p:nvPr/>
        </p:nvPicPr>
        <p:blipFill>
          <a:blip r:embed="rId5">
            <a:extLst>
              <a:ext uri="{28A0092B-C50C-407E-A947-70E740481C1C}">
                <a14:useLocalDpi xmlns:a14="http://schemas.microsoft.com/office/drawing/2010/main" val="0"/>
              </a:ext>
            </a:extLst>
          </a:blip>
          <a:srcRect l="22874" t="12000" r="23238" b="8076"/>
          <a:stretch>
            <a:fillRect/>
          </a:stretch>
        </p:blipFill>
        <p:spPr bwMode="auto">
          <a:xfrm>
            <a:off x="898529" y="3398842"/>
            <a:ext cx="2054225" cy="304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7094" name="图片 4"/>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19563" y="871541"/>
            <a:ext cx="4368800" cy="263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6311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254881" y="1281878"/>
            <a:ext cx="2400300" cy="2286000"/>
          </a:xfrm>
        </p:spPr>
        <p:txBody>
          <a:bodyPr>
            <a:normAutofit/>
          </a:bodyPr>
          <a:lstStyle/>
          <a:p>
            <a:pPr marL="254000" indent="-254000">
              <a:spcBef>
                <a:spcPct val="50000"/>
              </a:spcBef>
              <a:buSzPct val="75000"/>
              <a:defRPr/>
            </a:pPr>
            <a:r>
              <a:rPr lang="zh-CN" altLang="en-US" sz="54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完</a:t>
            </a:r>
          </a:p>
        </p:txBody>
      </p:sp>
    </p:spTree>
    <p:extLst>
      <p:ext uri="{BB962C8B-B14F-4D97-AF65-F5344CB8AC3E}">
        <p14:creationId xmlns:p14="http://schemas.microsoft.com/office/powerpoint/2010/main" val="2305870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457200" y="206256"/>
            <a:ext cx="8229600" cy="783771"/>
          </a:xfrm>
        </p:spPr>
        <p:txBody>
          <a:bodyPr>
            <a:normAutofit/>
          </a:bodyPr>
          <a:lstStyle/>
          <a:p>
            <a:pPr marL="254000" indent="-254000">
              <a:spcBef>
                <a:spcPct val="50000"/>
              </a:spcBef>
              <a:buSzPct val="75000"/>
              <a:defRPr/>
            </a:pP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嵌入式系统的设计生命周期</a:t>
            </a:r>
          </a:p>
        </p:txBody>
      </p:sp>
      <p:pic>
        <p:nvPicPr>
          <p:cNvPr id="204803" name="Picture 4" descr="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895478"/>
            <a:ext cx="8458200" cy="399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793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457200" y="136525"/>
            <a:ext cx="8229600" cy="894753"/>
          </a:xfrm>
        </p:spPr>
        <p:txBody>
          <a:bodyPr>
            <a:normAutofit/>
          </a:bodyPr>
          <a:lstStyle/>
          <a:p>
            <a:pPr marL="254000" indent="-254000">
              <a:spcBef>
                <a:spcPct val="50000"/>
              </a:spcBef>
              <a:buSzPct val="75000"/>
              <a:defRPr/>
            </a:pP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嵌入式系统开发方法</a:t>
            </a:r>
          </a:p>
        </p:txBody>
      </p:sp>
      <p:sp>
        <p:nvSpPr>
          <p:cNvPr id="206851" name="Rectangle 3"/>
          <p:cNvSpPr>
            <a:spLocks noGrp="1" noChangeArrowheads="1"/>
          </p:cNvSpPr>
          <p:nvPr>
            <p:ph idx="1"/>
          </p:nvPr>
        </p:nvSpPr>
        <p:spPr>
          <a:xfrm>
            <a:off x="349251" y="1400175"/>
            <a:ext cx="8337551" cy="4954588"/>
          </a:xfrm>
        </p:spPr>
        <p:txBody>
          <a:bodyPr/>
          <a:lstStyle/>
          <a:p>
            <a:r>
              <a:rPr lang="zh-CN" altLang="en-US" sz="2800">
                <a:latin typeface="微软雅黑" panose="020B0503020204020204" pitchFamily="34" charset="-122"/>
                <a:ea typeface="微软雅黑" panose="020B0503020204020204" pitchFamily="34" charset="-122"/>
              </a:rPr>
              <a:t>设计过程的明确目标是建造一个有用的产品</a:t>
            </a:r>
          </a:p>
          <a:p>
            <a:pPr lvl="1">
              <a:buSzTx/>
              <a:buFont typeface="Georgia" panose="02040502050405020303" pitchFamily="18" charset="0"/>
              <a:buChar char="-"/>
            </a:pPr>
            <a:r>
              <a:rPr lang="zh-CN" altLang="en-US" sz="2400">
                <a:latin typeface="微软雅黑" panose="020B0503020204020204" pitchFamily="34" charset="-122"/>
                <a:ea typeface="微软雅黑" panose="020B0503020204020204" pitchFamily="34" charset="-122"/>
              </a:rPr>
              <a:t>产品功能</a:t>
            </a:r>
          </a:p>
          <a:p>
            <a:pPr lvl="1">
              <a:buSzTx/>
              <a:buFont typeface="Georgia" panose="02040502050405020303" pitchFamily="18" charset="0"/>
              <a:buChar char="-"/>
            </a:pPr>
            <a:r>
              <a:rPr lang="zh-CN" altLang="en-US" sz="2400">
                <a:latin typeface="微软雅黑" panose="020B0503020204020204" pitchFamily="34" charset="-122"/>
                <a:ea typeface="微软雅黑" panose="020B0503020204020204" pitchFamily="34" charset="-122"/>
              </a:rPr>
              <a:t>产品性能</a:t>
            </a:r>
          </a:p>
          <a:p>
            <a:pPr lvl="1">
              <a:buSzTx/>
              <a:buFont typeface="Georgia" panose="02040502050405020303" pitchFamily="18" charset="0"/>
              <a:buChar char="-"/>
            </a:pPr>
            <a:r>
              <a:rPr lang="zh-CN" altLang="en-US" sz="2400">
                <a:latin typeface="微软雅黑" panose="020B0503020204020204" pitchFamily="34" charset="-122"/>
                <a:ea typeface="微软雅黑" panose="020B0503020204020204" pitchFamily="34" charset="-122"/>
              </a:rPr>
              <a:t>制造成本</a:t>
            </a:r>
          </a:p>
          <a:p>
            <a:pPr lvl="1">
              <a:buSzTx/>
              <a:buFont typeface="Georgia" panose="02040502050405020303" pitchFamily="18" charset="0"/>
              <a:buChar char="-"/>
            </a:pPr>
            <a:r>
              <a:rPr lang="zh-CN" altLang="en-US" sz="2400">
                <a:latin typeface="微软雅黑" panose="020B0503020204020204" pitchFamily="34" charset="-122"/>
                <a:ea typeface="微软雅黑" panose="020B0503020204020204" pitchFamily="34" charset="-122"/>
              </a:rPr>
              <a:t>功耗特性</a:t>
            </a:r>
          </a:p>
          <a:p>
            <a:pPr lvl="1">
              <a:buSzTx/>
              <a:buFont typeface="Georgia" panose="02040502050405020303" pitchFamily="18" charset="0"/>
              <a:buChar char="-"/>
            </a:pPr>
            <a:r>
              <a:rPr lang="zh-CN" altLang="en-US" sz="2400">
                <a:latin typeface="微软雅黑" panose="020B0503020204020204" pitchFamily="34" charset="-122"/>
                <a:ea typeface="微软雅黑" panose="020B0503020204020204" pitchFamily="34" charset="-122"/>
              </a:rPr>
              <a:t>上市时间</a:t>
            </a:r>
          </a:p>
          <a:p>
            <a:r>
              <a:rPr lang="zh-CN" altLang="en-US" sz="2800">
                <a:latin typeface="微软雅黑" panose="020B0503020204020204" pitchFamily="34" charset="-122"/>
                <a:ea typeface="微软雅黑" panose="020B0503020204020204" pitchFamily="34" charset="-122"/>
              </a:rPr>
              <a:t>嵌入式产品设计需要一个小组的技术人员协作完成</a:t>
            </a:r>
          </a:p>
          <a:p>
            <a:r>
              <a:rPr lang="zh-CN" altLang="en-US" sz="2800">
                <a:latin typeface="微软雅黑" panose="020B0503020204020204" pitchFamily="34" charset="-122"/>
                <a:ea typeface="微软雅黑" panose="020B0503020204020204" pitchFamily="34" charset="-122"/>
              </a:rPr>
              <a:t>设计过程会受内外因素的影响而变化</a:t>
            </a:r>
          </a:p>
        </p:txBody>
      </p:sp>
    </p:spTree>
    <p:extLst>
      <p:ext uri="{BB962C8B-B14F-4D97-AF65-F5344CB8AC3E}">
        <p14:creationId xmlns:p14="http://schemas.microsoft.com/office/powerpoint/2010/main" val="2904158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0" y="82503"/>
            <a:ext cx="9144000" cy="811272"/>
          </a:xfrm>
        </p:spPr>
        <p:txBody>
          <a:bodyPr>
            <a:normAutofit/>
          </a:bodyPr>
          <a:lstStyle/>
          <a:p>
            <a:pPr marL="254000" indent="-254000">
              <a:spcBef>
                <a:spcPct val="50000"/>
              </a:spcBef>
              <a:buSzPct val="75000"/>
              <a:defRPr/>
            </a:pP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嵌入式系统的软硬件并行设计</a:t>
            </a:r>
          </a:p>
        </p:txBody>
      </p:sp>
      <p:pic>
        <p:nvPicPr>
          <p:cNvPr id="208899" name="Picture 5" descr="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14" y="1654176"/>
            <a:ext cx="8883651" cy="4237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5158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4258" name="Rectangle 2"/>
          <p:cNvSpPr>
            <a:spLocks noGrp="1" noChangeArrowheads="1"/>
          </p:cNvSpPr>
          <p:nvPr>
            <p:ph type="title"/>
          </p:nvPr>
        </p:nvSpPr>
        <p:spPr>
          <a:xfrm>
            <a:off x="3" y="130628"/>
            <a:ext cx="7805351" cy="819151"/>
          </a:xfrm>
        </p:spPr>
        <p:txBody>
          <a:bodyPr vert="horz" lIns="82551" tIns="41275" rIns="82551" bIns="41275" rtlCol="0" anchor="t">
            <a:normAutofit/>
            <a:scene3d>
              <a:camera prst="orthographicFront"/>
              <a:lightRig rig="soft" dir="t"/>
            </a:scene3d>
          </a:bodyPr>
          <a:lstStyle/>
          <a:p>
            <a:pPr marL="254000" indent="-254000">
              <a:spcBef>
                <a:spcPct val="50000"/>
              </a:spcBef>
              <a:buSzPct val="75000"/>
              <a:defRPr/>
            </a:pP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嵌入式系统的开发</a:t>
            </a:r>
            <a:r>
              <a:rPr lang="en-US" altLang="zh-CN"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a:t>
            </a: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流程</a:t>
            </a:r>
          </a:p>
        </p:txBody>
      </p:sp>
      <p:sp>
        <p:nvSpPr>
          <p:cNvPr id="188419" name="Text Box 3"/>
          <p:cNvSpPr txBox="1">
            <a:spLocks noChangeArrowheads="1"/>
          </p:cNvSpPr>
          <p:nvPr/>
        </p:nvSpPr>
        <p:spPr bwMode="auto">
          <a:xfrm>
            <a:off x="1108075" y="1317626"/>
            <a:ext cx="3429000" cy="523864"/>
          </a:xfrm>
          <a:prstGeom prst="rect">
            <a:avLst/>
          </a:prstGeom>
          <a:solidFill>
            <a:srgbClr val="99CCFF"/>
          </a:solidFill>
          <a:ln w="9525">
            <a:solidFill>
              <a:srgbClr val="0000FF"/>
            </a:solidFill>
            <a:miter lim="800000"/>
            <a:headEnd/>
            <a:tailEnd/>
          </a:ln>
        </p:spPr>
        <p:txBody>
          <a:bodyPr lIns="92075" tIns="46039" rIns="92075" bIns="46039">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50000"/>
              </a:spcBef>
              <a:buClrTx/>
              <a:buSzTx/>
              <a:buFontTx/>
              <a:buNone/>
            </a:pPr>
            <a:r>
              <a:rPr lang="zh-CN" altLang="en-US" sz="2800">
                <a:solidFill>
                  <a:srgbClr val="FF3300"/>
                </a:solidFill>
                <a:latin typeface="Arial" panose="020B0604020202020204" pitchFamily="34" charset="0"/>
                <a:ea typeface="宋体" panose="02010600030101010101" pitchFamily="2" charset="-122"/>
              </a:rPr>
              <a:t>需求分析及规格说明</a:t>
            </a:r>
          </a:p>
        </p:txBody>
      </p:sp>
      <p:sp>
        <p:nvSpPr>
          <p:cNvPr id="188420" name="Text Box 4"/>
          <p:cNvSpPr txBox="1">
            <a:spLocks noChangeArrowheads="1"/>
          </p:cNvSpPr>
          <p:nvPr/>
        </p:nvSpPr>
        <p:spPr bwMode="auto">
          <a:xfrm>
            <a:off x="5451475" y="955678"/>
            <a:ext cx="2743200" cy="493087"/>
          </a:xfrm>
          <a:prstGeom prst="rect">
            <a:avLst/>
          </a:prstGeom>
          <a:solidFill>
            <a:srgbClr val="FFFF99"/>
          </a:solidFill>
          <a:ln w="9525">
            <a:solidFill>
              <a:srgbClr val="FF0000"/>
            </a:solidFill>
            <a:miter lim="800000"/>
            <a:headEnd/>
            <a:tailEnd/>
          </a:ln>
        </p:spPr>
        <p:txBody>
          <a:bodyPr lIns="92075" tIns="46039" rIns="92075" bIns="46039">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50000"/>
              </a:spcBef>
              <a:buClrTx/>
              <a:buSzTx/>
              <a:buFontTx/>
              <a:buNone/>
            </a:pPr>
            <a:r>
              <a:rPr lang="zh-CN" altLang="en-US" sz="2600">
                <a:solidFill>
                  <a:srgbClr val="FF3300"/>
                </a:solidFill>
                <a:latin typeface="Arial" panose="020B0604020202020204" pitchFamily="34" charset="0"/>
                <a:ea typeface="宋体" panose="02010600030101010101" pitchFamily="2" charset="-122"/>
              </a:rPr>
              <a:t>选择主要芯片</a:t>
            </a:r>
          </a:p>
        </p:txBody>
      </p:sp>
      <p:sp>
        <p:nvSpPr>
          <p:cNvPr id="188421" name="Text Box 5"/>
          <p:cNvSpPr txBox="1">
            <a:spLocks noChangeArrowheads="1"/>
          </p:cNvSpPr>
          <p:nvPr/>
        </p:nvSpPr>
        <p:spPr bwMode="auto">
          <a:xfrm>
            <a:off x="5451475" y="1641478"/>
            <a:ext cx="2743200" cy="493087"/>
          </a:xfrm>
          <a:prstGeom prst="rect">
            <a:avLst/>
          </a:prstGeom>
          <a:solidFill>
            <a:srgbClr val="FFFF99"/>
          </a:solidFill>
          <a:ln w="9525">
            <a:solidFill>
              <a:srgbClr val="FF0000"/>
            </a:solidFill>
            <a:miter lim="800000"/>
            <a:headEnd/>
            <a:tailEnd/>
          </a:ln>
        </p:spPr>
        <p:txBody>
          <a:bodyPr lIns="92075" tIns="46039" rIns="92075" bIns="46039">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50000"/>
              </a:spcBef>
              <a:buClrTx/>
              <a:buSzTx/>
              <a:buFontTx/>
              <a:buNone/>
            </a:pPr>
            <a:r>
              <a:rPr lang="zh-CN" altLang="en-US" sz="2600">
                <a:solidFill>
                  <a:srgbClr val="FF3300"/>
                </a:solidFill>
                <a:latin typeface="Arial" panose="020B0604020202020204" pitchFamily="34" charset="0"/>
                <a:ea typeface="宋体" panose="02010600030101010101" pitchFamily="2" charset="-122"/>
              </a:rPr>
              <a:t>确定编程语言</a:t>
            </a:r>
          </a:p>
        </p:txBody>
      </p:sp>
      <p:sp>
        <p:nvSpPr>
          <p:cNvPr id="188422" name="Text Box 6"/>
          <p:cNvSpPr txBox="1">
            <a:spLocks noChangeArrowheads="1"/>
          </p:cNvSpPr>
          <p:nvPr/>
        </p:nvSpPr>
        <p:spPr bwMode="auto">
          <a:xfrm>
            <a:off x="5451475" y="2327278"/>
            <a:ext cx="2743200" cy="493087"/>
          </a:xfrm>
          <a:prstGeom prst="rect">
            <a:avLst/>
          </a:prstGeom>
          <a:solidFill>
            <a:srgbClr val="FFFF99"/>
          </a:solidFill>
          <a:ln w="9525">
            <a:solidFill>
              <a:srgbClr val="FF0000"/>
            </a:solidFill>
            <a:miter lim="800000"/>
            <a:headEnd/>
            <a:tailEnd/>
          </a:ln>
        </p:spPr>
        <p:txBody>
          <a:bodyPr lIns="92075" tIns="46039" rIns="92075" bIns="46039">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50000"/>
              </a:spcBef>
              <a:buClrTx/>
              <a:buSzTx/>
              <a:buFontTx/>
              <a:buNone/>
            </a:pPr>
            <a:r>
              <a:rPr lang="zh-CN" altLang="en-US" sz="2600">
                <a:solidFill>
                  <a:srgbClr val="FF3300"/>
                </a:solidFill>
                <a:latin typeface="Arial" panose="020B0604020202020204" pitchFamily="34" charset="0"/>
                <a:ea typeface="宋体" panose="02010600030101010101" pitchFamily="2" charset="-122"/>
              </a:rPr>
              <a:t>选择开发环境</a:t>
            </a:r>
          </a:p>
        </p:txBody>
      </p:sp>
      <p:sp>
        <p:nvSpPr>
          <p:cNvPr id="188423" name="Text Box 7"/>
          <p:cNvSpPr txBox="1">
            <a:spLocks noChangeArrowheads="1"/>
          </p:cNvSpPr>
          <p:nvPr/>
        </p:nvSpPr>
        <p:spPr bwMode="auto">
          <a:xfrm>
            <a:off x="5451475" y="3013077"/>
            <a:ext cx="2743200" cy="493087"/>
          </a:xfrm>
          <a:prstGeom prst="rect">
            <a:avLst/>
          </a:prstGeom>
          <a:solidFill>
            <a:srgbClr val="FFFF99"/>
          </a:solidFill>
          <a:ln w="9525">
            <a:solidFill>
              <a:srgbClr val="0000FF"/>
            </a:solidFill>
            <a:miter lim="800000"/>
            <a:headEnd/>
            <a:tailEnd/>
          </a:ln>
        </p:spPr>
        <p:txBody>
          <a:bodyPr lIns="92075" tIns="46039" rIns="92075" bIns="46039">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50000"/>
              </a:spcBef>
              <a:buClrTx/>
              <a:buSzTx/>
              <a:buFontTx/>
              <a:buNone/>
            </a:pPr>
            <a:r>
              <a:rPr lang="en-US" altLang="zh-CN" sz="2600">
                <a:solidFill>
                  <a:srgbClr val="FF3300"/>
                </a:solidFill>
                <a:latin typeface="Arial" panose="020B0604020202020204" pitchFamily="34" charset="0"/>
                <a:ea typeface="宋体" panose="02010600030101010101" pitchFamily="2" charset="-122"/>
              </a:rPr>
              <a:t>RTOS</a:t>
            </a:r>
            <a:r>
              <a:rPr lang="zh-CN" altLang="en-US" sz="2600">
                <a:solidFill>
                  <a:srgbClr val="FF3300"/>
                </a:solidFill>
                <a:latin typeface="Arial" panose="020B0604020202020204" pitchFamily="34" charset="0"/>
                <a:ea typeface="宋体" panose="02010600030101010101" pitchFamily="2" charset="-122"/>
              </a:rPr>
              <a:t>的选择</a:t>
            </a:r>
          </a:p>
        </p:txBody>
      </p:sp>
      <p:sp>
        <p:nvSpPr>
          <p:cNvPr id="188424" name="Rectangle 8"/>
          <p:cNvSpPr>
            <a:spLocks noChangeArrowheads="1"/>
          </p:cNvSpPr>
          <p:nvPr/>
        </p:nvSpPr>
        <p:spPr bwMode="auto">
          <a:xfrm>
            <a:off x="1108075" y="2327275"/>
            <a:ext cx="3429000" cy="685800"/>
          </a:xfrm>
          <a:prstGeom prst="rect">
            <a:avLst/>
          </a:prstGeom>
          <a:solidFill>
            <a:srgbClr val="99CCFF"/>
          </a:solidFill>
          <a:ln w="9525">
            <a:solidFill>
              <a:srgbClr val="0000FF"/>
            </a:solidFill>
            <a:miter lim="800000"/>
            <a:headEnd/>
            <a:tailEnd/>
          </a:ln>
        </p:spPr>
        <p:txBody>
          <a:bodyPr wrap="none" lIns="92075" tIns="46039" rIns="92075" bIns="46039" anchor="ct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Tx/>
              <a:buNone/>
            </a:pPr>
            <a:endParaRPr kumimoji="0" lang="zh-CN" altLang="en-US" sz="1800">
              <a:latin typeface="Times New Roman" panose="02020603050405020304" pitchFamily="18" charset="0"/>
              <a:ea typeface="宋体" panose="02010600030101010101" pitchFamily="2" charset="-122"/>
            </a:endParaRPr>
          </a:p>
        </p:txBody>
      </p:sp>
      <p:sp>
        <p:nvSpPr>
          <p:cNvPr id="188425" name="Text Box 9"/>
          <p:cNvSpPr txBox="1">
            <a:spLocks noChangeArrowheads="1"/>
          </p:cNvSpPr>
          <p:nvPr/>
        </p:nvSpPr>
        <p:spPr bwMode="auto">
          <a:xfrm>
            <a:off x="1489075" y="2422528"/>
            <a:ext cx="2743200" cy="52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9" rIns="92075" bIns="46039">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50000"/>
              </a:spcBef>
              <a:buClrTx/>
              <a:buSzTx/>
              <a:buFontTx/>
              <a:buNone/>
            </a:pPr>
            <a:r>
              <a:rPr lang="zh-CN" altLang="en-US" sz="2800" b="1">
                <a:solidFill>
                  <a:srgbClr val="003399"/>
                </a:solidFill>
                <a:latin typeface="Arial" panose="020B0604020202020204" pitchFamily="34" charset="0"/>
                <a:ea typeface="宋体" panose="02010600030101010101" pitchFamily="2" charset="-122"/>
              </a:rPr>
              <a:t>选择开发方案</a:t>
            </a:r>
          </a:p>
        </p:txBody>
      </p:sp>
      <p:sp>
        <p:nvSpPr>
          <p:cNvPr id="188426" name="Line 10"/>
          <p:cNvSpPr>
            <a:spLocks noChangeShapeType="1"/>
          </p:cNvSpPr>
          <p:nvPr/>
        </p:nvSpPr>
        <p:spPr bwMode="auto">
          <a:xfrm>
            <a:off x="2708275" y="1846266"/>
            <a:ext cx="0" cy="454025"/>
          </a:xfrm>
          <a:prstGeom prst="line">
            <a:avLst/>
          </a:prstGeom>
          <a:noFill/>
          <a:ln w="9525">
            <a:solidFill>
              <a:srgbClr val="002060"/>
            </a:solidFill>
            <a:round/>
            <a:headEnd/>
            <a:tailEnd type="triangle" w="med" len="med"/>
          </a:ln>
          <a:extLst>
            <a:ext uri="{909E8E84-426E-40DD-AFC4-6F175D3DCCD1}">
              <a14:hiddenFill xmlns:a14="http://schemas.microsoft.com/office/drawing/2010/main">
                <a:noFill/>
              </a14:hiddenFill>
            </a:ext>
          </a:extLst>
        </p:spPr>
        <p:txBody>
          <a:bodyPr wrap="none" lIns="92075" tIns="46039" rIns="92075" bIns="46039" anchor="ctr"/>
          <a:lstStyle/>
          <a:p>
            <a:endParaRPr lang="zh-CN" altLang="en-US"/>
          </a:p>
        </p:txBody>
      </p:sp>
      <p:grpSp>
        <p:nvGrpSpPr>
          <p:cNvPr id="188427" name="Group 11"/>
          <p:cNvGrpSpPr>
            <a:grpSpLocks/>
          </p:cNvGrpSpPr>
          <p:nvPr/>
        </p:nvGrpSpPr>
        <p:grpSpPr bwMode="auto">
          <a:xfrm>
            <a:off x="1108075" y="3084517"/>
            <a:ext cx="3429000" cy="1022805"/>
            <a:chOff x="864" y="2400"/>
            <a:chExt cx="2160" cy="694"/>
          </a:xfrm>
        </p:grpSpPr>
        <p:sp>
          <p:nvSpPr>
            <p:cNvPr id="188437" name="Text Box 12"/>
            <p:cNvSpPr txBox="1">
              <a:spLocks noChangeArrowheads="1"/>
            </p:cNvSpPr>
            <p:nvPr/>
          </p:nvSpPr>
          <p:spPr bwMode="auto">
            <a:xfrm>
              <a:off x="864" y="2739"/>
              <a:ext cx="2160" cy="355"/>
            </a:xfrm>
            <a:prstGeom prst="rect">
              <a:avLst/>
            </a:prstGeom>
            <a:solidFill>
              <a:srgbClr val="99CCFF"/>
            </a:solidFill>
            <a:ln w="9525">
              <a:solidFill>
                <a:srgbClr val="0000FF"/>
              </a:solidFill>
              <a:miter lim="800000"/>
              <a:headEnd/>
              <a:tailEnd/>
            </a:ln>
          </p:spPr>
          <p:txBody>
            <a:bodyPr lIns="92075" tIns="46039" rIns="92075" bIns="46039">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50000"/>
                </a:spcBef>
                <a:buClrTx/>
                <a:buSzTx/>
                <a:buFontTx/>
                <a:buNone/>
              </a:pPr>
              <a:r>
                <a:rPr lang="zh-CN" altLang="en-US" sz="2800">
                  <a:solidFill>
                    <a:srgbClr val="FF3300"/>
                  </a:solidFill>
                  <a:latin typeface="Arial" panose="020B0604020202020204" pitchFamily="34" charset="0"/>
                  <a:ea typeface="宋体" panose="02010600030101010101" pitchFamily="2" charset="-122"/>
                </a:rPr>
                <a:t>设计与调试</a:t>
              </a:r>
            </a:p>
          </p:txBody>
        </p:sp>
        <p:sp>
          <p:nvSpPr>
            <p:cNvPr id="188438" name="Line 13"/>
            <p:cNvSpPr>
              <a:spLocks noChangeShapeType="1"/>
            </p:cNvSpPr>
            <p:nvPr/>
          </p:nvSpPr>
          <p:spPr bwMode="auto">
            <a:xfrm>
              <a:off x="1872" y="2400"/>
              <a:ext cx="0" cy="336"/>
            </a:xfrm>
            <a:prstGeom prst="line">
              <a:avLst/>
            </a:prstGeom>
            <a:noFill/>
            <a:ln w="9525">
              <a:solidFill>
                <a:srgbClr val="002060"/>
              </a:solidFill>
              <a:round/>
              <a:headEnd/>
              <a:tailEnd type="triangle" w="med" len="med"/>
            </a:ln>
            <a:extLst>
              <a:ext uri="{909E8E84-426E-40DD-AFC4-6F175D3DCCD1}">
                <a14:hiddenFill xmlns:a14="http://schemas.microsoft.com/office/drawing/2010/main">
                  <a:noFill/>
                </a14:hiddenFill>
              </a:ext>
            </a:extLst>
          </p:spPr>
          <p:txBody>
            <a:bodyPr wrap="none" lIns="92075" tIns="46039" rIns="92075" bIns="46039" anchor="ctr"/>
            <a:lstStyle/>
            <a:p>
              <a:endParaRPr lang="zh-CN" altLang="en-US"/>
            </a:p>
          </p:txBody>
        </p:sp>
      </p:grpSp>
      <p:grpSp>
        <p:nvGrpSpPr>
          <p:cNvPr id="188428" name="Group 14"/>
          <p:cNvGrpSpPr>
            <a:grpSpLocks/>
          </p:cNvGrpSpPr>
          <p:nvPr/>
        </p:nvGrpSpPr>
        <p:grpSpPr bwMode="auto">
          <a:xfrm>
            <a:off x="1108075" y="4075118"/>
            <a:ext cx="3429000" cy="1022805"/>
            <a:chOff x="864" y="3072"/>
            <a:chExt cx="2160" cy="694"/>
          </a:xfrm>
        </p:grpSpPr>
        <p:sp>
          <p:nvSpPr>
            <p:cNvPr id="188435" name="Text Box 15"/>
            <p:cNvSpPr txBox="1">
              <a:spLocks noChangeArrowheads="1"/>
            </p:cNvSpPr>
            <p:nvPr/>
          </p:nvSpPr>
          <p:spPr bwMode="auto">
            <a:xfrm>
              <a:off x="864" y="3411"/>
              <a:ext cx="2160" cy="355"/>
            </a:xfrm>
            <a:prstGeom prst="rect">
              <a:avLst/>
            </a:prstGeom>
            <a:solidFill>
              <a:srgbClr val="99CCFF"/>
            </a:solidFill>
            <a:ln w="9525">
              <a:solidFill>
                <a:srgbClr val="0000FF"/>
              </a:solidFill>
              <a:miter lim="800000"/>
              <a:headEnd/>
              <a:tailEnd/>
            </a:ln>
          </p:spPr>
          <p:txBody>
            <a:bodyPr lIns="92075" tIns="46039" rIns="92075" bIns="46039">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50000"/>
                </a:spcBef>
                <a:buClrTx/>
                <a:buSzTx/>
                <a:buFontTx/>
                <a:buNone/>
              </a:pPr>
              <a:r>
                <a:rPr lang="zh-CN" altLang="en-US" sz="2800">
                  <a:solidFill>
                    <a:srgbClr val="FF3300"/>
                  </a:solidFill>
                  <a:latin typeface="Arial" panose="020B0604020202020204" pitchFamily="34" charset="0"/>
                  <a:ea typeface="宋体" panose="02010600030101010101" pitchFamily="2" charset="-122"/>
                </a:rPr>
                <a:t>测试与集成</a:t>
              </a:r>
            </a:p>
          </p:txBody>
        </p:sp>
        <p:sp>
          <p:nvSpPr>
            <p:cNvPr id="188436" name="Line 16"/>
            <p:cNvSpPr>
              <a:spLocks noChangeShapeType="1"/>
            </p:cNvSpPr>
            <p:nvPr/>
          </p:nvSpPr>
          <p:spPr bwMode="auto">
            <a:xfrm>
              <a:off x="1872" y="3072"/>
              <a:ext cx="0" cy="336"/>
            </a:xfrm>
            <a:prstGeom prst="line">
              <a:avLst/>
            </a:prstGeom>
            <a:noFill/>
            <a:ln w="9525">
              <a:solidFill>
                <a:srgbClr val="002060"/>
              </a:solidFill>
              <a:round/>
              <a:headEnd/>
              <a:tailEnd type="triangle" w="med" len="med"/>
            </a:ln>
            <a:extLst>
              <a:ext uri="{909E8E84-426E-40DD-AFC4-6F175D3DCCD1}">
                <a14:hiddenFill xmlns:a14="http://schemas.microsoft.com/office/drawing/2010/main">
                  <a:noFill/>
                </a14:hiddenFill>
              </a:ext>
            </a:extLst>
          </p:spPr>
          <p:txBody>
            <a:bodyPr wrap="none" lIns="92075" tIns="46039" rIns="92075" bIns="46039" anchor="ctr"/>
            <a:lstStyle/>
            <a:p>
              <a:endParaRPr lang="zh-CN" altLang="en-US"/>
            </a:p>
          </p:txBody>
        </p:sp>
      </p:grpSp>
      <p:sp>
        <p:nvSpPr>
          <p:cNvPr id="188430" name="Text Box 18"/>
          <p:cNvSpPr txBox="1">
            <a:spLocks noChangeArrowheads="1"/>
          </p:cNvSpPr>
          <p:nvPr/>
        </p:nvSpPr>
        <p:spPr bwMode="auto">
          <a:xfrm>
            <a:off x="5451475" y="3698877"/>
            <a:ext cx="2743200" cy="893196"/>
          </a:xfrm>
          <a:prstGeom prst="rect">
            <a:avLst/>
          </a:prstGeom>
          <a:solidFill>
            <a:srgbClr val="FFFF99"/>
          </a:solidFill>
          <a:ln w="9525">
            <a:solidFill>
              <a:srgbClr val="0000FF"/>
            </a:solidFill>
            <a:miter lim="800000"/>
            <a:headEnd/>
            <a:tailEnd/>
          </a:ln>
        </p:spPr>
        <p:txBody>
          <a:bodyPr lIns="92075" tIns="46039" rIns="92075" bIns="46039">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50000"/>
              </a:spcBef>
              <a:buClrTx/>
              <a:buSzTx/>
              <a:buFontTx/>
              <a:buNone/>
            </a:pPr>
            <a:r>
              <a:rPr lang="zh-CN" altLang="en-US" sz="2600">
                <a:solidFill>
                  <a:srgbClr val="FF3300"/>
                </a:solidFill>
                <a:latin typeface="Arial" panose="020B0604020202020204" pitchFamily="34" charset="0"/>
                <a:ea typeface="宋体" panose="02010600030101010101" pitchFamily="2" charset="-122"/>
              </a:rPr>
              <a:t>测试工具与其他辅助设备</a:t>
            </a:r>
          </a:p>
        </p:txBody>
      </p:sp>
      <p:grpSp>
        <p:nvGrpSpPr>
          <p:cNvPr id="188431" name="Group 19"/>
          <p:cNvGrpSpPr>
            <a:grpSpLocks/>
          </p:cNvGrpSpPr>
          <p:nvPr/>
        </p:nvGrpSpPr>
        <p:grpSpPr bwMode="auto">
          <a:xfrm>
            <a:off x="1101728" y="5103818"/>
            <a:ext cx="3438525" cy="1022805"/>
            <a:chOff x="864" y="3072"/>
            <a:chExt cx="2160" cy="694"/>
          </a:xfrm>
        </p:grpSpPr>
        <p:sp>
          <p:nvSpPr>
            <p:cNvPr id="188433" name="Text Box 20"/>
            <p:cNvSpPr txBox="1">
              <a:spLocks noChangeArrowheads="1"/>
            </p:cNvSpPr>
            <p:nvPr/>
          </p:nvSpPr>
          <p:spPr bwMode="auto">
            <a:xfrm>
              <a:off x="864" y="3411"/>
              <a:ext cx="2160" cy="355"/>
            </a:xfrm>
            <a:prstGeom prst="rect">
              <a:avLst/>
            </a:prstGeom>
            <a:solidFill>
              <a:srgbClr val="99CCFF"/>
            </a:solidFill>
            <a:ln w="9525">
              <a:solidFill>
                <a:srgbClr val="0000FF"/>
              </a:solidFill>
              <a:miter lim="800000"/>
              <a:headEnd/>
              <a:tailEnd/>
            </a:ln>
          </p:spPr>
          <p:txBody>
            <a:bodyPr lIns="92075" tIns="46039" rIns="92075" bIns="46039">
              <a:spAutoFit/>
            </a:bodyPr>
            <a:lstStyle>
              <a:lvl1pPr>
                <a:spcBef>
                  <a:spcPts val="400"/>
                </a:spcBef>
                <a:buClr>
                  <a:schemeClr val="accent1"/>
                </a:buClr>
                <a:buSzPct val="68000"/>
                <a:buFont typeface="Wingdings 3" panose="05040102010807070707" pitchFamily="18" charset="2"/>
                <a:buChar char=""/>
                <a:defRPr kumimoji="1"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kumimoji="1"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kumimoji="1"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kumimoji="1"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kumimoji="1">
                  <a:solidFill>
                    <a:schemeClr val="tx1"/>
                  </a:solidFill>
                  <a:latin typeface="Lucida Sans Unicode" panose="020B0602030504020204" pitchFamily="34" charset="0"/>
                  <a:ea typeface="黑体" panose="02010609060101010101" pitchFamily="49" charset="-122"/>
                </a:defRPr>
              </a:lvl9pPr>
            </a:lstStyle>
            <a:p>
              <a:pPr algn="ctr">
                <a:spcBef>
                  <a:spcPct val="50000"/>
                </a:spcBef>
                <a:buClrTx/>
                <a:buSzTx/>
                <a:buFontTx/>
                <a:buNone/>
              </a:pPr>
              <a:r>
                <a:rPr lang="zh-CN" altLang="en-US" sz="2800">
                  <a:solidFill>
                    <a:srgbClr val="FF3300"/>
                  </a:solidFill>
                  <a:latin typeface="Arial" panose="020B0604020202020204" pitchFamily="34" charset="0"/>
                  <a:ea typeface="宋体" panose="02010600030101010101" pitchFamily="2" charset="-122"/>
                </a:rPr>
                <a:t>产品</a:t>
              </a:r>
            </a:p>
          </p:txBody>
        </p:sp>
        <p:sp>
          <p:nvSpPr>
            <p:cNvPr id="188434" name="Line 21"/>
            <p:cNvSpPr>
              <a:spLocks noChangeShapeType="1"/>
            </p:cNvSpPr>
            <p:nvPr/>
          </p:nvSpPr>
          <p:spPr bwMode="auto">
            <a:xfrm>
              <a:off x="1872" y="3072"/>
              <a:ext cx="0" cy="336"/>
            </a:xfrm>
            <a:prstGeom prst="line">
              <a:avLst/>
            </a:prstGeom>
            <a:noFill/>
            <a:ln w="9525">
              <a:solidFill>
                <a:srgbClr val="002060"/>
              </a:solidFill>
              <a:round/>
              <a:headEnd/>
              <a:tailEnd type="triangle" w="med" len="med"/>
            </a:ln>
            <a:extLst>
              <a:ext uri="{909E8E84-426E-40DD-AFC4-6F175D3DCCD1}">
                <a14:hiddenFill xmlns:a14="http://schemas.microsoft.com/office/drawing/2010/main">
                  <a:noFill/>
                </a14:hiddenFill>
              </a:ext>
            </a:extLst>
          </p:spPr>
          <p:txBody>
            <a:bodyPr wrap="none" lIns="92075" tIns="46039" rIns="92075" bIns="46039" anchor="ctr"/>
            <a:lstStyle/>
            <a:p>
              <a:endParaRPr lang="zh-CN" altLang="en-US"/>
            </a:p>
          </p:txBody>
        </p:sp>
      </p:grpSp>
      <p:sp>
        <p:nvSpPr>
          <p:cNvPr id="22" name="左大括号 21"/>
          <p:cNvSpPr/>
          <p:nvPr/>
        </p:nvSpPr>
        <p:spPr>
          <a:xfrm>
            <a:off x="4778375" y="1108075"/>
            <a:ext cx="533400" cy="3365500"/>
          </a:xfrm>
          <a:prstGeom prst="leftBrace">
            <a:avLst>
              <a:gd name="adj1" fmla="val 44047"/>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spcBef>
                <a:spcPct val="50000"/>
              </a:spcBef>
              <a:defRPr/>
            </a:pPr>
            <a:endParaRPr lang="zh-CN" altLang="en-US" dirty="0"/>
          </a:p>
        </p:txBody>
      </p:sp>
    </p:spTree>
    <p:extLst>
      <p:ext uri="{BB962C8B-B14F-4D97-AF65-F5344CB8AC3E}">
        <p14:creationId xmlns:p14="http://schemas.microsoft.com/office/powerpoint/2010/main" val="2037122152"/>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0" y="147641"/>
            <a:ext cx="9144000" cy="858837"/>
          </a:xfrm>
        </p:spPr>
        <p:txBody>
          <a:bodyPr>
            <a:normAutofit/>
          </a:bodyPr>
          <a:lstStyle/>
          <a:p>
            <a:pPr marL="254000" indent="-254000">
              <a:spcBef>
                <a:spcPct val="50000"/>
              </a:spcBef>
              <a:buSzPct val="75000"/>
              <a:defRPr/>
            </a:pPr>
            <a:r>
              <a:rPr lang="zh-CN" altLang="en-US" sz="4100" b="1" dirty="0">
                <a:solidFill>
                  <a:schemeClr val="tx2"/>
                </a:solidFill>
                <a:effectLst>
                  <a:outerShdw blurRad="31750" dist="25400" dir="5400000" algn="tl" rotWithShape="0">
                    <a:srgbClr val="000000">
                      <a:alpha val="25000"/>
                    </a:srgbClr>
                  </a:outerShdw>
                </a:effectLst>
                <a:latin typeface="微软雅黑" pitchFamily="34" charset="-122"/>
                <a:ea typeface="微软雅黑" pitchFamily="34" charset="-122"/>
              </a:rPr>
              <a:t>嵌入式系统的测试</a:t>
            </a:r>
          </a:p>
        </p:txBody>
      </p:sp>
      <p:sp>
        <p:nvSpPr>
          <p:cNvPr id="212995" name="Rectangle 3"/>
          <p:cNvSpPr>
            <a:spLocks noGrp="1" noChangeArrowheads="1"/>
          </p:cNvSpPr>
          <p:nvPr>
            <p:ph idx="1"/>
          </p:nvPr>
        </p:nvSpPr>
        <p:spPr>
          <a:xfrm>
            <a:off x="604841" y="1444629"/>
            <a:ext cx="7934325" cy="5000625"/>
          </a:xfrm>
        </p:spPr>
        <p:txBody>
          <a:bodyPr>
            <a:normAutofit/>
          </a:bodyPr>
          <a:lstStyle/>
          <a:p>
            <a:pPr>
              <a:lnSpc>
                <a:spcPct val="90000"/>
              </a:lnSpc>
            </a:pPr>
            <a:r>
              <a:rPr lang="zh-CN" altLang="en-US" sz="2800"/>
              <a:t>测试目的</a:t>
            </a:r>
            <a:r>
              <a:rPr lang="en-US" altLang="zh-CN" sz="2800"/>
              <a:t>:</a:t>
            </a:r>
          </a:p>
          <a:p>
            <a:pPr lvl="1">
              <a:lnSpc>
                <a:spcPct val="90000"/>
              </a:lnSpc>
            </a:pPr>
            <a:r>
              <a:rPr lang="zh-CN" altLang="en-US" sz="2400"/>
              <a:t>找到软硬件设计中的错误</a:t>
            </a:r>
          </a:p>
          <a:p>
            <a:pPr lvl="1">
              <a:lnSpc>
                <a:spcPct val="90000"/>
              </a:lnSpc>
            </a:pPr>
            <a:r>
              <a:rPr lang="zh-CN" altLang="en-US" sz="2400"/>
              <a:t>减少风险</a:t>
            </a:r>
          </a:p>
          <a:p>
            <a:pPr lvl="1">
              <a:lnSpc>
                <a:spcPct val="90000"/>
              </a:lnSpc>
            </a:pPr>
            <a:r>
              <a:rPr lang="zh-CN" altLang="en-US" sz="2400"/>
              <a:t>节约成本</a:t>
            </a:r>
          </a:p>
          <a:p>
            <a:pPr lvl="1">
              <a:lnSpc>
                <a:spcPct val="90000"/>
              </a:lnSpc>
            </a:pPr>
            <a:r>
              <a:rPr lang="zh-CN" altLang="en-US" sz="2400"/>
              <a:t>提高性能</a:t>
            </a:r>
          </a:p>
          <a:p>
            <a:pPr>
              <a:lnSpc>
                <a:spcPct val="90000"/>
              </a:lnSpc>
            </a:pPr>
            <a:r>
              <a:rPr lang="zh-CN" altLang="en-US" sz="2800"/>
              <a:t>测试内容</a:t>
            </a:r>
            <a:r>
              <a:rPr lang="en-US" altLang="zh-CN" sz="2800"/>
              <a:t>:</a:t>
            </a:r>
          </a:p>
          <a:p>
            <a:pPr lvl="1">
              <a:lnSpc>
                <a:spcPct val="90000"/>
              </a:lnSpc>
            </a:pPr>
            <a:r>
              <a:rPr lang="zh-CN" altLang="en-US" sz="2400"/>
              <a:t>功能调试</a:t>
            </a:r>
            <a:r>
              <a:rPr lang="en-US" altLang="zh-CN" sz="2400"/>
              <a:t>(</a:t>
            </a:r>
            <a:r>
              <a:rPr lang="zh-CN" altLang="en-US" sz="2400"/>
              <a:t>黑盒测试</a:t>
            </a:r>
            <a:r>
              <a:rPr lang="en-US" altLang="zh-CN" sz="2400"/>
              <a:t>)</a:t>
            </a:r>
          </a:p>
          <a:p>
            <a:pPr lvl="2">
              <a:lnSpc>
                <a:spcPct val="90000"/>
              </a:lnSpc>
            </a:pPr>
            <a:r>
              <a:rPr lang="zh-CN" altLang="en-US" sz="2000"/>
              <a:t>压力测试</a:t>
            </a:r>
            <a:r>
              <a:rPr lang="en-US" altLang="zh-CN" sz="2000"/>
              <a:t>,</a:t>
            </a:r>
            <a:r>
              <a:rPr lang="zh-CN" altLang="en-US" sz="2000"/>
              <a:t>边界测试</a:t>
            </a:r>
            <a:r>
              <a:rPr lang="en-US" altLang="zh-CN" sz="2000"/>
              <a:t>,</a:t>
            </a:r>
            <a:r>
              <a:rPr lang="zh-CN" altLang="en-US" sz="2000"/>
              <a:t>异常测试</a:t>
            </a:r>
          </a:p>
          <a:p>
            <a:pPr lvl="2">
              <a:lnSpc>
                <a:spcPct val="90000"/>
              </a:lnSpc>
            </a:pPr>
            <a:r>
              <a:rPr lang="zh-CN" altLang="en-US" sz="2000"/>
              <a:t>错误测试</a:t>
            </a:r>
            <a:r>
              <a:rPr lang="en-US" altLang="zh-CN" sz="2000"/>
              <a:t>,</a:t>
            </a:r>
            <a:r>
              <a:rPr lang="zh-CN" altLang="en-US" sz="2000"/>
              <a:t>随机测试</a:t>
            </a:r>
            <a:r>
              <a:rPr lang="en-US" altLang="zh-CN" sz="2000"/>
              <a:t>,</a:t>
            </a:r>
            <a:r>
              <a:rPr lang="zh-CN" altLang="en-US" sz="2000"/>
              <a:t>性能测试</a:t>
            </a:r>
          </a:p>
          <a:p>
            <a:pPr lvl="1">
              <a:lnSpc>
                <a:spcPct val="90000"/>
              </a:lnSpc>
            </a:pPr>
            <a:r>
              <a:rPr lang="zh-CN" altLang="en-US" sz="2400"/>
              <a:t>覆盖测试</a:t>
            </a:r>
            <a:r>
              <a:rPr lang="en-US" altLang="zh-CN" sz="2400"/>
              <a:t>(</a:t>
            </a:r>
            <a:r>
              <a:rPr lang="zh-CN" altLang="en-US" sz="2400"/>
              <a:t>白盒测试</a:t>
            </a:r>
            <a:r>
              <a:rPr lang="en-US" altLang="zh-CN" sz="2400"/>
              <a:t>)</a:t>
            </a:r>
          </a:p>
          <a:p>
            <a:pPr lvl="2">
              <a:lnSpc>
                <a:spcPct val="90000"/>
              </a:lnSpc>
            </a:pPr>
            <a:r>
              <a:rPr lang="zh-CN" altLang="en-US" sz="2000"/>
              <a:t>语句测试</a:t>
            </a:r>
            <a:r>
              <a:rPr lang="en-US" altLang="zh-CN" sz="2000"/>
              <a:t>,</a:t>
            </a:r>
            <a:r>
              <a:rPr lang="zh-CN" altLang="en-US" sz="2000"/>
              <a:t>判定和分支测试</a:t>
            </a:r>
            <a:r>
              <a:rPr lang="en-US" altLang="zh-CN" sz="2000"/>
              <a:t>,</a:t>
            </a:r>
            <a:r>
              <a:rPr lang="zh-CN" altLang="en-US" sz="2000"/>
              <a:t>条件覆盖</a:t>
            </a:r>
          </a:p>
        </p:txBody>
      </p:sp>
    </p:spTree>
    <p:extLst>
      <p:ext uri="{BB962C8B-B14F-4D97-AF65-F5344CB8AC3E}">
        <p14:creationId xmlns:p14="http://schemas.microsoft.com/office/powerpoint/2010/main" val="4265504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52</TotalTime>
  <Words>2908</Words>
  <Application>Microsoft Office PowerPoint</Application>
  <PresentationFormat>全屏显示(4:3)</PresentationFormat>
  <Paragraphs>359</Paragraphs>
  <Slides>48</Slides>
  <Notes>45</Notes>
  <HiddenSlides>1</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4</vt:i4>
      </vt:variant>
      <vt:variant>
        <vt:lpstr>幻灯片标题</vt:lpstr>
      </vt:variant>
      <vt:variant>
        <vt:i4>48</vt:i4>
      </vt:variant>
    </vt:vector>
  </HeadingPairs>
  <TitlesOfParts>
    <vt:vector size="66" baseType="lpstr">
      <vt:lpstr>Franklin Gothic Book</vt:lpstr>
      <vt:lpstr>黑体</vt:lpstr>
      <vt:lpstr>楷体_GB2312</vt:lpstr>
      <vt:lpstr>宋体</vt:lpstr>
      <vt:lpstr>微软雅黑</vt:lpstr>
      <vt:lpstr>Arial</vt:lpstr>
      <vt:lpstr>Calibri</vt:lpstr>
      <vt:lpstr>Calibri Light</vt:lpstr>
      <vt:lpstr>Georgia</vt:lpstr>
      <vt:lpstr>Symbol</vt:lpstr>
      <vt:lpstr>Times New Roman</vt:lpstr>
      <vt:lpstr>Wingdings</vt:lpstr>
      <vt:lpstr>Wingdings 2</vt:lpstr>
      <vt:lpstr>回顾</vt:lpstr>
      <vt:lpstr>位图图像</vt:lpstr>
      <vt:lpstr>Microsoft Visio 2003-2010 绘图</vt:lpstr>
      <vt:lpstr>图像文档</vt:lpstr>
      <vt:lpstr>Visio</vt:lpstr>
      <vt:lpstr>PowerPoint 演示文稿</vt:lpstr>
      <vt:lpstr>PowerPoint 演示文稿</vt:lpstr>
      <vt:lpstr>嵌入式系统的设计准则</vt:lpstr>
      <vt:lpstr>嵌入式系统的设计流程</vt:lpstr>
      <vt:lpstr>嵌入式系统的设计生命周期</vt:lpstr>
      <vt:lpstr>嵌入式系统开发方法</vt:lpstr>
      <vt:lpstr>嵌入式系统的软硬件并行设计</vt:lpstr>
      <vt:lpstr>嵌入式系统的开发——流程</vt:lpstr>
      <vt:lpstr>嵌入式系统的测试</vt:lpstr>
      <vt:lpstr>PowerPoint 演示文稿</vt:lpstr>
      <vt:lpstr>嵌入式系统的开发—设计与调试</vt:lpstr>
      <vt:lpstr>开发环境</vt:lpstr>
      <vt:lpstr>ARM的编译器（1）</vt:lpstr>
      <vt:lpstr>ARM的编译器（2）</vt:lpstr>
      <vt:lpstr>嵌入式系统的调试（1）</vt:lpstr>
      <vt:lpstr>嵌入式系统的调试（2）</vt:lpstr>
      <vt:lpstr>嵌入式系统的调试（3）</vt:lpstr>
      <vt:lpstr>嵌入式系统的调试（4）</vt:lpstr>
      <vt:lpstr>嵌入式系统的调试（5）</vt:lpstr>
      <vt:lpstr>ARM的调试方式</vt:lpstr>
      <vt:lpstr>ARM调试工具</vt:lpstr>
      <vt:lpstr>选择实时操作系统RTOS</vt:lpstr>
      <vt:lpstr>嵌入式系统软件环境-linux和C</vt:lpstr>
      <vt:lpstr>开发环境选择-低成本通用平台的崛起</vt:lpstr>
      <vt:lpstr>PowerPoint 演示文稿</vt:lpstr>
      <vt:lpstr>嵌入式系统硬件方案分析与设计</vt:lpstr>
      <vt:lpstr>GPS导航系统-需求</vt:lpstr>
      <vt:lpstr>分析</vt:lpstr>
      <vt:lpstr>处理器的选择</vt:lpstr>
      <vt:lpstr>外围部件 </vt:lpstr>
      <vt:lpstr>外围部件 </vt:lpstr>
      <vt:lpstr>外围部件 </vt:lpstr>
      <vt:lpstr>处理器选择</vt:lpstr>
      <vt:lpstr>处理器选择</vt:lpstr>
      <vt:lpstr>外围器件的选择</vt:lpstr>
      <vt:lpstr>外围器件的选择</vt:lpstr>
      <vt:lpstr>外围器件的选择</vt:lpstr>
      <vt:lpstr>外围器件的选择</vt:lpstr>
      <vt:lpstr>电源方案的设计</vt:lpstr>
      <vt:lpstr>整体框架图</vt:lpstr>
      <vt:lpstr>PowerPoint 演示文稿</vt:lpstr>
      <vt:lpstr>Concept-HDL原理图输入界面 </vt:lpstr>
      <vt:lpstr>Allegro PCB布局布线工具界面 </vt:lpstr>
      <vt:lpstr>系统实际工作时的照片 </vt:lpstr>
      <vt:lpstr>PowerPoint 演示文稿</vt:lpstr>
      <vt:lpstr>传统实验环境－ARM开发板</vt:lpstr>
      <vt:lpstr>实验环境－软件仿真实验环境</vt:lpstr>
      <vt:lpstr>完</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帐户</dc:creator>
  <cp:lastModifiedBy>Microsoft 帐户</cp:lastModifiedBy>
  <cp:revision>9</cp:revision>
  <dcterms:created xsi:type="dcterms:W3CDTF">2021-03-15T02:26:03Z</dcterms:created>
  <dcterms:modified xsi:type="dcterms:W3CDTF">2021-03-15T04:32:42Z</dcterms:modified>
</cp:coreProperties>
</file>