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982" r:id="rId2"/>
    <p:sldMasterId id="2147484074" r:id="rId3"/>
  </p:sldMasterIdLst>
  <p:notesMasterIdLst>
    <p:notesMasterId r:id="rId82"/>
  </p:notesMasterIdLst>
  <p:handoutMasterIdLst>
    <p:handoutMasterId r:id="rId83"/>
  </p:handoutMasterIdLst>
  <p:sldIdLst>
    <p:sldId id="1117" r:id="rId4"/>
    <p:sldId id="1893" r:id="rId5"/>
    <p:sldId id="1729" r:id="rId6"/>
    <p:sldId id="1928" r:id="rId7"/>
    <p:sldId id="1434" r:id="rId8"/>
    <p:sldId id="1749" r:id="rId9"/>
    <p:sldId id="1750" r:id="rId10"/>
    <p:sldId id="1738" r:id="rId11"/>
    <p:sldId id="1739" r:id="rId12"/>
    <p:sldId id="1740" r:id="rId13"/>
    <p:sldId id="1741" r:id="rId14"/>
    <p:sldId id="1742" r:id="rId15"/>
    <p:sldId id="1743" r:id="rId16"/>
    <p:sldId id="1748" r:id="rId17"/>
    <p:sldId id="1435" r:id="rId18"/>
    <p:sldId id="1895" r:id="rId19"/>
    <p:sldId id="1438" r:id="rId20"/>
    <p:sldId id="1460" r:id="rId21"/>
    <p:sldId id="1664" r:id="rId22"/>
    <p:sldId id="1665" r:id="rId23"/>
    <p:sldId id="1666" r:id="rId24"/>
    <p:sldId id="1667" r:id="rId25"/>
    <p:sldId id="1676" r:id="rId26"/>
    <p:sldId id="1677" r:id="rId27"/>
    <p:sldId id="1758" r:id="rId28"/>
    <p:sldId id="1901" r:id="rId29"/>
    <p:sldId id="1902" r:id="rId30"/>
    <p:sldId id="1905" r:id="rId31"/>
    <p:sldId id="1903" r:id="rId32"/>
    <p:sldId id="1767" r:id="rId33"/>
    <p:sldId id="1907" r:id="rId34"/>
    <p:sldId id="1908" r:id="rId35"/>
    <p:sldId id="1773" r:id="rId36"/>
    <p:sldId id="1909" r:id="rId37"/>
    <p:sldId id="1779" r:id="rId38"/>
    <p:sldId id="1906" r:id="rId39"/>
    <p:sldId id="1910" r:id="rId40"/>
    <p:sldId id="1911" r:id="rId41"/>
    <p:sldId id="1912" r:id="rId42"/>
    <p:sldId id="1914" r:id="rId43"/>
    <p:sldId id="1915" r:id="rId44"/>
    <p:sldId id="1916" r:id="rId45"/>
    <p:sldId id="1917" r:id="rId46"/>
    <p:sldId id="1918" r:id="rId47"/>
    <p:sldId id="1919" r:id="rId48"/>
    <p:sldId id="1920" r:id="rId49"/>
    <p:sldId id="1786" r:id="rId50"/>
    <p:sldId id="1787" r:id="rId51"/>
    <p:sldId id="1896" r:id="rId52"/>
    <p:sldId id="1887" r:id="rId53"/>
    <p:sldId id="1894" r:id="rId54"/>
    <p:sldId id="1789" r:id="rId55"/>
    <p:sldId id="1788" r:id="rId56"/>
    <p:sldId id="1790" r:id="rId57"/>
    <p:sldId id="1792" r:id="rId58"/>
    <p:sldId id="1897" r:id="rId59"/>
    <p:sldId id="1801" r:id="rId60"/>
    <p:sldId id="1888" r:id="rId61"/>
    <p:sldId id="1889" r:id="rId62"/>
    <p:sldId id="1890" r:id="rId63"/>
    <p:sldId id="1924" r:id="rId64"/>
    <p:sldId id="1925" r:id="rId65"/>
    <p:sldId id="1926" r:id="rId66"/>
    <p:sldId id="1806" r:id="rId67"/>
    <p:sldId id="1807" r:id="rId68"/>
    <p:sldId id="1810" r:id="rId69"/>
    <p:sldId id="1900" r:id="rId70"/>
    <p:sldId id="1811" r:id="rId71"/>
    <p:sldId id="1675" r:id="rId72"/>
    <p:sldId id="1442" r:id="rId73"/>
    <p:sldId id="1813" r:id="rId74"/>
    <p:sldId id="1814" r:id="rId75"/>
    <p:sldId id="1815" r:id="rId76"/>
    <p:sldId id="1817" r:id="rId77"/>
    <p:sldId id="1819" r:id="rId78"/>
    <p:sldId id="1820" r:id="rId79"/>
    <p:sldId id="1899" r:id="rId80"/>
    <p:sldId id="1923" r:id="rId81"/>
  </p:sldIdLst>
  <p:sldSz cx="9144000" cy="6858000" type="screen4x3"/>
  <p:notesSz cx="6761163" cy="9931400"/>
  <p:defaultTextStyle>
    <a:defPPr>
      <a:defRPr lang="zh-CN"/>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CC99"/>
    <a:srgbClr val="990000"/>
    <a:srgbClr val="CCFFCC"/>
    <a:srgbClr val="EAEAEA"/>
    <a:srgbClr val="FF0000"/>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8"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100" d="100"/>
        <a:sy n="100" d="100"/>
      </p:scale>
      <p:origin x="0" y="5967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notesMaster" Target="notesMasters/notesMaster1.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37.xml"/><Relationship Id="rId13" Type="http://schemas.openxmlformats.org/officeDocument/2006/relationships/slide" Target="slides/slide46.xml"/><Relationship Id="rId3" Type="http://schemas.openxmlformats.org/officeDocument/2006/relationships/slide" Target="slides/slide21.xml"/><Relationship Id="rId7" Type="http://schemas.openxmlformats.org/officeDocument/2006/relationships/slide" Target="slides/slide36.xml"/><Relationship Id="rId12" Type="http://schemas.openxmlformats.org/officeDocument/2006/relationships/slide" Target="slides/slide45.xml"/><Relationship Id="rId2" Type="http://schemas.openxmlformats.org/officeDocument/2006/relationships/slide" Target="slides/slide20.xml"/><Relationship Id="rId1" Type="http://schemas.openxmlformats.org/officeDocument/2006/relationships/slide" Target="slides/slide19.xml"/><Relationship Id="rId6" Type="http://schemas.openxmlformats.org/officeDocument/2006/relationships/slide" Target="slides/slide31.xml"/><Relationship Id="rId11" Type="http://schemas.openxmlformats.org/officeDocument/2006/relationships/slide" Target="slides/slide42.xml"/><Relationship Id="rId5" Type="http://schemas.openxmlformats.org/officeDocument/2006/relationships/slide" Target="slides/slide27.xml"/><Relationship Id="rId10" Type="http://schemas.openxmlformats.org/officeDocument/2006/relationships/slide" Target="slides/slide39.xml"/><Relationship Id="rId4" Type="http://schemas.openxmlformats.org/officeDocument/2006/relationships/slide" Target="slides/slide22.xml"/><Relationship Id="rId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4514"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200">
                <a:latin typeface="Times New Roman" pitchFamily="18" charset="0"/>
                <a:ea typeface="宋体" pitchFamily="2" charset="-122"/>
                <a:cs typeface="+mn-cs"/>
              </a:defRPr>
            </a:lvl1pPr>
          </a:lstStyle>
          <a:p>
            <a:pPr>
              <a:defRPr/>
            </a:pPr>
            <a:endParaRPr lang="en-US" altLang="zh-CN"/>
          </a:p>
        </p:txBody>
      </p:sp>
      <p:sp>
        <p:nvSpPr>
          <p:cNvPr id="1344515" name="Rectangle 3"/>
          <p:cNvSpPr>
            <a:spLocks noGrp="1" noChangeArrowheads="1"/>
          </p:cNvSpPr>
          <p:nvPr>
            <p:ph type="dt" sz="quarter" idx="1"/>
          </p:nvPr>
        </p:nvSpPr>
        <p:spPr bwMode="auto">
          <a:xfrm>
            <a:off x="3830638"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latin typeface="Times New Roman" pitchFamily="18" charset="0"/>
                <a:ea typeface="宋体" pitchFamily="2" charset="-122"/>
                <a:cs typeface="+mn-cs"/>
              </a:defRPr>
            </a:lvl1pPr>
          </a:lstStyle>
          <a:p>
            <a:pPr>
              <a:defRPr/>
            </a:pPr>
            <a:endParaRPr lang="en-US" altLang="zh-CN"/>
          </a:p>
        </p:txBody>
      </p:sp>
      <p:sp>
        <p:nvSpPr>
          <p:cNvPr id="1344516" name="Rectangle 4"/>
          <p:cNvSpPr>
            <a:spLocks noGrp="1" noChangeArrowheads="1"/>
          </p:cNvSpPr>
          <p:nvPr>
            <p:ph type="ftr" sz="quarter" idx="2"/>
          </p:nvPr>
        </p:nvSpPr>
        <p:spPr bwMode="auto">
          <a:xfrm>
            <a:off x="0" y="9434513"/>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1" sz="1200">
                <a:latin typeface="Times New Roman" pitchFamily="18" charset="0"/>
                <a:ea typeface="宋体" pitchFamily="2" charset="-122"/>
                <a:cs typeface="+mn-cs"/>
              </a:defRPr>
            </a:lvl1pPr>
          </a:lstStyle>
          <a:p>
            <a:pPr>
              <a:defRPr/>
            </a:pPr>
            <a:endParaRPr lang="en-US" altLang="zh-CN"/>
          </a:p>
        </p:txBody>
      </p:sp>
      <p:sp>
        <p:nvSpPr>
          <p:cNvPr id="1344517" name="Rectangle 5"/>
          <p:cNvSpPr>
            <a:spLocks noGrp="1" noChangeArrowheads="1"/>
          </p:cNvSpPr>
          <p:nvPr>
            <p:ph type="sldNum" sz="quarter" idx="3"/>
          </p:nvPr>
        </p:nvSpPr>
        <p:spPr bwMode="auto">
          <a:xfrm>
            <a:off x="3830638" y="9434513"/>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D59AA8CD-88C7-42C8-9D98-BBCB6962CCE6}" type="slidenum">
              <a:rPr lang="en-US" altLang="zh-CN"/>
              <a:pPr>
                <a:defRPr/>
              </a:pPr>
              <a:t>‹#›</a:t>
            </a:fld>
            <a:endParaRPr lang="en-US" altLang="zh-CN"/>
          </a:p>
        </p:txBody>
      </p:sp>
    </p:spTree>
    <p:extLst>
      <p:ext uri="{BB962C8B-B14F-4D97-AF65-F5344CB8AC3E}">
        <p14:creationId xmlns:p14="http://schemas.microsoft.com/office/powerpoint/2010/main" val="1815587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200">
                <a:latin typeface="Times New Roman" pitchFamily="18" charset="0"/>
                <a:ea typeface="宋体" pitchFamily="2" charset="-122"/>
                <a:cs typeface="+mn-cs"/>
              </a:defRPr>
            </a:lvl1pPr>
          </a:lstStyle>
          <a:p>
            <a:pPr>
              <a:defRPr/>
            </a:pPr>
            <a:endParaRPr lang="en-US" altLang="zh-CN"/>
          </a:p>
        </p:txBody>
      </p:sp>
      <p:sp>
        <p:nvSpPr>
          <p:cNvPr id="33795" name="Rectangle 3"/>
          <p:cNvSpPr>
            <a:spLocks noGrp="1" noChangeArrowheads="1"/>
          </p:cNvSpPr>
          <p:nvPr>
            <p:ph type="dt" idx="1"/>
          </p:nvPr>
        </p:nvSpPr>
        <p:spPr bwMode="auto">
          <a:xfrm>
            <a:off x="3830638"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latin typeface="Times New Roman" pitchFamily="18" charset="0"/>
                <a:ea typeface="宋体" pitchFamily="2" charset="-122"/>
                <a:cs typeface="+mn-cs"/>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898525"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901700" y="4718050"/>
            <a:ext cx="4957763"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3798" name="Rectangle 6"/>
          <p:cNvSpPr>
            <a:spLocks noGrp="1" noChangeArrowheads="1"/>
          </p:cNvSpPr>
          <p:nvPr>
            <p:ph type="ftr" sz="quarter" idx="4"/>
          </p:nvPr>
        </p:nvSpPr>
        <p:spPr bwMode="auto">
          <a:xfrm>
            <a:off x="0" y="9434513"/>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1" sz="1200">
                <a:latin typeface="Times New Roman" pitchFamily="18" charset="0"/>
                <a:ea typeface="宋体" pitchFamily="2" charset="-122"/>
                <a:cs typeface="+mn-cs"/>
              </a:defRPr>
            </a:lvl1pPr>
          </a:lstStyle>
          <a:p>
            <a:pPr>
              <a:defRPr/>
            </a:pPr>
            <a:endParaRPr lang="en-US" altLang="zh-CN"/>
          </a:p>
        </p:txBody>
      </p:sp>
      <p:sp>
        <p:nvSpPr>
          <p:cNvPr id="33799" name="Rectangle 7"/>
          <p:cNvSpPr>
            <a:spLocks noGrp="1" noChangeArrowheads="1"/>
          </p:cNvSpPr>
          <p:nvPr>
            <p:ph type="sldNum" sz="quarter" idx="5"/>
          </p:nvPr>
        </p:nvSpPr>
        <p:spPr bwMode="auto">
          <a:xfrm>
            <a:off x="3830638" y="9434513"/>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FB10A3BB-DE93-436D-812A-654C29C39FAA}" type="slidenum">
              <a:rPr lang="en-US" altLang="zh-CN"/>
              <a:pPr>
                <a:defRPr/>
              </a:pPr>
              <a:t>‹#›</a:t>
            </a:fld>
            <a:endParaRPr lang="en-US" altLang="zh-CN"/>
          </a:p>
        </p:txBody>
      </p:sp>
    </p:spTree>
    <p:extLst>
      <p:ext uri="{BB962C8B-B14F-4D97-AF65-F5344CB8AC3E}">
        <p14:creationId xmlns:p14="http://schemas.microsoft.com/office/powerpoint/2010/main" val="2054447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pc.it168.co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317CFD4-FBA5-4BE8-9EB6-447724E07AC1}" type="slidenum">
              <a:rPr lang="en-US" altLang="zh-CN" smtClean="0"/>
              <a:pPr/>
              <a:t>1</a:t>
            </a:fld>
            <a:endParaRPr lang="en-US" altLang="zh-CN" smtClean="0"/>
          </a:p>
        </p:txBody>
      </p:sp>
    </p:spTree>
    <p:extLst>
      <p:ext uri="{BB962C8B-B14F-4D97-AF65-F5344CB8AC3E}">
        <p14:creationId xmlns:p14="http://schemas.microsoft.com/office/powerpoint/2010/main" val="1581718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A3D432C-48D1-4917-8FC9-AE4EAE854FCD}" type="slidenum">
              <a:rPr lang="en-US" altLang="zh-CN" smtClean="0"/>
              <a:pPr/>
              <a:t>10</a:t>
            </a:fld>
            <a:endParaRPr lang="en-US" altLang="zh-CN" smtClean="0"/>
          </a:p>
        </p:txBody>
      </p:sp>
    </p:spTree>
    <p:extLst>
      <p:ext uri="{BB962C8B-B14F-4D97-AF65-F5344CB8AC3E}">
        <p14:creationId xmlns:p14="http://schemas.microsoft.com/office/powerpoint/2010/main" val="33262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A2D849A-BEEF-4AA3-96F6-1242E8C0E155}" type="slidenum">
              <a:rPr lang="en-US" altLang="zh-CN" smtClean="0"/>
              <a:pPr/>
              <a:t>11</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VLIW</a:t>
            </a:r>
            <a:r>
              <a:rPr kumimoji="0" lang="zh-CN" altLang="en-US" smtClean="0"/>
              <a:t>是英文</a:t>
            </a:r>
            <a:r>
              <a:rPr kumimoji="0" lang="zh-CN" altLang="en-US" smtClean="0">
                <a:latin typeface="Arial" panose="020B0604020202020204" pitchFamily="34" charset="0"/>
              </a:rPr>
              <a:t>“</a:t>
            </a:r>
            <a:r>
              <a:rPr kumimoji="0" lang="en-US" altLang="zh-CN" smtClean="0"/>
              <a:t>Very Long Instruction Word</a:t>
            </a:r>
            <a:r>
              <a:rPr kumimoji="0" lang="en-US" altLang="zh-CN" smtClean="0">
                <a:latin typeface="Arial" panose="020B0604020202020204" pitchFamily="34" charset="0"/>
              </a:rPr>
              <a:t>”</a:t>
            </a:r>
            <a:r>
              <a:rPr kumimoji="0" lang="zh-CN" altLang="en-US" smtClean="0"/>
              <a:t>的缩写，中文意思是</a:t>
            </a:r>
            <a:r>
              <a:rPr kumimoji="0" lang="zh-CN" altLang="en-US" smtClean="0">
                <a:latin typeface="Arial" panose="020B0604020202020204" pitchFamily="34" charset="0"/>
              </a:rPr>
              <a:t>“</a:t>
            </a:r>
            <a:r>
              <a:rPr kumimoji="0" lang="zh-CN" altLang="en-US" smtClean="0"/>
              <a:t>超长指令集架构</a:t>
            </a:r>
            <a:r>
              <a:rPr kumimoji="0" lang="zh-CN" altLang="en-US" smtClean="0">
                <a:latin typeface="Arial" panose="020B0604020202020204" pitchFamily="34" charset="0"/>
              </a:rPr>
              <a:t>”</a:t>
            </a:r>
            <a:r>
              <a:rPr kumimoji="0" lang="zh-CN" altLang="en-US" smtClean="0"/>
              <a:t>，</a:t>
            </a:r>
            <a:r>
              <a:rPr kumimoji="0" lang="en-US" altLang="zh-CN" smtClean="0"/>
              <a:t>VLIW</a:t>
            </a:r>
            <a:r>
              <a:rPr kumimoji="0" lang="zh-CN" altLang="en-US" smtClean="0"/>
              <a:t>架构采用了先进的</a:t>
            </a:r>
            <a:r>
              <a:rPr kumimoji="0" lang="en-US" altLang="zh-CN" smtClean="0"/>
              <a:t>EPIC</a:t>
            </a:r>
            <a:r>
              <a:rPr kumimoji="0" lang="zh-CN" altLang="en-US" smtClean="0"/>
              <a:t>（清晰并行指令）设计，我们也把这种构架叫做</a:t>
            </a:r>
            <a:r>
              <a:rPr kumimoji="0" lang="zh-CN" altLang="en-US" smtClean="0">
                <a:latin typeface="Arial" panose="020B0604020202020204" pitchFamily="34" charset="0"/>
              </a:rPr>
              <a:t>“</a:t>
            </a:r>
            <a:r>
              <a:rPr kumimoji="0" lang="en-US" altLang="zh-CN" smtClean="0"/>
              <a:t>IA-64</a:t>
            </a:r>
            <a:r>
              <a:rPr kumimoji="0" lang="zh-CN" altLang="en-US" smtClean="0"/>
              <a:t>架构</a:t>
            </a:r>
            <a:r>
              <a:rPr kumimoji="0" lang="zh-CN" altLang="en-US" smtClean="0">
                <a:latin typeface="Arial" panose="020B0604020202020204" pitchFamily="34" charset="0"/>
              </a:rPr>
              <a:t>”</a:t>
            </a:r>
            <a:r>
              <a:rPr kumimoji="0" lang="zh-CN" altLang="en-US" smtClean="0"/>
              <a:t>。每时钟周期例如</a:t>
            </a:r>
            <a:r>
              <a:rPr kumimoji="0" lang="en-US" altLang="zh-CN" smtClean="0"/>
              <a:t>IA-64</a:t>
            </a:r>
            <a:r>
              <a:rPr kumimoji="0" lang="zh-CN" altLang="en-US" smtClean="0"/>
              <a:t>可运行</a:t>
            </a:r>
            <a:r>
              <a:rPr kumimoji="0" lang="en-US" altLang="zh-CN" smtClean="0"/>
              <a:t>20</a:t>
            </a:r>
            <a:r>
              <a:rPr kumimoji="0" lang="zh-CN" altLang="en-US" smtClean="0"/>
              <a:t>条指令，而</a:t>
            </a:r>
            <a:r>
              <a:rPr kumimoji="0" lang="en-US" altLang="zh-CN" smtClean="0"/>
              <a:t>CISC</a:t>
            </a:r>
            <a:r>
              <a:rPr kumimoji="0" lang="zh-CN" altLang="en-US" smtClean="0"/>
              <a:t>通常只能运行</a:t>
            </a:r>
            <a:r>
              <a:rPr kumimoji="0" lang="en-US" altLang="zh-CN" smtClean="0"/>
              <a:t>1-3</a:t>
            </a:r>
            <a:r>
              <a:rPr kumimoji="0" lang="zh-CN" altLang="en-US" smtClean="0"/>
              <a:t>条指令，</a:t>
            </a:r>
            <a:r>
              <a:rPr kumimoji="0" lang="en-US" altLang="zh-CN" smtClean="0"/>
              <a:t>RISC</a:t>
            </a:r>
            <a:r>
              <a:rPr kumimoji="0" lang="zh-CN" altLang="en-US" smtClean="0"/>
              <a:t>能运行</a:t>
            </a:r>
            <a:r>
              <a:rPr kumimoji="0" lang="en-US" altLang="zh-CN" smtClean="0"/>
              <a:t>4</a:t>
            </a:r>
            <a:r>
              <a:rPr kumimoji="0" lang="zh-CN" altLang="en-US" smtClean="0"/>
              <a:t>条指令，可见</a:t>
            </a:r>
            <a:r>
              <a:rPr kumimoji="0" lang="en-US" altLang="zh-CN" smtClean="0"/>
              <a:t>VLIW</a:t>
            </a:r>
            <a:r>
              <a:rPr kumimoji="0" lang="zh-CN" altLang="en-US" smtClean="0"/>
              <a:t>要比</a:t>
            </a:r>
            <a:r>
              <a:rPr kumimoji="0" lang="en-US" altLang="zh-CN" smtClean="0"/>
              <a:t>CISC</a:t>
            </a:r>
            <a:r>
              <a:rPr kumimoji="0" lang="zh-CN" altLang="en-US" smtClean="0"/>
              <a:t>和</a:t>
            </a:r>
            <a:r>
              <a:rPr kumimoji="0" lang="en-US" altLang="zh-CN" smtClean="0"/>
              <a:t>RISC</a:t>
            </a:r>
            <a:r>
              <a:rPr kumimoji="0" lang="zh-CN" altLang="en-US" smtClean="0"/>
              <a:t>强大的多。</a:t>
            </a:r>
            <a:r>
              <a:rPr kumimoji="0" lang="en-US" altLang="zh-CN" smtClean="0"/>
              <a:t>VLIW</a:t>
            </a:r>
            <a:r>
              <a:rPr kumimoji="0" lang="zh-CN" altLang="en-US" smtClean="0"/>
              <a:t>的最大优点是简化了处理器的结构，删除了处理器内部许多复杂的控制电路，这些电路通常是超标量芯片（</a:t>
            </a:r>
            <a:r>
              <a:rPr kumimoji="0" lang="en-US" altLang="zh-CN" smtClean="0"/>
              <a:t>CISC</a:t>
            </a:r>
            <a:r>
              <a:rPr kumimoji="0" lang="zh-CN" altLang="en-US" smtClean="0"/>
              <a:t>和</a:t>
            </a:r>
            <a:r>
              <a:rPr kumimoji="0" lang="en-US" altLang="zh-CN" smtClean="0"/>
              <a:t>RISC</a:t>
            </a:r>
            <a:r>
              <a:rPr kumimoji="0" lang="zh-CN" altLang="en-US" smtClean="0"/>
              <a:t>）协调并行工作时必须使用的，</a:t>
            </a:r>
            <a:r>
              <a:rPr kumimoji="0" lang="en-US" altLang="zh-CN" smtClean="0"/>
              <a:t>VLIW</a:t>
            </a:r>
            <a:r>
              <a:rPr kumimoji="0" lang="zh-CN" altLang="en-US" smtClean="0"/>
              <a:t>的结构简单，也能够使其芯片制造成本降低，价格低廉，能耗少，而且性能也要比超标量芯片高得多。目前基于这种指令架构的微处理器主要有</a:t>
            </a:r>
            <a:r>
              <a:rPr kumimoji="0" lang="en-US" altLang="zh-CN" smtClean="0"/>
              <a:t>Intel</a:t>
            </a:r>
            <a:r>
              <a:rPr kumimoji="0" lang="zh-CN" altLang="en-US" smtClean="0"/>
              <a:t>的</a:t>
            </a:r>
            <a:r>
              <a:rPr kumimoji="0" lang="en-US" altLang="zh-CN" smtClean="0"/>
              <a:t>IA-64</a:t>
            </a:r>
            <a:r>
              <a:rPr kumimoji="0" lang="zh-CN" altLang="en-US" smtClean="0"/>
              <a:t>和</a:t>
            </a:r>
            <a:r>
              <a:rPr kumimoji="0" lang="en-US" altLang="zh-CN" smtClean="0"/>
              <a:t>AMD</a:t>
            </a:r>
            <a:r>
              <a:rPr kumimoji="0" lang="zh-CN" altLang="en-US" smtClean="0"/>
              <a:t>的</a:t>
            </a:r>
            <a:r>
              <a:rPr kumimoji="0" lang="en-US" altLang="zh-CN" smtClean="0"/>
              <a:t>x86-64</a:t>
            </a:r>
            <a:r>
              <a:rPr kumimoji="0" lang="zh-CN" altLang="en-US" smtClean="0"/>
              <a:t>两种。 </a:t>
            </a:r>
          </a:p>
        </p:txBody>
      </p:sp>
    </p:spTree>
    <p:extLst>
      <p:ext uri="{BB962C8B-B14F-4D97-AF65-F5344CB8AC3E}">
        <p14:creationId xmlns:p14="http://schemas.microsoft.com/office/powerpoint/2010/main" val="338078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763EC05-B42C-4C96-AA6A-F380D31A7F74}" type="slidenum">
              <a:rPr lang="en-US" altLang="zh-CN" smtClean="0"/>
              <a:pPr/>
              <a:t>12</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76275" y="4718050"/>
            <a:ext cx="5408613"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1963</a:t>
            </a:r>
            <a:r>
              <a:rPr kumimoji="0" lang="zh-CN" altLang="en-US" smtClean="0"/>
              <a:t>年</a:t>
            </a:r>
            <a:r>
              <a:rPr kumimoji="0" lang="en-US" altLang="zh-CN" smtClean="0"/>
              <a:t>8</a:t>
            </a:r>
            <a:r>
              <a:rPr kumimoji="0" lang="zh-CN" altLang="en-US" smtClean="0"/>
              <a:t>月，克雷终于从</a:t>
            </a:r>
            <a:r>
              <a:rPr kumimoji="0" lang="zh-CN" altLang="en-US" smtClean="0">
                <a:latin typeface="Arial" panose="020B0604020202020204" pitchFamily="34" charset="0"/>
              </a:rPr>
              <a:t>“</a:t>
            </a:r>
            <a:r>
              <a:rPr kumimoji="0" lang="zh-CN" altLang="en-US" smtClean="0"/>
              <a:t>密林</a:t>
            </a:r>
            <a:r>
              <a:rPr kumimoji="0" lang="zh-CN" altLang="en-US" smtClean="0">
                <a:latin typeface="Arial" panose="020B0604020202020204" pitchFamily="34" charset="0"/>
              </a:rPr>
              <a:t>”</a:t>
            </a:r>
            <a:r>
              <a:rPr kumimoji="0" lang="zh-CN" altLang="en-US" smtClean="0"/>
              <a:t>深处复出，把一台被他亲切称作</a:t>
            </a:r>
            <a:r>
              <a:rPr kumimoji="0" lang="zh-CN" altLang="en-US" smtClean="0">
                <a:latin typeface="Arial" panose="020B0604020202020204" pitchFamily="34" charset="0"/>
              </a:rPr>
              <a:t>“</a:t>
            </a:r>
            <a:r>
              <a:rPr kumimoji="0" lang="zh-CN" altLang="en-US" smtClean="0"/>
              <a:t>简单的蠢东西</a:t>
            </a:r>
            <a:r>
              <a:rPr kumimoji="0" lang="zh-CN" altLang="en-US" smtClean="0">
                <a:latin typeface="Arial" panose="020B0604020202020204" pitchFamily="34" charset="0"/>
              </a:rPr>
              <a:t>”</a:t>
            </a:r>
            <a:r>
              <a:rPr kumimoji="0" lang="zh-CN" altLang="en-US" smtClean="0"/>
              <a:t> </a:t>
            </a:r>
            <a:r>
              <a:rPr kumimoji="0" lang="en-US" altLang="zh-CN" smtClean="0">
                <a:latin typeface="Arial" panose="020B0604020202020204" pitchFamily="34" charset="0"/>
              </a:rPr>
              <a:t>——</a:t>
            </a:r>
            <a:r>
              <a:rPr kumimoji="0" lang="en-US" altLang="zh-CN" smtClean="0"/>
              <a:t> CDC6600</a:t>
            </a:r>
            <a:r>
              <a:rPr kumimoji="0" lang="zh-CN" altLang="en-US" smtClean="0"/>
              <a:t>超级计算机公布于世。</a:t>
            </a:r>
            <a:r>
              <a:rPr kumimoji="0" lang="en-US" altLang="zh-CN" smtClean="0"/>
              <a:t>CDC6600</a:t>
            </a:r>
            <a:r>
              <a:rPr kumimoji="0" lang="zh-CN" altLang="en-US" smtClean="0"/>
              <a:t>是真正意义上的超级计算机，共安装了</a:t>
            </a:r>
            <a:r>
              <a:rPr kumimoji="0" lang="en-US" altLang="zh-CN" smtClean="0"/>
              <a:t>35</a:t>
            </a:r>
            <a:r>
              <a:rPr kumimoji="0" lang="zh-CN" altLang="en-US" smtClean="0"/>
              <a:t>万个晶体管，运算速度为</a:t>
            </a:r>
            <a:r>
              <a:rPr kumimoji="0" lang="en-US" altLang="zh-CN" smtClean="0"/>
              <a:t>1Mflops</a:t>
            </a:r>
            <a:r>
              <a:rPr kumimoji="0" lang="zh-CN" altLang="en-US" smtClean="0"/>
              <a:t>。至</a:t>
            </a:r>
            <a:r>
              <a:rPr kumimoji="0" lang="en-US" altLang="zh-CN" smtClean="0"/>
              <a:t>1969</a:t>
            </a:r>
            <a:r>
              <a:rPr kumimoji="0" lang="zh-CN" altLang="en-US" smtClean="0"/>
              <a:t>年，克雷研制的</a:t>
            </a:r>
            <a:r>
              <a:rPr kumimoji="0" lang="en-US" altLang="zh-CN" smtClean="0"/>
              <a:t>CDC6600</a:t>
            </a:r>
            <a:r>
              <a:rPr kumimoji="0" lang="zh-CN" altLang="en-US" smtClean="0"/>
              <a:t>以及改进型</a:t>
            </a:r>
            <a:r>
              <a:rPr kumimoji="0" lang="en-US" altLang="zh-CN" smtClean="0"/>
              <a:t>CDC7600</a:t>
            </a:r>
            <a:r>
              <a:rPr kumimoji="0" lang="zh-CN" altLang="en-US" smtClean="0"/>
              <a:t>巨型机共售出</a:t>
            </a:r>
            <a:r>
              <a:rPr kumimoji="0" lang="en-US" altLang="zh-CN" smtClean="0"/>
              <a:t>150</a:t>
            </a:r>
            <a:r>
              <a:rPr kumimoji="0" lang="zh-CN" altLang="en-US" smtClean="0"/>
              <a:t>余台。 </a:t>
            </a:r>
          </a:p>
        </p:txBody>
      </p:sp>
    </p:spTree>
    <p:extLst>
      <p:ext uri="{BB962C8B-B14F-4D97-AF65-F5344CB8AC3E}">
        <p14:creationId xmlns:p14="http://schemas.microsoft.com/office/powerpoint/2010/main" val="3550551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E908DDE-85BD-4DD4-A0C7-B790757E8C24}" type="slidenum">
              <a:rPr lang="en-US" altLang="zh-CN" smtClean="0"/>
              <a:pPr/>
              <a:t>13</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smtClean="0"/>
              <a:t>MIPS</a:t>
            </a:r>
            <a:r>
              <a:rPr kumimoji="0" lang="zh-CN" altLang="en-US" b="1" smtClean="0"/>
              <a:t>技术公司是一家设计制造高性能、高档次及嵌入式</a:t>
            </a:r>
            <a:r>
              <a:rPr kumimoji="0" lang="en-US" altLang="zh-CN" b="1" smtClean="0"/>
              <a:t>32</a:t>
            </a:r>
            <a:r>
              <a:rPr kumimoji="0" lang="zh-CN" altLang="en-US" b="1" smtClean="0"/>
              <a:t>位和</a:t>
            </a:r>
            <a:r>
              <a:rPr kumimoji="0" lang="en-US" altLang="zh-CN" b="1" smtClean="0"/>
              <a:t>64</a:t>
            </a:r>
            <a:r>
              <a:rPr kumimoji="0" lang="zh-CN" altLang="en-US" b="1" smtClean="0"/>
              <a:t>位处理器的厂商，在</a:t>
            </a:r>
            <a:r>
              <a:rPr kumimoji="0" lang="en-US" altLang="zh-CN" b="1" smtClean="0"/>
              <a:t>RISC</a:t>
            </a:r>
            <a:r>
              <a:rPr kumimoji="0" lang="zh-CN" altLang="en-US" b="1" smtClean="0"/>
              <a:t>处理器方面占有重要地位。</a:t>
            </a:r>
            <a:r>
              <a:rPr kumimoji="0" lang="en-US" altLang="zh-CN" smtClean="0"/>
              <a:t>1984</a:t>
            </a:r>
            <a:r>
              <a:rPr kumimoji="0" lang="zh-CN" altLang="en-US" smtClean="0"/>
              <a:t>年，</a:t>
            </a:r>
            <a:r>
              <a:rPr kumimoji="0" lang="en-US" altLang="zh-CN" smtClean="0"/>
              <a:t>MIPS</a:t>
            </a:r>
            <a:r>
              <a:rPr kumimoji="0" lang="zh-CN" altLang="en-US" smtClean="0"/>
              <a:t>计算机公司成立。</a:t>
            </a:r>
            <a:r>
              <a:rPr kumimoji="0" lang="en-US" altLang="zh-CN" smtClean="0"/>
              <a:t>1992</a:t>
            </a:r>
            <a:r>
              <a:rPr kumimoji="0" lang="zh-CN" altLang="en-US" smtClean="0"/>
              <a:t>年，</a:t>
            </a:r>
            <a:r>
              <a:rPr kumimoji="0" lang="en-US" altLang="zh-CN" smtClean="0"/>
              <a:t>SGI</a:t>
            </a:r>
            <a:r>
              <a:rPr kumimoji="0" lang="zh-CN" altLang="en-US" smtClean="0"/>
              <a:t>收购了</a:t>
            </a:r>
            <a:r>
              <a:rPr kumimoji="0" lang="en-US" altLang="zh-CN" smtClean="0"/>
              <a:t>MIPS</a:t>
            </a:r>
            <a:r>
              <a:rPr kumimoji="0" lang="zh-CN" altLang="en-US" smtClean="0"/>
              <a:t>计算机公司。</a:t>
            </a:r>
            <a:r>
              <a:rPr kumimoji="0" lang="en-US" altLang="zh-CN" smtClean="0"/>
              <a:t>1998</a:t>
            </a:r>
            <a:r>
              <a:rPr kumimoji="0" lang="zh-CN" altLang="en-US" smtClean="0"/>
              <a:t>年，</a:t>
            </a:r>
            <a:r>
              <a:rPr kumimoji="0" lang="en-US" altLang="zh-CN" smtClean="0"/>
              <a:t>MIPS</a:t>
            </a:r>
            <a:r>
              <a:rPr kumimoji="0" lang="zh-CN" altLang="en-US" smtClean="0"/>
              <a:t>脱离</a:t>
            </a:r>
            <a:r>
              <a:rPr kumimoji="0" lang="en-US" altLang="zh-CN" smtClean="0"/>
              <a:t>SGI</a:t>
            </a:r>
            <a:r>
              <a:rPr kumimoji="0" lang="zh-CN" altLang="en-US" smtClean="0"/>
              <a:t>，成为</a:t>
            </a:r>
            <a:r>
              <a:rPr kumimoji="0" lang="en-US" altLang="zh-CN" smtClean="0"/>
              <a:t>MIPS</a:t>
            </a:r>
            <a:r>
              <a:rPr kumimoji="0" lang="zh-CN" altLang="en-US" smtClean="0"/>
              <a:t>技术公司。</a:t>
            </a:r>
          </a:p>
          <a:p>
            <a:pPr eaLnBrk="1" hangingPunct="1"/>
            <a:r>
              <a:rPr kumimoji="0" lang="zh-CN" altLang="en-US" smtClean="0"/>
              <a:t>　　</a:t>
            </a:r>
            <a:r>
              <a:rPr kumimoji="0" lang="en-US" altLang="zh-CN" b="1" smtClean="0"/>
              <a:t>MIPS</a:t>
            </a:r>
            <a:r>
              <a:rPr kumimoji="0" lang="zh-CN" altLang="en-US" b="1" smtClean="0"/>
              <a:t>公司设计</a:t>
            </a:r>
            <a:r>
              <a:rPr kumimoji="0" lang="en-US" altLang="zh-CN" b="1" smtClean="0"/>
              <a:t>RISC</a:t>
            </a:r>
            <a:r>
              <a:rPr kumimoji="0" lang="zh-CN" altLang="en-US" b="1" smtClean="0"/>
              <a:t>处理器始于二十世纪八十年代初，</a:t>
            </a:r>
            <a:r>
              <a:rPr kumimoji="0" lang="en-US" altLang="zh-CN" b="1" smtClean="0"/>
              <a:t>1986</a:t>
            </a:r>
            <a:r>
              <a:rPr kumimoji="0" lang="zh-CN" altLang="en-US" b="1" smtClean="0"/>
              <a:t>年推出</a:t>
            </a:r>
            <a:r>
              <a:rPr kumimoji="0" lang="en-US" altLang="zh-CN" b="1" smtClean="0"/>
              <a:t>R2000</a:t>
            </a:r>
            <a:r>
              <a:rPr kumimoji="0" lang="zh-CN" altLang="en-US" b="1" smtClean="0"/>
              <a:t>处理器，</a:t>
            </a:r>
            <a:r>
              <a:rPr kumimoji="0" lang="en-US" altLang="zh-CN" b="1" smtClean="0"/>
              <a:t>1988</a:t>
            </a:r>
            <a:r>
              <a:rPr kumimoji="0" lang="zh-CN" altLang="en-US" b="1" smtClean="0"/>
              <a:t>年推</a:t>
            </a:r>
            <a:r>
              <a:rPr kumimoji="0" lang="en-US" altLang="zh-CN" b="1" smtClean="0"/>
              <a:t>R3000</a:t>
            </a:r>
            <a:r>
              <a:rPr kumimoji="0" lang="zh-CN" altLang="en-US" b="1" smtClean="0"/>
              <a:t>处理器，</a:t>
            </a:r>
            <a:r>
              <a:rPr kumimoji="0" lang="en-US" altLang="zh-CN" b="1" smtClean="0"/>
              <a:t>1991</a:t>
            </a:r>
            <a:r>
              <a:rPr kumimoji="0" lang="zh-CN" altLang="en-US" b="1" smtClean="0"/>
              <a:t>年推出第一款</a:t>
            </a:r>
            <a:r>
              <a:rPr kumimoji="0" lang="en-US" altLang="zh-CN" b="1" smtClean="0"/>
              <a:t>64</a:t>
            </a:r>
            <a:r>
              <a:rPr kumimoji="0" lang="zh-CN" altLang="en-US" b="1" smtClean="0"/>
              <a:t>位商用微处器</a:t>
            </a:r>
            <a:r>
              <a:rPr kumimoji="0" lang="en-US" altLang="zh-CN" b="1" smtClean="0"/>
              <a:t>R4000</a:t>
            </a:r>
            <a:r>
              <a:rPr kumimoji="0" lang="zh-CN" altLang="en-US" smtClean="0"/>
              <a:t>。之后又陆续推出</a:t>
            </a:r>
            <a:r>
              <a:rPr kumimoji="0" lang="en-US" altLang="zh-CN" smtClean="0"/>
              <a:t>R8000(</a:t>
            </a:r>
            <a:r>
              <a:rPr kumimoji="0" lang="zh-CN" altLang="en-US" smtClean="0"/>
              <a:t>于</a:t>
            </a:r>
            <a:r>
              <a:rPr kumimoji="0" lang="en-US" altLang="zh-CN" smtClean="0"/>
              <a:t>1994</a:t>
            </a:r>
            <a:r>
              <a:rPr kumimoji="0" lang="zh-CN" altLang="en-US" smtClean="0"/>
              <a:t>年   </a:t>
            </a:r>
            <a:r>
              <a:rPr kumimoji="0" lang="en-US" altLang="zh-CN" smtClean="0"/>
              <a:t>)</a:t>
            </a:r>
            <a:r>
              <a:rPr kumimoji="0" lang="zh-CN" altLang="en-US" smtClean="0"/>
              <a:t>、</a:t>
            </a:r>
            <a:r>
              <a:rPr kumimoji="0" lang="en-US" altLang="zh-CN" smtClean="0"/>
              <a:t>R10000(</a:t>
            </a:r>
            <a:r>
              <a:rPr kumimoji="0" lang="zh-CN" altLang="en-US" smtClean="0"/>
              <a:t>于</a:t>
            </a:r>
            <a:r>
              <a:rPr kumimoji="0" lang="en-US" altLang="zh-CN" smtClean="0"/>
              <a:t>1996</a:t>
            </a:r>
            <a:r>
              <a:rPr kumimoji="0" lang="zh-CN" altLang="en-US" smtClean="0"/>
              <a:t>年</a:t>
            </a:r>
            <a:r>
              <a:rPr kumimoji="0" lang="en-US" altLang="zh-CN" smtClean="0"/>
              <a:t>)</a:t>
            </a:r>
            <a:r>
              <a:rPr kumimoji="0" lang="zh-CN" altLang="en-US" smtClean="0"/>
              <a:t>和</a:t>
            </a:r>
            <a:r>
              <a:rPr kumimoji="0" lang="en-US" altLang="zh-CN" smtClean="0"/>
              <a:t>R12000(</a:t>
            </a:r>
            <a:r>
              <a:rPr kumimoji="0" lang="zh-CN" altLang="en-US" smtClean="0"/>
              <a:t>于</a:t>
            </a:r>
            <a:r>
              <a:rPr kumimoji="0" lang="en-US" altLang="zh-CN" smtClean="0"/>
              <a:t>1997</a:t>
            </a:r>
            <a:r>
              <a:rPr kumimoji="0" lang="zh-CN" altLang="en-US" smtClean="0"/>
              <a:t>年</a:t>
            </a:r>
            <a:r>
              <a:rPr kumimoji="0" lang="en-US" altLang="zh-CN" smtClean="0"/>
              <a:t>)</a:t>
            </a:r>
            <a:r>
              <a:rPr kumimoji="0" lang="zh-CN" altLang="en-US" smtClean="0"/>
              <a:t>等型号。</a:t>
            </a:r>
          </a:p>
          <a:p>
            <a:pPr eaLnBrk="1" hangingPunct="1"/>
            <a:r>
              <a:rPr kumimoji="0" lang="zh-CN" altLang="en-US" smtClean="0"/>
              <a:t>随后，</a:t>
            </a:r>
            <a:r>
              <a:rPr kumimoji="0" lang="en-US" altLang="zh-CN" smtClean="0"/>
              <a:t>MIPS</a:t>
            </a:r>
            <a:r>
              <a:rPr kumimoji="0" lang="zh-CN" altLang="en-US" smtClean="0"/>
              <a:t>公司的战略发生变化，把重点放在嵌入式系统。</a:t>
            </a:r>
            <a:r>
              <a:rPr kumimoji="0" lang="en-US" altLang="zh-CN" smtClean="0"/>
              <a:t>1999</a:t>
            </a:r>
            <a:r>
              <a:rPr kumimoji="0" lang="zh-CN" altLang="en-US" smtClean="0"/>
              <a:t>年，</a:t>
            </a:r>
            <a:r>
              <a:rPr kumimoji="0" lang="en-US" altLang="zh-CN" smtClean="0"/>
              <a:t>MIPS</a:t>
            </a:r>
            <a:r>
              <a:rPr kumimoji="0" lang="zh-CN" altLang="en-US" smtClean="0"/>
              <a:t>公司发布</a:t>
            </a:r>
            <a:r>
              <a:rPr kumimoji="0" lang="en-US" altLang="zh-CN" smtClean="0"/>
              <a:t>MIPS32</a:t>
            </a:r>
            <a:r>
              <a:rPr kumimoji="0" lang="zh-CN" altLang="en-US" smtClean="0"/>
              <a:t>和</a:t>
            </a:r>
            <a:r>
              <a:rPr kumimoji="0" lang="en-US" altLang="zh-CN" smtClean="0"/>
              <a:t>MIPS64</a:t>
            </a:r>
            <a:r>
              <a:rPr kumimoji="0" lang="zh-CN" altLang="en-US" smtClean="0"/>
              <a:t>架构标准，为未来</a:t>
            </a:r>
            <a:r>
              <a:rPr kumimoji="0" lang="en-US" altLang="zh-CN" smtClean="0"/>
              <a:t>MIPS</a:t>
            </a:r>
            <a:r>
              <a:rPr kumimoji="0" lang="zh-CN" altLang="en-US" smtClean="0"/>
              <a:t>处理器的开发奠定了基础。新的架构集成了所有原来</a:t>
            </a:r>
            <a:r>
              <a:rPr kumimoji="0" lang="en-US" altLang="zh-CN" smtClean="0"/>
              <a:t>MIPS</a:t>
            </a:r>
            <a:r>
              <a:rPr kumimoji="0" lang="zh-CN" altLang="en-US" smtClean="0"/>
              <a:t>指令集，并且增加了许多更强大的功能。</a:t>
            </a:r>
            <a:r>
              <a:rPr kumimoji="0" lang="en-US" altLang="zh-CN" smtClean="0"/>
              <a:t>MIPS</a:t>
            </a:r>
            <a:r>
              <a:rPr kumimoji="0" lang="zh-CN" altLang="en-US" smtClean="0"/>
              <a:t>公司陆续开发了高性能、低功耗的</a:t>
            </a:r>
            <a:r>
              <a:rPr kumimoji="0" lang="en-US" altLang="zh-CN" smtClean="0"/>
              <a:t>32</a:t>
            </a:r>
            <a:r>
              <a:rPr kumimoji="0" lang="zh-CN" altLang="en-US" smtClean="0"/>
              <a:t>位处理器内核</a:t>
            </a:r>
            <a:r>
              <a:rPr kumimoji="0" lang="en-US" altLang="zh-CN" smtClean="0"/>
              <a:t>(core)MIPS324Kc</a:t>
            </a:r>
            <a:r>
              <a:rPr kumimoji="0" lang="zh-CN" altLang="en-US" smtClean="0"/>
              <a:t>与高性能</a:t>
            </a:r>
            <a:r>
              <a:rPr kumimoji="0" lang="en-US" altLang="zh-CN" smtClean="0"/>
              <a:t>64</a:t>
            </a:r>
            <a:r>
              <a:rPr kumimoji="0" lang="zh-CN" altLang="en-US" smtClean="0"/>
              <a:t>位处理器内核</a:t>
            </a:r>
            <a:r>
              <a:rPr kumimoji="0" lang="en-US" altLang="zh-CN" smtClean="0"/>
              <a:t>MIPS64 5Kc</a:t>
            </a:r>
            <a:r>
              <a:rPr kumimoji="0" lang="zh-CN" altLang="en-US" smtClean="0"/>
              <a:t>。</a:t>
            </a:r>
            <a:r>
              <a:rPr kumimoji="0" lang="en-US" altLang="zh-CN" smtClean="0"/>
              <a:t>2000</a:t>
            </a:r>
            <a:r>
              <a:rPr kumimoji="0" lang="zh-CN" altLang="en-US" smtClean="0"/>
              <a:t>年，</a:t>
            </a:r>
            <a:r>
              <a:rPr kumimoji="0" lang="en-US" altLang="zh-CN" smtClean="0"/>
              <a:t>MIPS</a:t>
            </a:r>
            <a:r>
              <a:rPr kumimoji="0" lang="zh-CN" altLang="en-US" smtClean="0"/>
              <a:t>公司发布了针对</a:t>
            </a:r>
            <a:r>
              <a:rPr kumimoji="0" lang="en-US" altLang="zh-CN" smtClean="0"/>
              <a:t>MIPS32 4Kc</a:t>
            </a:r>
            <a:r>
              <a:rPr kumimoji="0" lang="zh-CN" altLang="en-US" smtClean="0"/>
              <a:t>的版本以及</a:t>
            </a:r>
            <a:r>
              <a:rPr kumimoji="0" lang="en-US" altLang="zh-CN" smtClean="0"/>
              <a:t>64</a:t>
            </a:r>
            <a:r>
              <a:rPr kumimoji="0" lang="zh-CN" altLang="en-US" smtClean="0"/>
              <a:t>位</a:t>
            </a:r>
            <a:r>
              <a:rPr kumimoji="0" lang="en-US" altLang="zh-CN" smtClean="0"/>
              <a:t>MIPS 64 20Kc</a:t>
            </a:r>
            <a:r>
              <a:rPr kumimoji="0" lang="zh-CN" altLang="en-US" smtClean="0"/>
              <a:t>处理器内核。 </a:t>
            </a:r>
          </a:p>
        </p:txBody>
      </p:sp>
    </p:spTree>
    <p:extLst>
      <p:ext uri="{BB962C8B-B14F-4D97-AF65-F5344CB8AC3E}">
        <p14:creationId xmlns:p14="http://schemas.microsoft.com/office/powerpoint/2010/main" val="4001126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05D340E-2039-4807-9BC2-668C0B09CC93}" type="slidenum">
              <a:rPr lang="en-US" altLang="zh-CN" smtClean="0"/>
              <a:pPr/>
              <a:t>14</a:t>
            </a:fld>
            <a:endParaRPr lang="en-US" altLang="zh-CN" smtClean="0"/>
          </a:p>
        </p:txBody>
      </p:sp>
    </p:spTree>
    <p:extLst>
      <p:ext uri="{BB962C8B-B14F-4D97-AF65-F5344CB8AC3E}">
        <p14:creationId xmlns:p14="http://schemas.microsoft.com/office/powerpoint/2010/main" val="637403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E646207-5F1A-400D-B889-0BD6F9829354}" type="slidenum">
              <a:rPr lang="en-US" altLang="zh-CN" smtClean="0"/>
              <a:pPr/>
              <a:t>15</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1945</a:t>
            </a:r>
            <a:r>
              <a:rPr kumimoji="0" lang="zh-CN" altLang="en-US" smtClean="0"/>
              <a:t>年，冯</a:t>
            </a:r>
            <a:r>
              <a:rPr kumimoji="0" lang="en-US" altLang="zh-CN" smtClean="0"/>
              <a:t>.</a:t>
            </a:r>
            <a:r>
              <a:rPr kumimoji="0" lang="zh-CN" altLang="en-US" smtClean="0"/>
              <a:t>诺曼首先提出了</a:t>
            </a:r>
            <a:r>
              <a:rPr kumimoji="0" lang="zh-CN" altLang="en-US" smtClean="0">
                <a:latin typeface="Arial" panose="020B0604020202020204" pitchFamily="34" charset="0"/>
              </a:rPr>
              <a:t>“</a:t>
            </a:r>
            <a:r>
              <a:rPr kumimoji="0" lang="zh-CN" altLang="en-US" smtClean="0"/>
              <a:t>存储程序</a:t>
            </a:r>
            <a:r>
              <a:rPr kumimoji="0" lang="zh-CN" altLang="en-US" smtClean="0">
                <a:latin typeface="Arial" panose="020B0604020202020204" pitchFamily="34" charset="0"/>
              </a:rPr>
              <a:t>”</a:t>
            </a:r>
            <a:r>
              <a:rPr kumimoji="0" lang="zh-CN" altLang="en-US" smtClean="0"/>
              <a:t>的概念和二进制原理，后来，人们把利用这种概念和原理设计的电子计算机系统统称为</a:t>
            </a:r>
            <a:r>
              <a:rPr kumimoji="0" lang="zh-CN" altLang="en-US" smtClean="0">
                <a:latin typeface="Arial" panose="020B0604020202020204" pitchFamily="34" charset="0"/>
              </a:rPr>
              <a:t>“</a:t>
            </a:r>
            <a:r>
              <a:rPr kumimoji="0" lang="zh-CN" altLang="en-US" smtClean="0"/>
              <a:t>冯</a:t>
            </a:r>
            <a:r>
              <a:rPr kumimoji="0" lang="en-US" altLang="zh-CN" smtClean="0"/>
              <a:t>.</a:t>
            </a:r>
            <a:r>
              <a:rPr kumimoji="0" lang="zh-CN" altLang="en-US" smtClean="0"/>
              <a:t>诺曼型结构</a:t>
            </a:r>
            <a:r>
              <a:rPr kumimoji="0" lang="zh-CN" altLang="en-US" smtClean="0">
                <a:latin typeface="Arial" panose="020B0604020202020204" pitchFamily="34" charset="0"/>
              </a:rPr>
              <a:t>”</a:t>
            </a:r>
            <a:r>
              <a:rPr kumimoji="0" lang="zh-CN" altLang="en-US" smtClean="0"/>
              <a:t>计算机。冯</a:t>
            </a:r>
            <a:r>
              <a:rPr kumimoji="0" lang="en-US" altLang="zh-CN" smtClean="0"/>
              <a:t>.</a:t>
            </a:r>
            <a:r>
              <a:rPr kumimoji="0" lang="zh-CN" altLang="en-US" smtClean="0"/>
              <a:t>诺曼结构的处理器使用同一个存储器，经由同一个总线传输</a:t>
            </a:r>
            <a:r>
              <a:rPr kumimoji="0" lang="en-US" altLang="zh-CN" smtClean="0"/>
              <a:t>.</a:t>
            </a:r>
          </a:p>
          <a:p>
            <a:pPr eaLnBrk="1" hangingPunct="1"/>
            <a:r>
              <a:rPr kumimoji="0" lang="zh-CN" altLang="en-US" smtClean="0"/>
              <a:t>冯</a:t>
            </a:r>
            <a:r>
              <a:rPr kumimoji="0" lang="en-US" altLang="zh-CN" smtClean="0"/>
              <a:t>.</a:t>
            </a:r>
            <a:r>
              <a:rPr kumimoji="0" lang="zh-CN" altLang="en-US" smtClean="0"/>
              <a:t>诺曼结构处理器具有以下几个特点：</a:t>
            </a:r>
          </a:p>
          <a:p>
            <a:pPr eaLnBrk="1" hangingPunct="1"/>
            <a:r>
              <a:rPr kumimoji="0" lang="zh-CN" altLang="en-US" smtClean="0"/>
              <a:t>必须有一个存储器； </a:t>
            </a:r>
          </a:p>
          <a:p>
            <a:pPr eaLnBrk="1" hangingPunct="1"/>
            <a:r>
              <a:rPr kumimoji="0" lang="zh-CN" altLang="en-US" smtClean="0"/>
              <a:t>必须有一个控制器； </a:t>
            </a:r>
          </a:p>
          <a:p>
            <a:pPr eaLnBrk="1" hangingPunct="1"/>
            <a:r>
              <a:rPr kumimoji="0" lang="zh-CN" altLang="en-US" smtClean="0"/>
              <a:t>必须有一个运算器，用于完成算术运算和逻辑运算； </a:t>
            </a:r>
          </a:p>
          <a:p>
            <a:pPr eaLnBrk="1" hangingPunct="1"/>
            <a:r>
              <a:rPr kumimoji="0" lang="zh-CN" altLang="en-US" smtClean="0"/>
              <a:t>必须有输入和输出设备，用于进行人机通信。 </a:t>
            </a:r>
          </a:p>
          <a:p>
            <a:pPr eaLnBrk="1" hangingPunct="1"/>
            <a:r>
              <a:rPr kumimoji="0" lang="zh-CN" altLang="en-US" smtClean="0">
                <a:latin typeface="Arial" panose="020B0604020202020204" pitchFamily="34" charset="0"/>
              </a:rPr>
              <a:t>   </a:t>
            </a:r>
            <a:r>
              <a:rPr kumimoji="0" lang="zh-CN" altLang="en-US" smtClean="0"/>
              <a:t> 冯</a:t>
            </a:r>
            <a:r>
              <a:rPr kumimoji="0" lang="en-US" altLang="zh-CN" smtClean="0"/>
              <a:t>.</a:t>
            </a:r>
            <a:r>
              <a:rPr kumimoji="0" lang="zh-CN" altLang="en-US" smtClean="0"/>
              <a:t>诺曼的主要贡献就是提出并实现了</a:t>
            </a:r>
            <a:r>
              <a:rPr kumimoji="0" lang="zh-CN" altLang="en-US" smtClean="0">
                <a:latin typeface="Arial" panose="020B0604020202020204" pitchFamily="34" charset="0"/>
              </a:rPr>
              <a:t>“</a:t>
            </a:r>
            <a:r>
              <a:rPr kumimoji="0" lang="zh-CN" altLang="en-US" smtClean="0"/>
              <a:t>存储程序</a:t>
            </a:r>
            <a:r>
              <a:rPr kumimoji="0" lang="zh-CN" altLang="en-US" smtClean="0">
                <a:latin typeface="Arial" panose="020B0604020202020204" pitchFamily="34" charset="0"/>
              </a:rPr>
              <a:t>”</a:t>
            </a:r>
            <a:r>
              <a:rPr kumimoji="0" lang="zh-CN" altLang="en-US" smtClean="0"/>
              <a:t>的概念。由于指令和数据都是二进制码，指令和操作数的地址又密切相关，因此，当初选择这种结构是自然的。但是，这种指令和数据共享同一总线的结构，使得信息流的传输成为限制计算机性能的瓶颈，影响了数据处理速度的提高。 </a:t>
            </a:r>
            <a:r>
              <a:rPr kumimoji="0" lang="zh-CN" altLang="en-US" smtClean="0">
                <a:latin typeface="Arial" panose="020B0604020202020204" pitchFamily="34" charset="0"/>
              </a:rPr>
              <a:t> </a:t>
            </a:r>
            <a:r>
              <a:rPr kumimoji="0" lang="zh-CN" altLang="en-US" smtClean="0"/>
              <a:t> </a:t>
            </a:r>
          </a:p>
          <a:p>
            <a:pPr eaLnBrk="1" hangingPunct="1"/>
            <a:r>
              <a:rPr kumimoji="0" lang="zh-CN" altLang="en-US" smtClean="0">
                <a:latin typeface="Arial" panose="020B0604020202020204" pitchFamily="34" charset="0"/>
              </a:rPr>
              <a:t>   </a:t>
            </a:r>
            <a:r>
              <a:rPr kumimoji="0" lang="zh-CN" altLang="en-US" smtClean="0"/>
              <a:t> 在典型情况下，完成一条指令需要</a:t>
            </a:r>
            <a:r>
              <a:rPr kumimoji="0" lang="en-US" altLang="zh-CN" smtClean="0"/>
              <a:t>3</a:t>
            </a:r>
            <a:r>
              <a:rPr kumimoji="0" lang="zh-CN" altLang="en-US" smtClean="0"/>
              <a:t>个步骤，即：取指令、指令译码和执行指令。从指令流的定时关系也可看出冯</a:t>
            </a:r>
            <a:r>
              <a:rPr kumimoji="0" lang="en-US" altLang="zh-CN" smtClean="0"/>
              <a:t>.</a:t>
            </a:r>
            <a:r>
              <a:rPr kumimoji="0" lang="zh-CN" altLang="en-US" smtClean="0"/>
              <a:t>诺曼结构与哈佛结构处理方式的差别。举一个最简单的对存储器进行读写操作的指令，如下图所示，指令</a:t>
            </a:r>
            <a:r>
              <a:rPr kumimoji="0" lang="en-US" altLang="zh-CN" smtClean="0"/>
              <a:t>1</a:t>
            </a:r>
            <a:r>
              <a:rPr kumimoji="0" lang="zh-CN" altLang="en-US" smtClean="0"/>
              <a:t>至指令</a:t>
            </a:r>
            <a:r>
              <a:rPr kumimoji="0" lang="en-US" altLang="zh-CN" smtClean="0"/>
              <a:t>3</a:t>
            </a:r>
            <a:r>
              <a:rPr kumimoji="0" lang="zh-CN" altLang="en-US" smtClean="0"/>
              <a:t>均为存、取数指令，对冯</a:t>
            </a:r>
            <a:r>
              <a:rPr kumimoji="0" lang="en-US" altLang="zh-CN" smtClean="0"/>
              <a:t>.</a:t>
            </a:r>
            <a:r>
              <a:rPr kumimoji="0" lang="zh-CN" altLang="en-US" smtClean="0"/>
              <a:t>诺曼结构处理器，由于取指令和存取数据要从同一个存储空间存取，经由同一总线传输，因而它们无法重叠执行，只有一个完成后再进行下一个。</a:t>
            </a:r>
          </a:p>
        </p:txBody>
      </p:sp>
    </p:spTree>
    <p:extLst>
      <p:ext uri="{BB962C8B-B14F-4D97-AF65-F5344CB8AC3E}">
        <p14:creationId xmlns:p14="http://schemas.microsoft.com/office/powerpoint/2010/main" val="3454785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03CA462-5744-43EB-A8E1-9F5A2F5E359F}" type="slidenum">
              <a:rPr lang="en-US" altLang="zh-CN" smtClean="0"/>
              <a:pPr/>
              <a:t>16</a:t>
            </a:fld>
            <a:endParaRPr lang="en-US" altLang="zh-CN" smtClean="0"/>
          </a:p>
        </p:txBody>
      </p:sp>
    </p:spTree>
    <p:extLst>
      <p:ext uri="{BB962C8B-B14F-4D97-AF65-F5344CB8AC3E}">
        <p14:creationId xmlns:p14="http://schemas.microsoft.com/office/powerpoint/2010/main" val="2559436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AFD97B5-C607-47F7-94BF-809829252EDC}" type="slidenum">
              <a:rPr lang="en-US" altLang="zh-CN" smtClean="0"/>
              <a:pPr/>
              <a:t>17</a:t>
            </a:fld>
            <a:endParaRPr lang="en-US" altLang="zh-CN" smtClean="0"/>
          </a:p>
        </p:txBody>
      </p:sp>
    </p:spTree>
    <p:extLst>
      <p:ext uri="{BB962C8B-B14F-4D97-AF65-F5344CB8AC3E}">
        <p14:creationId xmlns:p14="http://schemas.microsoft.com/office/powerpoint/2010/main" val="305134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2209470-750E-4BFB-8B14-1033D9D2BE8B}" type="slidenum">
              <a:rPr lang="en-US" altLang="zh-CN" smtClean="0"/>
              <a:pPr/>
              <a:t>18</a:t>
            </a:fld>
            <a:endParaRPr lang="en-US" altLang="zh-CN" smtClean="0"/>
          </a:p>
        </p:txBody>
      </p:sp>
    </p:spTree>
    <p:extLst>
      <p:ext uri="{BB962C8B-B14F-4D97-AF65-F5344CB8AC3E}">
        <p14:creationId xmlns:p14="http://schemas.microsoft.com/office/powerpoint/2010/main" val="198115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3496D0A-3C60-44D9-9855-AFC7A348C026}" type="slidenum">
              <a:rPr lang="en-US" altLang="zh-CN" smtClean="0"/>
              <a:pPr/>
              <a:t>19</a:t>
            </a:fld>
            <a:endParaRPr lang="en-US" altLang="zh-CN" smtClean="0"/>
          </a:p>
        </p:txBody>
      </p:sp>
      <p:sp>
        <p:nvSpPr>
          <p:cNvPr id="60419" name="Rectangle 2"/>
          <p:cNvSpPr>
            <a:spLocks noGrp="1" noRot="1" noChangeAspect="1" noChangeArrowheads="1" noTextEdit="1"/>
          </p:cNvSpPr>
          <p:nvPr>
            <p:ph type="sldImg"/>
          </p:nvPr>
        </p:nvSpPr>
        <p:spPr>
          <a:xfrm>
            <a:off x="1049338" y="917575"/>
            <a:ext cx="4651375" cy="3487738"/>
          </a:xfrm>
          <a:ln/>
        </p:spPr>
      </p:sp>
      <p:sp>
        <p:nvSpPr>
          <p:cNvPr id="60420" name="Rectangle 3"/>
          <p:cNvSpPr>
            <a:spLocks noGrp="1" noChangeArrowheads="1"/>
          </p:cNvSpPr>
          <p:nvPr>
            <p:ph type="body" idx="1"/>
          </p:nvPr>
        </p:nvSpPr>
        <p:spPr>
          <a:xfrm>
            <a:off x="900113" y="4733925"/>
            <a:ext cx="4960937" cy="448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81075" eaLnBrk="1" hangingPunct="1"/>
            <a:r>
              <a:rPr kumimoji="0" lang="en-US" altLang="zh-CN" smtClean="0"/>
              <a:t> PC:Program Counter </a:t>
            </a:r>
            <a:r>
              <a:rPr kumimoji="0" lang="zh-CN" altLang="en-US" smtClean="0"/>
              <a:t>程序计数器</a:t>
            </a:r>
          </a:p>
        </p:txBody>
      </p:sp>
    </p:spTree>
    <p:extLst>
      <p:ext uri="{BB962C8B-B14F-4D97-AF65-F5344CB8AC3E}">
        <p14:creationId xmlns:p14="http://schemas.microsoft.com/office/powerpoint/2010/main" val="288487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1FE739A-59E2-4BA4-B30F-430C2F72738D}" type="slidenum">
              <a:rPr lang="en-US" altLang="zh-CN" smtClean="0"/>
              <a:pPr/>
              <a:t>2</a:t>
            </a:fld>
            <a:endParaRPr lang="en-US" altLang="zh-CN" smtClean="0"/>
          </a:p>
        </p:txBody>
      </p:sp>
    </p:spTree>
    <p:extLst>
      <p:ext uri="{BB962C8B-B14F-4D97-AF65-F5344CB8AC3E}">
        <p14:creationId xmlns:p14="http://schemas.microsoft.com/office/powerpoint/2010/main" val="844888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6C8AB2C-FCDC-4724-B1FE-15CE4D8163B3}" type="slidenum">
              <a:rPr lang="en-US" altLang="zh-CN" smtClean="0"/>
              <a:pPr/>
              <a:t>20</a:t>
            </a:fld>
            <a:endParaRPr lang="en-US" altLang="zh-CN" smtClean="0"/>
          </a:p>
        </p:txBody>
      </p:sp>
      <p:sp>
        <p:nvSpPr>
          <p:cNvPr id="62467" name="Rectangle 2"/>
          <p:cNvSpPr>
            <a:spLocks noGrp="1" noRot="1" noChangeAspect="1" noChangeArrowheads="1" noTextEdit="1"/>
          </p:cNvSpPr>
          <p:nvPr>
            <p:ph type="sldImg"/>
          </p:nvPr>
        </p:nvSpPr>
        <p:spPr>
          <a:xfrm>
            <a:off x="1049338" y="917575"/>
            <a:ext cx="4651375" cy="3487738"/>
          </a:xfrm>
          <a:ln/>
        </p:spPr>
      </p:sp>
      <p:sp>
        <p:nvSpPr>
          <p:cNvPr id="62468" name="Rectangle 3"/>
          <p:cNvSpPr>
            <a:spLocks noGrp="1" noChangeArrowheads="1"/>
          </p:cNvSpPr>
          <p:nvPr>
            <p:ph type="body" idx="1"/>
          </p:nvPr>
        </p:nvSpPr>
        <p:spPr>
          <a:xfrm>
            <a:off x="900113" y="4733925"/>
            <a:ext cx="4960937" cy="448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81075" eaLnBrk="1" hangingPunct="1"/>
            <a:r>
              <a:rPr kumimoji="0" lang="en-US" altLang="zh-CN" smtClean="0"/>
              <a:t> </a:t>
            </a:r>
          </a:p>
        </p:txBody>
      </p:sp>
    </p:spTree>
    <p:extLst>
      <p:ext uri="{BB962C8B-B14F-4D97-AF65-F5344CB8AC3E}">
        <p14:creationId xmlns:p14="http://schemas.microsoft.com/office/powerpoint/2010/main" val="835504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F1A25E5-CCEF-48F5-9A1C-3AB641438CD6}" type="slidenum">
              <a:rPr lang="en-US" altLang="zh-CN" smtClean="0"/>
              <a:pPr/>
              <a:t>21</a:t>
            </a:fld>
            <a:endParaRPr lang="en-US" altLang="zh-CN" smtClean="0"/>
          </a:p>
        </p:txBody>
      </p:sp>
      <p:sp>
        <p:nvSpPr>
          <p:cNvPr id="64515" name="Rectangle 2"/>
          <p:cNvSpPr>
            <a:spLocks noGrp="1" noRot="1" noChangeAspect="1" noChangeArrowheads="1" noTextEdit="1"/>
          </p:cNvSpPr>
          <p:nvPr>
            <p:ph type="sldImg"/>
          </p:nvPr>
        </p:nvSpPr>
        <p:spPr>
          <a:xfrm>
            <a:off x="1049338" y="917575"/>
            <a:ext cx="4651375" cy="3487738"/>
          </a:xfrm>
          <a:ln/>
        </p:spPr>
      </p:sp>
      <p:sp>
        <p:nvSpPr>
          <p:cNvPr id="64516" name="Rectangle 3"/>
          <p:cNvSpPr>
            <a:spLocks noGrp="1" noChangeArrowheads="1"/>
          </p:cNvSpPr>
          <p:nvPr>
            <p:ph type="body" idx="1"/>
          </p:nvPr>
        </p:nvSpPr>
        <p:spPr>
          <a:xfrm>
            <a:off x="900113" y="4733925"/>
            <a:ext cx="4960937" cy="448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81075" eaLnBrk="1" hangingPunct="1"/>
            <a:r>
              <a:rPr kumimoji="0" lang="en-US" altLang="zh-CN" smtClean="0"/>
              <a:t> </a:t>
            </a:r>
          </a:p>
        </p:txBody>
      </p:sp>
    </p:spTree>
    <p:extLst>
      <p:ext uri="{BB962C8B-B14F-4D97-AF65-F5344CB8AC3E}">
        <p14:creationId xmlns:p14="http://schemas.microsoft.com/office/powerpoint/2010/main" val="749493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D821EB7-262B-4BA6-B481-F36A52B21B80}" type="slidenum">
              <a:rPr lang="en-US" altLang="zh-CN" smtClean="0"/>
              <a:pPr/>
              <a:t>22</a:t>
            </a:fld>
            <a:endParaRPr lang="en-US" altLang="zh-CN" smtClean="0"/>
          </a:p>
        </p:txBody>
      </p:sp>
      <p:sp>
        <p:nvSpPr>
          <p:cNvPr id="66563" name="Rectangle 2"/>
          <p:cNvSpPr>
            <a:spLocks noGrp="1" noRot="1" noChangeAspect="1" noChangeArrowheads="1" noTextEdit="1"/>
          </p:cNvSpPr>
          <p:nvPr>
            <p:ph type="sldImg"/>
          </p:nvPr>
        </p:nvSpPr>
        <p:spPr>
          <a:xfrm>
            <a:off x="1049338" y="917575"/>
            <a:ext cx="4651375" cy="3487738"/>
          </a:xfrm>
          <a:ln/>
        </p:spPr>
      </p:sp>
      <p:sp>
        <p:nvSpPr>
          <p:cNvPr id="66564" name="Rectangle 3"/>
          <p:cNvSpPr>
            <a:spLocks noGrp="1" noChangeArrowheads="1"/>
          </p:cNvSpPr>
          <p:nvPr>
            <p:ph type="body" idx="1"/>
          </p:nvPr>
        </p:nvSpPr>
        <p:spPr>
          <a:xfrm>
            <a:off x="900113" y="4733925"/>
            <a:ext cx="4960937" cy="448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81075" eaLnBrk="1" hangingPunct="1"/>
            <a:r>
              <a:rPr kumimoji="0" lang="en-US" altLang="zh-CN" smtClean="0"/>
              <a:t> </a:t>
            </a:r>
          </a:p>
        </p:txBody>
      </p:sp>
    </p:spTree>
    <p:extLst>
      <p:ext uri="{BB962C8B-B14F-4D97-AF65-F5344CB8AC3E}">
        <p14:creationId xmlns:p14="http://schemas.microsoft.com/office/powerpoint/2010/main" val="1774998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F75203C-470A-401B-BA27-9AB802172703}" type="slidenum">
              <a:rPr lang="en-US" altLang="zh-CN" smtClean="0"/>
              <a:pPr/>
              <a:t>23</a:t>
            </a:fld>
            <a:endParaRPr lang="en-US" altLang="zh-CN" smtClean="0"/>
          </a:p>
        </p:txBody>
      </p:sp>
    </p:spTree>
    <p:extLst>
      <p:ext uri="{BB962C8B-B14F-4D97-AF65-F5344CB8AC3E}">
        <p14:creationId xmlns:p14="http://schemas.microsoft.com/office/powerpoint/2010/main" val="658192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7DE875C-3C91-44AD-AA3B-6F77ADCFB8E5}" type="slidenum">
              <a:rPr lang="en-US" altLang="zh-CN" smtClean="0"/>
              <a:pPr/>
              <a:t>24</a:t>
            </a:fld>
            <a:endParaRPr lang="en-US" altLang="zh-CN" smtClean="0"/>
          </a:p>
        </p:txBody>
      </p:sp>
    </p:spTree>
    <p:extLst>
      <p:ext uri="{BB962C8B-B14F-4D97-AF65-F5344CB8AC3E}">
        <p14:creationId xmlns:p14="http://schemas.microsoft.com/office/powerpoint/2010/main" val="366613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0FBD149-5A85-4155-A957-A60D4F98765A}" type="slidenum">
              <a:rPr lang="en-US" altLang="zh-CN" smtClean="0"/>
              <a:pPr/>
              <a:t>25</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676275" y="4718050"/>
            <a:ext cx="5408613"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HP54X</a:t>
            </a:r>
            <a:r>
              <a:rPr kumimoji="0" lang="zh-CN" altLang="en-US" smtClean="0"/>
              <a:t>的</a:t>
            </a:r>
            <a:r>
              <a:rPr kumimoji="0" lang="en-US" altLang="zh-CN" smtClean="0"/>
              <a:t>CPU</a:t>
            </a:r>
            <a:r>
              <a:rPr kumimoji="0" lang="zh-CN" altLang="en-US" smtClean="0"/>
              <a:t>都是</a:t>
            </a:r>
            <a:r>
              <a:rPr kumimoji="0" lang="en-US" altLang="zh-CN" smtClean="0"/>
              <a:t>SH3 </a:t>
            </a:r>
          </a:p>
        </p:txBody>
      </p:sp>
    </p:spTree>
    <p:extLst>
      <p:ext uri="{BB962C8B-B14F-4D97-AF65-F5344CB8AC3E}">
        <p14:creationId xmlns:p14="http://schemas.microsoft.com/office/powerpoint/2010/main" val="1233387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36E3F6C-83B3-4D32-A5DC-4C6CA5714948}" type="slidenum">
              <a:rPr lang="en-US" altLang="zh-CN" smtClean="0"/>
              <a:pPr/>
              <a:t>26</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3153666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64F4B80-8A7E-4E0C-B302-3A2058A519C9}" type="slidenum">
              <a:rPr lang="en-US" altLang="zh-CN" smtClean="0"/>
              <a:pPr/>
              <a:t>27</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2331888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EF04A30-2950-4ACA-BD66-19DC587B225C}" type="slidenum">
              <a:rPr lang="en-US" altLang="zh-CN" smtClean="0"/>
              <a:pPr/>
              <a:t>28</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2212916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D223E70-1A07-4CD4-B1D8-146AB7B3BFB0}" type="slidenum">
              <a:rPr lang="en-US" altLang="zh-CN" smtClean="0"/>
              <a:pPr/>
              <a:t>29</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1801620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832063B-5900-4C8D-BAE6-1998B095F26A}" type="slidenum">
              <a:rPr lang="en-US" altLang="zh-CN" smtClean="0"/>
              <a:pPr/>
              <a:t>3</a:t>
            </a:fld>
            <a:endParaRPr lang="en-US" altLang="zh-CN" smtClean="0"/>
          </a:p>
        </p:txBody>
      </p:sp>
    </p:spTree>
    <p:extLst>
      <p:ext uri="{BB962C8B-B14F-4D97-AF65-F5344CB8AC3E}">
        <p14:creationId xmlns:p14="http://schemas.microsoft.com/office/powerpoint/2010/main" val="1140282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D431D9E-EA15-407D-AF6C-24F545F35010}" type="slidenum">
              <a:rPr lang="en-US" altLang="zh-CN" smtClean="0"/>
              <a:pPr/>
              <a:t>30</a:t>
            </a:fld>
            <a:endParaRPr lang="en-US" altLang="zh-CN" smtClean="0"/>
          </a:p>
        </p:txBody>
      </p:sp>
    </p:spTree>
    <p:extLst>
      <p:ext uri="{BB962C8B-B14F-4D97-AF65-F5344CB8AC3E}">
        <p14:creationId xmlns:p14="http://schemas.microsoft.com/office/powerpoint/2010/main" val="1209746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633F4FC-AC5E-4C46-94AD-3172FFF07625}" type="slidenum">
              <a:rPr lang="en-US" altLang="zh-CN" smtClean="0"/>
              <a:pPr/>
              <a:t>31</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2816851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059BC5D-DEDB-471B-B5E6-4E7AB7C3E036}" type="slidenum">
              <a:rPr lang="en-US" altLang="zh-CN" smtClean="0"/>
              <a:pPr/>
              <a:t>32</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2932735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B2329DC-2034-4ABA-9CA8-8CC5C30907A5}" type="slidenum">
              <a:rPr lang="en-US" altLang="zh-CN" smtClean="0"/>
              <a:pPr/>
              <a:t>33</a:t>
            </a:fld>
            <a:endParaRPr lang="en-US" altLang="zh-CN" smtClean="0"/>
          </a:p>
        </p:txBody>
      </p:sp>
    </p:spTree>
    <p:extLst>
      <p:ext uri="{BB962C8B-B14F-4D97-AF65-F5344CB8AC3E}">
        <p14:creationId xmlns:p14="http://schemas.microsoft.com/office/powerpoint/2010/main" val="2879730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13A98EE-DADD-4591-93B2-35F2E50CEA0D}" type="slidenum">
              <a:rPr lang="en-US" altLang="zh-CN" smtClean="0"/>
              <a:pPr/>
              <a:t>34</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332525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AAFD701-F1A3-49D5-BDC0-78AD543E42E4}" type="slidenum">
              <a:rPr lang="en-US" altLang="zh-CN" smtClean="0"/>
              <a:pPr/>
              <a:t>35</a:t>
            </a:fld>
            <a:endParaRPr lang="en-US" altLang="zh-CN" smtClean="0"/>
          </a:p>
        </p:txBody>
      </p:sp>
    </p:spTree>
    <p:extLst>
      <p:ext uri="{BB962C8B-B14F-4D97-AF65-F5344CB8AC3E}">
        <p14:creationId xmlns:p14="http://schemas.microsoft.com/office/powerpoint/2010/main" val="3946185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7CBDD61-04BF-4D9F-845D-8425895719A8}" type="slidenum">
              <a:rPr lang="en-US" altLang="zh-CN" smtClean="0"/>
              <a:pPr/>
              <a:t>36</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1576613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9688AF5-5FD2-4FC8-BD77-A87A9DC8F70D}" type="slidenum">
              <a:rPr lang="en-US" altLang="zh-CN" smtClean="0"/>
              <a:pPr/>
              <a:t>37</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1911778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CB50585-1AA0-4BC3-B344-0E473A4FD44B}" type="slidenum">
              <a:rPr lang="en-US" altLang="zh-CN" smtClean="0"/>
              <a:pPr/>
              <a:t>38</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1992795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DB0CBE6-08D8-4EC8-938D-4BA1E497F009}" type="slidenum">
              <a:rPr lang="en-US" altLang="zh-CN" smtClean="0"/>
              <a:pPr/>
              <a:t>39</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36510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171621A-5F90-4F3A-B7B9-FF2F68EA8176}" type="slidenum">
              <a:rPr lang="en-US" altLang="zh-CN" smtClean="0">
                <a:solidFill>
                  <a:srgbClr val="000000"/>
                </a:solidFill>
              </a:rPr>
              <a:pPr/>
              <a:t>4</a:t>
            </a:fld>
            <a:endParaRPr lang="en-US" altLang="zh-CN" smtClean="0">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1960075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1099DD5-F899-4240-BC93-B5BA3433AB8D}" type="slidenum">
              <a:rPr lang="en-US" altLang="zh-CN" smtClean="0"/>
              <a:pPr/>
              <a:t>40</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3905293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ABB7FA8-F476-42AE-A22E-13ADEE3C4B5F}" type="slidenum">
              <a:rPr lang="en-US" altLang="zh-CN" smtClean="0"/>
              <a:pPr/>
              <a:t>41</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4013065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BA051B4-76E5-4E7B-BC3F-938CEB0A4664}" type="slidenum">
              <a:rPr lang="en-US" altLang="zh-CN" smtClean="0"/>
              <a:pPr/>
              <a:t>42</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3093246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7915A6E-F98F-490C-BCA9-F8640588E5F1}" type="slidenum">
              <a:rPr lang="en-US" altLang="zh-CN" smtClean="0"/>
              <a:pPr/>
              <a:t>43</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2516988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1B19978-ECEA-438C-9D0F-2B27E6186FBF}" type="slidenum">
              <a:rPr lang="en-US" altLang="zh-CN" smtClean="0"/>
              <a:pPr/>
              <a:t>44</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2467052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55B68B5-BA13-43E5-9667-F63C67B5C80D}" type="slidenum">
              <a:rPr lang="en-US" altLang="zh-CN" smtClean="0"/>
              <a:pPr/>
              <a:t>45</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31010235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5382E7A-34D6-4D7F-AC71-305B664D0BED}" type="slidenum">
              <a:rPr lang="en-US" altLang="zh-CN" smtClean="0"/>
              <a:pPr/>
              <a:t>46</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30024109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239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8BA0AE2-BB94-4A7B-B452-0C8ABD5B6FA8}" type="slidenum">
              <a:rPr lang="en-US" altLang="zh-CN" smtClean="0"/>
              <a:pPr/>
              <a:t>47</a:t>
            </a:fld>
            <a:endParaRPr lang="en-US" altLang="zh-CN" smtClean="0"/>
          </a:p>
        </p:txBody>
      </p:sp>
    </p:spTree>
    <p:extLst>
      <p:ext uri="{BB962C8B-B14F-4D97-AF65-F5344CB8AC3E}">
        <p14:creationId xmlns:p14="http://schemas.microsoft.com/office/powerpoint/2010/main" val="1131925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AGP</a:t>
            </a:r>
            <a:r>
              <a:rPr kumimoji="0" lang="zh-CN" altLang="en-US" smtClean="0"/>
              <a:t>（</a:t>
            </a:r>
            <a:r>
              <a:rPr kumimoji="0" lang="en-US" altLang="zh-CN" smtClean="0"/>
              <a:t>Accelerate Graphical Port</a:t>
            </a:r>
            <a:r>
              <a:rPr kumimoji="0" lang="zh-CN" altLang="en-US" smtClean="0"/>
              <a:t>），加速图形接口。随着显示芯片的发展，</a:t>
            </a:r>
            <a:r>
              <a:rPr kumimoji="0" lang="en-US" altLang="zh-CN" smtClean="0">
                <a:hlinkClick r:id="rId3"/>
              </a:rPr>
              <a:t>PC</a:t>
            </a:r>
            <a:r>
              <a:rPr kumimoji="0" lang="en-US" altLang="zh-CN" smtClean="0"/>
              <a:t>I</a:t>
            </a:r>
            <a:r>
              <a:rPr kumimoji="0" lang="zh-CN" altLang="en-US" smtClean="0"/>
              <a:t>总线日益无法满足其需求。英特尔于</a:t>
            </a:r>
            <a:r>
              <a:rPr kumimoji="0" lang="en-US" altLang="zh-CN" smtClean="0"/>
              <a:t>1996</a:t>
            </a:r>
            <a:r>
              <a:rPr kumimoji="0" lang="zh-CN" altLang="en-US" smtClean="0"/>
              <a:t>年</a:t>
            </a:r>
            <a:r>
              <a:rPr kumimoji="0" lang="en-US" altLang="zh-CN" smtClean="0"/>
              <a:t>7</a:t>
            </a:r>
            <a:r>
              <a:rPr kumimoji="0" lang="zh-CN" altLang="en-US" smtClean="0"/>
              <a:t>月正式推出了</a:t>
            </a:r>
            <a:r>
              <a:rPr kumimoji="0" lang="en-US" altLang="zh-CN" smtClean="0"/>
              <a:t>AGP</a:t>
            </a:r>
            <a:r>
              <a:rPr kumimoji="0" lang="zh-CN" altLang="en-US" smtClean="0"/>
              <a:t>接口，它是一种显示卡专用的局部总线。严格的说，</a:t>
            </a:r>
            <a:r>
              <a:rPr kumimoji="0" lang="en-US" altLang="zh-CN" smtClean="0"/>
              <a:t>AGP</a:t>
            </a:r>
            <a:r>
              <a:rPr kumimoji="0" lang="zh-CN" altLang="en-US" smtClean="0"/>
              <a:t>不能称为总线，它与</a:t>
            </a:r>
            <a:r>
              <a:rPr kumimoji="0" lang="en-US" altLang="zh-CN" smtClean="0"/>
              <a:t>PCI</a:t>
            </a:r>
            <a:r>
              <a:rPr kumimoji="0" lang="zh-CN" altLang="en-US" smtClean="0"/>
              <a:t>总线不同，因为它是点对点连接，即连接控制芯片和</a:t>
            </a:r>
            <a:r>
              <a:rPr kumimoji="0" lang="en-US" altLang="zh-CN" smtClean="0"/>
              <a:t>AGP</a:t>
            </a:r>
            <a:r>
              <a:rPr kumimoji="0" lang="zh-CN" altLang="en-US" smtClean="0"/>
              <a:t>显示卡，但在习惯上我们依然称其为</a:t>
            </a:r>
            <a:r>
              <a:rPr kumimoji="0" lang="en-US" altLang="zh-CN" smtClean="0"/>
              <a:t>AGP</a:t>
            </a:r>
            <a:r>
              <a:rPr kumimoji="0" lang="zh-CN" altLang="en-US" smtClean="0"/>
              <a:t>总线。</a:t>
            </a:r>
            <a:r>
              <a:rPr kumimoji="0" lang="en-US" altLang="zh-CN" smtClean="0"/>
              <a:t>AGP</a:t>
            </a:r>
            <a:r>
              <a:rPr kumimoji="0" lang="zh-CN" altLang="en-US" smtClean="0"/>
              <a:t>接口是基于</a:t>
            </a:r>
            <a:r>
              <a:rPr kumimoji="0" lang="en-US" altLang="zh-CN" smtClean="0"/>
              <a:t>PCI 2.1 </a:t>
            </a:r>
            <a:r>
              <a:rPr kumimoji="0" lang="zh-CN" altLang="en-US" smtClean="0"/>
              <a:t>版规范并进行扩充修改而成，工作频率为</a:t>
            </a:r>
            <a:r>
              <a:rPr kumimoji="0" lang="en-US" altLang="zh-CN" smtClean="0"/>
              <a:t>66MHz</a:t>
            </a:r>
            <a:r>
              <a:rPr kumimoji="0" lang="zh-CN" altLang="en-US" smtClean="0"/>
              <a:t>。 </a:t>
            </a:r>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C02FC70-814A-41F4-AF2A-F99196AD0D52}" type="slidenum">
              <a:rPr lang="en-US" altLang="zh-CN" smtClean="0"/>
              <a:pPr/>
              <a:t>48</a:t>
            </a:fld>
            <a:endParaRPr lang="en-US" altLang="zh-CN" smtClean="0"/>
          </a:p>
        </p:txBody>
      </p:sp>
    </p:spTree>
    <p:extLst>
      <p:ext uri="{BB962C8B-B14F-4D97-AF65-F5344CB8AC3E}">
        <p14:creationId xmlns:p14="http://schemas.microsoft.com/office/powerpoint/2010/main" val="15938521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280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2A1EFB2-6AC7-4471-AFC4-8E65FEF1EE87}" type="slidenum">
              <a:rPr lang="en-US" altLang="zh-CN" smtClean="0"/>
              <a:pPr/>
              <a:t>49</a:t>
            </a:fld>
            <a:endParaRPr lang="en-US" altLang="zh-CN" smtClean="0"/>
          </a:p>
        </p:txBody>
      </p:sp>
    </p:spTree>
    <p:extLst>
      <p:ext uri="{BB962C8B-B14F-4D97-AF65-F5344CB8AC3E}">
        <p14:creationId xmlns:p14="http://schemas.microsoft.com/office/powerpoint/2010/main" val="136110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699A693-8A3B-428A-816A-208AC8012DA9}" type="slidenum">
              <a:rPr lang="en-US" altLang="zh-CN" smtClean="0"/>
              <a:pPr/>
              <a:t>5</a:t>
            </a:fld>
            <a:endParaRPr lang="en-US" altLang="zh-CN" smtClean="0"/>
          </a:p>
        </p:txBody>
      </p:sp>
    </p:spTree>
    <p:extLst>
      <p:ext uri="{BB962C8B-B14F-4D97-AF65-F5344CB8AC3E}">
        <p14:creationId xmlns:p14="http://schemas.microsoft.com/office/powerpoint/2010/main" val="2738606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7DE3FA2-48B1-41A6-99C0-A26308B24777}" type="slidenum">
              <a:rPr lang="en-US" altLang="zh-CN" smtClean="0"/>
              <a:pPr/>
              <a:t>50</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en-US" altLang="zh-CN" sz="900" smtClean="0"/>
              <a:t>PCI Express</a:t>
            </a:r>
            <a:r>
              <a:rPr kumimoji="0" lang="zh-CN" altLang="en-US" sz="900" smtClean="0"/>
              <a:t>是新一代的总线接口，而采用此类接口的显卡产品，已经在</a:t>
            </a:r>
            <a:r>
              <a:rPr kumimoji="0" lang="en-US" altLang="zh-CN" sz="900" smtClean="0"/>
              <a:t>2004</a:t>
            </a:r>
            <a:r>
              <a:rPr kumimoji="0" lang="zh-CN" altLang="en-US" sz="900" smtClean="0"/>
              <a:t>年正式面世。早在</a:t>
            </a:r>
            <a:r>
              <a:rPr kumimoji="0" lang="en-US" altLang="zh-CN" sz="900" smtClean="0"/>
              <a:t>2001</a:t>
            </a:r>
            <a:r>
              <a:rPr kumimoji="0" lang="zh-CN" altLang="en-US" sz="900" smtClean="0"/>
              <a:t>年的春季</a:t>
            </a:r>
            <a:r>
              <a:rPr kumimoji="0" lang="zh-CN" altLang="en-US" sz="900" smtClean="0">
                <a:latin typeface="Arial" panose="020B0604020202020204" pitchFamily="34" charset="0"/>
              </a:rPr>
              <a:t>“</a:t>
            </a:r>
            <a:r>
              <a:rPr kumimoji="0" lang="zh-CN" altLang="en-US" sz="900" smtClean="0"/>
              <a:t>英特尔开发者论坛</a:t>
            </a:r>
            <a:r>
              <a:rPr kumimoji="0" lang="zh-CN" altLang="en-US" sz="900" smtClean="0">
                <a:latin typeface="Arial" panose="020B0604020202020204" pitchFamily="34" charset="0"/>
              </a:rPr>
              <a:t>”</a:t>
            </a:r>
            <a:r>
              <a:rPr kumimoji="0" lang="zh-CN" altLang="en-US" sz="900" smtClean="0"/>
              <a:t>上，英特尔公司就提出了要用新一代的技术取代</a:t>
            </a:r>
            <a:r>
              <a:rPr kumimoji="0" lang="en-US" altLang="zh-CN" sz="900" smtClean="0"/>
              <a:t>PCI</a:t>
            </a:r>
            <a:r>
              <a:rPr kumimoji="0" lang="zh-CN" altLang="en-US" sz="900" smtClean="0"/>
              <a:t>总线和多种芯片的内部连接，并称之为第三代</a:t>
            </a:r>
            <a:r>
              <a:rPr kumimoji="0" lang="en-US" altLang="zh-CN" sz="900" smtClean="0"/>
              <a:t>I/O</a:t>
            </a:r>
            <a:r>
              <a:rPr kumimoji="0" lang="zh-CN" altLang="en-US" sz="900" smtClean="0"/>
              <a:t>总线技术。随后在</a:t>
            </a:r>
            <a:r>
              <a:rPr kumimoji="0" lang="en-US" altLang="zh-CN" sz="900" smtClean="0"/>
              <a:t>2001</a:t>
            </a:r>
            <a:r>
              <a:rPr kumimoji="0" lang="zh-CN" altLang="en-US" sz="900" smtClean="0"/>
              <a:t>年底，包括</a:t>
            </a:r>
            <a:r>
              <a:rPr kumimoji="0" lang="en-US" altLang="zh-CN" sz="900" smtClean="0"/>
              <a:t>Intel</a:t>
            </a:r>
            <a:r>
              <a:rPr kumimoji="0" lang="zh-CN" altLang="en-US" sz="900" smtClean="0"/>
              <a:t>、</a:t>
            </a:r>
            <a:r>
              <a:rPr kumimoji="0" lang="en-US" altLang="zh-CN" sz="900" smtClean="0"/>
              <a:t>AMD</a:t>
            </a:r>
            <a:r>
              <a:rPr kumimoji="0" lang="zh-CN" altLang="en-US" sz="900" smtClean="0"/>
              <a:t>、</a:t>
            </a:r>
            <a:r>
              <a:rPr kumimoji="0" lang="en-US" altLang="zh-CN" sz="900" smtClean="0"/>
              <a:t>DELL</a:t>
            </a:r>
            <a:r>
              <a:rPr kumimoji="0" lang="zh-CN" altLang="en-US" sz="900" smtClean="0"/>
              <a:t>、</a:t>
            </a:r>
            <a:r>
              <a:rPr kumimoji="0" lang="en-US" altLang="zh-CN" sz="900" smtClean="0"/>
              <a:t>IBM</a:t>
            </a:r>
            <a:r>
              <a:rPr kumimoji="0" lang="zh-CN" altLang="en-US" sz="900" smtClean="0"/>
              <a:t>在内的</a:t>
            </a:r>
            <a:r>
              <a:rPr kumimoji="0" lang="en-US" altLang="zh-CN" sz="900" smtClean="0"/>
              <a:t>20</a:t>
            </a:r>
            <a:r>
              <a:rPr kumimoji="0" lang="zh-CN" altLang="en-US" sz="900" smtClean="0"/>
              <a:t>多家业界主导公司开始起草新技术的规范，并在</a:t>
            </a:r>
            <a:r>
              <a:rPr kumimoji="0" lang="en-US" altLang="zh-CN" sz="900" smtClean="0"/>
              <a:t>2002</a:t>
            </a:r>
            <a:r>
              <a:rPr kumimoji="0" lang="zh-CN" altLang="en-US" sz="900" smtClean="0"/>
              <a:t>年完成，对其正式命名为</a:t>
            </a:r>
            <a:r>
              <a:rPr kumimoji="0" lang="en-US" altLang="zh-CN" sz="900" smtClean="0"/>
              <a:t>PCI Express</a:t>
            </a:r>
            <a:r>
              <a:rPr kumimoji="0" lang="zh-CN" altLang="en-US" sz="900" smtClean="0"/>
              <a:t>。 </a:t>
            </a:r>
          </a:p>
          <a:p>
            <a:pPr eaLnBrk="1" hangingPunct="1">
              <a:lnSpc>
                <a:spcPct val="90000"/>
              </a:lnSpc>
            </a:pPr>
            <a:r>
              <a:rPr kumimoji="0" lang="en-US" altLang="zh-CN" sz="900" smtClean="0"/>
              <a:t>PCI Express</a:t>
            </a:r>
            <a:r>
              <a:rPr kumimoji="0" lang="zh-CN" altLang="en-US" sz="900" smtClean="0"/>
              <a:t>采用了目前业内流行的点对点串行连接，比起</a:t>
            </a:r>
            <a:r>
              <a:rPr kumimoji="0" lang="en-US" altLang="zh-CN" sz="900" smtClean="0"/>
              <a:t>PCI</a:t>
            </a:r>
            <a:r>
              <a:rPr kumimoji="0" lang="zh-CN" altLang="en-US" sz="900" smtClean="0"/>
              <a:t>以及更早期的计算机总线的共享并行架构，每个设备都有自己的专用连接，不需要向整个总线请求带宽，而且可以把数据传输率提高到一个很高的频率，达到</a:t>
            </a:r>
            <a:r>
              <a:rPr kumimoji="0" lang="en-US" altLang="zh-CN" sz="900" smtClean="0"/>
              <a:t>PCI</a:t>
            </a:r>
            <a:r>
              <a:rPr kumimoji="0" lang="zh-CN" altLang="en-US" sz="900" smtClean="0"/>
              <a:t>所不能提供的高带宽。相对于传统</a:t>
            </a:r>
            <a:r>
              <a:rPr kumimoji="0" lang="en-US" altLang="zh-CN" sz="900" smtClean="0"/>
              <a:t>PCI</a:t>
            </a:r>
            <a:r>
              <a:rPr kumimoji="0" lang="zh-CN" altLang="en-US" sz="900" smtClean="0"/>
              <a:t>总线在单一时间周期内只能实现单向传输，</a:t>
            </a:r>
            <a:r>
              <a:rPr kumimoji="0" lang="en-US" altLang="zh-CN" sz="900" smtClean="0"/>
              <a:t>PCI Express</a:t>
            </a:r>
            <a:r>
              <a:rPr kumimoji="0" lang="zh-CN" altLang="en-US" sz="900" smtClean="0"/>
              <a:t>的双单工连接能提供更高的传输速率和质量，它们之间的差异跟半双工和全双工类似。 </a:t>
            </a:r>
          </a:p>
          <a:p>
            <a:pPr eaLnBrk="1" hangingPunct="1">
              <a:lnSpc>
                <a:spcPct val="90000"/>
              </a:lnSpc>
            </a:pPr>
            <a:r>
              <a:rPr kumimoji="0" lang="en-US" altLang="zh-CN" sz="900" smtClean="0"/>
              <a:t>PCI Express</a:t>
            </a:r>
            <a:r>
              <a:rPr kumimoji="0" lang="zh-CN" altLang="en-US" sz="900" smtClean="0"/>
              <a:t>的接口根据总线位宽不同而有所差异，包括</a:t>
            </a:r>
            <a:r>
              <a:rPr kumimoji="0" lang="en-US" altLang="zh-CN" sz="900" smtClean="0"/>
              <a:t>X1</a:t>
            </a:r>
            <a:r>
              <a:rPr kumimoji="0" lang="zh-CN" altLang="en-US" sz="900" smtClean="0"/>
              <a:t>、</a:t>
            </a:r>
            <a:r>
              <a:rPr kumimoji="0" lang="en-US" altLang="zh-CN" sz="900" smtClean="0"/>
              <a:t>X4</a:t>
            </a:r>
            <a:r>
              <a:rPr kumimoji="0" lang="zh-CN" altLang="en-US" sz="900" smtClean="0"/>
              <a:t>、</a:t>
            </a:r>
            <a:r>
              <a:rPr kumimoji="0" lang="en-US" altLang="zh-CN" sz="900" smtClean="0"/>
              <a:t>X8</a:t>
            </a:r>
            <a:r>
              <a:rPr kumimoji="0" lang="zh-CN" altLang="en-US" sz="900" smtClean="0"/>
              <a:t>以及</a:t>
            </a:r>
            <a:r>
              <a:rPr kumimoji="0" lang="en-US" altLang="zh-CN" sz="900" smtClean="0"/>
              <a:t>X16</a:t>
            </a:r>
            <a:r>
              <a:rPr kumimoji="0" lang="zh-CN" altLang="en-US" sz="900" smtClean="0"/>
              <a:t>（</a:t>
            </a:r>
            <a:r>
              <a:rPr kumimoji="0" lang="en-US" altLang="zh-CN" sz="900" smtClean="0"/>
              <a:t>X2</a:t>
            </a:r>
            <a:r>
              <a:rPr kumimoji="0" lang="zh-CN" altLang="en-US" sz="900" smtClean="0"/>
              <a:t>模式将用于内部接口而非插槽模式）。较短的</a:t>
            </a:r>
            <a:r>
              <a:rPr kumimoji="0" lang="en-US" altLang="zh-CN" sz="900" smtClean="0"/>
              <a:t>PCI Express</a:t>
            </a:r>
            <a:r>
              <a:rPr kumimoji="0" lang="zh-CN" altLang="en-US" sz="900" smtClean="0"/>
              <a:t>卡可以插入较长的</a:t>
            </a:r>
            <a:r>
              <a:rPr kumimoji="0" lang="en-US" altLang="zh-CN" sz="900" smtClean="0"/>
              <a:t>PCI Express</a:t>
            </a:r>
            <a:r>
              <a:rPr kumimoji="0" lang="zh-CN" altLang="en-US" sz="900" smtClean="0"/>
              <a:t>插槽中使用。</a:t>
            </a:r>
            <a:r>
              <a:rPr kumimoji="0" lang="en-US" altLang="zh-CN" sz="900" smtClean="0"/>
              <a:t>PCI Express</a:t>
            </a:r>
            <a:r>
              <a:rPr kumimoji="0" lang="zh-CN" altLang="en-US" sz="900" smtClean="0"/>
              <a:t>接口能够支持热拔插，这也是个不小的飞跃。</a:t>
            </a:r>
            <a:r>
              <a:rPr kumimoji="0" lang="en-US" altLang="zh-CN" sz="900" smtClean="0"/>
              <a:t>PCI Express</a:t>
            </a:r>
            <a:r>
              <a:rPr kumimoji="0" lang="zh-CN" altLang="en-US" sz="900" smtClean="0"/>
              <a:t>卡支持的三种电压分别为</a:t>
            </a:r>
            <a:r>
              <a:rPr kumimoji="0" lang="en-US" altLang="zh-CN" sz="900" smtClean="0"/>
              <a:t>+3.3V</a:t>
            </a:r>
            <a:r>
              <a:rPr kumimoji="0" lang="zh-CN" altLang="en-US" sz="900" smtClean="0"/>
              <a:t>、</a:t>
            </a:r>
            <a:r>
              <a:rPr kumimoji="0" lang="en-US" altLang="zh-CN" sz="900" smtClean="0"/>
              <a:t>3.3Vaux</a:t>
            </a:r>
            <a:r>
              <a:rPr kumimoji="0" lang="zh-CN" altLang="en-US" sz="900" smtClean="0"/>
              <a:t>以及</a:t>
            </a:r>
            <a:r>
              <a:rPr kumimoji="0" lang="en-US" altLang="zh-CN" sz="900" smtClean="0"/>
              <a:t>+12V</a:t>
            </a:r>
            <a:r>
              <a:rPr kumimoji="0" lang="zh-CN" altLang="en-US" sz="900" smtClean="0"/>
              <a:t>。用于取代</a:t>
            </a:r>
            <a:r>
              <a:rPr kumimoji="0" lang="en-US" altLang="zh-CN" sz="900" smtClean="0"/>
              <a:t>AGP</a:t>
            </a:r>
            <a:r>
              <a:rPr kumimoji="0" lang="zh-CN" altLang="en-US" sz="900" smtClean="0"/>
              <a:t>接口的</a:t>
            </a:r>
            <a:r>
              <a:rPr kumimoji="0" lang="en-US" altLang="zh-CN" sz="900" smtClean="0"/>
              <a:t>PCI Express</a:t>
            </a:r>
            <a:r>
              <a:rPr kumimoji="0" lang="zh-CN" altLang="en-US" sz="900" smtClean="0"/>
              <a:t>接口位宽为</a:t>
            </a:r>
            <a:r>
              <a:rPr kumimoji="0" lang="en-US" altLang="zh-CN" sz="900" smtClean="0"/>
              <a:t>X16</a:t>
            </a:r>
            <a:r>
              <a:rPr kumimoji="0" lang="zh-CN" altLang="en-US" sz="900" smtClean="0"/>
              <a:t>，将能够提供</a:t>
            </a:r>
            <a:r>
              <a:rPr kumimoji="0" lang="en-US" altLang="zh-CN" sz="900" smtClean="0"/>
              <a:t>5GB/s</a:t>
            </a:r>
            <a:r>
              <a:rPr kumimoji="0" lang="zh-CN" altLang="en-US" sz="900" smtClean="0"/>
              <a:t>的带宽，即便有编码上的损耗但仍能够提供约为</a:t>
            </a:r>
            <a:r>
              <a:rPr kumimoji="0" lang="en-US" altLang="zh-CN" sz="900" smtClean="0"/>
              <a:t>4GB/s</a:t>
            </a:r>
            <a:r>
              <a:rPr kumimoji="0" lang="zh-CN" altLang="en-US" sz="900" smtClean="0"/>
              <a:t>左右的实际带宽，远远超过</a:t>
            </a:r>
            <a:r>
              <a:rPr kumimoji="0" lang="en-US" altLang="zh-CN" sz="900" smtClean="0"/>
              <a:t>AGP 8X</a:t>
            </a:r>
            <a:r>
              <a:rPr kumimoji="0" lang="zh-CN" altLang="en-US" sz="900" smtClean="0"/>
              <a:t>的</a:t>
            </a:r>
            <a:r>
              <a:rPr kumimoji="0" lang="en-US" altLang="zh-CN" sz="900" smtClean="0"/>
              <a:t>2.1GB/s</a:t>
            </a:r>
            <a:r>
              <a:rPr kumimoji="0" lang="zh-CN" altLang="en-US" sz="900" smtClean="0"/>
              <a:t>的带宽。</a:t>
            </a:r>
          </a:p>
          <a:p>
            <a:pPr eaLnBrk="1" hangingPunct="1">
              <a:lnSpc>
                <a:spcPct val="90000"/>
              </a:lnSpc>
            </a:pPr>
            <a:r>
              <a:rPr kumimoji="0" lang="zh-CN" altLang="en-US" sz="900" smtClean="0">
                <a:latin typeface="Arial" panose="020B0604020202020204" pitchFamily="34" charset="0"/>
              </a:rPr>
              <a:t>   </a:t>
            </a:r>
            <a:r>
              <a:rPr kumimoji="0" lang="zh-CN" altLang="en-US" sz="900" smtClean="0"/>
              <a:t> </a:t>
            </a:r>
            <a:r>
              <a:rPr kumimoji="0" lang="en-US" altLang="zh-CN" sz="900" smtClean="0"/>
              <a:t>PCI Express</a:t>
            </a:r>
            <a:r>
              <a:rPr kumimoji="0" lang="zh-CN" altLang="en-US" sz="900" smtClean="0"/>
              <a:t>规格从</a:t>
            </a:r>
            <a:r>
              <a:rPr kumimoji="0" lang="en-US" altLang="zh-CN" sz="900" smtClean="0"/>
              <a:t>1</a:t>
            </a:r>
            <a:r>
              <a:rPr kumimoji="0" lang="zh-CN" altLang="en-US" sz="900" smtClean="0"/>
              <a:t>条通道连接到</a:t>
            </a:r>
            <a:r>
              <a:rPr kumimoji="0" lang="en-US" altLang="zh-CN" sz="900" smtClean="0"/>
              <a:t>32</a:t>
            </a:r>
            <a:r>
              <a:rPr kumimoji="0" lang="zh-CN" altLang="en-US" sz="900" smtClean="0"/>
              <a:t>条通道连接，有非常强的伸缩性，以满足不同系统设备对数据传输带宽不同的需求。例如，</a:t>
            </a:r>
            <a:r>
              <a:rPr kumimoji="0" lang="en-US" altLang="zh-CN" sz="900" smtClean="0"/>
              <a:t>PCI Express X1</a:t>
            </a:r>
            <a:r>
              <a:rPr kumimoji="0" lang="zh-CN" altLang="en-US" sz="900" smtClean="0"/>
              <a:t>规格支持双向数据传输，每向数据传输带宽</a:t>
            </a:r>
            <a:r>
              <a:rPr kumimoji="0" lang="en-US" altLang="zh-CN" sz="900" smtClean="0"/>
              <a:t>250MB/s</a:t>
            </a:r>
            <a:r>
              <a:rPr kumimoji="0" lang="zh-CN" altLang="en-US" sz="900" smtClean="0"/>
              <a:t>，</a:t>
            </a:r>
            <a:r>
              <a:rPr kumimoji="0" lang="en-US" altLang="zh-CN" sz="900" smtClean="0"/>
              <a:t>PCI Express X1</a:t>
            </a:r>
            <a:r>
              <a:rPr kumimoji="0" lang="zh-CN" altLang="en-US" sz="900" smtClean="0"/>
              <a:t>已经可以满足主流声效芯片、网卡芯片和存储设备对数据传输带宽的需求，但是远远无法满足图形芯片对数据传输带宽的需求。 因此，必须采用</a:t>
            </a:r>
            <a:r>
              <a:rPr kumimoji="0" lang="en-US" altLang="zh-CN" sz="900" smtClean="0"/>
              <a:t>PCI Express X16</a:t>
            </a:r>
            <a:r>
              <a:rPr kumimoji="0" lang="zh-CN" altLang="en-US" sz="900" smtClean="0"/>
              <a:t>，即</a:t>
            </a:r>
            <a:r>
              <a:rPr kumimoji="0" lang="en-US" altLang="zh-CN" sz="900" smtClean="0"/>
              <a:t>16</a:t>
            </a:r>
            <a:r>
              <a:rPr kumimoji="0" lang="zh-CN" altLang="en-US" sz="900" smtClean="0"/>
              <a:t>条点对点数据传输通道连接来取代传统的</a:t>
            </a:r>
            <a:r>
              <a:rPr kumimoji="0" lang="en-US" altLang="zh-CN" sz="900" smtClean="0"/>
              <a:t>AGP</a:t>
            </a:r>
            <a:r>
              <a:rPr kumimoji="0" lang="zh-CN" altLang="en-US" sz="900" smtClean="0"/>
              <a:t>总线。</a:t>
            </a:r>
            <a:r>
              <a:rPr kumimoji="0" lang="en-US" altLang="zh-CN" sz="900" smtClean="0"/>
              <a:t>PCI Express X16</a:t>
            </a:r>
            <a:r>
              <a:rPr kumimoji="0" lang="zh-CN" altLang="en-US" sz="900" smtClean="0"/>
              <a:t>也支持双向数据传输，每向数据传输带宽高达</a:t>
            </a:r>
            <a:r>
              <a:rPr kumimoji="0" lang="en-US" altLang="zh-CN" sz="900" smtClean="0"/>
              <a:t>4GB/s</a:t>
            </a:r>
            <a:r>
              <a:rPr kumimoji="0" lang="zh-CN" altLang="en-US" sz="900" smtClean="0"/>
              <a:t>，双向数据传输带宽有</a:t>
            </a:r>
            <a:r>
              <a:rPr kumimoji="0" lang="en-US" altLang="zh-CN" sz="900" smtClean="0"/>
              <a:t>8GB/s</a:t>
            </a:r>
            <a:r>
              <a:rPr kumimoji="0" lang="zh-CN" altLang="en-US" sz="900" smtClean="0"/>
              <a:t>之多，相比之下，目前广泛采用的</a:t>
            </a:r>
            <a:r>
              <a:rPr kumimoji="0" lang="en-US" altLang="zh-CN" sz="900" smtClean="0"/>
              <a:t>AGP 8X</a:t>
            </a:r>
            <a:r>
              <a:rPr kumimoji="0" lang="zh-CN" altLang="en-US" sz="900" smtClean="0"/>
              <a:t>数据传输只提供</a:t>
            </a:r>
            <a:r>
              <a:rPr kumimoji="0" lang="en-US" altLang="zh-CN" sz="900" smtClean="0"/>
              <a:t>2.1GB/s</a:t>
            </a:r>
            <a:r>
              <a:rPr kumimoji="0" lang="zh-CN" altLang="en-US" sz="900" smtClean="0"/>
              <a:t>的数据传输带宽。 </a:t>
            </a:r>
          </a:p>
          <a:p>
            <a:pPr eaLnBrk="1" hangingPunct="1">
              <a:lnSpc>
                <a:spcPct val="90000"/>
              </a:lnSpc>
            </a:pPr>
            <a:r>
              <a:rPr kumimoji="0" lang="zh-CN" altLang="en-US" sz="900" smtClean="0">
                <a:latin typeface="Arial" panose="020B0604020202020204" pitchFamily="34" charset="0"/>
              </a:rPr>
              <a:t>   </a:t>
            </a:r>
            <a:r>
              <a:rPr kumimoji="0" lang="zh-CN" altLang="en-US" sz="900" smtClean="0"/>
              <a:t> 尽管</a:t>
            </a:r>
            <a:r>
              <a:rPr kumimoji="0" lang="en-US" altLang="zh-CN" sz="900" smtClean="0"/>
              <a:t>PCI Express</a:t>
            </a:r>
            <a:r>
              <a:rPr kumimoji="0" lang="zh-CN" altLang="en-US" sz="900" smtClean="0"/>
              <a:t>技术规格允许实现</a:t>
            </a:r>
            <a:r>
              <a:rPr kumimoji="0" lang="en-US" altLang="zh-CN" sz="900" smtClean="0"/>
              <a:t>X1</a:t>
            </a:r>
            <a:r>
              <a:rPr kumimoji="0" lang="zh-CN" altLang="en-US" sz="900" smtClean="0"/>
              <a:t>（</a:t>
            </a:r>
            <a:r>
              <a:rPr kumimoji="0" lang="en-US" altLang="zh-CN" sz="900" smtClean="0"/>
              <a:t>250MB/</a:t>
            </a:r>
            <a:r>
              <a:rPr kumimoji="0" lang="zh-CN" altLang="en-US" sz="900" smtClean="0"/>
              <a:t>秒），</a:t>
            </a:r>
            <a:r>
              <a:rPr kumimoji="0" lang="en-US" altLang="zh-CN" sz="900" smtClean="0"/>
              <a:t>X2</a:t>
            </a:r>
            <a:r>
              <a:rPr kumimoji="0" lang="zh-CN" altLang="en-US" sz="900" smtClean="0"/>
              <a:t>，</a:t>
            </a:r>
            <a:r>
              <a:rPr kumimoji="0" lang="en-US" altLang="zh-CN" sz="900" smtClean="0"/>
              <a:t>X4</a:t>
            </a:r>
            <a:r>
              <a:rPr kumimoji="0" lang="zh-CN" altLang="en-US" sz="900" smtClean="0"/>
              <a:t>，</a:t>
            </a:r>
            <a:r>
              <a:rPr kumimoji="0" lang="en-US" altLang="zh-CN" sz="900" smtClean="0"/>
              <a:t>X8</a:t>
            </a:r>
            <a:r>
              <a:rPr kumimoji="0" lang="zh-CN" altLang="en-US" sz="900" smtClean="0"/>
              <a:t>，</a:t>
            </a:r>
            <a:r>
              <a:rPr kumimoji="0" lang="en-US" altLang="zh-CN" sz="900" smtClean="0"/>
              <a:t>X12</a:t>
            </a:r>
            <a:r>
              <a:rPr kumimoji="0" lang="zh-CN" altLang="en-US" sz="900" smtClean="0"/>
              <a:t>，</a:t>
            </a:r>
            <a:r>
              <a:rPr kumimoji="0" lang="en-US" altLang="zh-CN" sz="900" smtClean="0"/>
              <a:t>X16</a:t>
            </a:r>
            <a:r>
              <a:rPr kumimoji="0" lang="zh-CN" altLang="en-US" sz="900" smtClean="0"/>
              <a:t>和</a:t>
            </a:r>
            <a:r>
              <a:rPr kumimoji="0" lang="en-US" altLang="zh-CN" sz="900" smtClean="0"/>
              <a:t>X32</a:t>
            </a:r>
            <a:r>
              <a:rPr kumimoji="0" lang="zh-CN" altLang="en-US" sz="900" smtClean="0"/>
              <a:t>通道规格，但是依目前形式来看，</a:t>
            </a:r>
            <a:r>
              <a:rPr kumimoji="0" lang="en-US" altLang="zh-CN" sz="900" smtClean="0"/>
              <a:t>PCI Express X1</a:t>
            </a:r>
            <a:r>
              <a:rPr kumimoji="0" lang="zh-CN" altLang="en-US" sz="900" smtClean="0"/>
              <a:t>和</a:t>
            </a:r>
            <a:r>
              <a:rPr kumimoji="0" lang="en-US" altLang="zh-CN" sz="900" smtClean="0"/>
              <a:t>PCI Express X16</a:t>
            </a:r>
            <a:r>
              <a:rPr kumimoji="0" lang="zh-CN" altLang="en-US" sz="900" smtClean="0"/>
              <a:t>将成为</a:t>
            </a:r>
            <a:r>
              <a:rPr kumimoji="0" lang="en-US" altLang="zh-CN" sz="900" smtClean="0"/>
              <a:t>PCI Express</a:t>
            </a:r>
            <a:r>
              <a:rPr kumimoji="0" lang="zh-CN" altLang="en-US" sz="900" smtClean="0"/>
              <a:t>主流规格，同时芯片组厂商将在南桥芯片当中添加对</a:t>
            </a:r>
            <a:r>
              <a:rPr kumimoji="0" lang="en-US" altLang="zh-CN" sz="900" smtClean="0"/>
              <a:t>PCI Express X1</a:t>
            </a:r>
            <a:r>
              <a:rPr kumimoji="0" lang="zh-CN" altLang="en-US" sz="900" smtClean="0"/>
              <a:t>的支持，在北桥芯片当中添加对</a:t>
            </a:r>
            <a:r>
              <a:rPr kumimoji="0" lang="en-US" altLang="zh-CN" sz="900" smtClean="0"/>
              <a:t>PCI Express X16</a:t>
            </a:r>
            <a:r>
              <a:rPr kumimoji="0" lang="zh-CN" altLang="en-US" sz="900" smtClean="0"/>
              <a:t>的支持。除去提供极高数据传输带宽之外，</a:t>
            </a:r>
            <a:r>
              <a:rPr kumimoji="0" lang="en-US" altLang="zh-CN" sz="900" smtClean="0"/>
              <a:t>PCI Express</a:t>
            </a:r>
            <a:r>
              <a:rPr kumimoji="0" lang="zh-CN" altLang="en-US" sz="900" smtClean="0"/>
              <a:t>因为采用串行数据包方式传递数据，所以</a:t>
            </a:r>
            <a:r>
              <a:rPr kumimoji="0" lang="en-US" altLang="zh-CN" sz="900" smtClean="0"/>
              <a:t>PCI Express</a:t>
            </a:r>
            <a:r>
              <a:rPr kumimoji="0" lang="zh-CN" altLang="en-US" sz="900" smtClean="0"/>
              <a:t>接口每个针脚可以获得比传统</a:t>
            </a:r>
            <a:r>
              <a:rPr kumimoji="0" lang="en-US" altLang="zh-CN" sz="900" smtClean="0"/>
              <a:t>I/O</a:t>
            </a:r>
            <a:r>
              <a:rPr kumimoji="0" lang="zh-CN" altLang="en-US" sz="900" smtClean="0"/>
              <a:t>标准更多的带宽，这样就可以降低</a:t>
            </a:r>
            <a:r>
              <a:rPr kumimoji="0" lang="en-US" altLang="zh-CN" sz="900" smtClean="0"/>
              <a:t>PCI Express</a:t>
            </a:r>
            <a:r>
              <a:rPr kumimoji="0" lang="zh-CN" altLang="en-US" sz="900" smtClean="0"/>
              <a:t>设备生产成本和体积。另外，</a:t>
            </a:r>
            <a:r>
              <a:rPr kumimoji="0" lang="en-US" altLang="zh-CN" sz="900" smtClean="0"/>
              <a:t>PCI Express</a:t>
            </a:r>
            <a:r>
              <a:rPr kumimoji="0" lang="zh-CN" altLang="en-US" sz="900" smtClean="0"/>
              <a:t>也支持高阶电源管理，支持热插拔，支持数据同步传输，为优先传输数据进行带宽优化。 </a:t>
            </a:r>
          </a:p>
          <a:p>
            <a:pPr eaLnBrk="1" hangingPunct="1">
              <a:lnSpc>
                <a:spcPct val="90000"/>
              </a:lnSpc>
            </a:pPr>
            <a:r>
              <a:rPr kumimoji="0" lang="zh-CN" altLang="en-US" sz="900" smtClean="0">
                <a:latin typeface="Arial" panose="020B0604020202020204" pitchFamily="34" charset="0"/>
              </a:rPr>
              <a:t>   </a:t>
            </a:r>
            <a:r>
              <a:rPr kumimoji="0" lang="zh-CN" altLang="en-US" sz="900" smtClean="0"/>
              <a:t> 在兼容性方面，</a:t>
            </a:r>
            <a:r>
              <a:rPr kumimoji="0" lang="en-US" altLang="zh-CN" sz="900" smtClean="0"/>
              <a:t>PCI Express</a:t>
            </a:r>
            <a:r>
              <a:rPr kumimoji="0" lang="zh-CN" altLang="en-US" sz="900" smtClean="0"/>
              <a:t>在软件层面上兼容目前的</a:t>
            </a:r>
            <a:r>
              <a:rPr kumimoji="0" lang="en-US" altLang="zh-CN" sz="900" smtClean="0"/>
              <a:t>PCI</a:t>
            </a:r>
            <a:r>
              <a:rPr kumimoji="0" lang="zh-CN" altLang="en-US" sz="900" smtClean="0"/>
              <a:t>技术和设备，支持</a:t>
            </a:r>
            <a:r>
              <a:rPr kumimoji="0" lang="en-US" altLang="zh-CN" sz="900" smtClean="0"/>
              <a:t>PCI</a:t>
            </a:r>
            <a:r>
              <a:rPr kumimoji="0" lang="zh-CN" altLang="en-US" sz="900" smtClean="0"/>
              <a:t>设备和内存模组的初始化，也就是说目前的驱动程序、操作系统无需推倒重来，就可以支持</a:t>
            </a:r>
            <a:r>
              <a:rPr kumimoji="0" lang="en-US" altLang="zh-CN" sz="900" smtClean="0"/>
              <a:t>PCI Express</a:t>
            </a:r>
            <a:r>
              <a:rPr kumimoji="0" lang="zh-CN" altLang="en-US" sz="900" smtClean="0"/>
              <a:t>设备。</a:t>
            </a:r>
          </a:p>
        </p:txBody>
      </p:sp>
    </p:spTree>
    <p:extLst>
      <p:ext uri="{BB962C8B-B14F-4D97-AF65-F5344CB8AC3E}">
        <p14:creationId xmlns:p14="http://schemas.microsoft.com/office/powerpoint/2010/main" val="2695842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73BFA17-7011-411E-93D2-F630B0EEB26A}" type="slidenum">
              <a:rPr lang="en-US" altLang="zh-CN" smtClean="0"/>
              <a:pPr/>
              <a:t>51</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PICMG</a:t>
            </a:r>
            <a:r>
              <a:rPr kumimoji="0" lang="zh-CN" altLang="en-US" smtClean="0"/>
              <a:t>：</a:t>
            </a:r>
            <a:r>
              <a:rPr kumimoji="0" lang="en-US" altLang="zh-CN" smtClean="0"/>
              <a:t>PCI</a:t>
            </a:r>
            <a:r>
              <a:rPr kumimoji="0" lang="zh-CN" altLang="en-US" smtClean="0"/>
              <a:t>工业计算机制造者联合会 </a:t>
            </a:r>
          </a:p>
          <a:p>
            <a:pPr eaLnBrk="1" hangingPunct="1"/>
            <a:r>
              <a:rPr kumimoji="0" lang="en-US" altLang="zh-CN" smtClean="0"/>
              <a:t>CompactPCI</a:t>
            </a:r>
            <a:r>
              <a:rPr kumimoji="0" lang="zh-CN" altLang="en-US" smtClean="0"/>
              <a:t>在设计时，将</a:t>
            </a:r>
            <a:r>
              <a:rPr kumimoji="0" lang="en-US" altLang="zh-CN" smtClean="0"/>
              <a:t>VME</a:t>
            </a:r>
            <a:r>
              <a:rPr kumimoji="0" lang="zh-CN" altLang="en-US" smtClean="0"/>
              <a:t>密集坚固的封装和大型设备的极佳冷却效果以及</a:t>
            </a:r>
            <a:r>
              <a:rPr kumimoji="0" lang="en-US" altLang="zh-CN" smtClean="0"/>
              <a:t>PC</a:t>
            </a:r>
            <a:r>
              <a:rPr kumimoji="0" lang="zh-CN" altLang="en-US" smtClean="0"/>
              <a:t>廉价、易采用最新处理能力的芯片结合在一起，既保证了</a:t>
            </a:r>
            <a:r>
              <a:rPr kumimoji="0" lang="en-US" altLang="zh-CN" smtClean="0"/>
              <a:t>99.999%</a:t>
            </a:r>
            <a:r>
              <a:rPr kumimoji="0" lang="zh-CN" altLang="en-US" smtClean="0"/>
              <a:t>的高可靠度，也极大降低了硬件和软件开发成本。</a:t>
            </a:r>
            <a:r>
              <a:rPr kumimoji="0" lang="en-US" altLang="zh-CN" sz="1000" smtClean="0"/>
              <a:t>VME(Versa Module Eurocard)</a:t>
            </a:r>
          </a:p>
        </p:txBody>
      </p:sp>
    </p:spTree>
    <p:extLst>
      <p:ext uri="{BB962C8B-B14F-4D97-AF65-F5344CB8AC3E}">
        <p14:creationId xmlns:p14="http://schemas.microsoft.com/office/powerpoint/2010/main" val="2812202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0D30DC6-1335-4E4E-9F10-76B729420C49}" type="slidenum">
              <a:rPr lang="en-US" altLang="zh-CN" smtClean="0"/>
              <a:pPr/>
              <a:t>52</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676275" y="4718050"/>
            <a:ext cx="5408613"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1992</a:t>
            </a:r>
            <a:r>
              <a:rPr kumimoji="0" lang="zh-CN" altLang="en-US" smtClean="0"/>
              <a:t>年</a:t>
            </a:r>
            <a:r>
              <a:rPr kumimoji="0" lang="en-US" altLang="zh-CN" smtClean="0"/>
              <a:t>PC/104(PC104)</a:t>
            </a:r>
            <a:r>
              <a:rPr kumimoji="0" lang="zh-CN" altLang="en-US" smtClean="0"/>
              <a:t>作为基本文件被采纳</a:t>
            </a:r>
            <a:r>
              <a:rPr kumimoji="0" lang="en-US" altLang="zh-CN" smtClean="0"/>
              <a:t>,</a:t>
            </a:r>
            <a:r>
              <a:rPr kumimoji="0" lang="zh-CN" altLang="en-US" smtClean="0"/>
              <a:t>叫做</a:t>
            </a:r>
            <a:r>
              <a:rPr kumimoji="0" lang="en-US" altLang="zh-CN" smtClean="0"/>
              <a:t>IEEE-P996.1</a:t>
            </a:r>
            <a:r>
              <a:rPr kumimoji="0" lang="zh-CN" altLang="en-US" smtClean="0"/>
              <a:t>兼容</a:t>
            </a:r>
            <a:r>
              <a:rPr kumimoji="0" lang="en-US" altLang="zh-CN" smtClean="0"/>
              <a:t>PC</a:t>
            </a:r>
            <a:r>
              <a:rPr kumimoji="0" lang="zh-CN" altLang="en-US" smtClean="0"/>
              <a:t>嵌入式模块标准。</a:t>
            </a:r>
            <a:r>
              <a:rPr kumimoji="0" lang="en-US" altLang="zh-CN" smtClean="0"/>
              <a:t>PC/104(PC104)</a:t>
            </a:r>
            <a:r>
              <a:rPr kumimoji="0" lang="zh-CN" altLang="en-US" smtClean="0"/>
              <a:t>是一种专门为嵌入</a:t>
            </a:r>
            <a:r>
              <a:rPr kumimoji="0" lang="en-US" altLang="zh-CN" smtClean="0"/>
              <a:t>...IEEE-P996</a:t>
            </a:r>
            <a:r>
              <a:rPr kumimoji="0" lang="zh-CN" altLang="en-US" smtClean="0"/>
              <a:t>是</a:t>
            </a:r>
            <a:r>
              <a:rPr kumimoji="0" lang="en-US" altLang="zh-CN" smtClean="0"/>
              <a:t>ISA</a:t>
            </a:r>
            <a:r>
              <a:rPr kumimoji="0" lang="zh-CN" altLang="en-US" smtClean="0"/>
              <a:t>工业总线规范</a:t>
            </a:r>
            <a:r>
              <a:rPr kumimoji="0" lang="en-US" altLang="zh-CN" smtClean="0"/>
              <a:t>,IEEE</a:t>
            </a:r>
            <a:r>
              <a:rPr kumimoji="0" lang="zh-CN" altLang="en-US" smtClean="0"/>
              <a:t>协会将它定义</a:t>
            </a:r>
            <a:r>
              <a:rPr kumimoji="0" lang="en-US" altLang="zh-CN" smtClean="0"/>
              <a:t>IEEE-P996.1,PC/104(PC104)</a:t>
            </a:r>
            <a:r>
              <a:rPr kumimoji="0" lang="zh-CN" altLang="en-US" smtClean="0"/>
              <a:t>实质上就是一种紧凑型的</a:t>
            </a:r>
            <a:r>
              <a:rPr kumimoji="0" lang="en-US" altLang="zh-CN" smtClean="0"/>
              <a:t>IEEE-P996 </a:t>
            </a:r>
          </a:p>
        </p:txBody>
      </p:sp>
    </p:spTree>
    <p:extLst>
      <p:ext uri="{BB962C8B-B14F-4D97-AF65-F5344CB8AC3E}">
        <p14:creationId xmlns:p14="http://schemas.microsoft.com/office/powerpoint/2010/main" val="42077745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0C6951A-B80B-4DB0-95EC-01D3A91EC2FB}" type="slidenum">
              <a:rPr lang="en-US" altLang="zh-CN" smtClean="0"/>
              <a:pPr/>
              <a:t>53</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SDA</a:t>
            </a:r>
            <a:r>
              <a:rPr kumimoji="0" lang="zh-CN" altLang="en-US" smtClean="0"/>
              <a:t>线上的数据必须在时钟的高电平周期保持稳定数据线的高或低电平状态只有在</a:t>
            </a:r>
            <a:r>
              <a:rPr kumimoji="0" lang="en-US" altLang="zh-CN" smtClean="0"/>
              <a:t>SCL</a:t>
            </a:r>
            <a:r>
              <a:rPr kumimoji="0" lang="zh-CN" altLang="en-US" smtClean="0"/>
              <a:t>线的时钟信号是低电平时才能改变 </a:t>
            </a:r>
          </a:p>
        </p:txBody>
      </p:sp>
    </p:spTree>
    <p:extLst>
      <p:ext uri="{BB962C8B-B14F-4D97-AF65-F5344CB8AC3E}">
        <p14:creationId xmlns:p14="http://schemas.microsoft.com/office/powerpoint/2010/main" val="13580036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38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5A7224F-755D-4072-AF17-2E81046267C8}" type="slidenum">
              <a:rPr lang="en-US" altLang="zh-CN" smtClean="0"/>
              <a:pPr/>
              <a:t>54</a:t>
            </a:fld>
            <a:endParaRPr lang="en-US" altLang="zh-CN" smtClean="0"/>
          </a:p>
        </p:txBody>
      </p:sp>
    </p:spTree>
    <p:extLst>
      <p:ext uri="{BB962C8B-B14F-4D97-AF65-F5344CB8AC3E}">
        <p14:creationId xmlns:p14="http://schemas.microsoft.com/office/powerpoint/2010/main" val="13309648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3E57ED6-A392-4A6A-B081-89A1746E0C79}" type="slidenum">
              <a:rPr lang="en-US" altLang="zh-CN" smtClean="0"/>
              <a:pPr/>
              <a:t>55</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mtClean="0"/>
              <a:t>勒克斯照度的国际单位，相当于每平方米一流明</a:t>
            </a:r>
          </a:p>
        </p:txBody>
      </p:sp>
    </p:spTree>
    <p:extLst>
      <p:ext uri="{BB962C8B-B14F-4D97-AF65-F5344CB8AC3E}">
        <p14:creationId xmlns:p14="http://schemas.microsoft.com/office/powerpoint/2010/main" val="20829856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2402B8D-6CD2-47EC-8293-FCEAE233A2ED}" type="slidenum">
              <a:rPr lang="en-US" altLang="zh-CN" smtClean="0"/>
              <a:pPr/>
              <a:t>56</a:t>
            </a:fld>
            <a:endParaRPr lang="en-US" altLang="zh-CN" smtClean="0"/>
          </a:p>
        </p:txBody>
      </p:sp>
      <p:sp>
        <p:nvSpPr>
          <p:cNvPr id="142339" name="Rectangle 2"/>
          <p:cNvSpPr>
            <a:spLocks noGrp="1" noRot="1" noChangeAspect="1" noChangeArrowheads="1" noTextEdit="1"/>
          </p:cNvSpPr>
          <p:nvPr>
            <p:ph type="sldImg"/>
          </p:nvPr>
        </p:nvSpPr>
        <p:spPr>
          <a:xfrm>
            <a:off x="849313" y="708025"/>
            <a:ext cx="5033962" cy="3775075"/>
          </a:xfrm>
          <a:ln/>
        </p:spPr>
      </p:sp>
      <p:sp>
        <p:nvSpPr>
          <p:cNvPr id="142340" name="Rectangle 3"/>
          <p:cNvSpPr>
            <a:spLocks noGrp="1" noChangeArrowheads="1"/>
          </p:cNvSpPr>
          <p:nvPr>
            <p:ph type="body" idx="1"/>
          </p:nvPr>
        </p:nvSpPr>
        <p:spPr>
          <a:xfrm>
            <a:off x="898525" y="4718050"/>
            <a:ext cx="4935538" cy="4481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76" tIns="47690" rIns="95376" bIns="47690"/>
          <a:lstStyle/>
          <a:p>
            <a:pPr eaLnBrk="1" hangingPunct="1"/>
            <a:r>
              <a:rPr kumimoji="0" lang="zh-CN" altLang="en-US" smtClean="0"/>
              <a:t>同步： </a:t>
            </a:r>
            <a:r>
              <a:rPr kumimoji="0" lang="en-US" altLang="zh-CN" smtClean="0"/>
              <a:t>432.6kbps </a:t>
            </a:r>
          </a:p>
          <a:p>
            <a:pPr eaLnBrk="1" hangingPunct="1"/>
            <a:r>
              <a:rPr kumimoji="0" lang="zh-CN" altLang="en-US" smtClean="0"/>
              <a:t>异步：</a:t>
            </a:r>
            <a:r>
              <a:rPr kumimoji="0" lang="en-US" altLang="zh-CN" smtClean="0"/>
              <a:t>721/56kbps</a:t>
            </a:r>
          </a:p>
          <a:p>
            <a:pPr eaLnBrk="1" hangingPunct="1"/>
            <a:r>
              <a:rPr kumimoji="0" lang="zh-CN" altLang="en-US" smtClean="0"/>
              <a:t>但功率提高到</a:t>
            </a:r>
            <a:r>
              <a:rPr kumimoji="0" lang="en-US" altLang="zh-CN" smtClean="0"/>
              <a:t>2.5mW</a:t>
            </a:r>
            <a:r>
              <a:rPr kumimoji="0" lang="zh-CN" altLang="en-US" smtClean="0"/>
              <a:t>（</a:t>
            </a:r>
            <a:r>
              <a:rPr kumimoji="0" lang="en-US" altLang="zh-CN" smtClean="0"/>
              <a:t>4dBm</a:t>
            </a:r>
            <a:r>
              <a:rPr kumimoji="0" lang="zh-CN" altLang="en-US" smtClean="0"/>
              <a:t>）以上时，就必须采用功率限制装置，按实际通信距离传送适当的无线功率。</a:t>
            </a:r>
            <a:br>
              <a:rPr kumimoji="0" lang="zh-CN" altLang="en-US" smtClean="0"/>
            </a:br>
            <a:endParaRPr kumimoji="0" lang="zh-CN" altLang="en-US" smtClean="0"/>
          </a:p>
        </p:txBody>
      </p:sp>
    </p:spTree>
    <p:extLst>
      <p:ext uri="{BB962C8B-B14F-4D97-AF65-F5344CB8AC3E}">
        <p14:creationId xmlns:p14="http://schemas.microsoft.com/office/powerpoint/2010/main" val="4985875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44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61C5769-BAA7-4ED6-9439-DB4114321206}" type="slidenum">
              <a:rPr lang="en-US" altLang="zh-CN" smtClean="0"/>
              <a:pPr/>
              <a:t>57</a:t>
            </a:fld>
            <a:endParaRPr lang="en-US" altLang="zh-CN" smtClean="0"/>
          </a:p>
        </p:txBody>
      </p:sp>
    </p:spTree>
    <p:extLst>
      <p:ext uri="{BB962C8B-B14F-4D97-AF65-F5344CB8AC3E}">
        <p14:creationId xmlns:p14="http://schemas.microsoft.com/office/powerpoint/2010/main" val="21621830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3D0DC45-EBD5-42B5-AAC0-8B4D2E78DBE7}" type="slidenum">
              <a:rPr lang="en-US" altLang="zh-CN" smtClean="0"/>
              <a:pPr/>
              <a:t>58</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USB</a:t>
            </a:r>
            <a:r>
              <a:rPr kumimoji="0" lang="zh-CN" altLang="en-US" smtClean="0"/>
              <a:t>数据线由两对线组成，一对数据线，一对电力线，通过电力线可以为</a:t>
            </a:r>
            <a:r>
              <a:rPr kumimoji="0" lang="en-US" altLang="zh-CN" smtClean="0"/>
              <a:t>USB</a:t>
            </a:r>
            <a:r>
              <a:rPr kumimoji="0" lang="zh-CN" altLang="en-US" smtClean="0"/>
              <a:t>设备提供 </a:t>
            </a:r>
            <a:r>
              <a:rPr kumimoji="0" lang="en-US" altLang="zh-CN" smtClean="0"/>
              <a:t>5V </a:t>
            </a:r>
            <a:r>
              <a:rPr kumimoji="0" lang="zh-CN" altLang="en-US" smtClean="0"/>
              <a:t>电压，允许通过最大电流为</a:t>
            </a:r>
            <a:r>
              <a:rPr kumimoji="0" lang="en-US" altLang="zh-CN" smtClean="0"/>
              <a:t>500mA </a:t>
            </a:r>
            <a:r>
              <a:rPr kumimoji="0" lang="zh-CN" altLang="en-US" smtClean="0"/>
              <a:t>，这个数字不算很大，但好在聊胜于无，可以满足一些耗电量较少的设备的需求，通过特殊的</a:t>
            </a:r>
            <a:r>
              <a:rPr kumimoji="0" lang="en-US" altLang="zh-CN" smtClean="0"/>
              <a:t>USB</a:t>
            </a:r>
            <a:r>
              <a:rPr kumimoji="0" lang="zh-CN" altLang="en-US" smtClean="0"/>
              <a:t>互联设备，我们还可以用</a:t>
            </a:r>
            <a:r>
              <a:rPr kumimoji="0" lang="en-US" altLang="zh-CN" smtClean="0"/>
              <a:t>USB</a:t>
            </a:r>
            <a:r>
              <a:rPr kumimoji="0" lang="zh-CN" altLang="en-US" smtClean="0"/>
              <a:t>口实现双机联网，速度是</a:t>
            </a:r>
            <a:r>
              <a:rPr kumimoji="0" lang="en-US" altLang="zh-CN" smtClean="0"/>
              <a:t>USB1.1</a:t>
            </a:r>
            <a:r>
              <a:rPr kumimoji="0" lang="zh-CN" altLang="en-US" smtClean="0"/>
              <a:t>的标准达</a:t>
            </a:r>
            <a:r>
              <a:rPr kumimoji="0" lang="en-US" altLang="zh-CN" smtClean="0"/>
              <a:t>12Mbps</a:t>
            </a:r>
            <a:r>
              <a:rPr kumimoji="0" lang="zh-CN" altLang="en-US" smtClean="0"/>
              <a:t>（</a:t>
            </a:r>
            <a:r>
              <a:rPr kumimoji="0" lang="en-US" altLang="zh-CN" smtClean="0"/>
              <a:t>1.5MB/S</a:t>
            </a:r>
            <a:r>
              <a:rPr kumimoji="0" lang="zh-CN" altLang="en-US" smtClean="0"/>
              <a:t>），可惜仅能进行简单的数据交换，不能称做真正的网络。</a:t>
            </a:r>
            <a:br>
              <a:rPr kumimoji="0" lang="zh-CN" altLang="en-US" smtClean="0"/>
            </a:br>
            <a:endParaRPr kumimoji="0" lang="zh-CN" altLang="en-US" smtClean="0"/>
          </a:p>
        </p:txBody>
      </p:sp>
    </p:spTree>
    <p:extLst>
      <p:ext uri="{BB962C8B-B14F-4D97-AF65-F5344CB8AC3E}">
        <p14:creationId xmlns:p14="http://schemas.microsoft.com/office/powerpoint/2010/main" val="5953958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48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6FB9605-A49F-4E00-A5E8-430000DA8FAF}" type="slidenum">
              <a:rPr lang="en-US" altLang="zh-CN" smtClean="0"/>
              <a:pPr/>
              <a:t>59</a:t>
            </a:fld>
            <a:endParaRPr lang="en-US" altLang="zh-CN" smtClean="0"/>
          </a:p>
        </p:txBody>
      </p:sp>
    </p:spTree>
    <p:extLst>
      <p:ext uri="{BB962C8B-B14F-4D97-AF65-F5344CB8AC3E}">
        <p14:creationId xmlns:p14="http://schemas.microsoft.com/office/powerpoint/2010/main" val="376826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41E4280-F2C1-43EC-BAF1-54DF04247DBA}" type="slidenum">
              <a:rPr lang="en-US" altLang="zh-CN" smtClean="0"/>
              <a:pPr/>
              <a:t>6</a:t>
            </a:fld>
            <a:endParaRPr lang="en-US" altLang="zh-CN" smtClean="0"/>
          </a:p>
        </p:txBody>
      </p:sp>
    </p:spTree>
    <p:extLst>
      <p:ext uri="{BB962C8B-B14F-4D97-AF65-F5344CB8AC3E}">
        <p14:creationId xmlns:p14="http://schemas.microsoft.com/office/powerpoint/2010/main" val="25390489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50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11C3F91-11E0-48FC-AFCF-D31709AFBE58}" type="slidenum">
              <a:rPr lang="en-US" altLang="zh-CN" smtClean="0"/>
              <a:pPr/>
              <a:t>60</a:t>
            </a:fld>
            <a:endParaRPr lang="en-US" altLang="zh-CN" smtClean="0"/>
          </a:p>
        </p:txBody>
      </p:sp>
    </p:spTree>
    <p:extLst>
      <p:ext uri="{BB962C8B-B14F-4D97-AF65-F5344CB8AC3E}">
        <p14:creationId xmlns:p14="http://schemas.microsoft.com/office/powerpoint/2010/main" val="28215382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D440C33-A39C-4CB4-B09E-8A1865B61CB2}" type="slidenum">
              <a:rPr lang="en-US" altLang="zh-CN" smtClean="0"/>
              <a:pPr/>
              <a:t>61</a:t>
            </a:fld>
            <a:endParaRPr lang="en-US" altLang="zh-CN"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16141414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C9514A8-2BFB-431D-B649-D9036E4F30E9}" type="slidenum">
              <a:rPr lang="en-US" altLang="zh-CN" smtClean="0"/>
              <a:pPr/>
              <a:t>62</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13607824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E9DFE80-4B04-4088-A35F-E86100A6853F}" type="slidenum">
              <a:rPr lang="en-US" altLang="zh-CN" smtClean="0"/>
              <a:pPr/>
              <a:t>63</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Tree>
    <p:extLst>
      <p:ext uri="{BB962C8B-B14F-4D97-AF65-F5344CB8AC3E}">
        <p14:creationId xmlns:p14="http://schemas.microsoft.com/office/powerpoint/2010/main" val="9721148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58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02A07C1-1BC6-4677-91C6-AD970A7640EA}" type="slidenum">
              <a:rPr lang="en-US" altLang="zh-CN" smtClean="0"/>
              <a:pPr/>
              <a:t>64</a:t>
            </a:fld>
            <a:endParaRPr lang="en-US" altLang="zh-CN" smtClean="0"/>
          </a:p>
        </p:txBody>
      </p:sp>
    </p:spTree>
    <p:extLst>
      <p:ext uri="{BB962C8B-B14F-4D97-AF65-F5344CB8AC3E}">
        <p14:creationId xmlns:p14="http://schemas.microsoft.com/office/powerpoint/2010/main" val="32108593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1CB4792-E6AD-4116-99B5-233AB60A33EB}" type="slidenum">
              <a:rPr lang="en-US" altLang="zh-CN" smtClean="0"/>
              <a:pPr/>
              <a:t>65</a:t>
            </a:fld>
            <a:endParaRPr lang="en-US" altLang="zh-CN"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mtClean="0"/>
              <a:t>其中</a:t>
            </a:r>
            <a:r>
              <a:rPr kumimoji="0" lang="en-US" altLang="zh-CN" b="1" smtClean="0"/>
              <a:t>TN</a:t>
            </a:r>
            <a:r>
              <a:rPr kumimoji="0" lang="zh-CN" altLang="en-US" smtClean="0"/>
              <a:t>－</a:t>
            </a:r>
            <a:r>
              <a:rPr kumimoji="0" lang="en-US" altLang="zh-CN" b="1" smtClean="0"/>
              <a:t>LCD</a:t>
            </a:r>
            <a:r>
              <a:rPr kumimoji="0" lang="zh-CN" altLang="en-US" smtClean="0"/>
              <a:t>、</a:t>
            </a:r>
            <a:r>
              <a:rPr kumimoji="0" lang="en-US" altLang="zh-CN" smtClean="0"/>
              <a:t>STN</a:t>
            </a:r>
            <a:r>
              <a:rPr kumimoji="0" lang="zh-CN" altLang="en-US" smtClean="0"/>
              <a:t>－</a:t>
            </a:r>
            <a:r>
              <a:rPr kumimoji="0" lang="en-US" altLang="zh-CN" b="1" smtClean="0"/>
              <a:t>LCD</a:t>
            </a:r>
            <a:r>
              <a:rPr kumimoji="0" lang="zh-CN" altLang="en-US" smtClean="0"/>
              <a:t>和 </a:t>
            </a:r>
            <a:r>
              <a:rPr kumimoji="0" lang="en-US" altLang="zh-CN" smtClean="0"/>
              <a:t>DSYN</a:t>
            </a:r>
            <a:r>
              <a:rPr kumimoji="0" lang="zh-CN" altLang="en-US" smtClean="0"/>
              <a:t>－</a:t>
            </a:r>
            <a:r>
              <a:rPr kumimoji="0" lang="en-US" altLang="zh-CN" b="1" smtClean="0"/>
              <a:t>LCD</a:t>
            </a:r>
            <a:r>
              <a:rPr kumimoji="0" lang="zh-CN" altLang="en-US" smtClean="0"/>
              <a:t>三種基本的顯示原理都相同，只是液晶分子的扭曲角度不同而已。</a:t>
            </a:r>
            <a:r>
              <a:rPr kumimoji="0" lang="en-US" altLang="zh-CN" b="1" smtClean="0"/>
              <a:t>TN</a:t>
            </a:r>
            <a:r>
              <a:rPr kumimoji="0" lang="zh-CN" altLang="en-US" smtClean="0"/>
              <a:t>－</a:t>
            </a:r>
            <a:r>
              <a:rPr kumimoji="0" lang="en-US" altLang="zh-CN" b="1" smtClean="0"/>
              <a:t>LCD</a:t>
            </a:r>
            <a:r>
              <a:rPr kumimoji="0" lang="zh-CN" altLang="en-US" smtClean="0"/>
              <a:t>的液晶分子扭曲角度為</a:t>
            </a:r>
            <a:r>
              <a:rPr kumimoji="0" lang="en-US" altLang="zh-CN" smtClean="0"/>
              <a:t>90</a:t>
            </a:r>
            <a:r>
              <a:rPr kumimoji="0" lang="zh-CN" altLang="en-US" smtClean="0"/>
              <a:t>度，主要用途在手錶和計算器。</a:t>
            </a:r>
            <a:r>
              <a:rPr kumimoji="0" lang="en-US" altLang="zh-CN" b="1" smtClean="0"/>
              <a:t>TN</a:t>
            </a:r>
            <a:r>
              <a:rPr kumimoji="0" lang="zh-CN" altLang="en-US" smtClean="0"/>
              <a:t>顯示品質、反應速度、視角較差，主要應用於小尺寸螢幕，如：電子錶、呼叫器等。 </a:t>
            </a:r>
          </a:p>
        </p:txBody>
      </p:sp>
    </p:spTree>
    <p:extLst>
      <p:ext uri="{BB962C8B-B14F-4D97-AF65-F5344CB8AC3E}">
        <p14:creationId xmlns:p14="http://schemas.microsoft.com/office/powerpoint/2010/main" val="36025379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62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AA8DCFA-3CB0-4E74-ADD7-835E6B7C3648}" type="slidenum">
              <a:rPr lang="en-US" altLang="zh-CN" smtClean="0"/>
              <a:pPr/>
              <a:t>66</a:t>
            </a:fld>
            <a:endParaRPr lang="en-US" altLang="zh-CN" smtClean="0"/>
          </a:p>
        </p:txBody>
      </p:sp>
    </p:spTree>
    <p:extLst>
      <p:ext uri="{BB962C8B-B14F-4D97-AF65-F5344CB8AC3E}">
        <p14:creationId xmlns:p14="http://schemas.microsoft.com/office/powerpoint/2010/main" val="40415454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64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3E07320-C16D-479B-B047-23EA2E95847C}" type="slidenum">
              <a:rPr lang="en-US" altLang="zh-CN" smtClean="0"/>
              <a:pPr/>
              <a:t>67</a:t>
            </a:fld>
            <a:endParaRPr lang="en-US" altLang="zh-CN" smtClean="0"/>
          </a:p>
        </p:txBody>
      </p:sp>
    </p:spTree>
    <p:extLst>
      <p:ext uri="{BB962C8B-B14F-4D97-AF65-F5344CB8AC3E}">
        <p14:creationId xmlns:p14="http://schemas.microsoft.com/office/powerpoint/2010/main" val="41465251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BE2DAAE-14F1-490C-B37E-391660C592AC}" type="slidenum">
              <a:rPr lang="en-US" altLang="zh-CN" smtClean="0"/>
              <a:pPr/>
              <a:t>68</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smtClean="0"/>
              <a:t>ITO</a:t>
            </a:r>
            <a:r>
              <a:rPr kumimoji="0" lang="zh-CN" altLang="en-US" b="1" smtClean="0"/>
              <a:t>（氧化铟锡）导电膜玻璃</a:t>
            </a:r>
            <a:r>
              <a:rPr kumimoji="0" lang="zh-CN" altLang="en-US" smtClean="0"/>
              <a:t>是新型透明导电材料，具有透过率高，电阻率低和较好的蚀刻性能。</a:t>
            </a:r>
            <a:r>
              <a:rPr kumimoji="0" lang="en-US" altLang="zh-CN" smtClean="0"/>
              <a:t>ITO</a:t>
            </a:r>
            <a:r>
              <a:rPr kumimoji="0" lang="zh-CN" altLang="en-US" smtClean="0"/>
              <a:t>导电膜玻璃最主要的应用领域为液晶显示器（</a:t>
            </a:r>
            <a:r>
              <a:rPr kumimoji="0" lang="en-US" altLang="zh-CN" smtClean="0"/>
              <a:t>LCD</a:t>
            </a:r>
            <a:r>
              <a:rPr kumimoji="0" lang="zh-CN" altLang="en-US" smtClean="0"/>
              <a:t>），是</a:t>
            </a:r>
            <a:r>
              <a:rPr kumimoji="0" lang="en-US" altLang="zh-CN" smtClean="0"/>
              <a:t>90</a:t>
            </a:r>
            <a:r>
              <a:rPr kumimoji="0" lang="zh-CN" altLang="en-US" smtClean="0"/>
              <a:t>年代国际上最受重视的平板显示器件，被世界公认为显示器件发展的未来，广泛应用于社会生活中的各个领域。 </a:t>
            </a:r>
          </a:p>
        </p:txBody>
      </p:sp>
    </p:spTree>
    <p:extLst>
      <p:ext uri="{BB962C8B-B14F-4D97-AF65-F5344CB8AC3E}">
        <p14:creationId xmlns:p14="http://schemas.microsoft.com/office/powerpoint/2010/main" val="33853997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ln/>
        </p:spPr>
      </p:sp>
      <p:sp>
        <p:nvSpPr>
          <p:cNvPr id="168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68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CD72285-CE7C-4CB1-859C-C0949A3D351B}" type="slidenum">
              <a:rPr lang="en-US" altLang="zh-CN" smtClean="0"/>
              <a:pPr/>
              <a:t>69</a:t>
            </a:fld>
            <a:endParaRPr lang="en-US" altLang="zh-CN" smtClean="0"/>
          </a:p>
        </p:txBody>
      </p:sp>
    </p:spTree>
    <p:extLst>
      <p:ext uri="{BB962C8B-B14F-4D97-AF65-F5344CB8AC3E}">
        <p14:creationId xmlns:p14="http://schemas.microsoft.com/office/powerpoint/2010/main" val="798428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t>I</a:t>
            </a:r>
            <a:r>
              <a:rPr kumimoji="0" lang="zh-CN" altLang="en-US" smtClean="0"/>
              <a:t>：</a:t>
            </a:r>
            <a:r>
              <a:rPr kumimoji="0" lang="en-US" altLang="zh-CN" smtClean="0"/>
              <a:t>instruction</a:t>
            </a:r>
            <a:r>
              <a:rPr kumimoji="0" lang="zh-CN" altLang="en-US" smtClean="0"/>
              <a:t>，</a:t>
            </a:r>
            <a:r>
              <a:rPr kumimoji="0" lang="en-US" altLang="zh-CN" smtClean="0"/>
              <a:t>F</a:t>
            </a:r>
            <a:r>
              <a:rPr kumimoji="0" lang="zh-CN" altLang="en-US" smtClean="0"/>
              <a:t>：</a:t>
            </a:r>
            <a:r>
              <a:rPr kumimoji="0" lang="en-US" altLang="zh-CN" smtClean="0"/>
              <a:t>Fetch</a:t>
            </a:r>
            <a:r>
              <a:rPr kumimoji="0" lang="zh-CN" altLang="en-US" smtClean="0"/>
              <a:t>，</a:t>
            </a:r>
            <a:r>
              <a:rPr kumimoji="0" lang="en-US" altLang="zh-CN" smtClean="0"/>
              <a:t>D</a:t>
            </a:r>
            <a:r>
              <a:rPr kumimoji="0" lang="zh-CN" altLang="en-US" smtClean="0"/>
              <a:t>：</a:t>
            </a:r>
            <a:r>
              <a:rPr kumimoji="0" lang="en-US" altLang="zh-CN" smtClean="0"/>
              <a:t>Decode</a:t>
            </a:r>
            <a:r>
              <a:rPr kumimoji="0" lang="zh-CN" altLang="en-US" smtClean="0"/>
              <a:t>。</a:t>
            </a:r>
            <a:endParaRPr kumimoji="0" lang="en-US" altLang="zh-CN"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A8C5836-F2BB-48B3-B611-64D6FF982B37}" type="slidenum">
              <a:rPr lang="en-US" altLang="zh-CN" smtClean="0"/>
              <a:pPr/>
              <a:t>7</a:t>
            </a:fld>
            <a:endParaRPr lang="en-US" altLang="zh-CN" smtClean="0"/>
          </a:p>
        </p:txBody>
      </p:sp>
    </p:spTree>
    <p:extLst>
      <p:ext uri="{BB962C8B-B14F-4D97-AF65-F5344CB8AC3E}">
        <p14:creationId xmlns:p14="http://schemas.microsoft.com/office/powerpoint/2010/main" val="39078205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ln/>
        </p:spPr>
      </p:sp>
      <p:sp>
        <p:nvSpPr>
          <p:cNvPr id="171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71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B64FF71-5949-43D4-9FB8-32123E875C2A}" type="slidenum">
              <a:rPr lang="en-US" altLang="zh-CN" smtClean="0"/>
              <a:pPr/>
              <a:t>70</a:t>
            </a:fld>
            <a:endParaRPr lang="en-US" altLang="zh-CN" smtClean="0"/>
          </a:p>
        </p:txBody>
      </p:sp>
    </p:spTree>
    <p:extLst>
      <p:ext uri="{BB962C8B-B14F-4D97-AF65-F5344CB8AC3E}">
        <p14:creationId xmlns:p14="http://schemas.microsoft.com/office/powerpoint/2010/main" val="39034760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73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DA69FDD-A46B-462B-969F-669F447C6B8D}" type="slidenum">
              <a:rPr lang="en-US" altLang="zh-CN" smtClean="0"/>
              <a:pPr/>
              <a:t>71</a:t>
            </a:fld>
            <a:endParaRPr lang="en-US" altLang="zh-CN" smtClean="0"/>
          </a:p>
        </p:txBody>
      </p:sp>
    </p:spTree>
    <p:extLst>
      <p:ext uri="{BB962C8B-B14F-4D97-AF65-F5344CB8AC3E}">
        <p14:creationId xmlns:p14="http://schemas.microsoft.com/office/powerpoint/2010/main" val="9195822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F7F1BBE-078C-4CA2-97CE-83D527ED88B5}" type="slidenum">
              <a:rPr lang="en-US" altLang="zh-CN" smtClean="0"/>
              <a:pPr/>
              <a:t>72</a:t>
            </a:fld>
            <a:endParaRPr lang="en-US" altLang="zh-CN"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kumimoji="0" lang="zh-CN" altLang="en-US" smtClean="0"/>
              <a:t>（程序和数据可存放在同一芯片上，拥有独立的数据总线和地址总线，能快速随机读取，允许系统直接从</a:t>
            </a:r>
            <a:r>
              <a:rPr kumimoji="0" lang="en-US" altLang="zh-CN" smtClean="0"/>
              <a:t>Flash</a:t>
            </a:r>
            <a:r>
              <a:rPr kumimoji="0" lang="zh-CN" altLang="en-US" smtClean="0"/>
              <a:t>中读取代码执行，而无需先将代码下载至</a:t>
            </a:r>
            <a:r>
              <a:rPr kumimoji="0" lang="en-US" altLang="zh-CN" smtClean="0"/>
              <a:t>RAM</a:t>
            </a:r>
            <a:r>
              <a:rPr kumimoji="0" lang="zh-CN" altLang="en-US" smtClean="0"/>
              <a:t>中再执行；</a:t>
            </a:r>
          </a:p>
          <a:p>
            <a:pPr lvl="1" eaLnBrk="1" hangingPunct="1"/>
            <a:r>
              <a:rPr kumimoji="0" lang="zh-CN" altLang="en-US" smtClean="0"/>
              <a:t>可以单字节或单字编程，但不能单字节擦除，必须以块为单位或对整片执行擦除操作，在对存储器进行重新编程之前需要对块或整片进行预编程和擦除操作。</a:t>
            </a:r>
          </a:p>
        </p:txBody>
      </p:sp>
    </p:spTree>
    <p:extLst>
      <p:ext uri="{BB962C8B-B14F-4D97-AF65-F5344CB8AC3E}">
        <p14:creationId xmlns:p14="http://schemas.microsoft.com/office/powerpoint/2010/main" val="41952569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ln/>
        </p:spPr>
      </p:sp>
      <p:sp>
        <p:nvSpPr>
          <p:cNvPr id="177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77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CFD8564-BE7E-4FA3-B4FE-1ED08D020A87}" type="slidenum">
              <a:rPr lang="en-US" altLang="zh-CN" smtClean="0"/>
              <a:pPr/>
              <a:t>73</a:t>
            </a:fld>
            <a:endParaRPr lang="en-US" altLang="zh-CN" smtClean="0"/>
          </a:p>
        </p:txBody>
      </p:sp>
    </p:spTree>
    <p:extLst>
      <p:ext uri="{BB962C8B-B14F-4D97-AF65-F5344CB8AC3E}">
        <p14:creationId xmlns:p14="http://schemas.microsoft.com/office/powerpoint/2010/main" val="7712896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79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0A7614C-0C70-4B3A-8197-B06D67DEF671}" type="slidenum">
              <a:rPr lang="en-US" altLang="zh-CN" smtClean="0"/>
              <a:pPr/>
              <a:t>74</a:t>
            </a:fld>
            <a:endParaRPr lang="en-US" altLang="zh-CN" smtClean="0"/>
          </a:p>
        </p:txBody>
      </p:sp>
    </p:spTree>
    <p:extLst>
      <p:ext uri="{BB962C8B-B14F-4D97-AF65-F5344CB8AC3E}">
        <p14:creationId xmlns:p14="http://schemas.microsoft.com/office/powerpoint/2010/main" val="14949223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ln/>
        </p:spPr>
      </p:sp>
      <p:sp>
        <p:nvSpPr>
          <p:cNvPr id="181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81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2B2A0C2-3B0A-430D-93DC-15A08B824238}" type="slidenum">
              <a:rPr lang="en-US" altLang="zh-CN" smtClean="0"/>
              <a:pPr/>
              <a:t>75</a:t>
            </a:fld>
            <a:endParaRPr lang="en-US" altLang="zh-CN" smtClean="0"/>
          </a:p>
        </p:txBody>
      </p:sp>
    </p:spTree>
    <p:extLst>
      <p:ext uri="{BB962C8B-B14F-4D97-AF65-F5344CB8AC3E}">
        <p14:creationId xmlns:p14="http://schemas.microsoft.com/office/powerpoint/2010/main" val="400554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ln/>
        </p:spPr>
      </p:sp>
      <p:sp>
        <p:nvSpPr>
          <p:cNvPr id="183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83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CB27321-830A-4308-B94F-F5E387B2E2FD}" type="slidenum">
              <a:rPr lang="en-US" altLang="zh-CN" smtClean="0"/>
              <a:pPr/>
              <a:t>76</a:t>
            </a:fld>
            <a:endParaRPr lang="en-US" altLang="zh-CN" smtClean="0"/>
          </a:p>
        </p:txBody>
      </p:sp>
    </p:spTree>
    <p:extLst>
      <p:ext uri="{BB962C8B-B14F-4D97-AF65-F5344CB8AC3E}">
        <p14:creationId xmlns:p14="http://schemas.microsoft.com/office/powerpoint/2010/main" val="40305142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85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08CBD34-4253-403B-B126-C5904C02E1B5}" type="slidenum">
              <a:rPr lang="en-US" altLang="zh-CN" smtClean="0"/>
              <a:pPr/>
              <a:t>77</a:t>
            </a:fld>
            <a:endParaRPr lang="en-US" altLang="zh-CN" smtClean="0"/>
          </a:p>
        </p:txBody>
      </p:sp>
    </p:spTree>
    <p:extLst>
      <p:ext uri="{BB962C8B-B14F-4D97-AF65-F5344CB8AC3E}">
        <p14:creationId xmlns:p14="http://schemas.microsoft.com/office/powerpoint/2010/main" val="2598622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幻灯片图像占位符 1"/>
          <p:cNvSpPr>
            <a:spLocks noGrp="1" noRot="1" noChangeAspect="1" noTextEdit="1"/>
          </p:cNvSpPr>
          <p:nvPr>
            <p:ph type="sldImg"/>
          </p:nvPr>
        </p:nvSpPr>
        <p:spPr>
          <a:ln/>
        </p:spPr>
      </p:sp>
      <p:sp>
        <p:nvSpPr>
          <p:cNvPr id="261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61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A9F846B-5641-46F3-B663-89245E33F93D}" type="slidenum">
              <a:rPr lang="en-US" altLang="zh-CN" smtClean="0"/>
              <a:pPr/>
              <a:t>78</a:t>
            </a:fld>
            <a:endParaRPr lang="en-US" altLang="zh-CN" smtClean="0"/>
          </a:p>
        </p:txBody>
      </p:sp>
    </p:spTree>
    <p:extLst>
      <p:ext uri="{BB962C8B-B14F-4D97-AF65-F5344CB8AC3E}">
        <p14:creationId xmlns:p14="http://schemas.microsoft.com/office/powerpoint/2010/main" val="346007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563EFF7-A4A9-47BC-9532-E1E6135908A7}" type="slidenum">
              <a:rPr lang="en-US" altLang="zh-CN" smtClean="0"/>
              <a:pPr/>
              <a:t>8</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76275" y="4718050"/>
            <a:ext cx="5408613"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mtClean="0"/>
              <a:t>微指令序列</a:t>
            </a:r>
            <a:r>
              <a:rPr kumimoji="0" lang="en-US" altLang="zh-CN" smtClean="0"/>
              <a:t>:</a:t>
            </a:r>
            <a:r>
              <a:rPr kumimoji="0" lang="zh-CN" altLang="en-US" smtClean="0"/>
              <a:t>一条机器指令的功能是用许多条微指令组成的序列来实现的，这个微指令序列通常叫做微程序 </a:t>
            </a:r>
            <a:endParaRPr kumimoji="0" lang="en-US" altLang="zh-CN" smtClean="0"/>
          </a:p>
          <a:p>
            <a:pPr eaLnBrk="1" hangingPunct="1"/>
            <a:r>
              <a:rPr kumimoji="0" lang="en-US" altLang="zh-CN" smtClean="0"/>
              <a:t>CPI</a:t>
            </a:r>
            <a:r>
              <a:rPr kumimoji="0" lang="zh-CN" altLang="en-US" smtClean="0"/>
              <a:t>：</a:t>
            </a:r>
            <a:r>
              <a:rPr kumimoji="0" lang="en-US" altLang="zh-CN" smtClean="0"/>
              <a:t>cycle per instruction</a:t>
            </a:r>
            <a:endParaRPr kumimoji="0" lang="zh-CN" altLang="en-US" smtClean="0"/>
          </a:p>
        </p:txBody>
      </p:sp>
    </p:spTree>
    <p:extLst>
      <p:ext uri="{BB962C8B-B14F-4D97-AF65-F5344CB8AC3E}">
        <p14:creationId xmlns:p14="http://schemas.microsoft.com/office/powerpoint/2010/main" val="272699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EC1F15E-476F-41F9-B621-3745C39ACA21}" type="slidenum">
              <a:rPr lang="en-US" altLang="zh-CN" smtClean="0"/>
              <a:pPr/>
              <a:t>9</a:t>
            </a:fld>
            <a:endParaRPr lang="en-US" altLang="zh-CN" smtClean="0"/>
          </a:p>
        </p:txBody>
      </p:sp>
    </p:spTree>
    <p:extLst>
      <p:ext uri="{BB962C8B-B14F-4D97-AF65-F5344CB8AC3E}">
        <p14:creationId xmlns:p14="http://schemas.microsoft.com/office/powerpoint/2010/main" val="61351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0F7B81-5E1E-4938-BBB0-86559F974BCD}" type="slidenum">
              <a:rPr lang="en-US" altLang="zh-CN"/>
              <a:pPr>
                <a:defRPr/>
              </a:pPr>
              <a:t>‹#›</a:t>
            </a:fld>
            <a:endParaRPr lang="en-US" altLang="zh-CN"/>
          </a:p>
        </p:txBody>
      </p:sp>
    </p:spTree>
    <p:extLst>
      <p:ext uri="{BB962C8B-B14F-4D97-AF65-F5344CB8AC3E}">
        <p14:creationId xmlns:p14="http://schemas.microsoft.com/office/powerpoint/2010/main" val="404069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E2F374-13A5-4E1D-A912-FB32173BF996}" type="slidenum">
              <a:rPr lang="en-US" altLang="zh-CN"/>
              <a:pPr>
                <a:defRPr/>
              </a:pPr>
              <a:t>‹#›</a:t>
            </a:fld>
            <a:endParaRPr lang="en-US" altLang="zh-CN"/>
          </a:p>
        </p:txBody>
      </p:sp>
    </p:spTree>
    <p:extLst>
      <p:ext uri="{BB962C8B-B14F-4D97-AF65-F5344CB8AC3E}">
        <p14:creationId xmlns:p14="http://schemas.microsoft.com/office/powerpoint/2010/main" val="53078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18D6BE-09F5-432A-925C-5C4BCF7CABAC}" type="slidenum">
              <a:rPr lang="en-US" altLang="zh-CN"/>
              <a:pPr>
                <a:defRPr/>
              </a:pPr>
              <a:t>‹#›</a:t>
            </a:fld>
            <a:endParaRPr lang="en-US" altLang="zh-CN"/>
          </a:p>
        </p:txBody>
      </p:sp>
    </p:spTree>
    <p:extLst>
      <p:ext uri="{BB962C8B-B14F-4D97-AF65-F5344CB8AC3E}">
        <p14:creationId xmlns:p14="http://schemas.microsoft.com/office/powerpoint/2010/main" val="2861056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901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22288" y="1223963"/>
            <a:ext cx="8432800" cy="5221287"/>
          </a:xfrm>
        </p:spPr>
        <p:txBody>
          <a:bodyPr>
            <a:normAutofit/>
          </a:bodyPr>
          <a:lstStyle/>
          <a:p>
            <a:pPr lvl="0"/>
            <a:endParaRPr lang="zh-CN" altLang="en-US" noProof="0"/>
          </a:p>
        </p:txBody>
      </p:sp>
      <p:sp>
        <p:nvSpPr>
          <p:cNvPr id="4" name="日期占位符 3"/>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5332DA54-0BB3-4FBB-A7BD-508B55BE7066}" type="slidenum">
              <a:rPr lang="en-US" altLang="zh-CN"/>
              <a:pPr>
                <a:defRPr/>
              </a:pPr>
              <a:t>‹#›</a:t>
            </a:fld>
            <a:endParaRPr lang="en-US" altLang="zh-CN"/>
          </a:p>
        </p:txBody>
      </p:sp>
    </p:spTree>
    <p:extLst>
      <p:ext uri="{BB962C8B-B14F-4D97-AF65-F5344CB8AC3E}">
        <p14:creationId xmlns:p14="http://schemas.microsoft.com/office/powerpoint/2010/main" val="1254730621"/>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901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2288" y="1223963"/>
            <a:ext cx="4140200" cy="5221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4888" y="1223963"/>
            <a:ext cx="4140200" cy="5221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24C8838E-8F9D-458E-B083-763C54A0B405}" type="slidenum">
              <a:rPr lang="en-US" altLang="zh-CN"/>
              <a:pPr>
                <a:defRPr/>
              </a:pPr>
              <a:t>‹#›</a:t>
            </a:fld>
            <a:endParaRPr lang="en-US" altLang="zh-CN"/>
          </a:p>
        </p:txBody>
      </p:sp>
    </p:spTree>
    <p:extLst>
      <p:ext uri="{BB962C8B-B14F-4D97-AF65-F5344CB8AC3E}">
        <p14:creationId xmlns:p14="http://schemas.microsoft.com/office/powerpoint/2010/main" val="2133698654"/>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9017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2288" y="1223963"/>
            <a:ext cx="4140200" cy="5221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14888" y="1223963"/>
            <a:ext cx="4140200" cy="253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14888" y="3910013"/>
            <a:ext cx="4140200" cy="2535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pPr>
              <a:defRPr/>
            </a:pPr>
            <a:fld id="{A2FDE39D-6555-42F7-94A9-139BDBDC37F4}" type="slidenum">
              <a:rPr lang="en-US" altLang="zh-CN"/>
              <a:pPr>
                <a:defRPr/>
              </a:pPr>
              <a:t>‹#›</a:t>
            </a:fld>
            <a:endParaRPr lang="en-US" altLang="zh-CN"/>
          </a:p>
        </p:txBody>
      </p:sp>
    </p:spTree>
    <p:extLst>
      <p:ext uri="{BB962C8B-B14F-4D97-AF65-F5344CB8AC3E}">
        <p14:creationId xmlns:p14="http://schemas.microsoft.com/office/powerpoint/2010/main" val="3211305838"/>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7" name="任意多边形 18"/>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scene3d>
              <a:camera prst="orthographicFront"/>
              <a:lightRig rig="soft" dir="t"/>
            </a:scene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7AA12C33-9017-4982-B465-549755FD4094}" type="slidenum">
              <a:rPr lang="en-US" altLang="zh-CN"/>
              <a:pPr>
                <a:defRPr/>
              </a:pPr>
              <a:t>‹#›</a:t>
            </a:fld>
            <a:endParaRPr lang="en-US" altLang="zh-CN"/>
          </a:p>
        </p:txBody>
      </p:sp>
    </p:spTree>
    <p:extLst>
      <p:ext uri="{BB962C8B-B14F-4D97-AF65-F5344CB8AC3E}">
        <p14:creationId xmlns:p14="http://schemas.microsoft.com/office/powerpoint/2010/main" val="3761415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5DC49FA-450D-4DD3-A732-348592852C06}" type="slidenum">
              <a:rPr lang="en-US" altLang="zh-CN"/>
              <a:pPr>
                <a:defRPr/>
              </a:pPr>
              <a:t>‹#›</a:t>
            </a:fld>
            <a:endParaRPr lang="en-US" altLang="zh-CN"/>
          </a:p>
        </p:txBody>
      </p:sp>
    </p:spTree>
    <p:extLst>
      <p:ext uri="{BB962C8B-B14F-4D97-AF65-F5344CB8AC3E}">
        <p14:creationId xmlns:p14="http://schemas.microsoft.com/office/powerpoint/2010/main" val="3624438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5400" dir="5400000" rotWithShape="0">
              <a:srgbClr val="808080">
                <a:alpha val="45998"/>
              </a:srgbClr>
            </a:outerShdw>
          </a:effectLst>
        </p:spPr>
        <p:txBody>
          <a:bodyPr anchor="ctr"/>
          <a:lstStyle>
            <a:extLst/>
          </a:lstStyle>
          <a:p>
            <a:pPr eaLnBrk="1" hangingPunct="1">
              <a:defRPr/>
            </a:pPr>
            <a:endParaRPr lang="en-US">
              <a:solidFill>
                <a:schemeClr val="lt1"/>
              </a:solidFill>
              <a:latin typeface="+mn-lt"/>
              <a:ea typeface="+mn-ea"/>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5400" dir="5400000" rotWithShape="0">
              <a:srgbClr val="808080">
                <a:alpha val="45998"/>
              </a:srgbClr>
            </a:outerShdw>
          </a:effectLst>
        </p:spPr>
        <p:txBody>
          <a:bodyPr anchor="ctr"/>
          <a:lstStyle>
            <a:extLst/>
          </a:lstStyle>
          <a:p>
            <a:pPr eaLnBrk="1" hangingPunct="1">
              <a:defRPr/>
            </a:pPr>
            <a:endParaRPr lang="en-US">
              <a:solidFill>
                <a:schemeClr val="lt1"/>
              </a:solidFill>
              <a:latin typeface="+mn-lt"/>
              <a:ea typeface="+mn-ea"/>
            </a:endParaRPr>
          </a:p>
        </p:txBody>
      </p:sp>
      <p:sp>
        <p:nvSpPr>
          <p:cNvPr id="2" name="标题 1"/>
          <p:cNvSpPr>
            <a:spLocks noGrp="1"/>
          </p:cNvSpPr>
          <p:nvPr>
            <p:ph type="title"/>
          </p:nvPr>
        </p:nvSpPr>
        <p:spPr>
          <a:xfrm>
            <a:off x="722376" y="1059712"/>
            <a:ext cx="7772400" cy="1828800"/>
          </a:xfrm>
        </p:spPr>
        <p:txBody>
          <a:bodyPr anchor="b">
            <a:scene3d>
              <a:camera prst="orthographicFront"/>
              <a:lightRig rig="soft" dir="t"/>
            </a:scene3d>
          </a:bodyPr>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ltLang="zh-CN"/>
          </a:p>
        </p:txBody>
      </p:sp>
      <p:sp>
        <p:nvSpPr>
          <p:cNvPr id="7" name="页脚占位符 4"/>
          <p:cNvSpPr>
            <a:spLocks noGrp="1"/>
          </p:cNvSpPr>
          <p:nvPr>
            <p:ph type="ftr" sz="quarter" idx="11"/>
          </p:nvPr>
        </p:nvSpPr>
        <p:spPr/>
        <p:txBody>
          <a:bodyPr/>
          <a:lstStyle>
            <a:lvl1pPr>
              <a:defRPr/>
            </a:lvl1pPr>
            <a:extLst/>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9EFCC168-6189-4BED-A99A-7CD742256594}" type="slidenum">
              <a:rPr lang="en-US" altLang="zh-CN"/>
              <a:pPr>
                <a:defRPr/>
              </a:pPr>
              <a:t>‹#›</a:t>
            </a:fld>
            <a:endParaRPr lang="en-US" altLang="zh-CN"/>
          </a:p>
        </p:txBody>
      </p:sp>
    </p:spTree>
    <p:extLst>
      <p:ext uri="{BB962C8B-B14F-4D97-AF65-F5344CB8AC3E}">
        <p14:creationId xmlns:p14="http://schemas.microsoft.com/office/powerpoint/2010/main" val="310593075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1A82959-98D3-4092-8C43-3A4D6506EC64}" type="slidenum">
              <a:rPr lang="en-US" altLang="zh-CN"/>
              <a:pPr>
                <a:defRPr/>
              </a:pPr>
              <a:t>‹#›</a:t>
            </a:fld>
            <a:endParaRPr lang="en-US" altLang="zh-CN"/>
          </a:p>
        </p:txBody>
      </p:sp>
    </p:spTree>
    <p:extLst>
      <p:ext uri="{BB962C8B-B14F-4D97-AF65-F5344CB8AC3E}">
        <p14:creationId xmlns:p14="http://schemas.microsoft.com/office/powerpoint/2010/main" val="21683498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CN"/>
          </a:p>
        </p:txBody>
      </p:sp>
      <p:sp>
        <p:nvSpPr>
          <p:cNvPr id="8" name="页脚占位符 7"/>
          <p:cNvSpPr>
            <a:spLocks noGrp="1"/>
          </p:cNvSpPr>
          <p:nvPr>
            <p:ph type="ftr" sz="quarter" idx="11"/>
          </p:nvPr>
        </p:nvSpPr>
        <p:spPr/>
        <p:txBody>
          <a:bodyPr/>
          <a:lstStyle>
            <a:lvl1pPr>
              <a:defRPr/>
            </a:lvl1pPr>
            <a:extLst/>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6E2B4231-5426-449A-8CAE-87A3DDC7BF8E}" type="slidenum">
              <a:rPr lang="en-US" altLang="zh-CN"/>
              <a:pPr>
                <a:defRPr/>
              </a:pPr>
              <a:t>‹#›</a:t>
            </a:fld>
            <a:endParaRPr lang="en-US" altLang="zh-CN"/>
          </a:p>
        </p:txBody>
      </p:sp>
    </p:spTree>
    <p:extLst>
      <p:ext uri="{BB962C8B-B14F-4D97-AF65-F5344CB8AC3E}">
        <p14:creationId xmlns:p14="http://schemas.microsoft.com/office/powerpoint/2010/main" val="269851066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F15487-142A-4DB7-87D2-276246C6C9EC}" type="slidenum">
              <a:rPr lang="en-US" altLang="zh-CN"/>
              <a:pPr>
                <a:defRPr/>
              </a:pPr>
              <a:t>‹#›</a:t>
            </a:fld>
            <a:endParaRPr lang="en-US" altLang="zh-CN"/>
          </a:p>
        </p:txBody>
      </p:sp>
    </p:spTree>
    <p:extLst>
      <p:ext uri="{BB962C8B-B14F-4D97-AF65-F5344CB8AC3E}">
        <p14:creationId xmlns:p14="http://schemas.microsoft.com/office/powerpoint/2010/main" val="2423093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BCA2E2F7-5F69-4F65-B1A1-12FB7654CFB5}" type="slidenum">
              <a:rPr lang="en-US" altLang="zh-CN"/>
              <a:pPr>
                <a:defRPr/>
              </a:pPr>
              <a:t>‹#›</a:t>
            </a:fld>
            <a:endParaRPr lang="en-US" altLang="zh-CN"/>
          </a:p>
        </p:txBody>
      </p:sp>
    </p:spTree>
    <p:extLst>
      <p:ext uri="{BB962C8B-B14F-4D97-AF65-F5344CB8AC3E}">
        <p14:creationId xmlns:p14="http://schemas.microsoft.com/office/powerpoint/2010/main" val="91880216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C3B3D7BB-B4CD-4342-BA00-729318A0C9BD}" type="slidenum">
              <a:rPr lang="en-US" altLang="zh-CN"/>
              <a:pPr>
                <a:defRPr/>
              </a:pPr>
              <a:t>‹#›</a:t>
            </a:fld>
            <a:endParaRPr lang="en-US" altLang="zh-CN"/>
          </a:p>
        </p:txBody>
      </p:sp>
    </p:spTree>
    <p:extLst>
      <p:ext uri="{BB962C8B-B14F-4D97-AF65-F5344CB8AC3E}">
        <p14:creationId xmlns:p14="http://schemas.microsoft.com/office/powerpoint/2010/main" val="1032247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B2AE39EE-6D98-4B7F-B608-ED2D94C93D21}" type="slidenum">
              <a:rPr lang="en-US" altLang="zh-CN"/>
              <a:pPr>
                <a:defRPr/>
              </a:pPr>
              <a:t>‹#›</a:t>
            </a:fld>
            <a:endParaRPr lang="en-US" altLang="zh-CN"/>
          </a:p>
        </p:txBody>
      </p:sp>
    </p:spTree>
    <p:extLst>
      <p:ext uri="{BB962C8B-B14F-4D97-AF65-F5344CB8AC3E}">
        <p14:creationId xmlns:p14="http://schemas.microsoft.com/office/powerpoint/2010/main" val="419522012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6" name="任意多边形 15"/>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5400" dir="5400000" rotWithShape="0">
              <a:srgbClr val="808080">
                <a:alpha val="45998"/>
              </a:srgbClr>
            </a:outerShdw>
          </a:effectLst>
        </p:spPr>
        <p:txBody>
          <a:bodyPr anchor="ctr"/>
          <a:lstStyle>
            <a:extLst/>
          </a:lstStyle>
          <a:p>
            <a:pPr eaLnBrk="1" hangingPunct="1">
              <a:defRPr/>
            </a:pPr>
            <a:endParaRPr lang="en-US">
              <a:solidFill>
                <a:schemeClr val="lt1"/>
              </a:solidFill>
              <a:latin typeface="+mn-lt"/>
              <a:ea typeface="+mn-ea"/>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5400" dir="5400000" rotWithShape="0">
              <a:srgbClr val="808080">
                <a:alpha val="45998"/>
              </a:srgbClr>
            </a:outerShdw>
          </a:effectLst>
        </p:spPr>
        <p:txBody>
          <a:bodyPr anchor="ctr"/>
          <a:lstStyle>
            <a:extLst/>
          </a:lstStyle>
          <a:p>
            <a:pPr eaLnBrk="1" hangingPunct="1">
              <a:defRPr/>
            </a:pPr>
            <a:endParaRPr lang="en-US">
              <a:solidFill>
                <a:schemeClr val="lt1"/>
              </a:solidFill>
              <a:latin typeface="+mn-lt"/>
              <a:ea typeface="+mn-ea"/>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FBFF54FB-48AF-4D38-8BC5-C941303D03D2}" type="slidenum">
              <a:rPr lang="en-US" altLang="zh-CN"/>
              <a:pPr>
                <a:defRPr/>
              </a:pPr>
              <a:t>‹#›</a:t>
            </a:fld>
            <a:endParaRPr lang="en-US" altLang="zh-CN"/>
          </a:p>
        </p:txBody>
      </p:sp>
    </p:spTree>
    <p:extLst>
      <p:ext uri="{BB962C8B-B14F-4D97-AF65-F5344CB8AC3E}">
        <p14:creationId xmlns:p14="http://schemas.microsoft.com/office/powerpoint/2010/main" val="422312725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ACA6835-8BD1-4163-9B3F-CE973C9E54CA}" type="slidenum">
              <a:rPr lang="en-US" altLang="zh-CN"/>
              <a:pPr>
                <a:defRPr/>
              </a:pPr>
              <a:t>‹#›</a:t>
            </a:fld>
            <a:endParaRPr lang="en-US" altLang="zh-CN"/>
          </a:p>
        </p:txBody>
      </p:sp>
    </p:spTree>
    <p:extLst>
      <p:ext uri="{BB962C8B-B14F-4D97-AF65-F5344CB8AC3E}">
        <p14:creationId xmlns:p14="http://schemas.microsoft.com/office/powerpoint/2010/main" val="10407959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09D9B955-E8D3-41E7-9F88-D546D3A017F2}" type="slidenum">
              <a:rPr lang="en-US" altLang="zh-CN"/>
              <a:pPr>
                <a:defRPr/>
              </a:pPr>
              <a:t>‹#›</a:t>
            </a:fld>
            <a:endParaRPr lang="en-US" altLang="zh-CN"/>
          </a:p>
        </p:txBody>
      </p:sp>
    </p:spTree>
    <p:extLst>
      <p:ext uri="{BB962C8B-B14F-4D97-AF65-F5344CB8AC3E}">
        <p14:creationId xmlns:p14="http://schemas.microsoft.com/office/powerpoint/2010/main" val="471493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901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22288" y="1223963"/>
            <a:ext cx="8432800" cy="5221287"/>
          </a:xfrm>
        </p:spPr>
        <p:txBody>
          <a:bodyPr>
            <a:normAutofit/>
          </a:bodyPr>
          <a:lstStyle/>
          <a:p>
            <a:pPr lvl="0"/>
            <a:endParaRPr lang="zh-CN" altLang="en-US" noProof="0"/>
          </a:p>
        </p:txBody>
      </p:sp>
      <p:sp>
        <p:nvSpPr>
          <p:cNvPr id="4" name="日期占位符 3"/>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CA5C4F3E-BF7F-4A65-B4C6-9089F51C9F3A}" type="slidenum">
              <a:rPr lang="en-US" altLang="zh-CN"/>
              <a:pPr>
                <a:defRPr/>
              </a:pPr>
              <a:t>‹#›</a:t>
            </a:fld>
            <a:endParaRPr lang="en-US" altLang="zh-CN"/>
          </a:p>
        </p:txBody>
      </p:sp>
    </p:spTree>
    <p:extLst>
      <p:ext uri="{BB962C8B-B14F-4D97-AF65-F5344CB8AC3E}">
        <p14:creationId xmlns:p14="http://schemas.microsoft.com/office/powerpoint/2010/main" val="2662188024"/>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901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2288" y="1223963"/>
            <a:ext cx="4140200" cy="5221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4888" y="1223963"/>
            <a:ext cx="4140200" cy="5221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D5FB5FB2-8642-48BD-83F9-FF4ECEB08F80}" type="slidenum">
              <a:rPr lang="en-US" altLang="zh-CN"/>
              <a:pPr>
                <a:defRPr/>
              </a:pPr>
              <a:t>‹#›</a:t>
            </a:fld>
            <a:endParaRPr lang="en-US" altLang="zh-CN"/>
          </a:p>
        </p:txBody>
      </p:sp>
    </p:spTree>
    <p:extLst>
      <p:ext uri="{BB962C8B-B14F-4D97-AF65-F5344CB8AC3E}">
        <p14:creationId xmlns:p14="http://schemas.microsoft.com/office/powerpoint/2010/main" val="2177447841"/>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914400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 name="Rectangle 4"/>
          <p:cNvSpPr>
            <a:spLocks noChangeArrowheads="1"/>
          </p:cNvSpPr>
          <p:nvPr/>
        </p:nvSpPr>
        <p:spPr bwMode="invGray">
          <a:xfrm>
            <a:off x="7346950" y="6537325"/>
            <a:ext cx="34448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80167" tIns="40084" rIns="80167" bIns="40084">
            <a:spAutoFit/>
          </a:bodyPr>
          <a:lstStyle>
            <a:lvl1pPr defTabSz="801688">
              <a:defRPr>
                <a:solidFill>
                  <a:schemeClr val="tx1"/>
                </a:solidFill>
                <a:latin typeface="Times New Roman" panose="02020603050405020304" pitchFamily="18" charset="0"/>
                <a:ea typeface="宋体" panose="02010600030101010101" pitchFamily="2" charset="-122"/>
              </a:defRPr>
            </a:lvl1pPr>
            <a:lvl2pPr marL="742950" indent="-285750" defTabSz="801688">
              <a:defRPr>
                <a:solidFill>
                  <a:schemeClr val="tx1"/>
                </a:solidFill>
                <a:latin typeface="Times New Roman" panose="02020603050405020304" pitchFamily="18" charset="0"/>
                <a:ea typeface="宋体" panose="02010600030101010101" pitchFamily="2" charset="-122"/>
              </a:defRPr>
            </a:lvl2pPr>
            <a:lvl3pPr marL="1143000" indent="-228600" defTabSz="801688">
              <a:defRPr>
                <a:solidFill>
                  <a:schemeClr val="tx1"/>
                </a:solidFill>
                <a:latin typeface="Times New Roman" panose="02020603050405020304" pitchFamily="18" charset="0"/>
                <a:ea typeface="宋体" panose="02010600030101010101" pitchFamily="2" charset="-122"/>
              </a:defRPr>
            </a:lvl3pPr>
            <a:lvl4pPr marL="1600200" indent="-228600" defTabSz="801688">
              <a:defRPr>
                <a:solidFill>
                  <a:schemeClr val="tx1"/>
                </a:solidFill>
                <a:latin typeface="Times New Roman" panose="02020603050405020304" pitchFamily="18" charset="0"/>
                <a:ea typeface="宋体" panose="02010600030101010101" pitchFamily="2" charset="-122"/>
              </a:defRPr>
            </a:lvl4pPr>
            <a:lvl5pPr marL="2057400" indent="-228600" defTabSz="801688">
              <a:defRPr>
                <a:solidFill>
                  <a:schemeClr val="tx1"/>
                </a:solidFill>
                <a:latin typeface="Times New Roman" panose="02020603050405020304" pitchFamily="18" charset="0"/>
                <a:ea typeface="宋体" panose="02010600030101010101" pitchFamily="2" charset="-122"/>
              </a:defRPr>
            </a:lvl5pPr>
            <a:lvl6pPr marL="25146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fld id="{B474DFE3-E4D7-4FBD-94BA-E80459323334}" type="slidenum">
              <a:rPr lang="en-GB" altLang="zh-CN" sz="1200" smtClean="0">
                <a:solidFill>
                  <a:srgbClr val="FFFFFF"/>
                </a:solidFill>
                <a:latin typeface="Arial" panose="020B0604020202020204" pitchFamily="34" charset="0"/>
              </a:rPr>
              <a:pPr>
                <a:defRPr/>
              </a:pPr>
              <a:t>‹#›</a:t>
            </a:fld>
            <a:endParaRPr lang="en-GB" altLang="zh-CN" sz="1200" smtClean="0">
              <a:solidFill>
                <a:srgbClr val="FFFFFF"/>
              </a:solidFill>
              <a:latin typeface="Arial" panose="020B0604020202020204" pitchFamily="34" charset="0"/>
            </a:endParaRPr>
          </a:p>
        </p:txBody>
      </p:sp>
      <p:sp>
        <p:nvSpPr>
          <p:cNvPr id="5" name="Text Box 7"/>
          <p:cNvSpPr txBox="1">
            <a:spLocks noChangeArrowheads="1"/>
          </p:cNvSpPr>
          <p:nvPr/>
        </p:nvSpPr>
        <p:spPr bwMode="invGray">
          <a:xfrm>
            <a:off x="304800" y="6400800"/>
            <a:ext cx="2286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r>
              <a:rPr lang="en-GB" altLang="zh-CN" sz="1100" smtClean="0">
                <a:solidFill>
                  <a:srgbClr val="FFFFFF"/>
                </a:solidFill>
                <a:latin typeface="Arial" panose="020B0604020202020204" pitchFamily="34" charset="0"/>
              </a:rPr>
              <a:t>ARM University Program</a:t>
            </a:r>
          </a:p>
          <a:p>
            <a:pPr>
              <a:defRPr/>
            </a:pPr>
            <a:r>
              <a:rPr lang="en-GB" altLang="zh-CN" sz="1100" smtClean="0">
                <a:solidFill>
                  <a:srgbClr val="FFFFFF"/>
                </a:solidFill>
                <a:latin typeface="Arial" panose="020B0604020202020204" pitchFamily="34" charset="0"/>
                <a:cs typeface="Calibri" panose="020F0502020204030204" pitchFamily="34" charset="0"/>
              </a:rPr>
              <a:t>Copyright © ARM Ltd 2013</a:t>
            </a:r>
            <a:endParaRPr lang="en-GB" altLang="zh-CN" sz="1100" smtClean="0">
              <a:solidFill>
                <a:srgbClr val="FFFFFF"/>
              </a:solidFill>
              <a:latin typeface="Arial" panose="020B0604020202020204" pitchFamily="34" charset="0"/>
            </a:endParaRPr>
          </a:p>
        </p:txBody>
      </p:sp>
      <p:sp>
        <p:nvSpPr>
          <p:cNvPr id="831491" name="Rectangle 3"/>
          <p:cNvSpPr>
            <a:spLocks noGrp="1" noChangeArrowheads="1"/>
          </p:cNvSpPr>
          <p:nvPr>
            <p:ph type="ctrTitle"/>
          </p:nvPr>
        </p:nvSpPr>
        <p:spPr bwMode="gray">
          <a:xfrm>
            <a:off x="928688" y="2017713"/>
            <a:ext cx="7337425" cy="1411287"/>
          </a:xfrm>
          <a:solidFill>
            <a:schemeClr val="bg1"/>
          </a:solidFill>
        </p:spPr>
        <p:txBody>
          <a:bodyPr lIns="0" tIns="0" rIns="0" bIns="0" anchor="t"/>
          <a:lstStyle>
            <a:lvl1pPr algn="ctr">
              <a:defRPr sz="4600"/>
            </a:lvl1pPr>
          </a:lstStyle>
          <a:p>
            <a:r>
              <a:rPr lang="en-US" smtClean="0"/>
              <a:t>Click to edit Master title style</a:t>
            </a:r>
            <a:endParaRPr lang="en-GB"/>
          </a:p>
        </p:txBody>
      </p:sp>
    </p:spTree>
    <p:extLst>
      <p:ext uri="{BB962C8B-B14F-4D97-AF65-F5344CB8AC3E}">
        <p14:creationId xmlns:p14="http://schemas.microsoft.com/office/powerpoint/2010/main" val="1106376263"/>
      </p:ext>
    </p:extLst>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7028792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490F4F-28FC-4F9C-A364-CA67640A0681}" type="slidenum">
              <a:rPr lang="en-US" altLang="zh-CN"/>
              <a:pPr>
                <a:defRPr/>
              </a:pPr>
              <a:t>‹#›</a:t>
            </a:fld>
            <a:endParaRPr lang="en-US" altLang="zh-CN"/>
          </a:p>
        </p:txBody>
      </p:sp>
    </p:spTree>
    <p:extLst>
      <p:ext uri="{BB962C8B-B14F-4D97-AF65-F5344CB8AC3E}">
        <p14:creationId xmlns:p14="http://schemas.microsoft.com/office/powerpoint/2010/main" val="2583784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5062479"/>
      </p:ext>
    </p:extLst>
  </p:cSld>
  <p:clrMapOvr>
    <a:masterClrMapping/>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33363" y="906463"/>
            <a:ext cx="4378325"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4088" y="906463"/>
            <a:ext cx="4379912"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4202166"/>
      </p:ext>
    </p:extLst>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2671405"/>
      </p:ext>
    </p:extLst>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750599085"/>
      </p:ext>
    </p:extLst>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636722"/>
      </p:ext>
    </p:extLst>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1082501"/>
      </p:ext>
    </p:extLst>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093175"/>
      </p:ext>
    </p:extLst>
  </p:cSld>
  <p:clrMapOvr>
    <a:masterClrMapping/>
  </p:clrMapOvr>
  <p:transition>
    <p:pull dir="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02285300"/>
      </p:ext>
    </p:extLst>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0388" y="12700"/>
            <a:ext cx="2233612" cy="63166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9550" y="12700"/>
            <a:ext cx="6548438" cy="6316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42878790"/>
      </p:ext>
    </p:extLst>
  </p:cSld>
  <p:clrMapOvr>
    <a:masterClrMapping/>
  </p:clrMapOvr>
  <p:transition>
    <p:pull dir="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33363" y="906463"/>
            <a:ext cx="4378325"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4088" y="906463"/>
            <a:ext cx="437991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50981912"/>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A4F4C79-FCCD-40B1-A395-92C45C5AEFE4}" type="slidenum">
              <a:rPr lang="en-US" altLang="zh-CN"/>
              <a:pPr>
                <a:defRPr/>
              </a:pPr>
              <a:t>‹#›</a:t>
            </a:fld>
            <a:endParaRPr lang="en-US" altLang="zh-CN"/>
          </a:p>
        </p:txBody>
      </p:sp>
    </p:spTree>
    <p:extLst>
      <p:ext uri="{BB962C8B-B14F-4D97-AF65-F5344CB8AC3E}">
        <p14:creationId xmlns:p14="http://schemas.microsoft.com/office/powerpoint/2010/main" val="3536522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233363" y="906463"/>
            <a:ext cx="4378325"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764088" y="906463"/>
            <a:ext cx="437991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3026038"/>
      </p:ext>
    </p:extLst>
  </p:cSld>
  <p:clrMapOvr>
    <a:masterClrMapping/>
  </p:clrMapOvr>
  <p:transition>
    <p:pull dir="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7963" y="0"/>
            <a:ext cx="8936037"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233363" y="906463"/>
            <a:ext cx="8910637" cy="5473700"/>
          </a:xfrm>
        </p:spPr>
        <p:txBody>
          <a:bodyPr/>
          <a:lstStyle/>
          <a:p>
            <a:pPr lvl="0"/>
            <a:r>
              <a:rPr lang="en-US" noProof="0" smtClean="0"/>
              <a:t>Click icon to add chart</a:t>
            </a:r>
            <a:endParaRPr lang="en-GB" noProof="0" dirty="0"/>
          </a:p>
        </p:txBody>
      </p:sp>
      <p:sp>
        <p:nvSpPr>
          <p:cNvPr id="4" name="Rectangle 6"/>
          <p:cNvSpPr>
            <a:spLocks noGrp="1" noChangeArrowheads="1"/>
          </p:cNvSpPr>
          <p:nvPr>
            <p:ph type="sldNum" sz="quarter" idx="10"/>
          </p:nvPr>
        </p:nvSpPr>
        <p:spPr>
          <a:xfrm>
            <a:off x="7240588" y="6599238"/>
            <a:ext cx="427037" cy="238125"/>
          </a:xfrm>
          <a:prstGeom prst="rect">
            <a:avLst/>
          </a:prstGeom>
        </p:spPr>
        <p:txBody>
          <a:bodyPr/>
          <a:lstStyle>
            <a:lvl1pPr algn="ctr">
              <a:spcBef>
                <a:spcPct val="25000"/>
              </a:spcBef>
              <a:buSzPct val="125000"/>
              <a:buFont typeface="Wingdings" pitchFamily="2" charset="2"/>
              <a:buNone/>
              <a:defRPr sz="2400">
                <a:solidFill>
                  <a:srgbClr val="1D315B"/>
                </a:solidFill>
                <a:ea typeface="ＭＳ Ｐゴシック" pitchFamily="34" charset="-128"/>
              </a:defRPr>
            </a:lvl1pPr>
          </a:lstStyle>
          <a:p>
            <a:pPr>
              <a:defRPr/>
            </a:pPr>
            <a:fld id="{1B48C39C-2D56-4650-AA85-7811E9531706}" type="slidenum">
              <a:rPr lang="en-GB"/>
              <a:pPr>
                <a:defRPr/>
              </a:pPr>
              <a:t>‹#›</a:t>
            </a:fld>
            <a:endParaRPr lang="en-GB" dirty="0"/>
          </a:p>
        </p:txBody>
      </p:sp>
    </p:spTree>
    <p:extLst>
      <p:ext uri="{BB962C8B-B14F-4D97-AF65-F5344CB8AC3E}">
        <p14:creationId xmlns:p14="http://schemas.microsoft.com/office/powerpoint/2010/main" val="154404236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sz="2400">
                <a:solidFill>
                  <a:srgbClr val="1D315B"/>
                </a:solidFill>
                <a:ea typeface="+mn-ea"/>
              </a:defRPr>
            </a:lvl1pPr>
          </a:lstStyle>
          <a:p>
            <a:pPr>
              <a:defRPr/>
            </a:pPr>
            <a:fld id="{BCD24905-227D-42A9-96A6-B48737F91E4E}" type="datetimeFigureOut">
              <a:rPr lang="en-US"/>
              <a:pPr>
                <a:defRPr/>
              </a:pPr>
              <a:t>3/15/2021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sz="2400">
                <a:solidFill>
                  <a:srgbClr val="1D315B"/>
                </a:solidFill>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2400">
                <a:solidFill>
                  <a:srgbClr val="1D315B"/>
                </a:solidFill>
                <a:ea typeface="+mn-ea"/>
              </a:defRPr>
            </a:lvl1pPr>
          </a:lstStyle>
          <a:p>
            <a:pPr>
              <a:defRPr/>
            </a:pPr>
            <a:fld id="{287AC343-9BC2-43B9-A5A3-65445B6C8BAD}" type="slidenum">
              <a:rPr lang="en-US"/>
              <a:pPr>
                <a:defRPr/>
              </a:pPr>
              <a:t>‹#›</a:t>
            </a:fld>
            <a:endParaRPr lang="en-US"/>
          </a:p>
        </p:txBody>
      </p:sp>
    </p:spTree>
    <p:extLst>
      <p:ext uri="{BB962C8B-B14F-4D97-AF65-F5344CB8AC3E}">
        <p14:creationId xmlns:p14="http://schemas.microsoft.com/office/powerpoint/2010/main" val="24507902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33363" y="906463"/>
            <a:ext cx="8910637" cy="5422900"/>
          </a:xfrm>
        </p:spPr>
        <p:txBody>
          <a:bodyPr/>
          <a:lstStyle/>
          <a:p>
            <a:pPr lvl="0"/>
            <a:r>
              <a:rPr lang="en-US" noProof="0" smtClean="0"/>
              <a:t>Click icon to add table</a:t>
            </a:r>
            <a:endParaRPr lang="en-US" noProof="0"/>
          </a:p>
        </p:txBody>
      </p:sp>
    </p:spTree>
    <p:extLst>
      <p:ext uri="{BB962C8B-B14F-4D97-AF65-F5344CB8AC3E}">
        <p14:creationId xmlns:p14="http://schemas.microsoft.com/office/powerpoint/2010/main" val="1039548163"/>
      </p:ext>
    </p:extLst>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09D94AA-537C-4091-AC7D-933204E23A67}" type="slidenum">
              <a:rPr lang="en-US" altLang="zh-CN"/>
              <a:pPr>
                <a:defRPr/>
              </a:pPr>
              <a:t>‹#›</a:t>
            </a:fld>
            <a:endParaRPr lang="en-US" altLang="zh-CN"/>
          </a:p>
        </p:txBody>
      </p:sp>
    </p:spTree>
    <p:extLst>
      <p:ext uri="{BB962C8B-B14F-4D97-AF65-F5344CB8AC3E}">
        <p14:creationId xmlns:p14="http://schemas.microsoft.com/office/powerpoint/2010/main" val="125791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E95279D-5DC9-4FE5-B268-A1E6DC95AC50}" type="slidenum">
              <a:rPr lang="en-US" altLang="zh-CN"/>
              <a:pPr>
                <a:defRPr/>
              </a:pPr>
              <a:t>‹#›</a:t>
            </a:fld>
            <a:endParaRPr lang="en-US" altLang="zh-CN"/>
          </a:p>
        </p:txBody>
      </p:sp>
    </p:spTree>
    <p:extLst>
      <p:ext uri="{BB962C8B-B14F-4D97-AF65-F5344CB8AC3E}">
        <p14:creationId xmlns:p14="http://schemas.microsoft.com/office/powerpoint/2010/main" val="339186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C8D2945-E0EC-47EF-A295-2DE632CA6452}" type="slidenum">
              <a:rPr lang="en-US" altLang="zh-CN"/>
              <a:pPr>
                <a:defRPr/>
              </a:pPr>
              <a:t>‹#›</a:t>
            </a:fld>
            <a:endParaRPr lang="en-US" altLang="zh-CN"/>
          </a:p>
        </p:txBody>
      </p:sp>
    </p:spTree>
    <p:extLst>
      <p:ext uri="{BB962C8B-B14F-4D97-AF65-F5344CB8AC3E}">
        <p14:creationId xmlns:p14="http://schemas.microsoft.com/office/powerpoint/2010/main" val="334142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68ABBE-2F94-41BB-A814-CD9453499F26}" type="slidenum">
              <a:rPr lang="en-US" altLang="zh-CN"/>
              <a:pPr>
                <a:defRPr/>
              </a:pPr>
              <a:t>‹#›</a:t>
            </a:fld>
            <a:endParaRPr lang="en-US" altLang="zh-CN"/>
          </a:p>
        </p:txBody>
      </p:sp>
    </p:spTree>
    <p:extLst>
      <p:ext uri="{BB962C8B-B14F-4D97-AF65-F5344CB8AC3E}">
        <p14:creationId xmlns:p14="http://schemas.microsoft.com/office/powerpoint/2010/main" val="164517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FEE57A-127B-4C84-B04B-AC478EAC6592}" type="slidenum">
              <a:rPr lang="en-US" altLang="zh-CN"/>
              <a:pPr>
                <a:defRPr/>
              </a:pPr>
              <a:t>‹#›</a:t>
            </a:fld>
            <a:endParaRPr lang="en-US" altLang="zh-CN"/>
          </a:p>
        </p:txBody>
      </p:sp>
    </p:spTree>
    <p:extLst>
      <p:ext uri="{BB962C8B-B14F-4D97-AF65-F5344CB8AC3E}">
        <p14:creationId xmlns:p14="http://schemas.microsoft.com/office/powerpoint/2010/main" val="230408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4.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916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400">
                <a:latin typeface="Times New Roman" pitchFamily="18" charset="0"/>
                <a:ea typeface="宋体" pitchFamily="2" charset="-122"/>
                <a:cs typeface="+mn-cs"/>
              </a:defRPr>
            </a:lvl1pPr>
          </a:lstStyle>
          <a:p>
            <a:pPr>
              <a:defRPr/>
            </a:pPr>
            <a:endParaRPr lang="en-US" altLang="zh-CN"/>
          </a:p>
        </p:txBody>
      </p:sp>
      <p:sp>
        <p:nvSpPr>
          <p:cNvPr id="19916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a:latin typeface="Times New Roman" pitchFamily="18" charset="0"/>
                <a:ea typeface="宋体" pitchFamily="2" charset="-122"/>
                <a:cs typeface="+mn-cs"/>
              </a:defRPr>
            </a:lvl1pPr>
          </a:lstStyle>
          <a:p>
            <a:pPr>
              <a:defRPr/>
            </a:pPr>
            <a:endParaRPr lang="en-US" altLang="zh-CN"/>
          </a:p>
        </p:txBody>
      </p:sp>
      <p:sp>
        <p:nvSpPr>
          <p:cNvPr id="19916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vl1pPr>
          </a:lstStyle>
          <a:p>
            <a:pPr>
              <a:defRPr/>
            </a:pPr>
            <a:fld id="{40FF34C5-0ED1-43E2-A2BD-93AF1B2C00D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52" r:id="rId12"/>
    <p:sldLayoutId id="2147484253" r:id="rId13"/>
    <p:sldLayoutId id="2147484254" r:id="rId14"/>
  </p:sldLayoutIdLst>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2051" name="任意多边形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smtClean="0"/>
              <a:t>单击此处编辑母版标题样式</a:t>
            </a:r>
            <a:endParaRPr lang="en-US" altLang="en-US" smtClean="0"/>
          </a:p>
        </p:txBody>
      </p:sp>
      <p:sp>
        <p:nvSpPr>
          <p:cNvPr id="205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Times New Roman" pitchFamily="18" charset="0"/>
                <a:ea typeface="宋体" pitchFamily="2" charset="-122"/>
                <a:cs typeface="+mn-cs"/>
              </a:defRPr>
            </a:lvl1pPr>
            <a:extLst/>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imes New Roman" pitchFamily="18" charset="0"/>
                <a:ea typeface="宋体" pitchFamily="2" charset="-122"/>
                <a:cs typeface="+mn-cs"/>
              </a:defRPr>
            </a:lvl1pPr>
            <a:extLst/>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A01F05DE-B45D-4012-BC8B-BCCEEA3DA5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55" r:id="rId1"/>
    <p:sldLayoutId id="2147484236" r:id="rId2"/>
    <p:sldLayoutId id="2147484256" r:id="rId3"/>
    <p:sldLayoutId id="2147484257" r:id="rId4"/>
    <p:sldLayoutId id="2147484258" r:id="rId5"/>
    <p:sldLayoutId id="2147484259" r:id="rId6"/>
    <p:sldLayoutId id="2147484237" r:id="rId7"/>
    <p:sldLayoutId id="2147484260" r:id="rId8"/>
    <p:sldLayoutId id="2147484261" r:id="rId9"/>
    <p:sldLayoutId id="2147484238" r:id="rId10"/>
    <p:sldLayoutId id="2147484239" r:id="rId11"/>
    <p:sldLayoutId id="2147484262" r:id="rId12"/>
    <p:sldLayoutId id="2147484263" r:id="rId13"/>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黑体" charset="0"/>
        </a:defRPr>
      </a:lvl1pPr>
      <a:lvl2pPr algn="l" rtl="0" eaLnBrk="0" fontAlgn="base" hangingPunct="0">
        <a:spcBef>
          <a:spcPct val="0"/>
        </a:spcBef>
        <a:spcAft>
          <a:spcPct val="0"/>
        </a:spcAft>
        <a:defRPr sz="4100" b="1">
          <a:solidFill>
            <a:schemeClr val="tx2"/>
          </a:solidFill>
          <a:latin typeface="Lucida Sans Unicode" charset="0"/>
          <a:ea typeface="黑体" charset="0"/>
          <a:cs typeface="黑体" charset="0"/>
        </a:defRPr>
      </a:lvl2pPr>
      <a:lvl3pPr algn="l" rtl="0" eaLnBrk="0" fontAlgn="base" hangingPunct="0">
        <a:spcBef>
          <a:spcPct val="0"/>
        </a:spcBef>
        <a:spcAft>
          <a:spcPct val="0"/>
        </a:spcAft>
        <a:defRPr sz="4100" b="1">
          <a:solidFill>
            <a:schemeClr val="tx2"/>
          </a:solidFill>
          <a:latin typeface="Lucida Sans Unicode" charset="0"/>
          <a:ea typeface="黑体" charset="0"/>
          <a:cs typeface="黑体" charset="0"/>
        </a:defRPr>
      </a:lvl3pPr>
      <a:lvl4pPr algn="l" rtl="0" eaLnBrk="0" fontAlgn="base" hangingPunct="0">
        <a:spcBef>
          <a:spcPct val="0"/>
        </a:spcBef>
        <a:spcAft>
          <a:spcPct val="0"/>
        </a:spcAft>
        <a:defRPr sz="4100" b="1">
          <a:solidFill>
            <a:schemeClr val="tx2"/>
          </a:solidFill>
          <a:latin typeface="Lucida Sans Unicode" charset="0"/>
          <a:ea typeface="黑体" charset="0"/>
          <a:cs typeface="黑体" charset="0"/>
        </a:defRPr>
      </a:lvl4pPr>
      <a:lvl5pPr algn="l" rtl="0" eaLnBrk="0" fontAlgn="base" hangingPunct="0">
        <a:spcBef>
          <a:spcPct val="0"/>
        </a:spcBef>
        <a:spcAft>
          <a:spcPct val="0"/>
        </a:spcAft>
        <a:defRPr sz="4100" b="1">
          <a:solidFill>
            <a:schemeClr val="tx2"/>
          </a:solidFill>
          <a:latin typeface="Lucida Sans Unicode" charset="0"/>
          <a:ea typeface="黑体" charset="0"/>
          <a:cs typeface="黑体" charset="0"/>
        </a:defRPr>
      </a:lvl5pPr>
      <a:lvl6pPr marL="457200" algn="l" rtl="0" fontAlgn="base">
        <a:spcBef>
          <a:spcPct val="0"/>
        </a:spcBef>
        <a:spcAft>
          <a:spcPct val="0"/>
        </a:spcAft>
        <a:defRPr sz="4100" b="1">
          <a:solidFill>
            <a:schemeClr val="tx2"/>
          </a:solidFill>
          <a:latin typeface="Lucida Sans Unicode" charset="0"/>
          <a:ea typeface="黑体" charset="0"/>
          <a:cs typeface="黑体" charset="0"/>
        </a:defRPr>
      </a:lvl6pPr>
      <a:lvl7pPr marL="914400" algn="l" rtl="0" fontAlgn="base">
        <a:spcBef>
          <a:spcPct val="0"/>
        </a:spcBef>
        <a:spcAft>
          <a:spcPct val="0"/>
        </a:spcAft>
        <a:defRPr sz="4100" b="1">
          <a:solidFill>
            <a:schemeClr val="tx2"/>
          </a:solidFill>
          <a:latin typeface="Lucida Sans Unicode" charset="0"/>
          <a:ea typeface="黑体" charset="0"/>
          <a:cs typeface="黑体" charset="0"/>
        </a:defRPr>
      </a:lvl7pPr>
      <a:lvl8pPr marL="1371600" algn="l" rtl="0" fontAlgn="base">
        <a:spcBef>
          <a:spcPct val="0"/>
        </a:spcBef>
        <a:spcAft>
          <a:spcPct val="0"/>
        </a:spcAft>
        <a:defRPr sz="4100" b="1">
          <a:solidFill>
            <a:schemeClr val="tx2"/>
          </a:solidFill>
          <a:latin typeface="Lucida Sans Unicode" charset="0"/>
          <a:ea typeface="黑体" charset="0"/>
          <a:cs typeface="黑体" charset="0"/>
        </a:defRPr>
      </a:lvl8pPr>
      <a:lvl9pPr marL="1828800" algn="l" rtl="0" fontAlgn="base">
        <a:spcBef>
          <a:spcPct val="0"/>
        </a:spcBef>
        <a:spcAft>
          <a:spcPct val="0"/>
        </a:spcAft>
        <a:defRPr sz="4100" b="1">
          <a:solidFill>
            <a:schemeClr val="tx2"/>
          </a:solidFill>
          <a:latin typeface="Lucida Sans Unicode" charset="0"/>
          <a:ea typeface="黑体" charset="0"/>
          <a:cs typeface="黑体"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kumimoji="1" sz="2700" kern="1200">
          <a:solidFill>
            <a:schemeClr val="tx1"/>
          </a:solidFill>
          <a:latin typeface="+mn-lt"/>
          <a:ea typeface="+mn-ea"/>
          <a:cs typeface="黑体"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kumimoji="1" sz="2300" kern="1200">
          <a:solidFill>
            <a:schemeClr val="tx1"/>
          </a:solidFill>
          <a:latin typeface="+mn-lt"/>
          <a:ea typeface="+mn-ea"/>
          <a:cs typeface="黑体" charset="0"/>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kumimoji="1" sz="2100" kern="1200">
          <a:solidFill>
            <a:schemeClr val="tx1"/>
          </a:solidFill>
          <a:latin typeface="+mn-lt"/>
          <a:ea typeface="+mn-ea"/>
          <a:cs typeface="黑体" charset="0"/>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kumimoji="1" sz="1900" kern="1200">
          <a:solidFill>
            <a:schemeClr val="tx1"/>
          </a:solidFill>
          <a:latin typeface="+mn-lt"/>
          <a:ea typeface="+mn-ea"/>
          <a:cs typeface="黑体" charset="0"/>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umimoji="1" kern="1200">
          <a:solidFill>
            <a:schemeClr val="tx1"/>
          </a:solidFill>
          <a:latin typeface="+mn-lt"/>
          <a:ea typeface="+mn-ea"/>
          <a:cs typeface="黑体"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C:\Users\Alex\Documents\Teaching\Book Writin'\ARM Cortex M0Plus\Production\ARM Foo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359525"/>
            <a:ext cx="9144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209550" y="12700"/>
            <a:ext cx="89344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51" tIns="40076" rIns="80151" bIns="40076" numCol="1" anchor="ctr" anchorCtr="0" compatLnSpc="1">
            <a:prstTxWarp prst="textNoShape">
              <a:avLst/>
            </a:prstTxWarp>
          </a:bodyPr>
          <a:lstStyle/>
          <a:p>
            <a:pPr lvl="0"/>
            <a:r>
              <a:rPr lang="en-US" altLang="zh-CN" smtClean="0"/>
              <a:t>Click to edit Master title style</a:t>
            </a:r>
            <a:endParaRPr lang="en-GB" altLang="zh-CN" smtClean="0"/>
          </a:p>
        </p:txBody>
      </p:sp>
      <p:sp>
        <p:nvSpPr>
          <p:cNvPr id="3076" name="Rectangle 3"/>
          <p:cNvSpPr>
            <a:spLocks noGrp="1" noChangeArrowheads="1"/>
          </p:cNvSpPr>
          <p:nvPr>
            <p:ph type="body" idx="1"/>
          </p:nvPr>
        </p:nvSpPr>
        <p:spPr bwMode="auto">
          <a:xfrm>
            <a:off x="233363" y="906463"/>
            <a:ext cx="8910637"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51" tIns="40076" rIns="80151" bIns="40076" numCol="1" anchor="t" anchorCtr="0" compatLnSpc="1">
            <a:prstTxWarp prst="textNoShape">
              <a:avLst/>
            </a:prstTxWarp>
          </a:bodyPr>
          <a:lstStyle/>
          <a:p>
            <a:pPr lvl="0"/>
            <a:r>
              <a:rPr lang="en-GB" altLang="zh-CN" smtClean="0"/>
              <a:t>Click to edit Master text styles</a:t>
            </a:r>
          </a:p>
          <a:p>
            <a:pPr lvl="1"/>
            <a:r>
              <a:rPr lang="en-GB" altLang="zh-CN" smtClean="0"/>
              <a:t>Second</a:t>
            </a:r>
          </a:p>
          <a:p>
            <a:pPr lvl="2"/>
            <a:r>
              <a:rPr lang="en-GB" altLang="zh-CN" smtClean="0"/>
              <a:t>Third</a:t>
            </a:r>
          </a:p>
          <a:p>
            <a:pPr lvl="3"/>
            <a:r>
              <a:rPr lang="en-GB" altLang="zh-CN" smtClean="0"/>
              <a:t>Fourth</a:t>
            </a:r>
          </a:p>
        </p:txBody>
      </p:sp>
      <p:sp>
        <p:nvSpPr>
          <p:cNvPr id="3077" name="Line 4"/>
          <p:cNvSpPr>
            <a:spLocks noChangeShapeType="1"/>
          </p:cNvSpPr>
          <p:nvPr/>
        </p:nvSpPr>
        <p:spPr bwMode="gray">
          <a:xfrm>
            <a:off x="342900" y="787400"/>
            <a:ext cx="88011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3078" name="Line 5"/>
          <p:cNvSpPr>
            <a:spLocks noChangeShapeType="1"/>
          </p:cNvSpPr>
          <p:nvPr/>
        </p:nvSpPr>
        <p:spPr bwMode="gray">
          <a:xfrm>
            <a:off x="0" y="6373813"/>
            <a:ext cx="914400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3079" name="Rectangle 6"/>
          <p:cNvSpPr>
            <a:spLocks noChangeArrowheads="1"/>
          </p:cNvSpPr>
          <p:nvPr/>
        </p:nvSpPr>
        <p:spPr bwMode="invGray">
          <a:xfrm>
            <a:off x="7346950" y="6537325"/>
            <a:ext cx="34448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80167" tIns="40084" rIns="80167" bIns="40084">
            <a:spAutoFit/>
          </a:bodyPr>
          <a:lstStyle>
            <a:lvl1pPr defTabSz="801688">
              <a:defRPr>
                <a:solidFill>
                  <a:schemeClr val="tx1"/>
                </a:solidFill>
                <a:latin typeface="Times New Roman" panose="02020603050405020304" pitchFamily="18" charset="0"/>
                <a:ea typeface="宋体" panose="02010600030101010101" pitchFamily="2" charset="-122"/>
              </a:defRPr>
            </a:lvl1pPr>
            <a:lvl2pPr marL="742950" indent="-285750" defTabSz="801688">
              <a:defRPr>
                <a:solidFill>
                  <a:schemeClr val="tx1"/>
                </a:solidFill>
                <a:latin typeface="Times New Roman" panose="02020603050405020304" pitchFamily="18" charset="0"/>
                <a:ea typeface="宋体" panose="02010600030101010101" pitchFamily="2" charset="-122"/>
              </a:defRPr>
            </a:lvl2pPr>
            <a:lvl3pPr marL="1143000" indent="-228600" defTabSz="801688">
              <a:defRPr>
                <a:solidFill>
                  <a:schemeClr val="tx1"/>
                </a:solidFill>
                <a:latin typeface="Times New Roman" panose="02020603050405020304" pitchFamily="18" charset="0"/>
                <a:ea typeface="宋体" panose="02010600030101010101" pitchFamily="2" charset="-122"/>
              </a:defRPr>
            </a:lvl3pPr>
            <a:lvl4pPr marL="1600200" indent="-228600" defTabSz="801688">
              <a:defRPr>
                <a:solidFill>
                  <a:schemeClr val="tx1"/>
                </a:solidFill>
                <a:latin typeface="Times New Roman" panose="02020603050405020304" pitchFamily="18" charset="0"/>
                <a:ea typeface="宋体" panose="02010600030101010101" pitchFamily="2" charset="-122"/>
              </a:defRPr>
            </a:lvl4pPr>
            <a:lvl5pPr marL="2057400" indent="-228600" defTabSz="801688">
              <a:defRPr>
                <a:solidFill>
                  <a:schemeClr val="tx1"/>
                </a:solidFill>
                <a:latin typeface="Times New Roman" panose="02020603050405020304" pitchFamily="18" charset="0"/>
                <a:ea typeface="宋体" panose="02010600030101010101" pitchFamily="2" charset="-122"/>
              </a:defRPr>
            </a:lvl5pPr>
            <a:lvl6pPr marL="25146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defTabSz="801688"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fld id="{18865769-C456-43BF-B1D7-DFD6B485CC8D}" type="slidenum">
              <a:rPr lang="en-GB" altLang="zh-CN" sz="1200" smtClean="0">
                <a:solidFill>
                  <a:srgbClr val="FFFFFF"/>
                </a:solidFill>
                <a:latin typeface="Arial" panose="020B0604020202020204" pitchFamily="34" charset="0"/>
              </a:rPr>
              <a:pPr>
                <a:defRPr/>
              </a:pPr>
              <a:t>‹#›</a:t>
            </a:fld>
            <a:endParaRPr lang="en-GB" altLang="zh-CN" sz="1200" smtClean="0">
              <a:solidFill>
                <a:srgbClr val="FFFFFF"/>
              </a:solidFill>
              <a:latin typeface="Arial" panose="020B0604020202020204" pitchFamily="34" charset="0"/>
            </a:endParaRPr>
          </a:p>
        </p:txBody>
      </p:sp>
      <p:sp>
        <p:nvSpPr>
          <p:cNvPr id="3080" name="Text Box 7"/>
          <p:cNvSpPr txBox="1">
            <a:spLocks noChangeArrowheads="1"/>
          </p:cNvSpPr>
          <p:nvPr/>
        </p:nvSpPr>
        <p:spPr bwMode="invGray">
          <a:xfrm>
            <a:off x="304800" y="6400800"/>
            <a:ext cx="2286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r>
              <a:rPr lang="en-GB" altLang="zh-CN" sz="1100" smtClean="0">
                <a:solidFill>
                  <a:srgbClr val="FFFFFF"/>
                </a:solidFill>
                <a:latin typeface="Arial" panose="020B0604020202020204" pitchFamily="34" charset="0"/>
              </a:rPr>
              <a:t>ARM University Program</a:t>
            </a:r>
          </a:p>
          <a:p>
            <a:pPr>
              <a:defRPr/>
            </a:pPr>
            <a:r>
              <a:rPr lang="en-GB" altLang="zh-CN" sz="1100" smtClean="0">
                <a:solidFill>
                  <a:srgbClr val="FFFFFF"/>
                </a:solidFill>
                <a:latin typeface="Arial" panose="020B0604020202020204" pitchFamily="34" charset="0"/>
                <a:cs typeface="Calibri" panose="020F0502020204030204" pitchFamily="34" charset="0"/>
              </a:rPr>
              <a:t>Copyright © ARM Ltd 2013</a:t>
            </a:r>
            <a:endParaRPr lang="en-GB" altLang="zh-CN" sz="1100" smtClean="0">
              <a:solidFill>
                <a:srgbClr val="FFFFFF"/>
              </a:solidFill>
              <a:latin typeface="Arial" panose="020B0604020202020204" pitchFamily="34" charset="0"/>
            </a:endParaRPr>
          </a:p>
        </p:txBody>
      </p:sp>
      <p:sp>
        <p:nvSpPr>
          <p:cNvPr id="9" name="Text Box 13"/>
          <p:cNvSpPr txBox="1">
            <a:spLocks noChangeArrowheads="1"/>
          </p:cNvSpPr>
          <p:nvPr userDrawn="1"/>
        </p:nvSpPr>
        <p:spPr bwMode="auto">
          <a:xfrm>
            <a:off x="8899525" y="4429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600">
              <a:solidFill>
                <a:srgbClr val="1D315B"/>
              </a:solidFill>
              <a:ea typeface="+mn-ea"/>
            </a:endParaRPr>
          </a:p>
        </p:txBody>
      </p:sp>
    </p:spTree>
  </p:cSld>
  <p:clrMap bg1="lt1" tx1="dk1" bg2="lt2" tx2="dk2" accent1="accent1" accent2="accent2" accent3="accent3" accent4="accent4" accent5="accent5" accent6="accent6" hlink="hlink" folHlink="folHlink"/>
  <p:sldLayoutIdLst>
    <p:sldLayoutId id="2147484264"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 id="2147484251" r:id="rId13"/>
    <p:sldLayoutId id="2147484265" r:id="rId14"/>
    <p:sldLayoutId id="2147484266" r:id="rId15"/>
    <p:sldLayoutId id="2147484267" r:id="rId16"/>
  </p:sldLayoutIdLst>
  <p:transition>
    <p:pull dir="ru"/>
  </p:transition>
  <p:timing>
    <p:tnLst>
      <p:par>
        <p:cTn id="1" dur="indefinite" restart="never" nodeType="tmRoot"/>
      </p:par>
    </p:tnLst>
  </p:timing>
  <p:txStyles>
    <p:titleStyle>
      <a:lvl1pPr algn="l" defTabSz="801688" rtl="0" eaLnBrk="0" fontAlgn="base" hangingPunct="0">
        <a:spcBef>
          <a:spcPct val="0"/>
        </a:spcBef>
        <a:spcAft>
          <a:spcPct val="0"/>
        </a:spcAft>
        <a:defRPr sz="3600" b="1">
          <a:solidFill>
            <a:schemeClr val="tx1"/>
          </a:solidFill>
          <a:latin typeface="宋体" panose="02010600030101010101" pitchFamily="2" charset="-122"/>
          <a:ea typeface="+mj-ea"/>
          <a:cs typeface="+mj-cs"/>
        </a:defRPr>
      </a:lvl1pPr>
      <a:lvl2pPr algn="l" defTabSz="801688" rtl="0" eaLnBrk="0" fontAlgn="base" hangingPunct="0">
        <a:spcBef>
          <a:spcPct val="0"/>
        </a:spcBef>
        <a:spcAft>
          <a:spcPct val="0"/>
        </a:spcAft>
        <a:defRPr sz="3600" b="1">
          <a:solidFill>
            <a:schemeClr val="tx1"/>
          </a:solidFill>
          <a:latin typeface="宋体" panose="02010600030101010101" pitchFamily="2" charset="-122"/>
        </a:defRPr>
      </a:lvl2pPr>
      <a:lvl3pPr algn="l" defTabSz="801688" rtl="0" eaLnBrk="0" fontAlgn="base" hangingPunct="0">
        <a:spcBef>
          <a:spcPct val="0"/>
        </a:spcBef>
        <a:spcAft>
          <a:spcPct val="0"/>
        </a:spcAft>
        <a:defRPr sz="3600" b="1">
          <a:solidFill>
            <a:schemeClr val="tx1"/>
          </a:solidFill>
          <a:latin typeface="宋体" panose="02010600030101010101" pitchFamily="2" charset="-122"/>
        </a:defRPr>
      </a:lvl3pPr>
      <a:lvl4pPr algn="l" defTabSz="801688" rtl="0" eaLnBrk="0" fontAlgn="base" hangingPunct="0">
        <a:spcBef>
          <a:spcPct val="0"/>
        </a:spcBef>
        <a:spcAft>
          <a:spcPct val="0"/>
        </a:spcAft>
        <a:defRPr sz="3600" b="1">
          <a:solidFill>
            <a:schemeClr val="tx1"/>
          </a:solidFill>
          <a:latin typeface="宋体" panose="02010600030101010101" pitchFamily="2" charset="-122"/>
        </a:defRPr>
      </a:lvl4pPr>
      <a:lvl5pPr algn="l" defTabSz="801688" rtl="0" eaLnBrk="0" fontAlgn="base" hangingPunct="0">
        <a:spcBef>
          <a:spcPct val="0"/>
        </a:spcBef>
        <a:spcAft>
          <a:spcPct val="0"/>
        </a:spcAft>
        <a:defRPr sz="3600" b="1">
          <a:solidFill>
            <a:schemeClr val="tx1"/>
          </a:solidFill>
          <a:latin typeface="宋体" panose="02010600030101010101" pitchFamily="2" charset="-122"/>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0" fontAlgn="ctr" hangingPunct="0">
        <a:spcBef>
          <a:spcPct val="25000"/>
        </a:spcBef>
        <a:spcAft>
          <a:spcPct val="0"/>
        </a:spcAft>
        <a:buClr>
          <a:schemeClr val="bg2"/>
        </a:buClr>
        <a:buSzPct val="125000"/>
        <a:buFont typeface="Wingdings" panose="05000000000000000000" pitchFamily="2" charset="2"/>
        <a:buChar char="§"/>
        <a:defRPr b="1">
          <a:solidFill>
            <a:schemeClr val="tx1"/>
          </a:solidFill>
          <a:latin typeface="宋体" panose="02010600030101010101" pitchFamily="2" charset="-122"/>
          <a:ea typeface="+mn-ea"/>
          <a:cs typeface="+mn-cs"/>
        </a:defRPr>
      </a:lvl1pPr>
      <a:lvl2pPr marL="650875" indent="-249238" algn="l" defTabSz="801688" rtl="0" eaLnBrk="0" fontAlgn="ctr" hangingPunct="0">
        <a:spcBef>
          <a:spcPct val="25000"/>
        </a:spcBef>
        <a:spcAft>
          <a:spcPct val="0"/>
        </a:spcAft>
        <a:buClr>
          <a:schemeClr val="bg2"/>
        </a:buClr>
        <a:buSzPct val="125000"/>
        <a:buFont typeface="Wingdings" panose="05000000000000000000" pitchFamily="2" charset="2"/>
        <a:buChar char="§"/>
        <a:defRPr sz="1700">
          <a:solidFill>
            <a:schemeClr val="tx1"/>
          </a:solidFill>
          <a:latin typeface="宋体" panose="02010600030101010101" pitchFamily="2" charset="-122"/>
        </a:defRPr>
      </a:lvl2pPr>
      <a:lvl3pPr marL="1001713" indent="-200025" algn="l" defTabSz="801688" rtl="0" eaLnBrk="0" fontAlgn="ctr" hangingPunct="0">
        <a:spcBef>
          <a:spcPct val="25000"/>
        </a:spcBef>
        <a:spcAft>
          <a:spcPct val="0"/>
        </a:spcAft>
        <a:buClr>
          <a:schemeClr val="bg2"/>
        </a:buClr>
        <a:buSzPct val="125000"/>
        <a:buFont typeface="Wingdings" panose="05000000000000000000" pitchFamily="2" charset="2"/>
        <a:buChar char="§"/>
        <a:defRPr sz="1600">
          <a:solidFill>
            <a:schemeClr val="tx1"/>
          </a:solidFill>
          <a:latin typeface="宋体" panose="02010600030101010101" pitchFamily="2" charset="-122"/>
        </a:defRPr>
      </a:lvl3pPr>
      <a:lvl4pPr marL="1403350" indent="-200025" algn="l" defTabSz="801688" rtl="0" eaLnBrk="0" fontAlgn="ctr" hangingPunct="0">
        <a:spcBef>
          <a:spcPct val="25000"/>
        </a:spcBef>
        <a:spcAft>
          <a:spcPct val="0"/>
        </a:spcAft>
        <a:buClr>
          <a:schemeClr val="bg2"/>
        </a:buClr>
        <a:buSzPct val="125000"/>
        <a:buFont typeface="Wingdings" panose="05000000000000000000" pitchFamily="2" charset="2"/>
        <a:buChar char="§"/>
        <a:defRPr sz="1500">
          <a:solidFill>
            <a:schemeClr val="tx1"/>
          </a:solidFill>
          <a:latin typeface="宋体" panose="02010600030101010101" pitchFamily="2" charset="-122"/>
        </a:defRPr>
      </a:lvl4pPr>
      <a:lvl5pPr marL="1803400" indent="-200025" algn="l" defTabSz="801688" rtl="0" eaLnBrk="0" fontAlgn="base" hangingPunct="0">
        <a:spcBef>
          <a:spcPct val="15000"/>
        </a:spcBef>
        <a:spcAft>
          <a:spcPct val="0"/>
        </a:spcAft>
        <a:buClr>
          <a:schemeClr val="tx1"/>
        </a:buClr>
        <a:buSzPct val="70000"/>
        <a:buChar char="•"/>
        <a:defRPr sz="2000">
          <a:solidFill>
            <a:schemeClr val="bg1"/>
          </a:solidFill>
          <a:latin typeface="宋体" panose="02010600030101010101" pitchFamily="2" charset="-122"/>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18" Type="http://schemas.openxmlformats.org/officeDocument/2006/relationships/image" Target="../media/image23.jpeg"/><Relationship Id="rId26" Type="http://schemas.openxmlformats.org/officeDocument/2006/relationships/image" Target="../media/image31.jpeg"/><Relationship Id="rId3" Type="http://schemas.openxmlformats.org/officeDocument/2006/relationships/hyperlink" Target="../../../../events%20file/events%20file/050516%20Embest-ECNU/widearm1.mpg" TargetMode="External"/><Relationship Id="rId21" Type="http://schemas.openxmlformats.org/officeDocument/2006/relationships/image" Target="../media/image26.jpeg"/><Relationship Id="rId34" Type="http://schemas.openxmlformats.org/officeDocument/2006/relationships/image" Target="../media/image39.jpeg"/><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image" Target="../media/image22.png"/><Relationship Id="rId25" Type="http://schemas.openxmlformats.org/officeDocument/2006/relationships/image" Target="../media/image30.jpeg"/><Relationship Id="rId33" Type="http://schemas.openxmlformats.org/officeDocument/2006/relationships/image" Target="../media/image38.png"/><Relationship Id="rId2" Type="http://schemas.openxmlformats.org/officeDocument/2006/relationships/notesSlide" Target="../notesSlides/notesSlide28.xml"/><Relationship Id="rId16" Type="http://schemas.openxmlformats.org/officeDocument/2006/relationships/image" Target="../media/image21.jpeg"/><Relationship Id="rId20" Type="http://schemas.openxmlformats.org/officeDocument/2006/relationships/image" Target="../media/image25.jpeg"/><Relationship Id="rId29" Type="http://schemas.openxmlformats.org/officeDocument/2006/relationships/image" Target="../media/image34.jpeg"/><Relationship Id="rId1" Type="http://schemas.openxmlformats.org/officeDocument/2006/relationships/slideLayout" Target="../slideLayouts/slideLayout16.xml"/><Relationship Id="rId6" Type="http://schemas.openxmlformats.org/officeDocument/2006/relationships/image" Target="../media/image11.png"/><Relationship Id="rId11" Type="http://schemas.openxmlformats.org/officeDocument/2006/relationships/image" Target="../media/image16.jpe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jpeg"/><Relationship Id="rId15" Type="http://schemas.openxmlformats.org/officeDocument/2006/relationships/image" Target="../media/image20.jpeg"/><Relationship Id="rId23" Type="http://schemas.openxmlformats.org/officeDocument/2006/relationships/image" Target="../media/image28.jpeg"/><Relationship Id="rId28" Type="http://schemas.openxmlformats.org/officeDocument/2006/relationships/image" Target="../media/image33.png"/><Relationship Id="rId10" Type="http://schemas.openxmlformats.org/officeDocument/2006/relationships/image" Target="../media/image15.jpeg"/><Relationship Id="rId19" Type="http://schemas.openxmlformats.org/officeDocument/2006/relationships/image" Target="../media/image24.jpe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jpeg"/><Relationship Id="rId22" Type="http://schemas.openxmlformats.org/officeDocument/2006/relationships/image" Target="../media/image27.jpeg"/><Relationship Id="rId27" Type="http://schemas.openxmlformats.org/officeDocument/2006/relationships/image" Target="../media/image32.jpeg"/><Relationship Id="rId30"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image" Target="../media/image45.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46.png"/><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16.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51.png"/><Relationship Id="rId5" Type="http://schemas.openxmlformats.org/officeDocument/2006/relationships/oleObject" Target="../embeddings/oleObject2.bin"/><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67.xml"/><Relationship Id="rId1" Type="http://schemas.openxmlformats.org/officeDocument/2006/relationships/slideLayout" Target="../slideLayouts/slideLayout16.xml"/><Relationship Id="rId6" Type="http://schemas.openxmlformats.org/officeDocument/2006/relationships/image" Target="../media/image58.jpeg"/><Relationship Id="rId5" Type="http://schemas.openxmlformats.org/officeDocument/2006/relationships/image" Target="../media/image57.jpeg"/><Relationship Id="rId4" Type="http://schemas.openxmlformats.org/officeDocument/2006/relationships/image" Target="../media/image56.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4.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5.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6.xml"/><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7.xml"/><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46" name="Text Box 10">
            <a:hlinkClick r:id="" action="ppaction://hlinkshowjump?jump=nextslide"/>
          </p:cNvPr>
          <p:cNvSpPr txBox="1">
            <a:spLocks noChangeArrowheads="1"/>
          </p:cNvSpPr>
          <p:nvPr/>
        </p:nvSpPr>
        <p:spPr bwMode="auto">
          <a:xfrm>
            <a:off x="1103972" y="2349191"/>
            <a:ext cx="6757638" cy="92333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嵌入式</a:t>
            </a: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硬件基本</a:t>
            </a: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知识</a:t>
            </a:r>
            <a:endParaRPr lang="en-US" altLang="zh-CN" sz="9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1140746"/>
                                        </p:tgtEl>
                                      </p:cBhvr>
                                    </p:animEffect>
                                    <p:set>
                                      <p:cBhvr>
                                        <p:cTn id="7" dur="1" fill="hold">
                                          <p:stCondLst>
                                            <p:cond delay="499"/>
                                          </p:stCondLst>
                                        </p:cTn>
                                        <p:tgtEl>
                                          <p:spTgt spid="11407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77838" y="1196975"/>
            <a:ext cx="8153400" cy="4791075"/>
          </a:xfrm>
        </p:spPr>
        <p:txBody>
          <a:bodyPr/>
          <a:lstStyle/>
          <a:p>
            <a:pPr eaLnBrk="1" hangingPunct="1">
              <a:lnSpc>
                <a:spcPct val="110000"/>
              </a:lnSpc>
            </a:pPr>
            <a:r>
              <a:rPr kumimoji="0" lang="zh-CN" altLang="en-US" sz="2800" smtClean="0"/>
              <a:t>减小</a:t>
            </a:r>
            <a:r>
              <a:rPr kumimoji="0" lang="en-US" altLang="zh-CN" sz="2800" smtClean="0"/>
              <a:t>CPI: CPUtime=Instr_Count * CPI * Clock_cycle</a:t>
            </a:r>
          </a:p>
          <a:p>
            <a:pPr eaLnBrk="1" hangingPunct="1">
              <a:lnSpc>
                <a:spcPct val="110000"/>
              </a:lnSpc>
            </a:pPr>
            <a:r>
              <a:rPr kumimoji="0" lang="zh-CN" altLang="en-US" sz="2800" smtClean="0"/>
              <a:t>精简指令集：保留最基本的</a:t>
            </a:r>
            <a:r>
              <a:rPr kumimoji="0" lang="en-US" altLang="zh-CN" sz="2800" smtClean="0"/>
              <a:t>,</a:t>
            </a:r>
            <a:r>
              <a:rPr kumimoji="0" lang="zh-CN" altLang="en-US" sz="2800" smtClean="0"/>
              <a:t>去掉复杂、使用频度不高的指令</a:t>
            </a:r>
          </a:p>
          <a:p>
            <a:pPr eaLnBrk="1" hangingPunct="1">
              <a:lnSpc>
                <a:spcPct val="110000"/>
              </a:lnSpc>
            </a:pPr>
            <a:r>
              <a:rPr kumimoji="0" lang="zh-CN" altLang="en-US" sz="2800" smtClean="0"/>
              <a:t>采用</a:t>
            </a:r>
            <a:r>
              <a:rPr kumimoji="0" lang="en-US" altLang="zh-CN" sz="2800" b="1" smtClean="0"/>
              <a:t>Load/Store</a:t>
            </a:r>
            <a:r>
              <a:rPr kumimoji="0" lang="zh-CN" altLang="en-US" sz="2800" smtClean="0"/>
              <a:t>结构，有助于减少指令格式，统一存储器访问方式</a:t>
            </a:r>
          </a:p>
          <a:p>
            <a:pPr eaLnBrk="1" hangingPunct="1">
              <a:lnSpc>
                <a:spcPct val="110000"/>
              </a:lnSpc>
            </a:pPr>
            <a:r>
              <a:rPr kumimoji="0" lang="zh-CN" altLang="en-US" sz="2800" smtClean="0"/>
              <a:t>采用</a:t>
            </a:r>
            <a:r>
              <a:rPr kumimoji="0" lang="zh-CN" altLang="en-US" sz="2800" b="1" smtClean="0"/>
              <a:t>硬接线</a:t>
            </a:r>
            <a:r>
              <a:rPr kumimoji="0" lang="zh-CN" altLang="en-US" sz="2800" smtClean="0"/>
              <a:t>控制代替微程序控制</a:t>
            </a:r>
          </a:p>
        </p:txBody>
      </p:sp>
      <p:sp>
        <p:nvSpPr>
          <p:cNvPr id="2031618" name="Rectangle 2"/>
          <p:cNvSpPr>
            <a:spLocks noGrp="1" noChangeArrowheads="1"/>
          </p:cNvSpPr>
          <p:nvPr>
            <p:ph type="title"/>
          </p:nvPr>
        </p:nvSpPr>
        <p:spPr>
          <a:xfrm>
            <a:off x="0" y="0"/>
            <a:ext cx="7793037" cy="893763"/>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RISC</a:t>
            </a:r>
            <a:r>
              <a:rPr lang="zh-CN" altLang="en-US" dirty="0">
                <a:latin typeface="微软雅黑" pitchFamily="34" charset="-122"/>
                <a:ea typeface="微软雅黑" pitchFamily="34" charset="-122"/>
                <a:cs typeface="+mj-cs"/>
              </a:rPr>
              <a:t>基本设计思想</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01638" y="1304925"/>
            <a:ext cx="8285162" cy="4092575"/>
          </a:xfrm>
        </p:spPr>
        <p:txBody>
          <a:bodyPr/>
          <a:lstStyle/>
          <a:p>
            <a:pPr eaLnBrk="1" hangingPunct="1"/>
            <a:r>
              <a:rPr kumimoji="0" lang="en-US" altLang="zh-CN" sz="3200" b="1" smtClean="0"/>
              <a:t>CPUtime = Instr_Count * CPI * Clock_cycle</a:t>
            </a:r>
          </a:p>
          <a:p>
            <a:pPr lvl="1" eaLnBrk="1" hangingPunct="1"/>
            <a:r>
              <a:rPr kumimoji="0" lang="en-US" altLang="zh-CN" sz="2400" smtClean="0"/>
              <a:t>IC</a:t>
            </a:r>
            <a:r>
              <a:rPr kumimoji="0" lang="en-US" altLang="zh-CN" sz="2400" baseline="-25000" smtClean="0"/>
              <a:t>RISC</a:t>
            </a:r>
            <a:r>
              <a:rPr kumimoji="0" lang="en-US" altLang="zh-CN" sz="2400" smtClean="0"/>
              <a:t> &gt; IC </a:t>
            </a:r>
            <a:r>
              <a:rPr kumimoji="0" lang="en-US" altLang="zh-CN" sz="2400" baseline="-25000" smtClean="0"/>
              <a:t>CISC</a:t>
            </a:r>
            <a:r>
              <a:rPr kumimoji="0" lang="en-US" altLang="zh-CN" sz="2400" smtClean="0"/>
              <a:t>,    30%---40%</a:t>
            </a:r>
          </a:p>
          <a:p>
            <a:pPr lvl="1" eaLnBrk="1" hangingPunct="1"/>
            <a:r>
              <a:rPr kumimoji="0" lang="en-US" altLang="zh-CN" sz="2400" smtClean="0"/>
              <a:t>CC</a:t>
            </a:r>
            <a:r>
              <a:rPr kumimoji="0" lang="en-US" altLang="zh-CN" sz="2400" baseline="-22000" smtClean="0"/>
              <a:t>RISC</a:t>
            </a:r>
            <a:r>
              <a:rPr kumimoji="0" lang="en-US" altLang="zh-CN" sz="2400" smtClean="0"/>
              <a:t> &lt; CC</a:t>
            </a:r>
            <a:r>
              <a:rPr kumimoji="0" lang="en-US" altLang="zh-CN" sz="2400" baseline="-22000" smtClean="0"/>
              <a:t>CISC</a:t>
            </a:r>
            <a:endParaRPr kumimoji="0" lang="en-US" altLang="zh-CN" sz="2400" smtClean="0"/>
          </a:p>
          <a:p>
            <a:pPr lvl="1" eaLnBrk="1" hangingPunct="1"/>
            <a:r>
              <a:rPr kumimoji="0" lang="en-US" altLang="zh-CN" sz="2400" smtClean="0"/>
              <a:t>CPI</a:t>
            </a:r>
            <a:r>
              <a:rPr kumimoji="0" lang="en-US" altLang="zh-CN" sz="2400" baseline="-25000" smtClean="0"/>
              <a:t>RISC</a:t>
            </a:r>
            <a:r>
              <a:rPr kumimoji="0" lang="en-US" altLang="zh-CN" sz="2400" smtClean="0"/>
              <a:t> &lt; CPI</a:t>
            </a:r>
            <a:r>
              <a:rPr kumimoji="0" lang="en-US" altLang="zh-CN" sz="2400" baseline="-25000" smtClean="0"/>
              <a:t>CISC </a:t>
            </a:r>
            <a:r>
              <a:rPr kumimoji="0" lang="zh-CN" altLang="en-US" sz="2400" smtClean="0"/>
              <a:t>，</a:t>
            </a:r>
            <a:r>
              <a:rPr kumimoji="0" lang="zh-CN" altLang="en-US" sz="2400" baseline="-22000" smtClean="0"/>
              <a:t> </a:t>
            </a:r>
            <a:r>
              <a:rPr kumimoji="0" lang="en-US" altLang="zh-CN" sz="2400" smtClean="0"/>
              <a:t>20%</a:t>
            </a:r>
            <a:endParaRPr kumimoji="0" lang="en-US" altLang="zh-CN" sz="2400" baseline="-25000" smtClean="0"/>
          </a:p>
          <a:p>
            <a:pPr eaLnBrk="1" hangingPunct="1"/>
            <a:r>
              <a:rPr kumimoji="0" lang="zh-CN" altLang="en-US" sz="2800" smtClean="0"/>
              <a:t>超标量、超流水线、</a:t>
            </a:r>
            <a:r>
              <a:rPr kumimoji="0" lang="en-US" altLang="zh-CN" sz="2800" smtClean="0"/>
              <a:t>VLIW</a:t>
            </a:r>
            <a:r>
              <a:rPr kumimoji="0" lang="zh-CN" altLang="en-US" sz="2800" smtClean="0"/>
              <a:t>等系统结构， 目标在于减小</a:t>
            </a:r>
            <a:r>
              <a:rPr kumimoji="0" lang="en-US" altLang="zh-CN" sz="2800" smtClean="0"/>
              <a:t>CPI</a:t>
            </a:r>
            <a:r>
              <a:rPr kumimoji="0" lang="zh-CN" altLang="en-US" sz="2800" smtClean="0"/>
              <a:t>，可使</a:t>
            </a:r>
            <a:r>
              <a:rPr kumimoji="0" lang="en-US" altLang="zh-CN" sz="2800" smtClean="0"/>
              <a:t>CPI&lt;1</a:t>
            </a:r>
          </a:p>
        </p:txBody>
      </p:sp>
      <p:sp>
        <p:nvSpPr>
          <p:cNvPr id="2032642" name="Rectangle 2"/>
          <p:cNvSpPr>
            <a:spLocks noGrp="1" noChangeArrowheads="1"/>
          </p:cNvSpPr>
          <p:nvPr>
            <p:ph type="title"/>
          </p:nvPr>
        </p:nvSpPr>
        <p:spPr>
          <a:xfrm>
            <a:off x="0" y="0"/>
            <a:ext cx="7862887" cy="102235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RISC:</a:t>
            </a:r>
            <a:r>
              <a:rPr lang="zh-CN" altLang="en-US" dirty="0">
                <a:latin typeface="微软雅黑" pitchFamily="34" charset="-122"/>
                <a:ea typeface="微软雅黑" pitchFamily="34" charset="-122"/>
                <a:cs typeface="+mj-cs"/>
              </a:rPr>
              <a:t>减少指令平均执行周期数</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457200" y="1274763"/>
            <a:ext cx="8229600" cy="4732337"/>
          </a:xfrm>
        </p:spPr>
        <p:txBody>
          <a:bodyPr/>
          <a:lstStyle/>
          <a:p>
            <a:pPr eaLnBrk="1" hangingPunct="1"/>
            <a:r>
              <a:rPr kumimoji="0" lang="en-US" altLang="zh-CN" sz="2800" smtClean="0"/>
              <a:t>Load/Store</a:t>
            </a:r>
            <a:r>
              <a:rPr kumimoji="0" lang="zh-CN" altLang="en-US" sz="2800" smtClean="0"/>
              <a:t>结构提出： </a:t>
            </a:r>
            <a:r>
              <a:rPr kumimoji="0" lang="en-US" altLang="zh-CN" sz="2800" smtClean="0"/>
              <a:t>CDC6600(1963)--CRAY1(1976)</a:t>
            </a:r>
          </a:p>
          <a:p>
            <a:pPr eaLnBrk="1" hangingPunct="1"/>
            <a:r>
              <a:rPr kumimoji="0" lang="en-US" altLang="zh-CN" sz="2800" smtClean="0"/>
              <a:t>RISC</a:t>
            </a:r>
            <a:r>
              <a:rPr kumimoji="0" lang="zh-CN" altLang="en-US" sz="2800" smtClean="0"/>
              <a:t>思想最早在</a:t>
            </a:r>
            <a:r>
              <a:rPr kumimoji="0" lang="en-US" altLang="zh-CN" sz="2800" b="1" smtClean="0"/>
              <a:t>IBM</a:t>
            </a:r>
            <a:r>
              <a:rPr kumimoji="0" lang="zh-CN" altLang="en-US" sz="2800" smtClean="0"/>
              <a:t>公司提出，但不叫</a:t>
            </a:r>
            <a:r>
              <a:rPr kumimoji="0" lang="en-US" altLang="zh-CN" sz="2800" smtClean="0"/>
              <a:t>RISC</a:t>
            </a:r>
            <a:r>
              <a:rPr kumimoji="0" lang="zh-CN" altLang="en-US" sz="2800" smtClean="0"/>
              <a:t>，</a:t>
            </a:r>
            <a:r>
              <a:rPr kumimoji="0" lang="en-US" altLang="zh-CN" sz="2800" smtClean="0"/>
              <a:t>IBM801</a:t>
            </a:r>
            <a:r>
              <a:rPr kumimoji="0" lang="zh-CN" altLang="en-US" sz="2800" smtClean="0"/>
              <a:t>处理器是公认体现</a:t>
            </a:r>
            <a:r>
              <a:rPr kumimoji="0" lang="en-US" altLang="zh-CN" sz="2800" smtClean="0"/>
              <a:t>RISC</a:t>
            </a:r>
            <a:r>
              <a:rPr kumimoji="0" lang="zh-CN" altLang="en-US" sz="2800" smtClean="0"/>
              <a:t>思想的机器。</a:t>
            </a:r>
          </a:p>
          <a:p>
            <a:pPr eaLnBrk="1" hangingPunct="1"/>
            <a:r>
              <a:rPr kumimoji="0" lang="en-US" altLang="zh-CN" sz="2800" smtClean="0"/>
              <a:t>1980</a:t>
            </a:r>
            <a:r>
              <a:rPr kumimoji="0" lang="zh-CN" altLang="en-US" sz="2800" smtClean="0"/>
              <a:t>年，</a:t>
            </a:r>
            <a:r>
              <a:rPr kumimoji="0" lang="en-US" altLang="zh-CN" sz="2800" smtClean="0"/>
              <a:t>Berkeley</a:t>
            </a:r>
            <a:r>
              <a:rPr kumimoji="0" lang="zh-CN" altLang="en-US" sz="2800" smtClean="0"/>
              <a:t>的</a:t>
            </a:r>
            <a:r>
              <a:rPr kumimoji="0" lang="en-US" altLang="zh-CN" sz="2800" smtClean="0"/>
              <a:t>Patterson</a:t>
            </a:r>
            <a:r>
              <a:rPr kumimoji="0" lang="zh-CN" altLang="en-US" sz="2800" smtClean="0"/>
              <a:t>和</a:t>
            </a:r>
            <a:r>
              <a:rPr kumimoji="0" lang="en-US" altLang="zh-CN" sz="2800" smtClean="0"/>
              <a:t>Dizel</a:t>
            </a:r>
            <a:r>
              <a:rPr kumimoji="0" lang="zh-CN" altLang="en-US" sz="2800" smtClean="0"/>
              <a:t>提出</a:t>
            </a:r>
            <a:r>
              <a:rPr kumimoji="0" lang="en-US" altLang="zh-CN" sz="2800" smtClean="0"/>
              <a:t>RISC</a:t>
            </a:r>
            <a:r>
              <a:rPr kumimoji="0" lang="zh-CN" altLang="en-US" sz="2800" smtClean="0"/>
              <a:t>名词，并研制了</a:t>
            </a:r>
            <a:r>
              <a:rPr kumimoji="0" lang="en-US" altLang="zh-CN" sz="2800" smtClean="0"/>
              <a:t>RISC-</a:t>
            </a:r>
            <a:r>
              <a:rPr kumimoji="0" lang="en-US" altLang="zh-CN" sz="2800" smtClean="0">
                <a:sym typeface="Symbol" panose="05050102010706020507" pitchFamily="18" charset="2"/>
              </a:rPr>
              <a:t>,</a:t>
            </a:r>
            <a:r>
              <a:rPr kumimoji="0" lang="zh-CN" altLang="en-US" sz="2800" smtClean="0">
                <a:sym typeface="Symbol" panose="05050102010706020507" pitchFamily="18" charset="2"/>
              </a:rPr>
              <a:t>实验样机。</a:t>
            </a:r>
          </a:p>
          <a:p>
            <a:pPr eaLnBrk="1" hangingPunct="1"/>
            <a:r>
              <a:rPr kumimoji="0" lang="en-US" altLang="zh-CN" sz="2800" smtClean="0"/>
              <a:t>1981</a:t>
            </a:r>
            <a:r>
              <a:rPr kumimoji="0" lang="zh-CN" altLang="en-US" sz="2800" smtClean="0"/>
              <a:t>年</a:t>
            </a:r>
            <a:r>
              <a:rPr kumimoji="0" lang="en-US" altLang="zh-CN" sz="2800" smtClean="0"/>
              <a:t>Stenford</a:t>
            </a:r>
            <a:r>
              <a:rPr kumimoji="0" lang="zh-CN" altLang="en-US" sz="2800" smtClean="0"/>
              <a:t>的</a:t>
            </a:r>
            <a:r>
              <a:rPr kumimoji="0" lang="en-US" altLang="zh-CN" sz="2800" smtClean="0"/>
              <a:t>Hennessy</a:t>
            </a:r>
            <a:r>
              <a:rPr kumimoji="0" lang="zh-CN" altLang="en-US" sz="2800" smtClean="0"/>
              <a:t>研制</a:t>
            </a:r>
            <a:r>
              <a:rPr kumimoji="0" lang="en-US" altLang="zh-CN" sz="2800" smtClean="0"/>
              <a:t>MIPS</a:t>
            </a:r>
            <a:r>
              <a:rPr kumimoji="0" lang="zh-CN" altLang="en-US" sz="2800" smtClean="0"/>
              <a:t>芯片。</a:t>
            </a:r>
          </a:p>
          <a:p>
            <a:pPr eaLnBrk="1" hangingPunct="1"/>
            <a:r>
              <a:rPr kumimoji="0" lang="en-US" altLang="zh-CN" sz="2800" smtClean="0"/>
              <a:t>85</a:t>
            </a:r>
            <a:r>
              <a:rPr kumimoji="0" lang="zh-CN" altLang="en-US" sz="2800" smtClean="0"/>
              <a:t>年后推出商品化</a:t>
            </a:r>
            <a:r>
              <a:rPr kumimoji="0" lang="en-US" altLang="zh-CN" sz="2800" smtClean="0"/>
              <a:t>RISC:   MIPS1(1986)</a:t>
            </a:r>
            <a:r>
              <a:rPr kumimoji="0" lang="zh-CN" altLang="en-US" sz="2800" smtClean="0"/>
              <a:t>和</a:t>
            </a:r>
            <a:r>
              <a:rPr kumimoji="0" lang="en-US" altLang="zh-CN" sz="2800" smtClean="0"/>
              <a:t>SPARC V1(1987)</a:t>
            </a:r>
          </a:p>
          <a:p>
            <a:pPr eaLnBrk="1" hangingPunct="1"/>
            <a:endParaRPr kumimoji="0" lang="en-US" altLang="zh-CN" smtClean="0"/>
          </a:p>
        </p:txBody>
      </p:sp>
      <p:sp>
        <p:nvSpPr>
          <p:cNvPr id="2033666" name="Rectangle 2"/>
          <p:cNvSpPr>
            <a:spLocks noGrp="1" noChangeArrowheads="1"/>
          </p:cNvSpPr>
          <p:nvPr>
            <p:ph type="title"/>
          </p:nvPr>
        </p:nvSpPr>
        <p:spPr>
          <a:xfrm>
            <a:off x="0" y="0"/>
            <a:ext cx="7792995"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RISC</a:t>
            </a:r>
            <a:r>
              <a:rPr lang="zh-CN" altLang="en-US" dirty="0">
                <a:latin typeface="微软雅黑" pitchFamily="34" charset="-122"/>
                <a:ea typeface="微软雅黑" pitchFamily="34" charset="-122"/>
                <a:cs typeface="+mj-cs"/>
              </a:rPr>
              <a:t>的提出与发展</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715" name="Rectangle 3"/>
          <p:cNvSpPr>
            <a:spLocks noGrp="1" noChangeArrowheads="1"/>
          </p:cNvSpPr>
          <p:nvPr>
            <p:ph idx="1"/>
          </p:nvPr>
        </p:nvSpPr>
        <p:spPr/>
        <p:txBody>
          <a:bodyPr>
            <a:normAutofit lnSpcReduction="10000"/>
          </a:bodyPr>
          <a:lstStyle/>
          <a:p>
            <a:pPr marL="365760" indent="-256032" eaLnBrk="1" fontAlgn="auto" hangingPunct="1">
              <a:lnSpc>
                <a:spcPct val="120000"/>
              </a:lnSpc>
              <a:spcAft>
                <a:spcPts val="0"/>
              </a:spcAft>
              <a:buFont typeface="Wingdings 2"/>
              <a:buChar char=""/>
              <a:defRPr/>
            </a:pPr>
            <a:r>
              <a:rPr kumimoji="0" lang="en-US" altLang="zh-CN" sz="2800" dirty="0">
                <a:cs typeface="+mn-cs"/>
              </a:rPr>
              <a:t>SUN</a:t>
            </a:r>
            <a:r>
              <a:rPr kumimoji="0" lang="zh-CN" altLang="en-US" sz="2800" dirty="0">
                <a:cs typeface="+mn-cs"/>
              </a:rPr>
              <a:t>公司的</a:t>
            </a:r>
            <a:r>
              <a:rPr kumimoji="0" lang="en-US" altLang="zh-CN" sz="2800" dirty="0">
                <a:cs typeface="+mn-cs"/>
              </a:rPr>
              <a:t>SPARC(1987)</a:t>
            </a:r>
          </a:p>
          <a:p>
            <a:pPr marL="365760" indent="-256032" eaLnBrk="1" fontAlgn="auto" hangingPunct="1">
              <a:lnSpc>
                <a:spcPct val="120000"/>
              </a:lnSpc>
              <a:spcAft>
                <a:spcPts val="0"/>
              </a:spcAft>
              <a:buFont typeface="Wingdings 2"/>
              <a:buChar char=""/>
              <a:defRPr/>
            </a:pPr>
            <a:r>
              <a:rPr kumimoji="0" lang="en-US" altLang="zh-CN" sz="2800" dirty="0">
                <a:cs typeface="+mn-cs"/>
              </a:rPr>
              <a:t>MIPS</a:t>
            </a:r>
            <a:r>
              <a:rPr kumimoji="0" lang="zh-CN" altLang="en-US" sz="2800" dirty="0">
                <a:cs typeface="+mn-cs"/>
              </a:rPr>
              <a:t>公司的</a:t>
            </a:r>
            <a:r>
              <a:rPr kumimoji="0" lang="en-US" altLang="zh-CN" sz="2800" dirty="0">
                <a:cs typeface="+mn-cs"/>
              </a:rPr>
              <a:t>SGI:MIPS(1986)</a:t>
            </a:r>
          </a:p>
          <a:p>
            <a:pPr marL="365760" indent="-256032" eaLnBrk="1" fontAlgn="auto" hangingPunct="1">
              <a:lnSpc>
                <a:spcPct val="120000"/>
              </a:lnSpc>
              <a:spcAft>
                <a:spcPts val="0"/>
              </a:spcAft>
              <a:buFont typeface="Wingdings 2"/>
              <a:buChar char=""/>
              <a:defRPr/>
            </a:pPr>
            <a:r>
              <a:rPr kumimoji="0" lang="en-US" altLang="zh-CN" sz="2800" dirty="0">
                <a:cs typeface="+mn-cs"/>
              </a:rPr>
              <a:t>HP</a:t>
            </a:r>
            <a:r>
              <a:rPr kumimoji="0" lang="zh-CN" altLang="en-US" sz="2800" dirty="0">
                <a:cs typeface="+mn-cs"/>
              </a:rPr>
              <a:t>公司的</a:t>
            </a:r>
            <a:r>
              <a:rPr kumimoji="0" lang="en-US" altLang="zh-CN" sz="2800" dirty="0">
                <a:cs typeface="+mn-cs"/>
              </a:rPr>
              <a:t>PA-RISC,</a:t>
            </a:r>
          </a:p>
          <a:p>
            <a:pPr marL="365760" indent="-256032" eaLnBrk="1" fontAlgn="auto" hangingPunct="1">
              <a:lnSpc>
                <a:spcPct val="120000"/>
              </a:lnSpc>
              <a:spcAft>
                <a:spcPts val="0"/>
              </a:spcAft>
              <a:buFont typeface="Wingdings 2"/>
              <a:buChar char=""/>
              <a:defRPr/>
            </a:pPr>
            <a:r>
              <a:rPr kumimoji="0" lang="en-US" altLang="zh-CN" sz="2800" dirty="0" smtClean="0">
                <a:cs typeface="+mn-cs"/>
              </a:rPr>
              <a:t>IBM</a:t>
            </a:r>
            <a:r>
              <a:rPr kumimoji="0" lang="zh-CN" altLang="en-US" sz="2800" dirty="0" smtClean="0">
                <a:cs typeface="+mn-cs"/>
              </a:rPr>
              <a:t>，</a:t>
            </a:r>
            <a:r>
              <a:rPr kumimoji="0" lang="en-US" altLang="zh-CN" sz="2800" dirty="0" smtClean="0">
                <a:cs typeface="+mn-cs"/>
              </a:rPr>
              <a:t>Motorola</a:t>
            </a:r>
            <a:r>
              <a:rPr kumimoji="0" lang="zh-CN" altLang="en-US" sz="2800" dirty="0">
                <a:cs typeface="+mn-cs"/>
              </a:rPr>
              <a:t>公司的</a:t>
            </a:r>
            <a:r>
              <a:rPr kumimoji="0" lang="en-US" altLang="zh-CN" sz="2800" dirty="0">
                <a:cs typeface="+mn-cs"/>
              </a:rPr>
              <a:t>PowerPC</a:t>
            </a:r>
          </a:p>
          <a:p>
            <a:pPr marL="365760" indent="-256032" eaLnBrk="1" fontAlgn="auto" hangingPunct="1">
              <a:lnSpc>
                <a:spcPct val="120000"/>
              </a:lnSpc>
              <a:spcAft>
                <a:spcPts val="0"/>
              </a:spcAft>
              <a:buFont typeface="Wingdings 2"/>
              <a:buChar char=""/>
              <a:defRPr/>
            </a:pPr>
            <a:r>
              <a:rPr kumimoji="0" lang="en-US" altLang="zh-CN" sz="2800" dirty="0">
                <a:cs typeface="+mn-cs"/>
              </a:rPr>
              <a:t>DEC</a:t>
            </a:r>
            <a:r>
              <a:rPr kumimoji="0" lang="zh-CN" altLang="en-US" sz="2800" dirty="0">
                <a:cs typeface="+mn-cs"/>
              </a:rPr>
              <a:t>、</a:t>
            </a:r>
            <a:r>
              <a:rPr kumimoji="0" lang="en-US" altLang="zh-CN" sz="2800" dirty="0" err="1">
                <a:cs typeface="+mn-cs"/>
              </a:rPr>
              <a:t>Compac</a:t>
            </a:r>
            <a:r>
              <a:rPr kumimoji="0" lang="zh-CN" altLang="en-US" sz="2800" dirty="0">
                <a:cs typeface="+mn-cs"/>
              </a:rPr>
              <a:t>公司的</a:t>
            </a:r>
            <a:r>
              <a:rPr kumimoji="0" lang="en-US" altLang="zh-CN" sz="2800" dirty="0">
                <a:cs typeface="+mn-cs"/>
              </a:rPr>
              <a:t>Alpha AXP</a:t>
            </a:r>
          </a:p>
          <a:p>
            <a:pPr marL="365760" indent="-256032" eaLnBrk="1" fontAlgn="auto" hangingPunct="1">
              <a:lnSpc>
                <a:spcPct val="120000"/>
              </a:lnSpc>
              <a:spcAft>
                <a:spcPts val="0"/>
              </a:spcAft>
              <a:buFont typeface="Wingdings 2"/>
              <a:buChar char=""/>
              <a:defRPr/>
            </a:pPr>
            <a:r>
              <a:rPr kumimoji="0" lang="en-US" altLang="zh-CN" sz="2800" dirty="0">
                <a:cs typeface="+mn-cs"/>
              </a:rPr>
              <a:t>IBM</a:t>
            </a:r>
            <a:r>
              <a:rPr kumimoji="0" lang="zh-CN" altLang="en-US" sz="2800" dirty="0">
                <a:cs typeface="+mn-cs"/>
              </a:rPr>
              <a:t>的</a:t>
            </a:r>
            <a:r>
              <a:rPr kumimoji="0" lang="en-US" altLang="zh-CN" sz="2800" dirty="0">
                <a:cs typeface="+mn-cs"/>
              </a:rPr>
              <a:t>RS6000(1990)</a:t>
            </a:r>
            <a:r>
              <a:rPr kumimoji="0" lang="zh-CN" altLang="en-US" sz="2800" dirty="0">
                <a:cs typeface="+mn-cs"/>
              </a:rPr>
              <a:t>第一台</a:t>
            </a:r>
            <a:r>
              <a:rPr kumimoji="0" lang="en-US" altLang="zh-CN" sz="2800" dirty="0">
                <a:cs typeface="+mn-cs"/>
              </a:rPr>
              <a:t>Superscalar RISC</a:t>
            </a:r>
            <a:r>
              <a:rPr kumimoji="0" lang="zh-CN" altLang="en-US" sz="2800" dirty="0">
                <a:cs typeface="+mn-cs"/>
              </a:rPr>
              <a:t>机</a:t>
            </a:r>
          </a:p>
          <a:p>
            <a:pPr marL="365760" indent="-256032" eaLnBrk="1" fontAlgn="auto" hangingPunct="1">
              <a:spcAft>
                <a:spcPts val="0"/>
              </a:spcAft>
              <a:buFont typeface="Wingdings" pitchFamily="2" charset="2"/>
              <a:buNone/>
              <a:defRPr/>
            </a:pPr>
            <a:r>
              <a:rPr kumimoji="0" lang="zh-CN" altLang="en-US" sz="2800" dirty="0">
                <a:cs typeface="+mn-cs"/>
              </a:rPr>
              <a:t>            </a:t>
            </a:r>
          </a:p>
          <a:p>
            <a:pPr marL="365760" indent="-256032" eaLnBrk="1" fontAlgn="auto" hangingPunct="1">
              <a:spcAft>
                <a:spcPts val="0"/>
              </a:spcAft>
              <a:buFont typeface="Wingdings" pitchFamily="2" charset="2"/>
              <a:buNone/>
              <a:defRPr/>
            </a:pPr>
            <a:r>
              <a:rPr kumimoji="0" lang="zh-CN" altLang="en-US" sz="2800" dirty="0">
                <a:cs typeface="+mn-cs"/>
              </a:rPr>
              <a:t>              </a:t>
            </a:r>
          </a:p>
        </p:txBody>
      </p:sp>
      <p:sp>
        <p:nvSpPr>
          <p:cNvPr id="2035714" name="Rectangle 2"/>
          <p:cNvSpPr>
            <a:spLocks noGrp="1" noChangeArrowheads="1"/>
          </p:cNvSpPr>
          <p:nvPr>
            <p:ph type="title"/>
          </p:nvPr>
        </p:nvSpPr>
        <p:spPr>
          <a:xfrm>
            <a:off x="0" y="0"/>
            <a:ext cx="7780638"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典型的高性能</a:t>
            </a:r>
            <a:r>
              <a:rPr lang="en-US" altLang="zh-CN" dirty="0">
                <a:latin typeface="微软雅黑" pitchFamily="34" charset="-122"/>
                <a:ea typeface="微软雅黑" pitchFamily="34" charset="-122"/>
                <a:cs typeface="+mj-cs"/>
              </a:rPr>
              <a:t>RISC</a:t>
            </a:r>
            <a:r>
              <a:rPr lang="zh-CN" altLang="en-US" dirty="0">
                <a:latin typeface="微软雅黑" pitchFamily="34" charset="-122"/>
                <a:ea typeface="微软雅黑" pitchFamily="34" charset="-122"/>
                <a:cs typeface="+mj-cs"/>
              </a:rPr>
              <a:t>处理器</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2" name="Rectangle 2"/>
          <p:cNvSpPr>
            <a:spLocks noGrp="1" noChangeArrowheads="1"/>
          </p:cNvSpPr>
          <p:nvPr>
            <p:ph type="title"/>
          </p:nvPr>
        </p:nvSpPr>
        <p:spPr>
          <a:xfrm>
            <a:off x="0" y="0"/>
            <a:ext cx="7793037" cy="901700"/>
          </a:xfrm>
        </p:spPr>
        <p:txBody>
          <a:bodyPr lIns="82550" tIns="41275" rIns="82550" bIns="41275">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CISC</a:t>
            </a:r>
            <a:r>
              <a:rPr lang="zh-CN" altLang="en-US" dirty="0">
                <a:latin typeface="微软雅黑" pitchFamily="34" charset="-122"/>
                <a:ea typeface="微软雅黑" pitchFamily="34" charset="-122"/>
                <a:cs typeface="+mj-cs"/>
              </a:rPr>
              <a:t>与</a:t>
            </a:r>
            <a:r>
              <a:rPr lang="en-US" altLang="zh-CN" dirty="0">
                <a:latin typeface="微软雅黑" pitchFamily="34" charset="-122"/>
                <a:ea typeface="微软雅黑" pitchFamily="34" charset="-122"/>
                <a:cs typeface="+mj-cs"/>
              </a:rPr>
              <a:t>RISC</a:t>
            </a:r>
            <a:r>
              <a:rPr lang="zh-CN" altLang="en-US" dirty="0">
                <a:latin typeface="微软雅黑" pitchFamily="34" charset="-122"/>
                <a:ea typeface="微软雅黑" pitchFamily="34" charset="-122"/>
                <a:cs typeface="+mj-cs"/>
              </a:rPr>
              <a:t>的对比</a:t>
            </a:r>
          </a:p>
        </p:txBody>
      </p:sp>
      <p:graphicFrame>
        <p:nvGraphicFramePr>
          <p:cNvPr id="2042883" name="Group 3"/>
          <p:cNvGraphicFramePr>
            <a:graphicFrameLocks noGrp="1"/>
          </p:cNvGraphicFramePr>
          <p:nvPr>
            <p:ph type="tbl" idx="1"/>
          </p:nvPr>
        </p:nvGraphicFramePr>
        <p:xfrm>
          <a:off x="425450" y="1263650"/>
          <a:ext cx="8197850" cy="4616450"/>
        </p:xfrm>
        <a:graphic>
          <a:graphicData uri="http://schemas.openxmlformats.org/drawingml/2006/table">
            <a:tbl>
              <a:tblPr/>
              <a:tblGrid>
                <a:gridCol w="1243013"/>
                <a:gridCol w="3268662"/>
                <a:gridCol w="3686175"/>
              </a:tblGrid>
              <a:tr h="350838">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类别</a:t>
                      </a:r>
                      <a:endParaRPr kumimoji="0" lang="zh-CN" altLang="en-US"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CISC</a:t>
                      </a:r>
                      <a:endPar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RISC</a:t>
                      </a:r>
                      <a:endPar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r>
              <a:tr h="514350">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指令系统</a:t>
                      </a:r>
                      <a:endParaRPr kumimoji="0" lang="zh-CN" altLang="en-US"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指令数量很多</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较少，通常少于</a:t>
                      </a:r>
                      <a:r>
                        <a:rPr kumimoji="0" lang="en-US" altLang="zh-CN"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100</a:t>
                      </a:r>
                      <a:endParaRPr kumimoji="0"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r>
              <a:tr h="952500">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执行时间</a:t>
                      </a:r>
                      <a:endParaRPr kumimoji="0" lang="zh-CN" altLang="en-US"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有些指令执行时间很长，如整块的存储器内容拷贝；或将多个寄存器的内容拷贝到存贮器</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没有较长执行时间的指令</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r>
              <a:tr h="514350">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编码长度</a:t>
                      </a:r>
                      <a:endParaRPr kumimoji="0" lang="zh-CN" altLang="en-US"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编码长度可变，</a:t>
                      </a:r>
                      <a:r>
                        <a:rPr kumimoji="0" lang="en-US" altLang="zh-CN"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1-15</a:t>
                      </a: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字节</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编码长度固定，通常为</a:t>
                      </a:r>
                      <a:r>
                        <a:rPr kumimoji="0" lang="en-US" altLang="zh-CN"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4</a:t>
                      </a: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个字节</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r>
              <a:tr h="514350">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寻址方式</a:t>
                      </a:r>
                      <a:endParaRPr kumimoji="0" lang="zh-CN" altLang="en-US"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寻址方式多样</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简单寻址</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r>
              <a:tr h="514350">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操作</a:t>
                      </a:r>
                      <a:endParaRPr kumimoji="0" lang="zh-CN" altLang="en-US"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可以对存储器和寄存器进行算术和逻辑操作</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只能对寄存器对进行算术和逻辑操作，</a:t>
                      </a:r>
                      <a:r>
                        <a:rPr kumimoji="0" lang="en-US" altLang="zh-CN"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Load/Store</a:t>
                      </a: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体系结构</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r>
              <a:tr h="514350">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编译</a:t>
                      </a:r>
                      <a:endParaRPr kumimoji="0" lang="zh-CN" altLang="en-US"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难以用优化编译器生成高效的目标代码程序 </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smtClean="0">
                          <a:ln>
                            <a:noFill/>
                          </a:ln>
                          <a:solidFill>
                            <a:srgbClr val="000000"/>
                          </a:solidFill>
                          <a:effectLst/>
                          <a:latin typeface="Lucida Sans Unicode" panose="020B0602030504020204" pitchFamily="34" charset="0"/>
                          <a:ea typeface="黑体" panose="02010609060101010101" pitchFamily="49" charset="-122"/>
                        </a:rPr>
                        <a:t>采用优化编译技术，生成高效的目标代码程序 </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82550" marR="82550" marT="41275" marB="412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8E7E8"/>
                    </a:solidFill>
                  </a:tcPr>
                </a:tc>
              </a:tr>
            </a:tbl>
          </a:graphicData>
        </a:graphic>
      </p:graphicFrame>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ChangeArrowheads="1"/>
          </p:cNvSpPr>
          <p:nvPr/>
        </p:nvSpPr>
        <p:spPr bwMode="auto">
          <a:xfrm>
            <a:off x="0" y="34925"/>
            <a:ext cx="7453313" cy="823913"/>
          </a:xfrm>
          <a:prstGeom prst="rect">
            <a:avLst/>
          </a:prstGeom>
          <a:noFill/>
          <a:ln w="9525">
            <a:noFill/>
            <a:miter lim="800000"/>
            <a:headEnd/>
            <a:tailEnd/>
          </a:ln>
          <a:effectLst/>
        </p:spPr>
        <p:txBody>
          <a:bodyPr lIns="82550" tIns="41275" rIns="82550" bIns="41275"/>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冯</a:t>
            </a:r>
            <a:r>
              <a:rPr kumimoji="0" lang="en-US" altLang="zh-CN"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诺依曼体系结构</a:t>
            </a:r>
          </a:p>
        </p:txBody>
      </p:sp>
      <p:sp>
        <p:nvSpPr>
          <p:cNvPr id="5120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120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pic>
        <p:nvPicPr>
          <p:cNvPr id="51205" name="Picture 40" descr="fe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563688"/>
            <a:ext cx="8328025"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9010" name="Rectangle 2"/>
          <p:cNvSpPr>
            <a:spLocks noChangeArrowheads="1"/>
          </p:cNvSpPr>
          <p:nvPr/>
        </p:nvSpPr>
        <p:spPr bwMode="auto">
          <a:xfrm>
            <a:off x="0" y="6350"/>
            <a:ext cx="7605713" cy="769938"/>
          </a:xfrm>
          <a:prstGeom prst="rect">
            <a:avLst/>
          </a:prstGeom>
          <a:noFill/>
          <a:ln w="9525">
            <a:noFill/>
            <a:miter lim="800000"/>
            <a:headEnd/>
            <a:tailEnd/>
          </a:ln>
          <a:effectLst/>
        </p:spPr>
        <p:txBody>
          <a:bodyPr lIns="82550" tIns="41275" rIns="82550" bIns="41275"/>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冯</a:t>
            </a:r>
            <a:r>
              <a:rPr kumimoji="0" lang="en-US" altLang="zh-CN"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诺依曼体系结构</a:t>
            </a:r>
          </a:p>
        </p:txBody>
      </p:sp>
      <p:sp>
        <p:nvSpPr>
          <p:cNvPr id="5325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325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3253" name="Rectangle 5"/>
          <p:cNvSpPr>
            <a:spLocks noChangeArrowheads="1"/>
          </p:cNvSpPr>
          <p:nvPr/>
        </p:nvSpPr>
        <p:spPr bwMode="auto">
          <a:xfrm>
            <a:off x="1377950" y="1657350"/>
            <a:ext cx="2033588" cy="33480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3254" name="Text Box 6"/>
          <p:cNvSpPr txBox="1">
            <a:spLocks noChangeArrowheads="1"/>
          </p:cNvSpPr>
          <p:nvPr/>
        </p:nvSpPr>
        <p:spPr bwMode="auto">
          <a:xfrm>
            <a:off x="1677988" y="1931988"/>
            <a:ext cx="1414462" cy="392112"/>
          </a:xfrm>
          <a:prstGeom prst="rect">
            <a:avLst/>
          </a:prstGeom>
          <a:solidFill>
            <a:srgbClr val="FF0000"/>
          </a:solidFill>
          <a:ln w="25400">
            <a:solidFill>
              <a:schemeClr val="tx1"/>
            </a:solidFill>
            <a:miter lim="800000"/>
            <a:headEnd/>
            <a:tailEnd/>
          </a:ln>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chemeClr val="bg1"/>
                </a:solidFill>
                <a:latin typeface="楷体_GB2312" pitchFamily="49" charset="-122"/>
                <a:ea typeface="楷体_GB2312" pitchFamily="49" charset="-122"/>
              </a:rPr>
              <a:t>指令寄存器</a:t>
            </a:r>
          </a:p>
        </p:txBody>
      </p:sp>
      <p:sp>
        <p:nvSpPr>
          <p:cNvPr id="53255" name="Text Box 7"/>
          <p:cNvSpPr txBox="1">
            <a:spLocks noChangeArrowheads="1"/>
          </p:cNvSpPr>
          <p:nvPr/>
        </p:nvSpPr>
        <p:spPr bwMode="auto">
          <a:xfrm>
            <a:off x="1546225" y="2346325"/>
            <a:ext cx="1647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latin typeface="楷体_GB2312" pitchFamily="49" charset="-122"/>
                <a:ea typeface="楷体_GB2312" pitchFamily="49" charset="-122"/>
              </a:rPr>
              <a:t>控制器</a:t>
            </a:r>
          </a:p>
        </p:txBody>
      </p:sp>
      <p:sp>
        <p:nvSpPr>
          <p:cNvPr id="53256" name="Rectangle 8"/>
          <p:cNvSpPr>
            <a:spLocks noChangeArrowheads="1"/>
          </p:cNvSpPr>
          <p:nvPr/>
        </p:nvSpPr>
        <p:spPr bwMode="auto">
          <a:xfrm>
            <a:off x="1546225" y="1843088"/>
            <a:ext cx="1647825" cy="10001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3257" name="Text Box 9"/>
          <p:cNvSpPr txBox="1">
            <a:spLocks noChangeArrowheads="1"/>
          </p:cNvSpPr>
          <p:nvPr/>
        </p:nvSpPr>
        <p:spPr bwMode="auto">
          <a:xfrm>
            <a:off x="1873250" y="3922713"/>
            <a:ext cx="1054100" cy="361950"/>
          </a:xfrm>
          <a:prstGeom prst="rect">
            <a:avLst/>
          </a:prstGeom>
          <a:solidFill>
            <a:schemeClr val="accent2"/>
          </a:solidFill>
          <a:ln w="25400">
            <a:solidFill>
              <a:schemeClr val="tx1"/>
            </a:solidFill>
            <a:miter lim="800000"/>
            <a:headEnd/>
            <a:tailEnd/>
          </a:ln>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solidFill>
                  <a:schemeClr val="bg1"/>
                </a:solidFill>
                <a:latin typeface="楷体_GB2312" pitchFamily="49" charset="-122"/>
                <a:ea typeface="楷体_GB2312" pitchFamily="49" charset="-122"/>
              </a:rPr>
              <a:t>数据通道</a:t>
            </a:r>
          </a:p>
        </p:txBody>
      </p:sp>
      <p:sp>
        <p:nvSpPr>
          <p:cNvPr id="53258" name="Text Box 10"/>
          <p:cNvSpPr txBox="1">
            <a:spLocks noChangeArrowheads="1"/>
          </p:cNvSpPr>
          <p:nvPr/>
        </p:nvSpPr>
        <p:spPr bwMode="auto">
          <a:xfrm>
            <a:off x="1406525" y="4129088"/>
            <a:ext cx="693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楷体_GB2312" pitchFamily="49" charset="-122"/>
                <a:ea typeface="楷体_GB2312" pitchFamily="49" charset="-122"/>
              </a:rPr>
              <a:t>输入</a:t>
            </a:r>
          </a:p>
        </p:txBody>
      </p:sp>
      <p:sp>
        <p:nvSpPr>
          <p:cNvPr id="53259" name="Text Box 11"/>
          <p:cNvSpPr txBox="1">
            <a:spLocks noChangeArrowheads="1"/>
          </p:cNvSpPr>
          <p:nvPr/>
        </p:nvSpPr>
        <p:spPr bwMode="auto">
          <a:xfrm>
            <a:off x="2859088" y="4114800"/>
            <a:ext cx="693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楷体_GB2312" pitchFamily="49" charset="-122"/>
                <a:ea typeface="楷体_GB2312" pitchFamily="49" charset="-122"/>
              </a:rPr>
              <a:t>输出</a:t>
            </a:r>
          </a:p>
        </p:txBody>
      </p:sp>
      <p:sp>
        <p:nvSpPr>
          <p:cNvPr id="53260" name="Line 12"/>
          <p:cNvSpPr>
            <a:spLocks noChangeShapeType="1"/>
          </p:cNvSpPr>
          <p:nvPr/>
        </p:nvSpPr>
        <p:spPr bwMode="auto">
          <a:xfrm>
            <a:off x="1546225" y="4078288"/>
            <a:ext cx="327025"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3261" name="Line 13"/>
          <p:cNvSpPr>
            <a:spLocks noChangeShapeType="1"/>
          </p:cNvSpPr>
          <p:nvPr/>
        </p:nvSpPr>
        <p:spPr bwMode="auto">
          <a:xfrm>
            <a:off x="2927350" y="4078288"/>
            <a:ext cx="2667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3262" name="Text Box 14"/>
          <p:cNvSpPr txBox="1">
            <a:spLocks noChangeArrowheads="1"/>
          </p:cNvSpPr>
          <p:nvPr/>
        </p:nvSpPr>
        <p:spPr bwMode="auto">
          <a:xfrm>
            <a:off x="1779588" y="4451350"/>
            <a:ext cx="1211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楷体_GB2312" pitchFamily="49" charset="-122"/>
                <a:ea typeface="楷体_GB2312" pitchFamily="49" charset="-122"/>
              </a:rPr>
              <a:t>中央处理器</a:t>
            </a:r>
          </a:p>
        </p:txBody>
      </p:sp>
      <p:sp>
        <p:nvSpPr>
          <p:cNvPr id="53263" name="Line 15"/>
          <p:cNvSpPr>
            <a:spLocks noChangeShapeType="1"/>
          </p:cNvSpPr>
          <p:nvPr/>
        </p:nvSpPr>
        <p:spPr bwMode="auto">
          <a:xfrm>
            <a:off x="2100263" y="2843213"/>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6"/>
          <p:cNvSpPr>
            <a:spLocks noChangeShapeType="1"/>
          </p:cNvSpPr>
          <p:nvPr/>
        </p:nvSpPr>
        <p:spPr bwMode="auto">
          <a:xfrm>
            <a:off x="2305050" y="2843213"/>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7"/>
          <p:cNvSpPr>
            <a:spLocks noChangeShapeType="1"/>
          </p:cNvSpPr>
          <p:nvPr/>
        </p:nvSpPr>
        <p:spPr bwMode="auto">
          <a:xfrm>
            <a:off x="2498725" y="2843213"/>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8"/>
          <p:cNvSpPr>
            <a:spLocks noChangeShapeType="1"/>
          </p:cNvSpPr>
          <p:nvPr/>
        </p:nvSpPr>
        <p:spPr bwMode="auto">
          <a:xfrm>
            <a:off x="2692400" y="2843213"/>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Rectangle 19"/>
          <p:cNvSpPr>
            <a:spLocks noChangeArrowheads="1"/>
          </p:cNvSpPr>
          <p:nvPr/>
        </p:nvSpPr>
        <p:spPr bwMode="auto">
          <a:xfrm>
            <a:off x="5357813" y="1404938"/>
            <a:ext cx="1803400" cy="411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3268" name="Text Box 20"/>
          <p:cNvSpPr txBox="1">
            <a:spLocks noChangeArrowheads="1"/>
          </p:cNvSpPr>
          <p:nvPr/>
        </p:nvSpPr>
        <p:spPr bwMode="auto">
          <a:xfrm>
            <a:off x="5654675" y="1527175"/>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存储器</a:t>
            </a:r>
          </a:p>
        </p:txBody>
      </p:sp>
      <p:sp>
        <p:nvSpPr>
          <p:cNvPr id="53269" name="Text Box 21"/>
          <p:cNvSpPr txBox="1">
            <a:spLocks noChangeArrowheads="1"/>
          </p:cNvSpPr>
          <p:nvPr/>
        </p:nvSpPr>
        <p:spPr bwMode="auto">
          <a:xfrm>
            <a:off x="5654675" y="197008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程序</a:t>
            </a:r>
          </a:p>
        </p:txBody>
      </p:sp>
      <p:sp>
        <p:nvSpPr>
          <p:cNvPr id="53270" name="Text Box 22"/>
          <p:cNvSpPr txBox="1">
            <a:spLocks noChangeArrowheads="1"/>
          </p:cNvSpPr>
          <p:nvPr/>
        </p:nvSpPr>
        <p:spPr bwMode="auto">
          <a:xfrm>
            <a:off x="5654675" y="2435225"/>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指令</a:t>
            </a:r>
            <a:r>
              <a:rPr lang="en-US" altLang="zh-CN" sz="1600">
                <a:latin typeface="楷体_GB2312" pitchFamily="49" charset="-122"/>
                <a:ea typeface="楷体_GB2312" pitchFamily="49" charset="-122"/>
              </a:rPr>
              <a:t>0</a:t>
            </a:r>
          </a:p>
        </p:txBody>
      </p:sp>
      <p:sp>
        <p:nvSpPr>
          <p:cNvPr id="53271" name="Text Box 23"/>
          <p:cNvSpPr txBox="1">
            <a:spLocks noChangeArrowheads="1"/>
          </p:cNvSpPr>
          <p:nvPr/>
        </p:nvSpPr>
        <p:spPr bwMode="auto">
          <a:xfrm>
            <a:off x="5654675" y="266223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指令</a:t>
            </a:r>
            <a:r>
              <a:rPr lang="en-US" altLang="zh-CN" sz="1600">
                <a:latin typeface="楷体_GB2312" pitchFamily="49" charset="-122"/>
                <a:ea typeface="楷体_GB2312" pitchFamily="49" charset="-122"/>
              </a:rPr>
              <a:t>1</a:t>
            </a:r>
          </a:p>
        </p:txBody>
      </p:sp>
      <p:sp>
        <p:nvSpPr>
          <p:cNvPr id="53272" name="Text Box 24"/>
          <p:cNvSpPr txBox="1">
            <a:spLocks noChangeArrowheads="1"/>
          </p:cNvSpPr>
          <p:nvPr/>
        </p:nvSpPr>
        <p:spPr bwMode="auto">
          <a:xfrm>
            <a:off x="5654675" y="2924175"/>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指令</a:t>
            </a:r>
            <a:r>
              <a:rPr lang="en-US" altLang="zh-CN" sz="1600">
                <a:latin typeface="楷体_GB2312" pitchFamily="49" charset="-122"/>
                <a:ea typeface="楷体_GB2312" pitchFamily="49" charset="-122"/>
              </a:rPr>
              <a:t>2</a:t>
            </a:r>
          </a:p>
        </p:txBody>
      </p:sp>
      <p:sp>
        <p:nvSpPr>
          <p:cNvPr id="53273" name="Text Box 25"/>
          <p:cNvSpPr txBox="1">
            <a:spLocks noChangeArrowheads="1"/>
          </p:cNvSpPr>
          <p:nvPr/>
        </p:nvSpPr>
        <p:spPr bwMode="auto">
          <a:xfrm>
            <a:off x="5654675" y="315118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指令</a:t>
            </a:r>
            <a:r>
              <a:rPr lang="en-US" altLang="zh-CN" sz="1600">
                <a:latin typeface="楷体_GB2312" pitchFamily="49" charset="-122"/>
                <a:ea typeface="楷体_GB2312" pitchFamily="49" charset="-122"/>
              </a:rPr>
              <a:t>3</a:t>
            </a:r>
          </a:p>
        </p:txBody>
      </p:sp>
      <p:sp>
        <p:nvSpPr>
          <p:cNvPr id="53274" name="Text Box 26"/>
          <p:cNvSpPr txBox="1">
            <a:spLocks noChangeArrowheads="1"/>
          </p:cNvSpPr>
          <p:nvPr/>
        </p:nvSpPr>
        <p:spPr bwMode="auto">
          <a:xfrm>
            <a:off x="5654675" y="341153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指令</a:t>
            </a:r>
            <a:r>
              <a:rPr lang="en-US" altLang="zh-CN" sz="1600">
                <a:latin typeface="楷体_GB2312" pitchFamily="49" charset="-122"/>
                <a:ea typeface="楷体_GB2312" pitchFamily="49" charset="-122"/>
              </a:rPr>
              <a:t>4</a:t>
            </a:r>
          </a:p>
        </p:txBody>
      </p:sp>
      <p:sp>
        <p:nvSpPr>
          <p:cNvPr id="53275" name="Text Box 27"/>
          <p:cNvSpPr txBox="1">
            <a:spLocks noChangeArrowheads="1"/>
          </p:cNvSpPr>
          <p:nvPr/>
        </p:nvSpPr>
        <p:spPr bwMode="auto">
          <a:xfrm>
            <a:off x="5654675" y="3968750"/>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数据</a:t>
            </a:r>
          </a:p>
        </p:txBody>
      </p:sp>
      <p:sp>
        <p:nvSpPr>
          <p:cNvPr id="53276" name="Line 28"/>
          <p:cNvSpPr>
            <a:spLocks noChangeShapeType="1"/>
          </p:cNvSpPr>
          <p:nvPr/>
        </p:nvSpPr>
        <p:spPr bwMode="auto">
          <a:xfrm>
            <a:off x="5357813" y="1901825"/>
            <a:ext cx="180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Line 29"/>
          <p:cNvSpPr>
            <a:spLocks noChangeShapeType="1"/>
          </p:cNvSpPr>
          <p:nvPr/>
        </p:nvSpPr>
        <p:spPr bwMode="auto">
          <a:xfrm>
            <a:off x="5357813" y="2362200"/>
            <a:ext cx="18034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Line 30"/>
          <p:cNvSpPr>
            <a:spLocks noChangeShapeType="1"/>
          </p:cNvSpPr>
          <p:nvPr/>
        </p:nvSpPr>
        <p:spPr bwMode="auto">
          <a:xfrm>
            <a:off x="5357813" y="3968750"/>
            <a:ext cx="180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Line 31"/>
          <p:cNvSpPr>
            <a:spLocks noChangeShapeType="1"/>
          </p:cNvSpPr>
          <p:nvPr/>
        </p:nvSpPr>
        <p:spPr bwMode="auto">
          <a:xfrm>
            <a:off x="5357813" y="4373563"/>
            <a:ext cx="18034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0" name="Text Box 32"/>
          <p:cNvSpPr txBox="1">
            <a:spLocks noChangeArrowheads="1"/>
          </p:cNvSpPr>
          <p:nvPr/>
        </p:nvSpPr>
        <p:spPr bwMode="auto">
          <a:xfrm>
            <a:off x="5654675" y="4540250"/>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数据</a:t>
            </a:r>
            <a:r>
              <a:rPr lang="en-US" altLang="zh-CN" sz="1600">
                <a:latin typeface="楷体_GB2312" pitchFamily="49" charset="-122"/>
                <a:ea typeface="楷体_GB2312" pitchFamily="49" charset="-122"/>
              </a:rPr>
              <a:t>0</a:t>
            </a:r>
          </a:p>
        </p:txBody>
      </p:sp>
      <p:sp>
        <p:nvSpPr>
          <p:cNvPr id="53281" name="Text Box 33"/>
          <p:cNvSpPr txBox="1">
            <a:spLocks noChangeArrowheads="1"/>
          </p:cNvSpPr>
          <p:nvPr/>
        </p:nvSpPr>
        <p:spPr bwMode="auto">
          <a:xfrm>
            <a:off x="5654675" y="480218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数据</a:t>
            </a:r>
            <a:r>
              <a:rPr lang="en-US" altLang="zh-CN" sz="1600">
                <a:latin typeface="楷体_GB2312" pitchFamily="49" charset="-122"/>
                <a:ea typeface="楷体_GB2312" pitchFamily="49" charset="-122"/>
              </a:rPr>
              <a:t>1</a:t>
            </a:r>
          </a:p>
        </p:txBody>
      </p:sp>
      <p:sp>
        <p:nvSpPr>
          <p:cNvPr id="53282" name="Text Box 34"/>
          <p:cNvSpPr txBox="1">
            <a:spLocks noChangeArrowheads="1"/>
          </p:cNvSpPr>
          <p:nvPr/>
        </p:nvSpPr>
        <p:spPr bwMode="auto">
          <a:xfrm>
            <a:off x="5654675" y="5029200"/>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楷体_GB2312" pitchFamily="49" charset="-122"/>
                <a:ea typeface="楷体_GB2312" pitchFamily="49" charset="-122"/>
              </a:rPr>
              <a:t>数据</a:t>
            </a:r>
            <a:r>
              <a:rPr lang="en-US" altLang="zh-CN" sz="1600">
                <a:latin typeface="楷体_GB2312" pitchFamily="49" charset="-122"/>
                <a:ea typeface="楷体_GB2312" pitchFamily="49" charset="-122"/>
              </a:rPr>
              <a:t>2</a:t>
            </a:r>
          </a:p>
        </p:txBody>
      </p:sp>
      <p:sp>
        <p:nvSpPr>
          <p:cNvPr id="53283" name="Line 35"/>
          <p:cNvSpPr>
            <a:spLocks noChangeShapeType="1"/>
          </p:cNvSpPr>
          <p:nvPr/>
        </p:nvSpPr>
        <p:spPr bwMode="auto">
          <a:xfrm>
            <a:off x="3411538" y="3049588"/>
            <a:ext cx="1946275"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284" name="Line 36"/>
          <p:cNvSpPr>
            <a:spLocks noChangeShapeType="1"/>
          </p:cNvSpPr>
          <p:nvPr/>
        </p:nvSpPr>
        <p:spPr bwMode="auto">
          <a:xfrm flipH="1">
            <a:off x="3411538" y="3451225"/>
            <a:ext cx="1946275"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ChangeArrowheads="1"/>
          </p:cNvSpPr>
          <p:nvPr/>
        </p:nvSpPr>
        <p:spPr bwMode="auto">
          <a:xfrm>
            <a:off x="0" y="0"/>
            <a:ext cx="7373938" cy="790575"/>
          </a:xfrm>
          <a:prstGeom prst="rect">
            <a:avLst/>
          </a:prstGeom>
          <a:noFill/>
          <a:ln w="9525" algn="ctr">
            <a:noFill/>
            <a:miter lim="800000"/>
            <a:headEnd/>
            <a:tailEnd/>
          </a:ln>
          <a:effectLst/>
        </p:spPr>
        <p:txBody>
          <a:bodyPr lIns="82550" tIns="41275" rIns="82550" bIns="41275"/>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哈佛体系结构</a:t>
            </a:r>
          </a:p>
        </p:txBody>
      </p:sp>
      <p:sp>
        <p:nvSpPr>
          <p:cNvPr id="5529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530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5301" name="Rectangle 5"/>
          <p:cNvSpPr>
            <a:spLocks noChangeArrowheads="1"/>
          </p:cNvSpPr>
          <p:nvPr/>
        </p:nvSpPr>
        <p:spPr bwMode="auto">
          <a:xfrm>
            <a:off x="1377950" y="1712913"/>
            <a:ext cx="2033588" cy="33480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5302" name="Text Box 6"/>
          <p:cNvSpPr txBox="1">
            <a:spLocks noChangeArrowheads="1"/>
          </p:cNvSpPr>
          <p:nvPr/>
        </p:nvSpPr>
        <p:spPr bwMode="auto">
          <a:xfrm>
            <a:off x="1677988" y="1987550"/>
            <a:ext cx="1414462" cy="392113"/>
          </a:xfrm>
          <a:prstGeom prst="rect">
            <a:avLst/>
          </a:prstGeom>
          <a:solidFill>
            <a:srgbClr val="FF0000"/>
          </a:solidFill>
          <a:ln w="25400">
            <a:solidFill>
              <a:schemeClr val="tx1"/>
            </a:solidFill>
            <a:miter lim="800000"/>
            <a:headEnd/>
            <a:tailEnd/>
          </a:ln>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chemeClr val="bg1"/>
                </a:solidFill>
                <a:latin typeface="Times New Roman" panose="02020603050405020304" pitchFamily="18" charset="0"/>
                <a:ea typeface="宋体" panose="02010600030101010101" pitchFamily="2" charset="-122"/>
              </a:rPr>
              <a:t>指令寄存器</a:t>
            </a:r>
          </a:p>
        </p:txBody>
      </p:sp>
      <p:sp>
        <p:nvSpPr>
          <p:cNvPr id="55303" name="Text Box 7"/>
          <p:cNvSpPr txBox="1">
            <a:spLocks noChangeArrowheads="1"/>
          </p:cNvSpPr>
          <p:nvPr/>
        </p:nvSpPr>
        <p:spPr bwMode="auto">
          <a:xfrm>
            <a:off x="1546225" y="2401888"/>
            <a:ext cx="1647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控制器</a:t>
            </a:r>
          </a:p>
        </p:txBody>
      </p:sp>
      <p:sp>
        <p:nvSpPr>
          <p:cNvPr id="55304" name="Rectangle 8"/>
          <p:cNvSpPr>
            <a:spLocks noChangeArrowheads="1"/>
          </p:cNvSpPr>
          <p:nvPr/>
        </p:nvSpPr>
        <p:spPr bwMode="auto">
          <a:xfrm>
            <a:off x="1546225" y="1898650"/>
            <a:ext cx="1647825" cy="10001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5305" name="Text Box 9"/>
          <p:cNvSpPr txBox="1">
            <a:spLocks noChangeArrowheads="1"/>
          </p:cNvSpPr>
          <p:nvPr/>
        </p:nvSpPr>
        <p:spPr bwMode="auto">
          <a:xfrm>
            <a:off x="1873250" y="3978275"/>
            <a:ext cx="1054100" cy="361950"/>
          </a:xfrm>
          <a:prstGeom prst="rect">
            <a:avLst/>
          </a:prstGeom>
          <a:solidFill>
            <a:schemeClr val="accent2"/>
          </a:solidFill>
          <a:ln w="25400">
            <a:solidFill>
              <a:schemeClr val="tx1"/>
            </a:solidFill>
            <a:miter lim="800000"/>
            <a:headEnd/>
            <a:tailEnd/>
          </a:ln>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solidFill>
                  <a:schemeClr val="bg1"/>
                </a:solidFill>
                <a:latin typeface="Times New Roman" panose="02020603050405020304" pitchFamily="18" charset="0"/>
                <a:ea typeface="宋体" panose="02010600030101010101" pitchFamily="2" charset="-122"/>
              </a:rPr>
              <a:t>数据通道</a:t>
            </a:r>
          </a:p>
        </p:txBody>
      </p:sp>
      <p:sp>
        <p:nvSpPr>
          <p:cNvPr id="55306" name="Text Box 10"/>
          <p:cNvSpPr txBox="1">
            <a:spLocks noChangeArrowheads="1"/>
          </p:cNvSpPr>
          <p:nvPr/>
        </p:nvSpPr>
        <p:spPr bwMode="auto">
          <a:xfrm>
            <a:off x="1406525" y="4184650"/>
            <a:ext cx="693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输入</a:t>
            </a:r>
          </a:p>
        </p:txBody>
      </p:sp>
      <p:sp>
        <p:nvSpPr>
          <p:cNvPr id="55307" name="Text Box 11"/>
          <p:cNvSpPr txBox="1">
            <a:spLocks noChangeArrowheads="1"/>
          </p:cNvSpPr>
          <p:nvPr/>
        </p:nvSpPr>
        <p:spPr bwMode="auto">
          <a:xfrm>
            <a:off x="2859088" y="4170363"/>
            <a:ext cx="693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输出</a:t>
            </a:r>
          </a:p>
        </p:txBody>
      </p:sp>
      <p:sp>
        <p:nvSpPr>
          <p:cNvPr id="55308" name="Line 12"/>
          <p:cNvSpPr>
            <a:spLocks noChangeShapeType="1"/>
          </p:cNvSpPr>
          <p:nvPr/>
        </p:nvSpPr>
        <p:spPr bwMode="auto">
          <a:xfrm>
            <a:off x="1546225" y="4133850"/>
            <a:ext cx="327025"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5309" name="Line 13"/>
          <p:cNvSpPr>
            <a:spLocks noChangeShapeType="1"/>
          </p:cNvSpPr>
          <p:nvPr/>
        </p:nvSpPr>
        <p:spPr bwMode="auto">
          <a:xfrm>
            <a:off x="2927350" y="4133850"/>
            <a:ext cx="2667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5310" name="Text Box 14"/>
          <p:cNvSpPr txBox="1">
            <a:spLocks noChangeArrowheads="1"/>
          </p:cNvSpPr>
          <p:nvPr/>
        </p:nvSpPr>
        <p:spPr bwMode="auto">
          <a:xfrm>
            <a:off x="1779588" y="4506913"/>
            <a:ext cx="121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CPU</a:t>
            </a:r>
          </a:p>
        </p:txBody>
      </p:sp>
      <p:sp>
        <p:nvSpPr>
          <p:cNvPr id="55311" name="Line 15"/>
          <p:cNvSpPr>
            <a:spLocks noChangeShapeType="1"/>
          </p:cNvSpPr>
          <p:nvPr/>
        </p:nvSpPr>
        <p:spPr bwMode="auto">
          <a:xfrm>
            <a:off x="2100263" y="2898775"/>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2" name="Line 16"/>
          <p:cNvSpPr>
            <a:spLocks noChangeShapeType="1"/>
          </p:cNvSpPr>
          <p:nvPr/>
        </p:nvSpPr>
        <p:spPr bwMode="auto">
          <a:xfrm>
            <a:off x="2305050" y="2898775"/>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17"/>
          <p:cNvSpPr>
            <a:spLocks noChangeShapeType="1"/>
          </p:cNvSpPr>
          <p:nvPr/>
        </p:nvSpPr>
        <p:spPr bwMode="auto">
          <a:xfrm>
            <a:off x="2498725" y="2898775"/>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Line 18"/>
          <p:cNvSpPr>
            <a:spLocks noChangeShapeType="1"/>
          </p:cNvSpPr>
          <p:nvPr/>
        </p:nvSpPr>
        <p:spPr bwMode="auto">
          <a:xfrm>
            <a:off x="2692400" y="2898775"/>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Rectangle 19"/>
          <p:cNvSpPr>
            <a:spLocks noChangeArrowheads="1"/>
          </p:cNvSpPr>
          <p:nvPr/>
        </p:nvSpPr>
        <p:spPr bwMode="auto">
          <a:xfrm>
            <a:off x="5357813" y="1460500"/>
            <a:ext cx="1803400" cy="17462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5316" name="Text Box 20"/>
          <p:cNvSpPr txBox="1">
            <a:spLocks noChangeArrowheads="1"/>
          </p:cNvSpPr>
          <p:nvPr/>
        </p:nvSpPr>
        <p:spPr bwMode="auto">
          <a:xfrm>
            <a:off x="5654675" y="158273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程序存储器</a:t>
            </a:r>
          </a:p>
        </p:txBody>
      </p:sp>
      <p:sp>
        <p:nvSpPr>
          <p:cNvPr id="55317" name="Text Box 21"/>
          <p:cNvSpPr txBox="1">
            <a:spLocks noChangeArrowheads="1"/>
          </p:cNvSpPr>
          <p:nvPr/>
        </p:nvSpPr>
        <p:spPr bwMode="auto">
          <a:xfrm>
            <a:off x="5654675" y="221138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指令</a:t>
            </a:r>
            <a:r>
              <a:rPr lang="en-US" altLang="zh-CN" sz="1600">
                <a:latin typeface="Times New Roman" panose="02020603050405020304" pitchFamily="18" charset="0"/>
                <a:ea typeface="宋体" panose="02010600030101010101" pitchFamily="2" charset="-122"/>
              </a:rPr>
              <a:t>0</a:t>
            </a:r>
          </a:p>
        </p:txBody>
      </p:sp>
      <p:sp>
        <p:nvSpPr>
          <p:cNvPr id="55318" name="Text Box 22"/>
          <p:cNvSpPr txBox="1">
            <a:spLocks noChangeArrowheads="1"/>
          </p:cNvSpPr>
          <p:nvPr/>
        </p:nvSpPr>
        <p:spPr bwMode="auto">
          <a:xfrm>
            <a:off x="5654675" y="2438400"/>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指令</a:t>
            </a:r>
            <a:r>
              <a:rPr lang="en-US" altLang="zh-CN" sz="1600">
                <a:latin typeface="Times New Roman" panose="02020603050405020304" pitchFamily="18" charset="0"/>
                <a:ea typeface="宋体" panose="02010600030101010101" pitchFamily="2" charset="-122"/>
              </a:rPr>
              <a:t>1</a:t>
            </a:r>
          </a:p>
        </p:txBody>
      </p:sp>
      <p:sp>
        <p:nvSpPr>
          <p:cNvPr id="55319" name="Text Box 23"/>
          <p:cNvSpPr txBox="1">
            <a:spLocks noChangeArrowheads="1"/>
          </p:cNvSpPr>
          <p:nvPr/>
        </p:nvSpPr>
        <p:spPr bwMode="auto">
          <a:xfrm>
            <a:off x="5654675" y="2700338"/>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指令</a:t>
            </a:r>
            <a:r>
              <a:rPr lang="en-US" altLang="zh-CN" sz="1600">
                <a:latin typeface="Times New Roman" panose="02020603050405020304" pitchFamily="18" charset="0"/>
                <a:ea typeface="宋体" panose="02010600030101010101" pitchFamily="2" charset="-122"/>
              </a:rPr>
              <a:t>2</a:t>
            </a:r>
          </a:p>
        </p:txBody>
      </p:sp>
      <p:sp>
        <p:nvSpPr>
          <p:cNvPr id="55320" name="Text Box 24"/>
          <p:cNvSpPr txBox="1">
            <a:spLocks noChangeArrowheads="1"/>
          </p:cNvSpPr>
          <p:nvPr/>
        </p:nvSpPr>
        <p:spPr bwMode="auto">
          <a:xfrm>
            <a:off x="5654675" y="3732213"/>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数据存储器</a:t>
            </a:r>
          </a:p>
        </p:txBody>
      </p:sp>
      <p:sp>
        <p:nvSpPr>
          <p:cNvPr id="55321" name="Line 25"/>
          <p:cNvSpPr>
            <a:spLocks noChangeShapeType="1"/>
          </p:cNvSpPr>
          <p:nvPr/>
        </p:nvSpPr>
        <p:spPr bwMode="auto">
          <a:xfrm>
            <a:off x="5357813" y="1957388"/>
            <a:ext cx="180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Line 26"/>
          <p:cNvSpPr>
            <a:spLocks noChangeShapeType="1"/>
          </p:cNvSpPr>
          <p:nvPr/>
        </p:nvSpPr>
        <p:spPr bwMode="auto">
          <a:xfrm>
            <a:off x="5357813" y="4164013"/>
            <a:ext cx="180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Text Box 27"/>
          <p:cNvSpPr txBox="1">
            <a:spLocks noChangeArrowheads="1"/>
          </p:cNvSpPr>
          <p:nvPr/>
        </p:nvSpPr>
        <p:spPr bwMode="auto">
          <a:xfrm>
            <a:off x="5654675" y="4303713"/>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数据</a:t>
            </a:r>
            <a:r>
              <a:rPr lang="en-US" altLang="zh-CN" sz="1600">
                <a:latin typeface="Times New Roman" panose="02020603050405020304" pitchFamily="18" charset="0"/>
                <a:ea typeface="宋体" panose="02010600030101010101" pitchFamily="2" charset="-122"/>
              </a:rPr>
              <a:t>0</a:t>
            </a:r>
          </a:p>
        </p:txBody>
      </p:sp>
      <p:sp>
        <p:nvSpPr>
          <p:cNvPr id="55324" name="Text Box 28"/>
          <p:cNvSpPr txBox="1">
            <a:spLocks noChangeArrowheads="1"/>
          </p:cNvSpPr>
          <p:nvPr/>
        </p:nvSpPr>
        <p:spPr bwMode="auto">
          <a:xfrm>
            <a:off x="5654675" y="4565650"/>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数据</a:t>
            </a:r>
            <a:r>
              <a:rPr lang="en-US" altLang="zh-CN" sz="1600">
                <a:latin typeface="Times New Roman" panose="02020603050405020304" pitchFamily="18" charset="0"/>
                <a:ea typeface="宋体" panose="02010600030101010101" pitchFamily="2" charset="-122"/>
              </a:rPr>
              <a:t>1</a:t>
            </a:r>
          </a:p>
        </p:txBody>
      </p:sp>
      <p:sp>
        <p:nvSpPr>
          <p:cNvPr id="55325" name="Text Box 29"/>
          <p:cNvSpPr txBox="1">
            <a:spLocks noChangeArrowheads="1"/>
          </p:cNvSpPr>
          <p:nvPr/>
        </p:nvSpPr>
        <p:spPr bwMode="auto">
          <a:xfrm>
            <a:off x="5654675" y="4792663"/>
            <a:ext cx="1211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数据</a:t>
            </a:r>
            <a:r>
              <a:rPr lang="en-US" altLang="zh-CN" sz="1600">
                <a:latin typeface="Times New Roman" panose="02020603050405020304" pitchFamily="18" charset="0"/>
                <a:ea typeface="宋体" panose="02010600030101010101" pitchFamily="2" charset="-122"/>
              </a:rPr>
              <a:t>2</a:t>
            </a:r>
          </a:p>
        </p:txBody>
      </p:sp>
      <p:sp>
        <p:nvSpPr>
          <p:cNvPr id="55326" name="Line 30"/>
          <p:cNvSpPr>
            <a:spLocks noChangeShapeType="1"/>
          </p:cNvSpPr>
          <p:nvPr/>
        </p:nvSpPr>
        <p:spPr bwMode="auto">
          <a:xfrm>
            <a:off x="3411538" y="2089150"/>
            <a:ext cx="1946275"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5327" name="Line 31"/>
          <p:cNvSpPr>
            <a:spLocks noChangeShapeType="1"/>
          </p:cNvSpPr>
          <p:nvPr/>
        </p:nvSpPr>
        <p:spPr bwMode="auto">
          <a:xfrm flipH="1">
            <a:off x="3411538" y="2490788"/>
            <a:ext cx="1946275"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5328" name="Line 32"/>
          <p:cNvSpPr>
            <a:spLocks noChangeShapeType="1"/>
          </p:cNvSpPr>
          <p:nvPr/>
        </p:nvSpPr>
        <p:spPr bwMode="auto">
          <a:xfrm>
            <a:off x="3411538" y="4238625"/>
            <a:ext cx="1946275"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5329" name="Line 33"/>
          <p:cNvSpPr>
            <a:spLocks noChangeShapeType="1"/>
          </p:cNvSpPr>
          <p:nvPr/>
        </p:nvSpPr>
        <p:spPr bwMode="auto">
          <a:xfrm flipH="1">
            <a:off x="3411538" y="4595813"/>
            <a:ext cx="1946275" cy="0"/>
          </a:xfrm>
          <a:prstGeom prst="line">
            <a:avLst/>
          </a:prstGeom>
          <a:noFill/>
          <a:ln w="25400">
            <a:solidFill>
              <a:schemeClr val="tx1"/>
            </a:solidFill>
            <a:round/>
            <a:headEnd type="triangle" w="lg"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5330" name="Rectangle 34"/>
          <p:cNvSpPr>
            <a:spLocks noChangeArrowheads="1"/>
          </p:cNvSpPr>
          <p:nvPr/>
        </p:nvSpPr>
        <p:spPr bwMode="auto">
          <a:xfrm>
            <a:off x="5357813" y="3732213"/>
            <a:ext cx="1803400" cy="17462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5331" name="Text Box 35"/>
          <p:cNvSpPr txBox="1">
            <a:spLocks noChangeArrowheads="1"/>
          </p:cNvSpPr>
          <p:nvPr/>
        </p:nvSpPr>
        <p:spPr bwMode="auto">
          <a:xfrm>
            <a:off x="4057650" y="1620838"/>
            <a:ext cx="693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地址</a:t>
            </a:r>
          </a:p>
        </p:txBody>
      </p:sp>
      <p:sp>
        <p:nvSpPr>
          <p:cNvPr id="55332" name="Text Box 36"/>
          <p:cNvSpPr txBox="1">
            <a:spLocks noChangeArrowheads="1"/>
          </p:cNvSpPr>
          <p:nvPr/>
        </p:nvSpPr>
        <p:spPr bwMode="auto">
          <a:xfrm>
            <a:off x="4046538" y="2562225"/>
            <a:ext cx="693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指令</a:t>
            </a:r>
          </a:p>
        </p:txBody>
      </p:sp>
      <p:sp>
        <p:nvSpPr>
          <p:cNvPr id="55333" name="Text Box 37"/>
          <p:cNvSpPr txBox="1">
            <a:spLocks noChangeArrowheads="1"/>
          </p:cNvSpPr>
          <p:nvPr/>
        </p:nvSpPr>
        <p:spPr bwMode="auto">
          <a:xfrm>
            <a:off x="4068763" y="3756025"/>
            <a:ext cx="693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地址</a:t>
            </a:r>
          </a:p>
        </p:txBody>
      </p:sp>
      <p:sp>
        <p:nvSpPr>
          <p:cNvPr id="55334" name="Text Box 38"/>
          <p:cNvSpPr txBox="1">
            <a:spLocks noChangeArrowheads="1"/>
          </p:cNvSpPr>
          <p:nvPr/>
        </p:nvSpPr>
        <p:spPr bwMode="auto">
          <a:xfrm>
            <a:off x="4057650" y="4697413"/>
            <a:ext cx="693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数据</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778" name="Rectangle 2"/>
          <p:cNvSpPr>
            <a:spLocks noChangeArrowheads="1"/>
          </p:cNvSpPr>
          <p:nvPr/>
        </p:nvSpPr>
        <p:spPr bwMode="auto">
          <a:xfrm>
            <a:off x="0" y="34925"/>
            <a:ext cx="7453313" cy="777875"/>
          </a:xfrm>
          <a:prstGeom prst="rect">
            <a:avLst/>
          </a:prstGeom>
          <a:noFill/>
          <a:ln w="9525" algn="ctr">
            <a:noFill/>
            <a:miter lim="800000"/>
            <a:headEnd/>
            <a:tailEnd/>
          </a:ln>
          <a:effectLst/>
        </p:spPr>
        <p:txBody>
          <a:bodyPr lIns="82550" tIns="41275" rIns="82550" bIns="41275"/>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流水线技术</a:t>
            </a:r>
          </a:p>
        </p:txBody>
      </p:sp>
      <p:sp>
        <p:nvSpPr>
          <p:cNvPr id="5734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734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7349" name="Text Box 5"/>
          <p:cNvSpPr txBox="1">
            <a:spLocks noChangeArrowheads="1"/>
          </p:cNvSpPr>
          <p:nvPr/>
        </p:nvSpPr>
        <p:spPr bwMode="auto">
          <a:xfrm>
            <a:off x="450850" y="1262063"/>
            <a:ext cx="7804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2400" b="1">
                <a:solidFill>
                  <a:srgbClr val="FF0000"/>
                </a:solidFill>
                <a:latin typeface="楷体_GB2312" pitchFamily="49" charset="-122"/>
                <a:ea typeface="楷体_GB2312" pitchFamily="49" charset="-122"/>
              </a:rPr>
              <a:t>流水线</a:t>
            </a:r>
            <a:r>
              <a:rPr lang="en-US" altLang="zh-CN" sz="2400" b="1">
                <a:solidFill>
                  <a:srgbClr val="FF0000"/>
                </a:solidFill>
                <a:latin typeface="楷体_GB2312" pitchFamily="49" charset="-122"/>
                <a:ea typeface="楷体_GB2312" pitchFamily="49" charset="-122"/>
              </a:rPr>
              <a:t>(Pipeline)</a:t>
            </a:r>
            <a:r>
              <a:rPr lang="zh-CN" altLang="en-US" sz="2400" b="1">
                <a:solidFill>
                  <a:srgbClr val="FF0000"/>
                </a:solidFill>
                <a:latin typeface="楷体_GB2312" pitchFamily="49" charset="-122"/>
                <a:ea typeface="楷体_GB2312" pitchFamily="49" charset="-122"/>
              </a:rPr>
              <a:t>技术：几个指令可以并行执行</a:t>
            </a:r>
          </a:p>
          <a:p>
            <a:pPr lvl="1" eaLnBrk="1" hangingPunct="1">
              <a:spcBef>
                <a:spcPct val="50000"/>
              </a:spcBef>
              <a:buClrTx/>
              <a:buFontTx/>
              <a:buChar char="•"/>
            </a:pPr>
            <a:r>
              <a:rPr lang="zh-CN" altLang="en-US" sz="2400" b="1">
                <a:solidFill>
                  <a:srgbClr val="000066"/>
                </a:solidFill>
                <a:latin typeface="楷体_GB2312" pitchFamily="49" charset="-122"/>
                <a:ea typeface="楷体_GB2312" pitchFamily="49" charset="-122"/>
              </a:rPr>
              <a:t> 提高了</a:t>
            </a:r>
            <a:r>
              <a:rPr lang="en-US" altLang="zh-CN" sz="2400" b="1">
                <a:solidFill>
                  <a:srgbClr val="000066"/>
                </a:solidFill>
                <a:latin typeface="楷体_GB2312" pitchFamily="49" charset="-122"/>
                <a:ea typeface="楷体_GB2312" pitchFamily="49" charset="-122"/>
              </a:rPr>
              <a:t>CPU</a:t>
            </a:r>
            <a:r>
              <a:rPr lang="zh-CN" altLang="en-US" sz="2400" b="1">
                <a:solidFill>
                  <a:srgbClr val="000066"/>
                </a:solidFill>
                <a:latin typeface="楷体_GB2312" pitchFamily="49" charset="-122"/>
                <a:ea typeface="楷体_GB2312" pitchFamily="49" charset="-122"/>
              </a:rPr>
              <a:t>的运行效率</a:t>
            </a:r>
          </a:p>
          <a:p>
            <a:pPr lvl="1" eaLnBrk="1" hangingPunct="1">
              <a:spcBef>
                <a:spcPct val="50000"/>
              </a:spcBef>
              <a:buClrTx/>
              <a:buFontTx/>
              <a:buChar char="•"/>
            </a:pPr>
            <a:r>
              <a:rPr lang="zh-CN" altLang="en-US" sz="2400" b="1">
                <a:solidFill>
                  <a:srgbClr val="000066"/>
                </a:solidFill>
                <a:latin typeface="楷体_GB2312" pitchFamily="49" charset="-122"/>
                <a:ea typeface="楷体_GB2312" pitchFamily="49" charset="-122"/>
              </a:rPr>
              <a:t> 内部信息流要求通畅流动</a:t>
            </a:r>
          </a:p>
        </p:txBody>
      </p:sp>
      <p:sp>
        <p:nvSpPr>
          <p:cNvPr id="57350" name="Text Box 6"/>
          <p:cNvSpPr txBox="1">
            <a:spLocks noChangeArrowheads="1"/>
          </p:cNvSpPr>
          <p:nvPr/>
        </p:nvSpPr>
        <p:spPr bwMode="auto">
          <a:xfrm>
            <a:off x="2605088" y="3775075"/>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译码</a:t>
            </a:r>
          </a:p>
        </p:txBody>
      </p:sp>
      <p:sp>
        <p:nvSpPr>
          <p:cNvPr id="57351" name="Text Box 7"/>
          <p:cNvSpPr txBox="1">
            <a:spLocks noChangeArrowheads="1"/>
          </p:cNvSpPr>
          <p:nvPr/>
        </p:nvSpPr>
        <p:spPr bwMode="auto">
          <a:xfrm>
            <a:off x="1582738" y="3775075"/>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取指</a:t>
            </a:r>
          </a:p>
        </p:txBody>
      </p:sp>
      <p:sp>
        <p:nvSpPr>
          <p:cNvPr id="57352" name="Text Box 8"/>
          <p:cNvSpPr txBox="1">
            <a:spLocks noChangeArrowheads="1"/>
          </p:cNvSpPr>
          <p:nvPr/>
        </p:nvSpPr>
        <p:spPr bwMode="auto">
          <a:xfrm>
            <a:off x="3627438" y="3775075"/>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执行</a:t>
            </a:r>
            <a:r>
              <a:rPr lang="en-US" altLang="zh-CN" sz="1600">
                <a:latin typeface="Times New Roman" panose="02020603050405020304" pitchFamily="18" charset="0"/>
                <a:ea typeface="宋体" panose="02010600030101010101" pitchFamily="2" charset="-122"/>
              </a:rPr>
              <a:t>add</a:t>
            </a:r>
          </a:p>
        </p:txBody>
      </p:sp>
      <p:sp>
        <p:nvSpPr>
          <p:cNvPr id="57353" name="Text Box 9"/>
          <p:cNvSpPr txBox="1">
            <a:spLocks noChangeArrowheads="1"/>
          </p:cNvSpPr>
          <p:nvPr/>
        </p:nvSpPr>
        <p:spPr bwMode="auto">
          <a:xfrm>
            <a:off x="3627438" y="4222750"/>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译码</a:t>
            </a:r>
          </a:p>
        </p:txBody>
      </p:sp>
      <p:sp>
        <p:nvSpPr>
          <p:cNvPr id="57354" name="Text Box 10"/>
          <p:cNvSpPr txBox="1">
            <a:spLocks noChangeArrowheads="1"/>
          </p:cNvSpPr>
          <p:nvPr/>
        </p:nvSpPr>
        <p:spPr bwMode="auto">
          <a:xfrm>
            <a:off x="2605088" y="4222750"/>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取指</a:t>
            </a:r>
          </a:p>
        </p:txBody>
      </p:sp>
      <p:sp>
        <p:nvSpPr>
          <p:cNvPr id="57355" name="Text Box 11"/>
          <p:cNvSpPr txBox="1">
            <a:spLocks noChangeArrowheads="1"/>
          </p:cNvSpPr>
          <p:nvPr/>
        </p:nvSpPr>
        <p:spPr bwMode="auto">
          <a:xfrm>
            <a:off x="4649788" y="4222750"/>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执行</a:t>
            </a:r>
            <a:r>
              <a:rPr lang="en-US" altLang="zh-CN" sz="1600">
                <a:latin typeface="Times New Roman" panose="02020603050405020304" pitchFamily="18" charset="0"/>
                <a:ea typeface="宋体" panose="02010600030101010101" pitchFamily="2" charset="-122"/>
              </a:rPr>
              <a:t>sub</a:t>
            </a:r>
          </a:p>
        </p:txBody>
      </p:sp>
      <p:sp>
        <p:nvSpPr>
          <p:cNvPr id="57356" name="Text Box 12"/>
          <p:cNvSpPr txBox="1">
            <a:spLocks noChangeArrowheads="1"/>
          </p:cNvSpPr>
          <p:nvPr/>
        </p:nvSpPr>
        <p:spPr bwMode="auto">
          <a:xfrm>
            <a:off x="4649788" y="4694238"/>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译码</a:t>
            </a:r>
          </a:p>
        </p:txBody>
      </p:sp>
      <p:sp>
        <p:nvSpPr>
          <p:cNvPr id="57357" name="Text Box 13"/>
          <p:cNvSpPr txBox="1">
            <a:spLocks noChangeArrowheads="1"/>
          </p:cNvSpPr>
          <p:nvPr/>
        </p:nvSpPr>
        <p:spPr bwMode="auto">
          <a:xfrm>
            <a:off x="3627438" y="4694238"/>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取指</a:t>
            </a:r>
          </a:p>
        </p:txBody>
      </p:sp>
      <p:sp>
        <p:nvSpPr>
          <p:cNvPr id="57358" name="Text Box 14"/>
          <p:cNvSpPr txBox="1">
            <a:spLocks noChangeArrowheads="1"/>
          </p:cNvSpPr>
          <p:nvPr/>
        </p:nvSpPr>
        <p:spPr bwMode="auto">
          <a:xfrm>
            <a:off x="5672138" y="4694238"/>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执行</a:t>
            </a:r>
            <a:r>
              <a:rPr lang="en-US" altLang="zh-CN" sz="1600">
                <a:latin typeface="Times New Roman" panose="02020603050405020304" pitchFamily="18" charset="0"/>
                <a:ea typeface="宋体" panose="02010600030101010101" pitchFamily="2" charset="-122"/>
              </a:rPr>
              <a:t>cmp</a:t>
            </a:r>
          </a:p>
        </p:txBody>
      </p:sp>
      <p:sp>
        <p:nvSpPr>
          <p:cNvPr id="57359" name="Line 15"/>
          <p:cNvSpPr>
            <a:spLocks noChangeShapeType="1"/>
          </p:cNvSpPr>
          <p:nvPr/>
        </p:nvSpPr>
        <p:spPr bwMode="auto">
          <a:xfrm>
            <a:off x="1582738" y="5364163"/>
            <a:ext cx="534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0" name="Line 16"/>
          <p:cNvSpPr>
            <a:spLocks noChangeShapeType="1"/>
          </p:cNvSpPr>
          <p:nvPr/>
        </p:nvSpPr>
        <p:spPr bwMode="auto">
          <a:xfrm>
            <a:off x="1582738" y="4089400"/>
            <a:ext cx="0" cy="127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7"/>
          <p:cNvSpPr>
            <a:spLocks noChangeShapeType="1"/>
          </p:cNvSpPr>
          <p:nvPr/>
        </p:nvSpPr>
        <p:spPr bwMode="auto">
          <a:xfrm>
            <a:off x="2605088" y="4537075"/>
            <a:ext cx="0" cy="827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8"/>
          <p:cNvSpPr>
            <a:spLocks noChangeShapeType="1"/>
          </p:cNvSpPr>
          <p:nvPr/>
        </p:nvSpPr>
        <p:spPr bwMode="auto">
          <a:xfrm>
            <a:off x="3627438" y="5008563"/>
            <a:ext cx="0" cy="35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9"/>
          <p:cNvSpPr>
            <a:spLocks noChangeShapeType="1"/>
          </p:cNvSpPr>
          <p:nvPr/>
        </p:nvSpPr>
        <p:spPr bwMode="auto">
          <a:xfrm>
            <a:off x="4649788" y="5008563"/>
            <a:ext cx="0" cy="35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p:cNvSpPr>
            <a:spLocks noChangeShapeType="1"/>
          </p:cNvSpPr>
          <p:nvPr/>
        </p:nvSpPr>
        <p:spPr bwMode="auto">
          <a:xfrm>
            <a:off x="5672138" y="5008563"/>
            <a:ext cx="0" cy="35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1"/>
          <p:cNvSpPr>
            <a:spLocks noChangeShapeType="1"/>
          </p:cNvSpPr>
          <p:nvPr/>
        </p:nvSpPr>
        <p:spPr bwMode="auto">
          <a:xfrm>
            <a:off x="6694488" y="5008563"/>
            <a:ext cx="0" cy="35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Text Box 22"/>
          <p:cNvSpPr txBox="1">
            <a:spLocks noChangeArrowheads="1"/>
          </p:cNvSpPr>
          <p:nvPr/>
        </p:nvSpPr>
        <p:spPr bwMode="auto">
          <a:xfrm>
            <a:off x="1171575" y="5364163"/>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时间</a:t>
            </a:r>
          </a:p>
        </p:txBody>
      </p:sp>
      <p:sp>
        <p:nvSpPr>
          <p:cNvPr id="57367" name="Text Box 23"/>
          <p:cNvSpPr txBox="1">
            <a:spLocks noChangeArrowheads="1"/>
          </p:cNvSpPr>
          <p:nvPr/>
        </p:nvSpPr>
        <p:spPr bwMode="auto">
          <a:xfrm>
            <a:off x="688975" y="3800475"/>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en-US" altLang="zh-CN" sz="1600">
                <a:latin typeface="Times New Roman" panose="02020603050405020304" pitchFamily="18" charset="0"/>
                <a:ea typeface="宋体" panose="02010600030101010101" pitchFamily="2" charset="-122"/>
              </a:rPr>
              <a:t>Add</a:t>
            </a:r>
          </a:p>
        </p:txBody>
      </p:sp>
      <p:sp>
        <p:nvSpPr>
          <p:cNvPr id="57368" name="Text Box 24"/>
          <p:cNvSpPr txBox="1">
            <a:spLocks noChangeArrowheads="1"/>
          </p:cNvSpPr>
          <p:nvPr/>
        </p:nvSpPr>
        <p:spPr bwMode="auto">
          <a:xfrm>
            <a:off x="701675" y="4217988"/>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en-US" altLang="zh-CN" sz="1600">
                <a:latin typeface="Times New Roman" panose="02020603050405020304" pitchFamily="18" charset="0"/>
                <a:ea typeface="宋体" panose="02010600030101010101" pitchFamily="2" charset="-122"/>
              </a:rPr>
              <a:t>Sub</a:t>
            </a:r>
          </a:p>
        </p:txBody>
      </p:sp>
      <p:sp>
        <p:nvSpPr>
          <p:cNvPr id="57369" name="Text Box 25"/>
          <p:cNvSpPr txBox="1">
            <a:spLocks noChangeArrowheads="1"/>
          </p:cNvSpPr>
          <p:nvPr/>
        </p:nvSpPr>
        <p:spPr bwMode="auto">
          <a:xfrm>
            <a:off x="704850" y="4645025"/>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en-US" altLang="zh-CN" sz="1600">
                <a:latin typeface="Times New Roman" panose="02020603050405020304" pitchFamily="18" charset="0"/>
                <a:ea typeface="宋体" panose="02010600030101010101" pitchFamily="2" charset="-122"/>
              </a:rPr>
              <a:t>Cmp</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90563" y="6243638"/>
            <a:ext cx="19034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9395" name="Rectangle 3"/>
          <p:cNvSpPr>
            <a:spLocks noChangeArrowheads="1"/>
          </p:cNvSpPr>
          <p:nvPr/>
        </p:nvSpPr>
        <p:spPr bwMode="auto">
          <a:xfrm>
            <a:off x="3125788" y="6243638"/>
            <a:ext cx="2892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9396" name="Rectangle 5"/>
          <p:cNvSpPr>
            <a:spLocks noGrp="1" noChangeArrowheads="1"/>
          </p:cNvSpPr>
          <p:nvPr>
            <p:ph idx="1"/>
          </p:nvPr>
        </p:nvSpPr>
        <p:spPr>
          <a:xfrm>
            <a:off x="488950" y="1192213"/>
            <a:ext cx="8229600" cy="4876800"/>
          </a:xfrm>
        </p:spPr>
        <p:txBody>
          <a:bodyPr lIns="92075" tIns="46038" rIns="92075" bIns="46038" anchor="ctr"/>
          <a:lstStyle/>
          <a:p>
            <a:pPr defTabSz="938213" eaLnBrk="1" hangingPunct="1">
              <a:spcBef>
                <a:spcPct val="0"/>
              </a:spcBef>
            </a:pPr>
            <a:r>
              <a:rPr kumimoji="0" lang="zh-CN" altLang="en-US" sz="2400" smtClean="0">
                <a:solidFill>
                  <a:srgbClr val="FF0000"/>
                </a:solidFill>
                <a:latin typeface="楷体_GB2312" pitchFamily="49" charset="-122"/>
                <a:ea typeface="楷体_GB2312" pitchFamily="49" charset="-122"/>
              </a:rPr>
              <a:t>为增加处理器指令流的速度，</a:t>
            </a:r>
            <a:r>
              <a:rPr kumimoji="0" lang="en-US" altLang="zh-CN" sz="2400" smtClean="0">
                <a:solidFill>
                  <a:srgbClr val="FF0000"/>
                </a:solidFill>
                <a:latin typeface="楷体_GB2312" pitchFamily="49" charset="-122"/>
                <a:ea typeface="楷体_GB2312" pitchFamily="49" charset="-122"/>
              </a:rPr>
              <a:t>ARM7 </a:t>
            </a:r>
            <a:r>
              <a:rPr kumimoji="0" lang="zh-CN" altLang="en-US" sz="2400" smtClean="0">
                <a:solidFill>
                  <a:srgbClr val="FF0000"/>
                </a:solidFill>
                <a:latin typeface="楷体_GB2312" pitchFamily="49" charset="-122"/>
                <a:ea typeface="楷体_GB2312" pitchFamily="49" charset="-122"/>
              </a:rPr>
              <a:t>系列使用</a:t>
            </a:r>
            <a:r>
              <a:rPr kumimoji="0" lang="en-US" altLang="zh-CN" sz="2400" smtClean="0">
                <a:solidFill>
                  <a:srgbClr val="FF0000"/>
                </a:solidFill>
                <a:latin typeface="楷体_GB2312" pitchFamily="49" charset="-122"/>
                <a:ea typeface="楷体_GB2312" pitchFamily="49" charset="-122"/>
              </a:rPr>
              <a:t>3</a:t>
            </a:r>
            <a:r>
              <a:rPr kumimoji="0" lang="zh-CN" altLang="en-US" sz="2400" smtClean="0">
                <a:solidFill>
                  <a:srgbClr val="FF0000"/>
                </a:solidFill>
                <a:latin typeface="楷体_GB2312" pitchFamily="49" charset="-122"/>
                <a:ea typeface="楷体_GB2312" pitchFamily="49" charset="-122"/>
              </a:rPr>
              <a:t>级流水线</a:t>
            </a:r>
            <a:r>
              <a:rPr kumimoji="0" lang="en-US" altLang="zh-CN" sz="2400" smtClean="0">
                <a:solidFill>
                  <a:srgbClr val="FF0000"/>
                </a:solidFill>
                <a:latin typeface="楷体_GB2312" pitchFamily="49" charset="-122"/>
                <a:ea typeface="楷体_GB2312" pitchFamily="49" charset="-122"/>
              </a:rPr>
              <a:t>.</a:t>
            </a:r>
          </a:p>
          <a:p>
            <a:pPr marL="717550" lvl="1" indent="-233363" defTabSz="938213" eaLnBrk="1" hangingPunct="1"/>
            <a:r>
              <a:rPr kumimoji="0" lang="zh-CN" altLang="en-US" sz="2400" smtClean="0">
                <a:latin typeface="楷体_GB2312" pitchFamily="49" charset="-122"/>
                <a:ea typeface="楷体_GB2312" pitchFamily="49" charset="-122"/>
              </a:rPr>
              <a:t>允许多个操作同时处理，比逐条指令执行要快。</a:t>
            </a:r>
          </a:p>
          <a:p>
            <a:pPr defTabSz="938213" eaLnBrk="1" hangingPunct="1">
              <a:buFont typeface="Wingdings" panose="05000000000000000000" pitchFamily="2" charset="2"/>
              <a:buNone/>
            </a:pPr>
            <a:endParaRPr kumimoji="0" lang="zh-CN" altLang="en-US" sz="2400" smtClean="0">
              <a:solidFill>
                <a:srgbClr val="FF0000"/>
              </a:solidFill>
              <a:latin typeface="楷体_GB2312" pitchFamily="49" charset="-122"/>
              <a:ea typeface="楷体_GB2312" pitchFamily="49" charset="-122"/>
            </a:endParaRPr>
          </a:p>
          <a:p>
            <a:pPr defTabSz="938213" eaLnBrk="1" hangingPunct="1">
              <a:buFont typeface="Wingdings" panose="05000000000000000000" pitchFamily="2" charset="2"/>
              <a:buNone/>
            </a:pPr>
            <a:endParaRPr kumimoji="0" lang="zh-CN" altLang="en-US" sz="2400" smtClean="0">
              <a:solidFill>
                <a:srgbClr val="FF0000"/>
              </a:solidFill>
              <a:latin typeface="楷体_GB2312" pitchFamily="49" charset="-122"/>
              <a:ea typeface="楷体_GB2312" pitchFamily="49" charset="-122"/>
            </a:endParaRPr>
          </a:p>
          <a:p>
            <a:pPr defTabSz="938213" eaLnBrk="1" hangingPunct="1">
              <a:buFont typeface="Wingdings" panose="05000000000000000000" pitchFamily="2" charset="2"/>
              <a:buNone/>
            </a:pPr>
            <a:endParaRPr kumimoji="0" lang="zh-CN" altLang="en-US" sz="2400" smtClean="0">
              <a:solidFill>
                <a:srgbClr val="FF0000"/>
              </a:solidFill>
              <a:latin typeface="楷体_GB2312" pitchFamily="49" charset="-122"/>
              <a:ea typeface="楷体_GB2312" pitchFamily="49" charset="-122"/>
            </a:endParaRPr>
          </a:p>
          <a:p>
            <a:pPr defTabSz="938213" eaLnBrk="1" hangingPunct="1">
              <a:buFont typeface="Wingdings" panose="05000000000000000000" pitchFamily="2" charset="2"/>
              <a:buNone/>
            </a:pPr>
            <a:endParaRPr kumimoji="0" lang="zh-CN" altLang="en-US" sz="2400" smtClean="0">
              <a:solidFill>
                <a:srgbClr val="FF0000"/>
              </a:solidFill>
              <a:latin typeface="楷体_GB2312" pitchFamily="49" charset="-122"/>
              <a:ea typeface="楷体_GB2312" pitchFamily="49" charset="-122"/>
            </a:endParaRPr>
          </a:p>
          <a:p>
            <a:pPr defTabSz="938213" eaLnBrk="1" hangingPunct="1">
              <a:buFont typeface="Wingdings" panose="05000000000000000000" pitchFamily="2" charset="2"/>
              <a:buNone/>
            </a:pPr>
            <a:endParaRPr kumimoji="0" lang="zh-CN" altLang="en-US" sz="2400" smtClean="0">
              <a:solidFill>
                <a:srgbClr val="FF0000"/>
              </a:solidFill>
              <a:latin typeface="楷体_GB2312" pitchFamily="49" charset="-122"/>
              <a:ea typeface="楷体_GB2312" pitchFamily="49" charset="-122"/>
            </a:endParaRPr>
          </a:p>
          <a:p>
            <a:pPr defTabSz="938213" eaLnBrk="1" hangingPunct="1">
              <a:buFont typeface="Wingdings" panose="05000000000000000000" pitchFamily="2" charset="2"/>
              <a:buNone/>
            </a:pPr>
            <a:endParaRPr kumimoji="0" lang="zh-CN" altLang="en-US" sz="2400" smtClean="0">
              <a:solidFill>
                <a:srgbClr val="FF0000"/>
              </a:solidFill>
              <a:latin typeface="楷体_GB2312" pitchFamily="49" charset="-122"/>
              <a:ea typeface="楷体_GB2312" pitchFamily="49" charset="-122"/>
            </a:endParaRPr>
          </a:p>
          <a:p>
            <a:pPr defTabSz="938213" eaLnBrk="1" hangingPunct="1">
              <a:buFont typeface="Wingdings" panose="05000000000000000000" pitchFamily="2" charset="2"/>
              <a:buNone/>
            </a:pPr>
            <a:endParaRPr kumimoji="0" lang="zh-CN" altLang="en-US" sz="2400" smtClean="0">
              <a:solidFill>
                <a:srgbClr val="FF0000"/>
              </a:solidFill>
              <a:latin typeface="楷体_GB2312" pitchFamily="49" charset="-122"/>
              <a:ea typeface="楷体_GB2312" pitchFamily="49" charset="-122"/>
            </a:endParaRPr>
          </a:p>
          <a:p>
            <a:pPr defTabSz="938213" eaLnBrk="1" hangingPunct="1"/>
            <a:r>
              <a:rPr kumimoji="0" lang="zh-CN" altLang="en-US" sz="2400" smtClean="0">
                <a:solidFill>
                  <a:srgbClr val="FF0000"/>
                </a:solidFill>
                <a:latin typeface="楷体_GB2312" pitchFamily="49" charset="-122"/>
                <a:ea typeface="楷体_GB2312" pitchFamily="49" charset="-122"/>
              </a:rPr>
              <a:t> </a:t>
            </a:r>
            <a:r>
              <a:rPr kumimoji="0" lang="en-US" altLang="zh-CN" sz="2400" smtClean="0">
                <a:solidFill>
                  <a:srgbClr val="FF0000"/>
                </a:solidFill>
                <a:latin typeface="楷体_GB2312" pitchFamily="49" charset="-122"/>
                <a:ea typeface="楷体_GB2312" pitchFamily="49" charset="-122"/>
              </a:rPr>
              <a:t>PC</a:t>
            </a:r>
            <a:r>
              <a:rPr kumimoji="0" lang="zh-CN" altLang="en-US" sz="2400" smtClean="0">
                <a:solidFill>
                  <a:srgbClr val="FF0000"/>
                </a:solidFill>
                <a:latin typeface="楷体_GB2312" pitchFamily="49" charset="-122"/>
                <a:ea typeface="楷体_GB2312" pitchFamily="49" charset="-122"/>
              </a:rPr>
              <a:t>指向正被取指的指令，而非正在执行的指令</a:t>
            </a:r>
          </a:p>
        </p:txBody>
      </p:sp>
      <p:sp>
        <p:nvSpPr>
          <p:cNvPr id="1863684" name="Rectangle 4"/>
          <p:cNvSpPr>
            <a:spLocks noGrp="1" noChangeArrowheads="1"/>
          </p:cNvSpPr>
          <p:nvPr>
            <p:ph type="title"/>
          </p:nvPr>
        </p:nvSpPr>
        <p:spPr>
          <a:xfrm>
            <a:off x="25399" y="0"/>
            <a:ext cx="7331075" cy="790575"/>
          </a:xfrm>
        </p:spPr>
        <p:txBody>
          <a:bodyPr lIns="82550" tIns="41275" rIns="82550" bIns="41275" anchor="t">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指令流水线</a:t>
            </a:r>
            <a:r>
              <a:rPr lang="en-US" altLang="zh-CN" dirty="0">
                <a:latin typeface="微软雅黑" pitchFamily="34" charset="-122"/>
                <a:ea typeface="微软雅黑" pitchFamily="34" charset="-122"/>
                <a:cs typeface="+mj-cs"/>
              </a:rPr>
              <a:t>—</a:t>
            </a:r>
            <a:r>
              <a:rPr lang="zh-CN" altLang="en-US" dirty="0">
                <a:latin typeface="微软雅黑" pitchFamily="34" charset="-122"/>
                <a:ea typeface="微软雅黑" pitchFamily="34" charset="-122"/>
                <a:cs typeface="+mj-cs"/>
              </a:rPr>
              <a:t>以</a:t>
            </a:r>
            <a:r>
              <a:rPr lang="en-US" altLang="zh-CN" dirty="0">
                <a:latin typeface="微软雅黑" pitchFamily="34" charset="-122"/>
                <a:ea typeface="微软雅黑" pitchFamily="34" charset="-122"/>
                <a:cs typeface="+mj-cs"/>
              </a:rPr>
              <a:t>ARM</a:t>
            </a:r>
            <a:r>
              <a:rPr lang="zh-CN" altLang="en-US" dirty="0">
                <a:latin typeface="微软雅黑" pitchFamily="34" charset="-122"/>
                <a:ea typeface="微软雅黑" pitchFamily="34" charset="-122"/>
                <a:cs typeface="+mj-cs"/>
              </a:rPr>
              <a:t>为例</a:t>
            </a:r>
          </a:p>
        </p:txBody>
      </p:sp>
      <p:sp>
        <p:nvSpPr>
          <p:cNvPr id="59398" name="Rectangle 6"/>
          <p:cNvSpPr>
            <a:spLocks noChangeArrowheads="1"/>
          </p:cNvSpPr>
          <p:nvPr/>
        </p:nvSpPr>
        <p:spPr bwMode="auto">
          <a:xfrm>
            <a:off x="2994025" y="2735263"/>
            <a:ext cx="1393825" cy="541337"/>
          </a:xfrm>
          <a:prstGeom prst="rect">
            <a:avLst/>
          </a:prstGeom>
          <a:solidFill>
            <a:schemeClr val="bg2"/>
          </a:solidFill>
          <a:ln w="1587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GB" altLang="zh-CN" sz="1400" b="1">
              <a:solidFill>
                <a:schemeClr val="hlink"/>
              </a:solidFill>
              <a:latin typeface="Arial" panose="020B0604020202020204" pitchFamily="34" charset="0"/>
              <a:ea typeface="宋体" panose="02010600030101010101" pitchFamily="2" charset="-122"/>
            </a:endParaRPr>
          </a:p>
        </p:txBody>
      </p:sp>
      <p:sp>
        <p:nvSpPr>
          <p:cNvPr id="59399" name="Rectangle 7"/>
          <p:cNvSpPr>
            <a:spLocks noChangeArrowheads="1"/>
          </p:cNvSpPr>
          <p:nvPr/>
        </p:nvSpPr>
        <p:spPr bwMode="auto">
          <a:xfrm>
            <a:off x="2971800" y="3581400"/>
            <a:ext cx="1393825" cy="533400"/>
          </a:xfrm>
          <a:prstGeom prst="rect">
            <a:avLst/>
          </a:prstGeom>
          <a:solidFill>
            <a:schemeClr val="folHlink"/>
          </a:solidFill>
          <a:ln w="1587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9400" name="Rectangle 8"/>
          <p:cNvSpPr>
            <a:spLocks noChangeArrowheads="1"/>
          </p:cNvSpPr>
          <p:nvPr/>
        </p:nvSpPr>
        <p:spPr bwMode="auto">
          <a:xfrm>
            <a:off x="2971800" y="4419600"/>
            <a:ext cx="1393825" cy="533400"/>
          </a:xfrm>
          <a:prstGeom prst="rect">
            <a:avLst/>
          </a:prstGeom>
          <a:solidFill>
            <a:schemeClr val="tx2"/>
          </a:solidFill>
          <a:ln w="1587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59401" name="Rectangle 9"/>
          <p:cNvSpPr>
            <a:spLocks noChangeArrowheads="1"/>
          </p:cNvSpPr>
          <p:nvPr/>
        </p:nvSpPr>
        <p:spPr bwMode="auto">
          <a:xfrm>
            <a:off x="2994025" y="2868613"/>
            <a:ext cx="13890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lnSpc>
                <a:spcPct val="90000"/>
              </a:lnSpc>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59402" name="Rectangle 10"/>
          <p:cNvSpPr>
            <a:spLocks noChangeArrowheads="1"/>
          </p:cNvSpPr>
          <p:nvPr/>
        </p:nvSpPr>
        <p:spPr bwMode="auto">
          <a:xfrm>
            <a:off x="3013075" y="3714750"/>
            <a:ext cx="13303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lnSpc>
                <a:spcPct val="90000"/>
              </a:lnSpc>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59403" name="Rectangle 11"/>
          <p:cNvSpPr>
            <a:spLocks noChangeArrowheads="1"/>
          </p:cNvSpPr>
          <p:nvPr/>
        </p:nvSpPr>
        <p:spPr bwMode="white">
          <a:xfrm>
            <a:off x="2971800" y="4546600"/>
            <a:ext cx="1371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lnSpc>
                <a:spcPct val="90000"/>
              </a:lnSpc>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59404" name="Line 12"/>
          <p:cNvSpPr>
            <a:spLocks noChangeShapeType="1"/>
          </p:cNvSpPr>
          <p:nvPr/>
        </p:nvSpPr>
        <p:spPr bwMode="auto">
          <a:xfrm flipH="1">
            <a:off x="3683000" y="3267075"/>
            <a:ext cx="0" cy="322263"/>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5" name="Line 13"/>
          <p:cNvSpPr>
            <a:spLocks noChangeShapeType="1"/>
          </p:cNvSpPr>
          <p:nvPr/>
        </p:nvSpPr>
        <p:spPr bwMode="auto">
          <a:xfrm>
            <a:off x="3657600" y="4114800"/>
            <a:ext cx="0" cy="30480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6" name="Rectangle 14"/>
          <p:cNvSpPr>
            <a:spLocks noChangeArrowheads="1"/>
          </p:cNvSpPr>
          <p:nvPr/>
        </p:nvSpPr>
        <p:spPr bwMode="auto">
          <a:xfrm>
            <a:off x="4570413" y="2827338"/>
            <a:ext cx="20129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zh-CN" altLang="en-US" sz="1600">
                <a:latin typeface="Arial" panose="020B0604020202020204" pitchFamily="34" charset="0"/>
                <a:ea typeface="宋体" panose="02010600030101010101" pitchFamily="2" charset="-122"/>
              </a:rPr>
              <a:t>从存储器中读取指令</a:t>
            </a:r>
          </a:p>
        </p:txBody>
      </p:sp>
      <p:sp>
        <p:nvSpPr>
          <p:cNvPr id="59407" name="Rectangle 15"/>
          <p:cNvSpPr>
            <a:spLocks noChangeArrowheads="1"/>
          </p:cNvSpPr>
          <p:nvPr/>
        </p:nvSpPr>
        <p:spPr bwMode="auto">
          <a:xfrm>
            <a:off x="4535488" y="3721100"/>
            <a:ext cx="996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zh-CN" altLang="en-US" sz="1600">
                <a:latin typeface="Arial" panose="020B0604020202020204" pitchFamily="34" charset="0"/>
                <a:ea typeface="宋体" panose="02010600030101010101" pitchFamily="2" charset="-122"/>
              </a:rPr>
              <a:t>解码指令</a:t>
            </a:r>
          </a:p>
        </p:txBody>
      </p:sp>
      <p:sp>
        <p:nvSpPr>
          <p:cNvPr id="59408" name="Rectangle 16"/>
          <p:cNvSpPr>
            <a:spLocks noChangeArrowheads="1"/>
          </p:cNvSpPr>
          <p:nvPr/>
        </p:nvSpPr>
        <p:spPr bwMode="auto">
          <a:xfrm>
            <a:off x="4535488" y="4311650"/>
            <a:ext cx="273526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zh-CN" altLang="en-US" sz="1600">
                <a:latin typeface="Arial" panose="020B0604020202020204" pitchFamily="34" charset="0"/>
                <a:ea typeface="宋体" panose="02010600030101010101" pitchFamily="2" charset="-122"/>
              </a:rPr>
              <a:t>寄存器读（从寄存器</a:t>
            </a:r>
            <a:r>
              <a:rPr kumimoji="0" lang="en-US" altLang="zh-CN" sz="1600">
                <a:latin typeface="Arial" panose="020B0604020202020204" pitchFamily="34" charset="0"/>
                <a:ea typeface="宋体" panose="02010600030101010101" pitchFamily="2" charset="-122"/>
              </a:rPr>
              <a:t>Bank</a:t>
            </a:r>
            <a:r>
              <a:rPr kumimoji="0" lang="zh-CN" altLang="en-US" sz="1600">
                <a:latin typeface="Arial" panose="020B0604020202020204" pitchFamily="34" charset="0"/>
                <a:ea typeface="宋体" panose="02010600030101010101" pitchFamily="2" charset="-122"/>
              </a:rPr>
              <a:t>）</a:t>
            </a:r>
          </a:p>
          <a:p>
            <a:pPr>
              <a:lnSpc>
                <a:spcPct val="90000"/>
              </a:lnSpc>
              <a:spcBef>
                <a:spcPct val="0"/>
              </a:spcBef>
              <a:buClrTx/>
              <a:buSzTx/>
              <a:buFontTx/>
              <a:buNone/>
            </a:pPr>
            <a:r>
              <a:rPr kumimoji="0" lang="zh-CN" altLang="en-US" sz="1600">
                <a:latin typeface="Arial" panose="020B0604020202020204" pitchFamily="34" charset="0"/>
                <a:ea typeface="宋体" panose="02010600030101010101" pitchFamily="2" charset="-122"/>
              </a:rPr>
              <a:t>移位及</a:t>
            </a:r>
            <a:r>
              <a:rPr kumimoji="0" lang="en-US" altLang="zh-CN" sz="1600">
                <a:latin typeface="Arial" panose="020B0604020202020204" pitchFamily="34" charset="0"/>
                <a:ea typeface="宋体" panose="02010600030101010101" pitchFamily="2" charset="-122"/>
              </a:rPr>
              <a:t>ALU</a:t>
            </a:r>
            <a:r>
              <a:rPr kumimoji="0" lang="zh-CN" altLang="en-US" sz="1600">
                <a:latin typeface="Arial" panose="020B0604020202020204" pitchFamily="34" charset="0"/>
                <a:ea typeface="宋体" panose="02010600030101010101" pitchFamily="2" charset="-122"/>
              </a:rPr>
              <a:t>操作</a:t>
            </a:r>
          </a:p>
          <a:p>
            <a:pPr>
              <a:lnSpc>
                <a:spcPct val="90000"/>
              </a:lnSpc>
              <a:spcBef>
                <a:spcPct val="0"/>
              </a:spcBef>
              <a:buClrTx/>
              <a:buSzTx/>
              <a:buFontTx/>
              <a:buNone/>
            </a:pPr>
            <a:r>
              <a:rPr kumimoji="0" lang="zh-CN" altLang="en-US" sz="1600">
                <a:latin typeface="Arial" panose="020B0604020202020204" pitchFamily="34" charset="0"/>
                <a:ea typeface="宋体" panose="02010600030101010101" pitchFamily="2" charset="-122"/>
              </a:rPr>
              <a:t>寄存器写（到寄存器</a:t>
            </a:r>
            <a:r>
              <a:rPr kumimoji="0" lang="en-US" altLang="zh-CN" sz="1600">
                <a:latin typeface="Arial" panose="020B0604020202020204" pitchFamily="34" charset="0"/>
                <a:ea typeface="宋体" panose="02010600030101010101" pitchFamily="2" charset="-122"/>
              </a:rPr>
              <a:t>Bank </a:t>
            </a:r>
            <a:r>
              <a:rPr kumimoji="0" lang="zh-CN" altLang="en-US" sz="1600">
                <a:latin typeface="Arial" panose="020B0604020202020204" pitchFamily="34" charset="0"/>
                <a:ea typeface="宋体" panose="02010600030101010101" pitchFamily="2" charset="-122"/>
              </a:rPr>
              <a:t>）</a:t>
            </a:r>
          </a:p>
        </p:txBody>
      </p:sp>
      <p:sp>
        <p:nvSpPr>
          <p:cNvPr id="59409" name="Rectangle 17"/>
          <p:cNvSpPr>
            <a:spLocks noChangeArrowheads="1"/>
          </p:cNvSpPr>
          <p:nvPr/>
        </p:nvSpPr>
        <p:spPr bwMode="auto">
          <a:xfrm>
            <a:off x="1219200" y="2819400"/>
            <a:ext cx="13763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en-US" altLang="zh-CN" sz="1600">
                <a:latin typeface="Arial" panose="020B0604020202020204" pitchFamily="34" charset="0"/>
                <a:ea typeface="宋体" panose="02010600030101010101" pitchFamily="2" charset="-122"/>
              </a:rPr>
              <a:t>PC	PC</a:t>
            </a:r>
          </a:p>
        </p:txBody>
      </p:sp>
      <p:sp>
        <p:nvSpPr>
          <p:cNvPr id="59410" name="Rectangle 18"/>
          <p:cNvSpPr>
            <a:spLocks noChangeArrowheads="1"/>
          </p:cNvSpPr>
          <p:nvPr/>
        </p:nvSpPr>
        <p:spPr bwMode="auto">
          <a:xfrm>
            <a:off x="1219200" y="3657600"/>
            <a:ext cx="15573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en-US" altLang="zh-CN" sz="1600">
                <a:latin typeface="Arial" panose="020B0604020202020204" pitchFamily="34" charset="0"/>
                <a:ea typeface="宋体" panose="02010600030101010101" pitchFamily="2" charset="-122"/>
              </a:rPr>
              <a:t>PC - 4	PC-2</a:t>
            </a:r>
          </a:p>
        </p:txBody>
      </p:sp>
      <p:sp>
        <p:nvSpPr>
          <p:cNvPr id="59411" name="Rectangle 19"/>
          <p:cNvSpPr>
            <a:spLocks noChangeArrowheads="1"/>
          </p:cNvSpPr>
          <p:nvPr/>
        </p:nvSpPr>
        <p:spPr bwMode="auto">
          <a:xfrm>
            <a:off x="1219200" y="4495800"/>
            <a:ext cx="16716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1225">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1225">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1225">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1225">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1225"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en-US" altLang="zh-CN" sz="1600">
                <a:latin typeface="Arial" panose="020B0604020202020204" pitchFamily="34" charset="0"/>
                <a:ea typeface="宋体" panose="02010600030101010101" pitchFamily="2" charset="-122"/>
              </a:rPr>
              <a:t>PC - 8	PC - 4</a:t>
            </a:r>
          </a:p>
        </p:txBody>
      </p:sp>
      <p:sp>
        <p:nvSpPr>
          <p:cNvPr id="59412" name="Rectangle 20"/>
          <p:cNvSpPr>
            <a:spLocks noChangeArrowheads="1"/>
          </p:cNvSpPr>
          <p:nvPr/>
        </p:nvSpPr>
        <p:spPr bwMode="auto">
          <a:xfrm>
            <a:off x="1184275" y="2366963"/>
            <a:ext cx="1730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kumimoji="0" lang="en-US" altLang="zh-CN" sz="1600" u="sng">
                <a:latin typeface="Arial" panose="020B0604020202020204" pitchFamily="34" charset="0"/>
                <a:ea typeface="宋体" panose="02010600030101010101" pitchFamily="2" charset="-122"/>
              </a:rPr>
              <a:t>ARM	Thumb</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7567613" cy="790575"/>
          </a:xfrm>
          <a:prstGeom prst="rect">
            <a:avLst/>
          </a:prstGeom>
          <a:noFill/>
          <a:ln>
            <a:noFill/>
          </a:ln>
          <a:extLst>
            <a:ext uri="{909E8E84-426E-40dd-AFC4-6F175D3DCCD1}"/>
            <a:ext uri="{91240B29-F687-4f45-9708-019B960494DF}"/>
          </a:extLst>
        </p:spPr>
        <p:txBody>
          <a:bodyPr lIns="82550" tIns="41275" rIns="82550" bIns="41275" anchor="b"/>
          <a:lstStyle/>
          <a:p>
            <a:pPr marL="254000" indent="-254000" defTabSz="677863" eaLnBrk="1" fontAlgn="auto" hangingPunct="1">
              <a:lnSpc>
                <a:spcPct val="90000"/>
              </a:lnSpc>
              <a:spcBef>
                <a:spcPct val="50000"/>
              </a:spcBef>
              <a:spcAft>
                <a:spcPts val="0"/>
              </a:spcAft>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rPr>
              <a:t>提要</a:t>
            </a:r>
            <a:endPar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sym typeface="Symbol" pitchFamily="18" charset="2"/>
            </a:endParaRPr>
          </a:p>
        </p:txBody>
      </p:sp>
      <p:sp>
        <p:nvSpPr>
          <p:cNvPr id="2457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245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24581" name="Arc 6"/>
          <p:cNvSpPr>
            <a:spLocks/>
          </p:cNvSpPr>
          <p:nvPr/>
        </p:nvSpPr>
        <p:spPr bwMode="gray">
          <a:xfrm>
            <a:off x="1633538" y="1687513"/>
            <a:ext cx="2251075" cy="4478337"/>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13895" name="Oval 7">
            <a:hlinkClick r:id="rId3" action="ppaction://hlinksldjump"/>
          </p:cNvPr>
          <p:cNvSpPr>
            <a:spLocks noChangeAspect="1" noChangeArrowheads="1"/>
          </p:cNvSpPr>
          <p:nvPr/>
        </p:nvSpPr>
        <p:spPr bwMode="gray">
          <a:xfrm>
            <a:off x="2208213" y="1555750"/>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smtClean="0">
                <a:effectLst>
                  <a:outerShdw blurRad="38100" dist="38100" dir="2700000" algn="tl">
                    <a:srgbClr val="C0C0C0"/>
                  </a:outerShdw>
                </a:effectLst>
                <a:latin typeface="Arial" panose="020B0604020202020204" pitchFamily="34" charset="0"/>
              </a:rPr>
              <a:t>1</a:t>
            </a:r>
          </a:p>
        </p:txBody>
      </p:sp>
      <p:sp>
        <p:nvSpPr>
          <p:cNvPr id="2213896" name="Oval 8">
            <a:hlinkClick r:id="rId3" action="ppaction://hlinksldjump"/>
          </p:cNvPr>
          <p:cNvSpPr>
            <a:spLocks noChangeAspect="1" noChangeArrowheads="1"/>
          </p:cNvSpPr>
          <p:nvPr/>
        </p:nvSpPr>
        <p:spPr bwMode="gray">
          <a:xfrm>
            <a:off x="3622675" y="3227388"/>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smtClean="0">
                <a:effectLst>
                  <a:outerShdw blurRad="38100" dist="38100" dir="2700000" algn="tl">
                    <a:srgbClr val="C0C0C0"/>
                  </a:outerShdw>
                </a:effectLst>
                <a:latin typeface="Arial" panose="020B0604020202020204" pitchFamily="34" charset="0"/>
              </a:rPr>
              <a:t>3</a:t>
            </a:r>
          </a:p>
        </p:txBody>
      </p:sp>
      <p:sp>
        <p:nvSpPr>
          <p:cNvPr id="2213897" name="Oval 9">
            <a:hlinkClick r:id="rId3" action="ppaction://hlinksldjump"/>
          </p:cNvPr>
          <p:cNvSpPr>
            <a:spLocks noChangeAspect="1" noChangeArrowheads="1"/>
          </p:cNvSpPr>
          <p:nvPr/>
        </p:nvSpPr>
        <p:spPr bwMode="gray">
          <a:xfrm>
            <a:off x="3178175" y="2341563"/>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smtClean="0">
                <a:effectLst>
                  <a:outerShdw blurRad="38100" dist="38100" dir="2700000" algn="tl">
                    <a:srgbClr val="C0C0C0"/>
                  </a:outerShdw>
                </a:effectLst>
                <a:latin typeface="Arial" panose="020B0604020202020204" pitchFamily="34" charset="0"/>
              </a:rPr>
              <a:t>2</a:t>
            </a:r>
          </a:p>
        </p:txBody>
      </p:sp>
      <p:sp>
        <p:nvSpPr>
          <p:cNvPr id="24585" name="Rectangle 11"/>
          <p:cNvSpPr>
            <a:spLocks noChangeArrowheads="1"/>
          </p:cNvSpPr>
          <p:nvPr/>
        </p:nvSpPr>
        <p:spPr bwMode="auto">
          <a:xfrm>
            <a:off x="2828925" y="1557338"/>
            <a:ext cx="537368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a:solidFill>
                  <a:srgbClr val="FF0000"/>
                </a:solidFill>
                <a:latin typeface="微软雅黑" panose="020B0503020204020204" pitchFamily="34" charset="-122"/>
                <a:ea typeface="微软雅黑" panose="020B0503020204020204" pitchFamily="34" charset="-122"/>
              </a:rPr>
              <a:t>嵌入式系统硬件基础</a:t>
            </a:r>
          </a:p>
        </p:txBody>
      </p:sp>
      <p:sp>
        <p:nvSpPr>
          <p:cNvPr id="24586" name="Rectangle 12"/>
          <p:cNvSpPr>
            <a:spLocks noChangeArrowheads="1"/>
          </p:cNvSpPr>
          <p:nvPr/>
        </p:nvSpPr>
        <p:spPr bwMode="auto">
          <a:xfrm>
            <a:off x="3806825" y="2387600"/>
            <a:ext cx="46529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a:latin typeface="微软雅黑" panose="020B0503020204020204" pitchFamily="34" charset="-122"/>
                <a:ea typeface="微软雅黑" panose="020B0503020204020204" pitchFamily="34" charset="-122"/>
              </a:rPr>
              <a:t>嵌入式系统开发环境</a:t>
            </a:r>
          </a:p>
        </p:txBody>
      </p:sp>
      <p:sp>
        <p:nvSpPr>
          <p:cNvPr id="24587" name="Rectangle 13"/>
          <p:cNvSpPr>
            <a:spLocks noChangeArrowheads="1"/>
          </p:cNvSpPr>
          <p:nvPr/>
        </p:nvSpPr>
        <p:spPr bwMode="auto">
          <a:xfrm>
            <a:off x="4200525" y="3262313"/>
            <a:ext cx="4298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a:latin typeface="微软雅黑" panose="020B0503020204020204" pitchFamily="34" charset="-122"/>
                <a:ea typeface="微软雅黑" panose="020B0503020204020204" pitchFamily="34" charset="-122"/>
              </a:rPr>
              <a:t>嵌入式系统硬件开发流程</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idx="1"/>
          </p:nvPr>
        </p:nvSpPr>
        <p:spPr>
          <a:xfrm>
            <a:off x="598488" y="4792663"/>
            <a:ext cx="6315075" cy="1292225"/>
          </a:xfrm>
        </p:spPr>
        <p:txBody>
          <a:bodyPr lIns="65088" tIns="25400" rIns="65088" bIns="25400" anchor="ctr" anchorCtr="1">
            <a:spAutoFit/>
          </a:bodyPr>
          <a:lstStyle/>
          <a:p>
            <a:pPr marL="352425" indent="-352425" defTabSz="938213" eaLnBrk="1" hangingPunct="1"/>
            <a:r>
              <a:rPr kumimoji="0" lang="zh-CN" altLang="en-US" sz="2400" smtClean="0">
                <a:latin typeface="楷体_GB2312" pitchFamily="49" charset="-122"/>
                <a:ea typeface="楷体_GB2312" pitchFamily="49" charset="-122"/>
              </a:rPr>
              <a:t>该例中用</a:t>
            </a:r>
            <a:r>
              <a:rPr kumimoji="0" lang="en-US" altLang="zh-CN" sz="2400" smtClean="0">
                <a:latin typeface="楷体_GB2312" pitchFamily="49" charset="-122"/>
                <a:ea typeface="楷体_GB2312" pitchFamily="49" charset="-122"/>
              </a:rPr>
              <a:t>6</a:t>
            </a:r>
            <a:r>
              <a:rPr kumimoji="0" lang="zh-CN" altLang="en-US" sz="2400" smtClean="0">
                <a:latin typeface="楷体_GB2312" pitchFamily="49" charset="-122"/>
                <a:ea typeface="楷体_GB2312" pitchFamily="49" charset="-122"/>
              </a:rPr>
              <a:t>个时钟周期执行了</a:t>
            </a:r>
            <a:r>
              <a:rPr kumimoji="0" lang="en-US" altLang="zh-CN" sz="2400" smtClean="0">
                <a:latin typeface="楷体_GB2312" pitchFamily="49" charset="-122"/>
                <a:ea typeface="楷体_GB2312" pitchFamily="49" charset="-122"/>
              </a:rPr>
              <a:t>6</a:t>
            </a:r>
            <a:r>
              <a:rPr kumimoji="0" lang="zh-CN" altLang="en-US" sz="2400" smtClean="0">
                <a:latin typeface="楷体_GB2312" pitchFamily="49" charset="-122"/>
                <a:ea typeface="楷体_GB2312" pitchFamily="49" charset="-122"/>
              </a:rPr>
              <a:t>条指令</a:t>
            </a:r>
          </a:p>
          <a:p>
            <a:pPr marL="352425" indent="-352425" defTabSz="938213" eaLnBrk="1" hangingPunct="1"/>
            <a:r>
              <a:rPr kumimoji="0" lang="zh-CN" altLang="en-US" sz="2400" smtClean="0">
                <a:latin typeface="楷体_GB2312" pitchFamily="49" charset="-122"/>
                <a:ea typeface="楷体_GB2312" pitchFamily="49" charset="-122"/>
              </a:rPr>
              <a:t>所有的操作都在寄存器中（单周期执行）</a:t>
            </a:r>
          </a:p>
          <a:p>
            <a:pPr marL="352425" indent="-352425" defTabSz="938213" eaLnBrk="1" hangingPunct="1"/>
            <a:r>
              <a:rPr kumimoji="0" lang="zh-CN" altLang="en-US" sz="2400" smtClean="0">
                <a:latin typeface="楷体_GB2312" pitchFamily="49" charset="-122"/>
                <a:ea typeface="楷体_GB2312" pitchFamily="49" charset="-122"/>
              </a:rPr>
              <a:t>指令周期数 </a:t>
            </a:r>
            <a:r>
              <a:rPr kumimoji="0" lang="en-US" altLang="zh-CN" sz="2400" smtClean="0">
                <a:latin typeface="楷体_GB2312" pitchFamily="49" charset="-122"/>
                <a:ea typeface="楷体_GB2312" pitchFamily="49" charset="-122"/>
              </a:rPr>
              <a:t>(CPI) = 1</a:t>
            </a:r>
          </a:p>
        </p:txBody>
      </p:sp>
      <p:sp>
        <p:nvSpPr>
          <p:cNvPr id="1865730" name="Rectangle 2"/>
          <p:cNvSpPr>
            <a:spLocks noGrp="1" noChangeArrowheads="1"/>
          </p:cNvSpPr>
          <p:nvPr>
            <p:ph type="title"/>
          </p:nvPr>
        </p:nvSpPr>
        <p:spPr>
          <a:xfrm>
            <a:off x="0" y="0"/>
            <a:ext cx="8059738" cy="752475"/>
          </a:xfrm>
        </p:spPr>
        <p:txBody>
          <a:bodyPr lIns="82550" tIns="41275" rIns="82550" bIns="41275" anchor="t">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cs typeface="+mj-cs"/>
              </a:rPr>
              <a:t> </a:t>
            </a:r>
            <a:r>
              <a:rPr lang="zh-CN" altLang="en-US" dirty="0">
                <a:latin typeface="微软雅黑" pitchFamily="34" charset="-122"/>
                <a:ea typeface="微软雅黑" pitchFamily="34" charset="-122"/>
                <a:cs typeface="+mj-cs"/>
              </a:rPr>
              <a:t>最佳流水线</a:t>
            </a:r>
          </a:p>
        </p:txBody>
      </p:sp>
      <p:sp>
        <p:nvSpPr>
          <p:cNvPr id="61444" name="Rectangle 3"/>
          <p:cNvSpPr>
            <a:spLocks noChangeArrowheads="1"/>
          </p:cNvSpPr>
          <p:nvPr/>
        </p:nvSpPr>
        <p:spPr bwMode="auto">
          <a:xfrm>
            <a:off x="3997325" y="5186363"/>
            <a:ext cx="309563"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45" name="Rectangle 5"/>
          <p:cNvSpPr>
            <a:spLocks noChangeArrowheads="1"/>
          </p:cNvSpPr>
          <p:nvPr/>
        </p:nvSpPr>
        <p:spPr bwMode="auto">
          <a:xfrm>
            <a:off x="363538" y="1752600"/>
            <a:ext cx="708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600" b="1">
                <a:latin typeface="Arial" panose="020B0604020202020204" pitchFamily="34" charset="0"/>
                <a:ea typeface="宋体" panose="02010600030101010101" pitchFamily="2" charset="-122"/>
              </a:rPr>
              <a:t>   </a:t>
            </a:r>
            <a:r>
              <a:rPr kumimoji="0" lang="zh-CN" altLang="en-US" sz="1600" b="1" u="sng">
                <a:latin typeface="Arial" panose="020B0604020202020204" pitchFamily="34" charset="0"/>
                <a:ea typeface="宋体" panose="02010600030101010101" pitchFamily="2" charset="-122"/>
              </a:rPr>
              <a:t>操作</a:t>
            </a:r>
            <a:endParaRPr kumimoji="0" lang="zh-CN" altLang="en-US" sz="1700" b="1">
              <a:latin typeface="Arial" panose="020B0604020202020204" pitchFamily="34" charset="0"/>
              <a:ea typeface="宋体" panose="02010600030101010101" pitchFamily="2" charset="-122"/>
            </a:endParaRPr>
          </a:p>
        </p:txBody>
      </p:sp>
      <p:sp>
        <p:nvSpPr>
          <p:cNvPr id="61446" name="Rectangle 6"/>
          <p:cNvSpPr>
            <a:spLocks noChangeArrowheads="1"/>
          </p:cNvSpPr>
          <p:nvPr/>
        </p:nvSpPr>
        <p:spPr bwMode="auto">
          <a:xfrm>
            <a:off x="228600" y="1295400"/>
            <a:ext cx="612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zh-CN" altLang="en-US" sz="1900" b="1">
                <a:latin typeface="Arial" panose="020B0604020202020204" pitchFamily="34" charset="0"/>
                <a:ea typeface="宋体" panose="02010600030101010101" pitchFamily="2" charset="-122"/>
              </a:rPr>
              <a:t>周期</a:t>
            </a:r>
          </a:p>
        </p:txBody>
      </p:sp>
      <p:sp>
        <p:nvSpPr>
          <p:cNvPr id="61447" name="Rectangle 7"/>
          <p:cNvSpPr>
            <a:spLocks noChangeArrowheads="1"/>
          </p:cNvSpPr>
          <p:nvPr/>
        </p:nvSpPr>
        <p:spPr bwMode="auto">
          <a:xfrm>
            <a:off x="3733800" y="1295400"/>
            <a:ext cx="4779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50" tIns="47625" rIns="95250" bIns="47625">
            <a:spAutoFit/>
          </a:bodyPr>
          <a:lstStyle>
            <a:lvl1pPr defTabSz="938213">
              <a:spcBef>
                <a:spcPts val="400"/>
              </a:spcBef>
              <a:buClr>
                <a:schemeClr val="accent1"/>
              </a:buClr>
              <a:buSzPct val="68000"/>
              <a:buFont typeface="Wingdings 3" panose="05040102010807070707" pitchFamily="18" charset="2"/>
              <a:buChar char=""/>
              <a:tabLst>
                <a:tab pos="234950" algn="l"/>
                <a:tab pos="1057275" algn="l"/>
                <a:tab pos="1881188" algn="l"/>
                <a:tab pos="2705100" algn="l"/>
                <a:tab pos="3586163" algn="l"/>
                <a:tab pos="4467225" algn="l"/>
                <a:tab pos="5289550" algn="l"/>
                <a:tab pos="6113463" algn="l"/>
              </a:tabLst>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tabLst>
                <a:tab pos="234950" algn="l"/>
                <a:tab pos="1057275" algn="l"/>
                <a:tab pos="1881188" algn="l"/>
                <a:tab pos="2705100" algn="l"/>
                <a:tab pos="3586163" algn="l"/>
                <a:tab pos="4467225" algn="l"/>
                <a:tab pos="5289550" algn="l"/>
                <a:tab pos="6113463" algn="l"/>
              </a:tabLst>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en-US" altLang="zh-CN" sz="1900" b="1">
                <a:latin typeface="Arial" panose="020B0604020202020204" pitchFamily="34" charset="0"/>
                <a:ea typeface="宋体" panose="02010600030101010101" pitchFamily="2" charset="-122"/>
              </a:rPr>
              <a:t> 	 1	 2	 3	 4	5           6</a:t>
            </a:r>
          </a:p>
        </p:txBody>
      </p:sp>
      <p:sp>
        <p:nvSpPr>
          <p:cNvPr id="61448" name="Line 8"/>
          <p:cNvSpPr>
            <a:spLocks noChangeShapeType="1"/>
          </p:cNvSpPr>
          <p:nvPr/>
        </p:nvSpPr>
        <p:spPr bwMode="auto">
          <a:xfrm>
            <a:off x="304800" y="1676400"/>
            <a:ext cx="838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49" name="Group 9"/>
          <p:cNvGrpSpPr>
            <a:grpSpLocks/>
          </p:cNvGrpSpPr>
          <p:nvPr/>
        </p:nvGrpSpPr>
        <p:grpSpPr bwMode="auto">
          <a:xfrm>
            <a:off x="363538" y="2124075"/>
            <a:ext cx="682625" cy="2439988"/>
            <a:chOff x="144" y="1344"/>
            <a:chExt cx="430" cy="1489"/>
          </a:xfrm>
        </p:grpSpPr>
        <p:sp>
          <p:nvSpPr>
            <p:cNvPr id="61521" name="Rectangle 10"/>
            <p:cNvSpPr>
              <a:spLocks noChangeArrowheads="1"/>
            </p:cNvSpPr>
            <p:nvPr/>
          </p:nvSpPr>
          <p:spPr bwMode="auto">
            <a:xfrm>
              <a:off x="144" y="1344"/>
              <a:ext cx="41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ADD</a:t>
              </a:r>
            </a:p>
          </p:txBody>
        </p:sp>
        <p:sp>
          <p:nvSpPr>
            <p:cNvPr id="61522" name="Rectangle 11"/>
            <p:cNvSpPr>
              <a:spLocks noChangeArrowheads="1"/>
            </p:cNvSpPr>
            <p:nvPr/>
          </p:nvSpPr>
          <p:spPr bwMode="auto">
            <a:xfrm>
              <a:off x="144" y="1536"/>
              <a:ext cx="4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SUB</a:t>
              </a:r>
            </a:p>
          </p:txBody>
        </p:sp>
        <p:sp>
          <p:nvSpPr>
            <p:cNvPr id="61523" name="Rectangle 12"/>
            <p:cNvSpPr>
              <a:spLocks noChangeArrowheads="1"/>
            </p:cNvSpPr>
            <p:nvPr/>
          </p:nvSpPr>
          <p:spPr bwMode="auto">
            <a:xfrm>
              <a:off x="144" y="1728"/>
              <a:ext cx="4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MOV</a:t>
              </a:r>
            </a:p>
          </p:txBody>
        </p:sp>
        <p:sp>
          <p:nvSpPr>
            <p:cNvPr id="61524" name="Rectangle 13"/>
            <p:cNvSpPr>
              <a:spLocks noChangeArrowheads="1"/>
            </p:cNvSpPr>
            <p:nvPr/>
          </p:nvSpPr>
          <p:spPr bwMode="auto">
            <a:xfrm>
              <a:off x="144" y="1920"/>
              <a:ext cx="41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AND</a:t>
              </a:r>
            </a:p>
          </p:txBody>
        </p:sp>
        <p:sp>
          <p:nvSpPr>
            <p:cNvPr id="61525" name="Rectangle 14"/>
            <p:cNvSpPr>
              <a:spLocks noChangeArrowheads="1"/>
            </p:cNvSpPr>
            <p:nvPr/>
          </p:nvSpPr>
          <p:spPr bwMode="auto">
            <a:xfrm>
              <a:off x="144" y="2112"/>
              <a:ext cx="42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ORR</a:t>
              </a:r>
            </a:p>
          </p:txBody>
        </p:sp>
        <p:sp>
          <p:nvSpPr>
            <p:cNvPr id="61526" name="Rectangle 15"/>
            <p:cNvSpPr>
              <a:spLocks noChangeArrowheads="1"/>
            </p:cNvSpPr>
            <p:nvPr/>
          </p:nvSpPr>
          <p:spPr bwMode="auto">
            <a:xfrm>
              <a:off x="144" y="2304"/>
              <a:ext cx="41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EOR</a:t>
              </a:r>
            </a:p>
          </p:txBody>
        </p:sp>
        <p:sp>
          <p:nvSpPr>
            <p:cNvPr id="61527" name="Rectangle 16"/>
            <p:cNvSpPr>
              <a:spLocks noChangeArrowheads="1"/>
            </p:cNvSpPr>
            <p:nvPr/>
          </p:nvSpPr>
          <p:spPr bwMode="auto">
            <a:xfrm>
              <a:off x="144" y="2496"/>
              <a:ext cx="42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CMP</a:t>
              </a:r>
            </a:p>
          </p:txBody>
        </p:sp>
        <p:sp>
          <p:nvSpPr>
            <p:cNvPr id="61528" name="Rectangle 17"/>
            <p:cNvSpPr>
              <a:spLocks noChangeArrowheads="1"/>
            </p:cNvSpPr>
            <p:nvPr/>
          </p:nvSpPr>
          <p:spPr bwMode="auto">
            <a:xfrm>
              <a:off x="144" y="2688"/>
              <a:ext cx="4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RSB</a:t>
              </a:r>
            </a:p>
          </p:txBody>
        </p:sp>
      </p:grpSp>
      <p:sp>
        <p:nvSpPr>
          <p:cNvPr id="61450" name="Rectangle 18"/>
          <p:cNvSpPr>
            <a:spLocks noChangeArrowheads="1"/>
          </p:cNvSpPr>
          <p:nvPr/>
        </p:nvSpPr>
        <p:spPr bwMode="gray">
          <a:xfrm>
            <a:off x="7205663" y="2867025"/>
            <a:ext cx="9540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51" name="Rectangle 19"/>
          <p:cNvSpPr>
            <a:spLocks noChangeArrowheads="1"/>
          </p:cNvSpPr>
          <p:nvPr/>
        </p:nvSpPr>
        <p:spPr bwMode="gray">
          <a:xfrm>
            <a:off x="2051050" y="2103438"/>
            <a:ext cx="823913" cy="290512"/>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52" name="Rectangle 20"/>
          <p:cNvSpPr>
            <a:spLocks noChangeArrowheads="1"/>
          </p:cNvSpPr>
          <p:nvPr/>
        </p:nvSpPr>
        <p:spPr bwMode="gray">
          <a:xfrm>
            <a:off x="1968500" y="2078038"/>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1453" name="Rectangle 21"/>
          <p:cNvSpPr>
            <a:spLocks noChangeArrowheads="1"/>
          </p:cNvSpPr>
          <p:nvPr/>
        </p:nvSpPr>
        <p:spPr bwMode="gray">
          <a:xfrm>
            <a:off x="2874963" y="2103438"/>
            <a:ext cx="823912" cy="290512"/>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54" name="Rectangle 22"/>
          <p:cNvSpPr>
            <a:spLocks noChangeArrowheads="1"/>
          </p:cNvSpPr>
          <p:nvPr/>
        </p:nvSpPr>
        <p:spPr bwMode="gray">
          <a:xfrm>
            <a:off x="2805113" y="2076450"/>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1455" name="Rectangle 23"/>
          <p:cNvSpPr>
            <a:spLocks noChangeArrowheads="1"/>
          </p:cNvSpPr>
          <p:nvPr/>
        </p:nvSpPr>
        <p:spPr bwMode="gray">
          <a:xfrm>
            <a:off x="3698875" y="2103438"/>
            <a:ext cx="825500" cy="290512"/>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56" name="Rectangle 24"/>
          <p:cNvSpPr>
            <a:spLocks noChangeArrowheads="1"/>
          </p:cNvSpPr>
          <p:nvPr/>
        </p:nvSpPr>
        <p:spPr bwMode="gray">
          <a:xfrm>
            <a:off x="3632200" y="2076450"/>
            <a:ext cx="960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1457" name="Rectangle 25"/>
          <p:cNvSpPr>
            <a:spLocks noChangeArrowheads="1"/>
          </p:cNvSpPr>
          <p:nvPr/>
        </p:nvSpPr>
        <p:spPr bwMode="gray">
          <a:xfrm>
            <a:off x="2874963" y="2393950"/>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58" name="Rectangle 26"/>
          <p:cNvSpPr>
            <a:spLocks noChangeArrowheads="1"/>
          </p:cNvSpPr>
          <p:nvPr/>
        </p:nvSpPr>
        <p:spPr bwMode="gray">
          <a:xfrm>
            <a:off x="2805113" y="2376488"/>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1459" name="Rectangle 27"/>
          <p:cNvSpPr>
            <a:spLocks noChangeArrowheads="1"/>
          </p:cNvSpPr>
          <p:nvPr/>
        </p:nvSpPr>
        <p:spPr bwMode="gray">
          <a:xfrm>
            <a:off x="3698875" y="2393950"/>
            <a:ext cx="825500"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60" name="Rectangle 28"/>
          <p:cNvSpPr>
            <a:spLocks noChangeArrowheads="1"/>
          </p:cNvSpPr>
          <p:nvPr/>
        </p:nvSpPr>
        <p:spPr bwMode="gray">
          <a:xfrm>
            <a:off x="3616325" y="23764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1461" name="Rectangle 29"/>
          <p:cNvSpPr>
            <a:spLocks noChangeArrowheads="1"/>
          </p:cNvSpPr>
          <p:nvPr/>
        </p:nvSpPr>
        <p:spPr bwMode="gray">
          <a:xfrm>
            <a:off x="4524375" y="2393950"/>
            <a:ext cx="823913"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62" name="Rectangle 30"/>
          <p:cNvSpPr>
            <a:spLocks noChangeArrowheads="1"/>
          </p:cNvSpPr>
          <p:nvPr/>
        </p:nvSpPr>
        <p:spPr bwMode="gray">
          <a:xfrm>
            <a:off x="4457700" y="2376488"/>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1463" name="Rectangle 31"/>
          <p:cNvSpPr>
            <a:spLocks noChangeArrowheads="1"/>
          </p:cNvSpPr>
          <p:nvPr/>
        </p:nvSpPr>
        <p:spPr bwMode="gray">
          <a:xfrm>
            <a:off x="3698875" y="2686050"/>
            <a:ext cx="825500" cy="287338"/>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64" name="Rectangle 32"/>
          <p:cNvSpPr>
            <a:spLocks noChangeArrowheads="1"/>
          </p:cNvSpPr>
          <p:nvPr/>
        </p:nvSpPr>
        <p:spPr bwMode="gray">
          <a:xfrm>
            <a:off x="3616325" y="2678113"/>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1465" name="Rectangle 33"/>
          <p:cNvSpPr>
            <a:spLocks noChangeArrowheads="1"/>
          </p:cNvSpPr>
          <p:nvPr/>
        </p:nvSpPr>
        <p:spPr bwMode="gray">
          <a:xfrm>
            <a:off x="4524375" y="2686050"/>
            <a:ext cx="823913"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66" name="Rectangle 34"/>
          <p:cNvSpPr>
            <a:spLocks noChangeArrowheads="1"/>
          </p:cNvSpPr>
          <p:nvPr/>
        </p:nvSpPr>
        <p:spPr bwMode="gray">
          <a:xfrm>
            <a:off x="4441825" y="2678113"/>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1467" name="Rectangle 35"/>
          <p:cNvSpPr>
            <a:spLocks noChangeArrowheads="1"/>
          </p:cNvSpPr>
          <p:nvPr/>
        </p:nvSpPr>
        <p:spPr bwMode="gray">
          <a:xfrm>
            <a:off x="5348288" y="2686050"/>
            <a:ext cx="823912"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68" name="Rectangle 36"/>
          <p:cNvSpPr>
            <a:spLocks noChangeArrowheads="1"/>
          </p:cNvSpPr>
          <p:nvPr/>
        </p:nvSpPr>
        <p:spPr bwMode="gray">
          <a:xfrm>
            <a:off x="5292725" y="2676525"/>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1469" name="Rectangle 37"/>
          <p:cNvSpPr>
            <a:spLocks noChangeArrowheads="1"/>
          </p:cNvSpPr>
          <p:nvPr/>
        </p:nvSpPr>
        <p:spPr bwMode="gray">
          <a:xfrm>
            <a:off x="4524375" y="2973388"/>
            <a:ext cx="823913" cy="295275"/>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70" name="Rectangle 38"/>
          <p:cNvSpPr>
            <a:spLocks noChangeArrowheads="1"/>
          </p:cNvSpPr>
          <p:nvPr/>
        </p:nvSpPr>
        <p:spPr bwMode="gray">
          <a:xfrm>
            <a:off x="4441825" y="2962275"/>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1471" name="Rectangle 39"/>
          <p:cNvSpPr>
            <a:spLocks noChangeArrowheads="1"/>
          </p:cNvSpPr>
          <p:nvPr/>
        </p:nvSpPr>
        <p:spPr bwMode="gray">
          <a:xfrm>
            <a:off x="5348288" y="2973388"/>
            <a:ext cx="823912" cy="295275"/>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72" name="Rectangle 40"/>
          <p:cNvSpPr>
            <a:spLocks noChangeArrowheads="1"/>
          </p:cNvSpPr>
          <p:nvPr/>
        </p:nvSpPr>
        <p:spPr bwMode="gray">
          <a:xfrm>
            <a:off x="5262563" y="2962275"/>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1473" name="Rectangle 41"/>
          <p:cNvSpPr>
            <a:spLocks noChangeArrowheads="1"/>
          </p:cNvSpPr>
          <p:nvPr/>
        </p:nvSpPr>
        <p:spPr bwMode="gray">
          <a:xfrm>
            <a:off x="6170613" y="2976563"/>
            <a:ext cx="823912" cy="293687"/>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74" name="Rectangle 42"/>
          <p:cNvSpPr>
            <a:spLocks noChangeArrowheads="1"/>
          </p:cNvSpPr>
          <p:nvPr/>
        </p:nvSpPr>
        <p:spPr bwMode="gray">
          <a:xfrm>
            <a:off x="6103938" y="2960688"/>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1475" name="Rectangle 43"/>
          <p:cNvSpPr>
            <a:spLocks noChangeArrowheads="1"/>
          </p:cNvSpPr>
          <p:nvPr/>
        </p:nvSpPr>
        <p:spPr bwMode="gray">
          <a:xfrm>
            <a:off x="5348288" y="3268663"/>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76" name="Rectangle 44"/>
          <p:cNvSpPr>
            <a:spLocks noChangeArrowheads="1"/>
          </p:cNvSpPr>
          <p:nvPr/>
        </p:nvSpPr>
        <p:spPr bwMode="gray">
          <a:xfrm>
            <a:off x="5262563" y="3270250"/>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1477" name="Rectangle 45"/>
          <p:cNvSpPr>
            <a:spLocks noChangeArrowheads="1"/>
          </p:cNvSpPr>
          <p:nvPr/>
        </p:nvSpPr>
        <p:spPr bwMode="gray">
          <a:xfrm>
            <a:off x="6170613" y="3270250"/>
            <a:ext cx="823912" cy="288925"/>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78" name="Rectangle 46"/>
          <p:cNvSpPr>
            <a:spLocks noChangeArrowheads="1"/>
          </p:cNvSpPr>
          <p:nvPr/>
        </p:nvSpPr>
        <p:spPr bwMode="gray">
          <a:xfrm>
            <a:off x="6088063" y="3268663"/>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1479" name="Rectangle 47"/>
          <p:cNvSpPr>
            <a:spLocks noChangeArrowheads="1"/>
          </p:cNvSpPr>
          <p:nvPr/>
        </p:nvSpPr>
        <p:spPr bwMode="gray">
          <a:xfrm>
            <a:off x="6992938" y="3268663"/>
            <a:ext cx="825500" cy="290512"/>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80" name="Rectangle 48"/>
          <p:cNvSpPr>
            <a:spLocks noChangeArrowheads="1"/>
          </p:cNvSpPr>
          <p:nvPr/>
        </p:nvSpPr>
        <p:spPr bwMode="gray">
          <a:xfrm>
            <a:off x="6926263" y="3268663"/>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1481" name="Rectangle 49"/>
          <p:cNvSpPr>
            <a:spLocks noChangeArrowheads="1"/>
          </p:cNvSpPr>
          <p:nvPr/>
        </p:nvSpPr>
        <p:spPr bwMode="gray">
          <a:xfrm>
            <a:off x="6992938" y="3559175"/>
            <a:ext cx="825500"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82" name="Rectangle 50"/>
          <p:cNvSpPr>
            <a:spLocks noChangeArrowheads="1"/>
          </p:cNvSpPr>
          <p:nvPr/>
        </p:nvSpPr>
        <p:spPr bwMode="gray">
          <a:xfrm>
            <a:off x="6910388" y="35448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1483" name="Rectangle 51"/>
          <p:cNvSpPr>
            <a:spLocks noChangeArrowheads="1"/>
          </p:cNvSpPr>
          <p:nvPr/>
        </p:nvSpPr>
        <p:spPr bwMode="gray">
          <a:xfrm>
            <a:off x="7818438" y="3559175"/>
            <a:ext cx="823912" cy="290513"/>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84" name="Rectangle 52"/>
          <p:cNvSpPr>
            <a:spLocks noChangeArrowheads="1"/>
          </p:cNvSpPr>
          <p:nvPr/>
        </p:nvSpPr>
        <p:spPr bwMode="gray">
          <a:xfrm>
            <a:off x="7751763" y="3544888"/>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1485" name="Rectangle 53"/>
          <p:cNvSpPr>
            <a:spLocks noChangeArrowheads="1"/>
          </p:cNvSpPr>
          <p:nvPr/>
        </p:nvSpPr>
        <p:spPr bwMode="gray">
          <a:xfrm>
            <a:off x="6992938" y="3851275"/>
            <a:ext cx="825500"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86" name="Rectangle 54"/>
          <p:cNvSpPr>
            <a:spLocks noChangeArrowheads="1"/>
          </p:cNvSpPr>
          <p:nvPr/>
        </p:nvSpPr>
        <p:spPr bwMode="gray">
          <a:xfrm>
            <a:off x="6926263" y="38354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1487" name="Rectangle 55"/>
          <p:cNvSpPr>
            <a:spLocks noChangeArrowheads="1"/>
          </p:cNvSpPr>
          <p:nvPr/>
        </p:nvSpPr>
        <p:spPr bwMode="gray">
          <a:xfrm>
            <a:off x="7818438" y="3849688"/>
            <a:ext cx="823912"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88" name="Rectangle 56"/>
          <p:cNvSpPr>
            <a:spLocks noChangeArrowheads="1"/>
          </p:cNvSpPr>
          <p:nvPr/>
        </p:nvSpPr>
        <p:spPr bwMode="gray">
          <a:xfrm>
            <a:off x="7753350" y="3833813"/>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1489" name="Rectangle 57"/>
          <p:cNvSpPr>
            <a:spLocks noChangeArrowheads="1"/>
          </p:cNvSpPr>
          <p:nvPr/>
        </p:nvSpPr>
        <p:spPr bwMode="gray">
          <a:xfrm>
            <a:off x="7818438" y="4143375"/>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490" name="Rectangle 58"/>
          <p:cNvSpPr>
            <a:spLocks noChangeArrowheads="1"/>
          </p:cNvSpPr>
          <p:nvPr/>
        </p:nvSpPr>
        <p:spPr bwMode="gray">
          <a:xfrm>
            <a:off x="7737475" y="4143375"/>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1491" name="Line 59"/>
          <p:cNvSpPr>
            <a:spLocks noChangeShapeType="1"/>
          </p:cNvSpPr>
          <p:nvPr/>
        </p:nvSpPr>
        <p:spPr bwMode="gray">
          <a:xfrm>
            <a:off x="2198688" y="2705100"/>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2" name="Line 60"/>
          <p:cNvSpPr>
            <a:spLocks noChangeShapeType="1"/>
          </p:cNvSpPr>
          <p:nvPr/>
        </p:nvSpPr>
        <p:spPr bwMode="gray">
          <a:xfrm>
            <a:off x="2198688" y="3009900"/>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3" name="Line 61"/>
          <p:cNvSpPr>
            <a:spLocks noChangeShapeType="1"/>
          </p:cNvSpPr>
          <p:nvPr/>
        </p:nvSpPr>
        <p:spPr bwMode="gray">
          <a:xfrm>
            <a:off x="2198688" y="331311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4" name="Line 62"/>
          <p:cNvSpPr>
            <a:spLocks noChangeShapeType="1"/>
          </p:cNvSpPr>
          <p:nvPr/>
        </p:nvSpPr>
        <p:spPr bwMode="gray">
          <a:xfrm>
            <a:off x="2198688" y="361791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5" name="Line 63"/>
          <p:cNvSpPr>
            <a:spLocks noChangeShapeType="1"/>
          </p:cNvSpPr>
          <p:nvPr/>
        </p:nvSpPr>
        <p:spPr bwMode="gray">
          <a:xfrm>
            <a:off x="2198688" y="39211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6" name="Line 64"/>
          <p:cNvSpPr>
            <a:spLocks noChangeShapeType="1"/>
          </p:cNvSpPr>
          <p:nvPr/>
        </p:nvSpPr>
        <p:spPr bwMode="gray">
          <a:xfrm>
            <a:off x="3035300" y="3009900"/>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7" name="Line 65"/>
          <p:cNvSpPr>
            <a:spLocks noChangeShapeType="1"/>
          </p:cNvSpPr>
          <p:nvPr/>
        </p:nvSpPr>
        <p:spPr bwMode="gray">
          <a:xfrm>
            <a:off x="3035300" y="331311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8" name="Line 66"/>
          <p:cNvSpPr>
            <a:spLocks noChangeShapeType="1"/>
          </p:cNvSpPr>
          <p:nvPr/>
        </p:nvSpPr>
        <p:spPr bwMode="gray">
          <a:xfrm>
            <a:off x="3035300" y="361791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9" name="Line 67"/>
          <p:cNvSpPr>
            <a:spLocks noChangeShapeType="1"/>
          </p:cNvSpPr>
          <p:nvPr/>
        </p:nvSpPr>
        <p:spPr bwMode="gray">
          <a:xfrm>
            <a:off x="3035300" y="39211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0" name="Line 68"/>
          <p:cNvSpPr>
            <a:spLocks noChangeShapeType="1"/>
          </p:cNvSpPr>
          <p:nvPr/>
        </p:nvSpPr>
        <p:spPr bwMode="gray">
          <a:xfrm>
            <a:off x="3871913" y="331311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1" name="Line 69"/>
          <p:cNvSpPr>
            <a:spLocks noChangeShapeType="1"/>
          </p:cNvSpPr>
          <p:nvPr/>
        </p:nvSpPr>
        <p:spPr bwMode="gray">
          <a:xfrm>
            <a:off x="3871913" y="361791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2" name="Line 70"/>
          <p:cNvSpPr>
            <a:spLocks noChangeShapeType="1"/>
          </p:cNvSpPr>
          <p:nvPr/>
        </p:nvSpPr>
        <p:spPr bwMode="gray">
          <a:xfrm>
            <a:off x="3871913" y="39211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3" name="Line 71"/>
          <p:cNvSpPr>
            <a:spLocks noChangeShapeType="1"/>
          </p:cNvSpPr>
          <p:nvPr/>
        </p:nvSpPr>
        <p:spPr bwMode="gray">
          <a:xfrm>
            <a:off x="4708525" y="361791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4" name="Line 72"/>
          <p:cNvSpPr>
            <a:spLocks noChangeShapeType="1"/>
          </p:cNvSpPr>
          <p:nvPr/>
        </p:nvSpPr>
        <p:spPr bwMode="gray">
          <a:xfrm>
            <a:off x="5546725" y="39211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5" name="Line 73"/>
          <p:cNvSpPr>
            <a:spLocks noChangeShapeType="1"/>
          </p:cNvSpPr>
          <p:nvPr/>
        </p:nvSpPr>
        <p:spPr bwMode="gray">
          <a:xfrm>
            <a:off x="4708525" y="39211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6" name="Line 74"/>
          <p:cNvSpPr>
            <a:spLocks noChangeShapeType="1"/>
          </p:cNvSpPr>
          <p:nvPr/>
        </p:nvSpPr>
        <p:spPr bwMode="gray">
          <a:xfrm>
            <a:off x="2198688" y="42259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7" name="Line 75"/>
          <p:cNvSpPr>
            <a:spLocks noChangeShapeType="1"/>
          </p:cNvSpPr>
          <p:nvPr/>
        </p:nvSpPr>
        <p:spPr bwMode="gray">
          <a:xfrm>
            <a:off x="3871913" y="42259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8" name="Line 76"/>
          <p:cNvSpPr>
            <a:spLocks noChangeShapeType="1"/>
          </p:cNvSpPr>
          <p:nvPr/>
        </p:nvSpPr>
        <p:spPr bwMode="gray">
          <a:xfrm>
            <a:off x="3035300" y="42259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9" name="Line 77"/>
          <p:cNvSpPr>
            <a:spLocks noChangeShapeType="1"/>
          </p:cNvSpPr>
          <p:nvPr/>
        </p:nvSpPr>
        <p:spPr bwMode="gray">
          <a:xfrm>
            <a:off x="6383338" y="42259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0" name="Line 78"/>
          <p:cNvSpPr>
            <a:spLocks noChangeShapeType="1"/>
          </p:cNvSpPr>
          <p:nvPr/>
        </p:nvSpPr>
        <p:spPr bwMode="gray">
          <a:xfrm>
            <a:off x="4708525" y="42259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1" name="Line 79"/>
          <p:cNvSpPr>
            <a:spLocks noChangeShapeType="1"/>
          </p:cNvSpPr>
          <p:nvPr/>
        </p:nvSpPr>
        <p:spPr bwMode="gray">
          <a:xfrm>
            <a:off x="5546725" y="42259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2" name="Line 80"/>
          <p:cNvSpPr>
            <a:spLocks noChangeShapeType="1"/>
          </p:cNvSpPr>
          <p:nvPr/>
        </p:nvSpPr>
        <p:spPr bwMode="gray">
          <a:xfrm>
            <a:off x="2195513" y="45307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3" name="Line 81"/>
          <p:cNvSpPr>
            <a:spLocks noChangeShapeType="1"/>
          </p:cNvSpPr>
          <p:nvPr/>
        </p:nvSpPr>
        <p:spPr bwMode="gray">
          <a:xfrm>
            <a:off x="3868738" y="45307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4" name="Line 82"/>
          <p:cNvSpPr>
            <a:spLocks noChangeShapeType="1"/>
          </p:cNvSpPr>
          <p:nvPr/>
        </p:nvSpPr>
        <p:spPr bwMode="gray">
          <a:xfrm>
            <a:off x="3032125" y="45307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5" name="Line 83"/>
          <p:cNvSpPr>
            <a:spLocks noChangeShapeType="1"/>
          </p:cNvSpPr>
          <p:nvPr/>
        </p:nvSpPr>
        <p:spPr bwMode="gray">
          <a:xfrm>
            <a:off x="6380163" y="45307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6" name="Line 84"/>
          <p:cNvSpPr>
            <a:spLocks noChangeShapeType="1"/>
          </p:cNvSpPr>
          <p:nvPr/>
        </p:nvSpPr>
        <p:spPr bwMode="gray">
          <a:xfrm>
            <a:off x="4705350" y="45307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7" name="Line 85"/>
          <p:cNvSpPr>
            <a:spLocks noChangeShapeType="1"/>
          </p:cNvSpPr>
          <p:nvPr/>
        </p:nvSpPr>
        <p:spPr bwMode="gray">
          <a:xfrm>
            <a:off x="5543550" y="45307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8" name="Line 86"/>
          <p:cNvSpPr>
            <a:spLocks noChangeShapeType="1"/>
          </p:cNvSpPr>
          <p:nvPr/>
        </p:nvSpPr>
        <p:spPr bwMode="gray">
          <a:xfrm>
            <a:off x="7237413" y="45259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9" name="Rectangle 87"/>
          <p:cNvSpPr>
            <a:spLocks noChangeArrowheads="1"/>
          </p:cNvSpPr>
          <p:nvPr/>
        </p:nvSpPr>
        <p:spPr bwMode="gray">
          <a:xfrm>
            <a:off x="6170613" y="3559175"/>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1520" name="Rectangle 88"/>
          <p:cNvSpPr>
            <a:spLocks noChangeArrowheads="1"/>
          </p:cNvSpPr>
          <p:nvPr/>
        </p:nvSpPr>
        <p:spPr bwMode="gray">
          <a:xfrm>
            <a:off x="6088063" y="3544888"/>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idx="1"/>
          </p:nvPr>
        </p:nvSpPr>
        <p:spPr>
          <a:xfrm>
            <a:off x="304800" y="4937125"/>
            <a:ext cx="7342188" cy="1584325"/>
          </a:xfrm>
        </p:spPr>
        <p:txBody>
          <a:bodyPr lIns="65088" tIns="25400" rIns="65088" bIns="25400" anchor="ctr" anchorCtr="1">
            <a:spAutoFit/>
          </a:bodyPr>
          <a:lstStyle/>
          <a:p>
            <a:pPr marL="352425" indent="-352425" defTabSz="938213" eaLnBrk="1" hangingPunct="1"/>
            <a:r>
              <a:rPr kumimoji="0" lang="zh-CN" altLang="en-US" sz="2400" smtClean="0">
                <a:latin typeface="楷体_GB2312" pitchFamily="49" charset="-122"/>
                <a:ea typeface="楷体_GB2312" pitchFamily="49" charset="-122"/>
              </a:rPr>
              <a:t>该例中，用</a:t>
            </a:r>
            <a:r>
              <a:rPr kumimoji="0" lang="en-US" altLang="zh-CN" sz="2400" smtClean="0">
                <a:latin typeface="楷体_GB2312" pitchFamily="49" charset="-122"/>
                <a:ea typeface="楷体_GB2312" pitchFamily="49" charset="-122"/>
              </a:rPr>
              <a:t>6</a:t>
            </a:r>
            <a:r>
              <a:rPr kumimoji="0" lang="zh-CN" altLang="en-US" sz="2400" smtClean="0">
                <a:latin typeface="楷体_GB2312" pitchFamily="49" charset="-122"/>
                <a:ea typeface="楷体_GB2312" pitchFamily="49" charset="-122"/>
              </a:rPr>
              <a:t>周期执行了</a:t>
            </a:r>
            <a:r>
              <a:rPr kumimoji="0" lang="en-US" altLang="zh-CN" sz="2400" smtClean="0">
                <a:latin typeface="楷体_GB2312" pitchFamily="49" charset="-122"/>
                <a:ea typeface="楷体_GB2312" pitchFamily="49" charset="-122"/>
              </a:rPr>
              <a:t>4</a:t>
            </a:r>
            <a:r>
              <a:rPr kumimoji="0" lang="zh-CN" altLang="en-US" sz="2400" smtClean="0">
                <a:latin typeface="楷体_GB2312" pitchFamily="49" charset="-122"/>
                <a:ea typeface="楷体_GB2312" pitchFamily="49" charset="-122"/>
              </a:rPr>
              <a:t>条指令</a:t>
            </a:r>
          </a:p>
          <a:p>
            <a:pPr marL="352425" indent="-352425" defTabSz="938213" eaLnBrk="1" hangingPunct="1"/>
            <a:r>
              <a:rPr kumimoji="0" lang="zh-CN" altLang="en-US" sz="2400" smtClean="0">
                <a:latin typeface="楷体_GB2312" pitchFamily="49" charset="-122"/>
                <a:ea typeface="楷体_GB2312" pitchFamily="49" charset="-122"/>
              </a:rPr>
              <a:t>指令周期数 </a:t>
            </a:r>
            <a:r>
              <a:rPr kumimoji="0" lang="en-US" altLang="zh-CN" sz="2400" smtClean="0">
                <a:latin typeface="楷体_GB2312" pitchFamily="49" charset="-122"/>
                <a:ea typeface="楷体_GB2312" pitchFamily="49" charset="-122"/>
              </a:rPr>
              <a:t>(CPI) = 1.5</a:t>
            </a:r>
            <a:r>
              <a:rPr kumimoji="0" lang="en-US" altLang="zh-CN" smtClean="0">
                <a:latin typeface="楷体_GB2312" pitchFamily="49" charset="-122"/>
                <a:ea typeface="楷体_GB2312" pitchFamily="49" charset="-122"/>
              </a:rPr>
              <a:t> </a:t>
            </a:r>
          </a:p>
          <a:p>
            <a:pPr marL="352425" indent="-352425" defTabSz="938213" eaLnBrk="1" hangingPunct="1"/>
            <a:endParaRPr kumimoji="0" lang="en-US" altLang="zh-CN" smtClean="0">
              <a:latin typeface="楷体_GB2312" pitchFamily="49" charset="-122"/>
              <a:ea typeface="楷体_GB2312" pitchFamily="49" charset="-122"/>
            </a:endParaRPr>
          </a:p>
        </p:txBody>
      </p:sp>
      <p:sp>
        <p:nvSpPr>
          <p:cNvPr id="1867778" name="Rectangle 2"/>
          <p:cNvSpPr>
            <a:spLocks noGrp="1" noChangeArrowheads="1"/>
          </p:cNvSpPr>
          <p:nvPr>
            <p:ph type="title"/>
          </p:nvPr>
        </p:nvSpPr>
        <p:spPr>
          <a:xfrm>
            <a:off x="20638" y="0"/>
            <a:ext cx="7731125" cy="746125"/>
          </a:xfrm>
        </p:spPr>
        <p:txBody>
          <a:bodyPr lIns="82550" tIns="41275" rIns="82550" bIns="41275" anchor="t">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cs typeface="+mj-cs"/>
              </a:rPr>
              <a:t> </a:t>
            </a:r>
            <a:r>
              <a:rPr lang="en-US" altLang="zh-CN" dirty="0">
                <a:latin typeface="微软雅黑" pitchFamily="34" charset="-122"/>
                <a:ea typeface="微软雅黑" pitchFamily="34" charset="-122"/>
                <a:cs typeface="+mj-cs"/>
              </a:rPr>
              <a:t>LDR </a:t>
            </a:r>
            <a:r>
              <a:rPr lang="zh-CN" altLang="en-US" dirty="0">
                <a:latin typeface="微软雅黑" pitchFamily="34" charset="-122"/>
                <a:ea typeface="微软雅黑" pitchFamily="34" charset="-122"/>
                <a:cs typeface="+mj-cs"/>
              </a:rPr>
              <a:t>流水线举例</a:t>
            </a:r>
          </a:p>
        </p:txBody>
      </p:sp>
      <p:sp>
        <p:nvSpPr>
          <p:cNvPr id="63492" name="Rectangle 3"/>
          <p:cNvSpPr>
            <a:spLocks noChangeArrowheads="1"/>
          </p:cNvSpPr>
          <p:nvPr/>
        </p:nvSpPr>
        <p:spPr bwMode="auto">
          <a:xfrm>
            <a:off x="3602038" y="5643563"/>
            <a:ext cx="1841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493" name="Rectangle 5"/>
          <p:cNvSpPr>
            <a:spLocks noChangeArrowheads="1"/>
          </p:cNvSpPr>
          <p:nvPr/>
        </p:nvSpPr>
        <p:spPr bwMode="auto">
          <a:xfrm>
            <a:off x="304800" y="1752600"/>
            <a:ext cx="612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zh-CN" altLang="en-US" sz="1900" b="1">
                <a:latin typeface="Arial" panose="020B0604020202020204" pitchFamily="34" charset="0"/>
                <a:ea typeface="宋体" panose="02010600030101010101" pitchFamily="2" charset="-122"/>
              </a:rPr>
              <a:t>周期</a:t>
            </a:r>
          </a:p>
        </p:txBody>
      </p:sp>
      <p:sp>
        <p:nvSpPr>
          <p:cNvPr id="63494" name="Rectangle 6"/>
          <p:cNvSpPr>
            <a:spLocks noChangeArrowheads="1"/>
          </p:cNvSpPr>
          <p:nvPr/>
        </p:nvSpPr>
        <p:spPr bwMode="auto">
          <a:xfrm>
            <a:off x="304800" y="2209800"/>
            <a:ext cx="8794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600">
                <a:latin typeface="Arial" panose="020B0604020202020204" pitchFamily="34" charset="0"/>
                <a:ea typeface="宋体" panose="02010600030101010101" pitchFamily="2" charset="-122"/>
              </a:rPr>
              <a:t>      </a:t>
            </a:r>
            <a:r>
              <a:rPr kumimoji="0" lang="zh-CN" altLang="en-US" sz="1600" b="1" u="sng">
                <a:latin typeface="Arial" panose="020B0604020202020204" pitchFamily="34" charset="0"/>
                <a:ea typeface="宋体" panose="02010600030101010101" pitchFamily="2" charset="-122"/>
              </a:rPr>
              <a:t>操作</a:t>
            </a:r>
            <a:endParaRPr kumimoji="0" lang="zh-CN" altLang="en-US" sz="1600" b="1">
              <a:latin typeface="Arial" panose="020B0604020202020204" pitchFamily="34" charset="0"/>
              <a:ea typeface="宋体" panose="02010600030101010101" pitchFamily="2" charset="-122"/>
            </a:endParaRPr>
          </a:p>
        </p:txBody>
      </p:sp>
      <p:sp>
        <p:nvSpPr>
          <p:cNvPr id="63495" name="Rectangle 7"/>
          <p:cNvSpPr>
            <a:spLocks noChangeArrowheads="1"/>
          </p:cNvSpPr>
          <p:nvPr/>
        </p:nvSpPr>
        <p:spPr bwMode="auto">
          <a:xfrm>
            <a:off x="3875088" y="1752600"/>
            <a:ext cx="47926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50" tIns="47625" rIns="95250" bIns="47625">
            <a:spAutoFit/>
          </a:bodyPr>
          <a:lstStyle>
            <a:lvl1pPr defTabSz="938213">
              <a:spcBef>
                <a:spcPts val="400"/>
              </a:spcBef>
              <a:buClr>
                <a:schemeClr val="accent1"/>
              </a:buClr>
              <a:buSzPct val="68000"/>
              <a:buFont typeface="Wingdings 3" panose="05040102010807070707" pitchFamily="18" charset="2"/>
              <a:buChar char=""/>
              <a:tabLst>
                <a:tab pos="234950" algn="l"/>
                <a:tab pos="1057275" algn="l"/>
                <a:tab pos="1881188" algn="l"/>
                <a:tab pos="2705100" algn="l"/>
                <a:tab pos="3586163" algn="l"/>
                <a:tab pos="4467225" algn="l"/>
                <a:tab pos="5289550" algn="l"/>
                <a:tab pos="6113463" algn="l"/>
              </a:tabLst>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tabLst>
                <a:tab pos="234950" algn="l"/>
                <a:tab pos="1057275" algn="l"/>
                <a:tab pos="1881188" algn="l"/>
                <a:tab pos="2705100" algn="l"/>
                <a:tab pos="3586163" algn="l"/>
                <a:tab pos="4467225" algn="l"/>
                <a:tab pos="5289550" algn="l"/>
                <a:tab pos="6113463" algn="l"/>
              </a:tabLst>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tabLst>
                <a:tab pos="234950" algn="l"/>
                <a:tab pos="1057275" algn="l"/>
                <a:tab pos="1881188" algn="l"/>
                <a:tab pos="2705100" algn="l"/>
                <a:tab pos="3586163" algn="l"/>
                <a:tab pos="4467225" algn="l"/>
                <a:tab pos="5289550" algn="l"/>
                <a:tab pos="6113463" algn="l"/>
              </a:tabLst>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kumimoji="0" lang="en-US" altLang="zh-CN" sz="1900" b="1">
                <a:latin typeface="Arial" panose="020B0604020202020204" pitchFamily="34" charset="0"/>
                <a:ea typeface="宋体" panose="02010600030101010101" pitchFamily="2" charset="-122"/>
              </a:rPr>
              <a:t>	1	2	3	4	5	6</a:t>
            </a:r>
          </a:p>
        </p:txBody>
      </p:sp>
      <p:sp>
        <p:nvSpPr>
          <p:cNvPr id="63496" name="Line 8"/>
          <p:cNvSpPr>
            <a:spLocks noChangeShapeType="1"/>
          </p:cNvSpPr>
          <p:nvPr/>
        </p:nvSpPr>
        <p:spPr bwMode="auto">
          <a:xfrm>
            <a:off x="381000" y="2133600"/>
            <a:ext cx="84280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3497" name="Group 9"/>
          <p:cNvGrpSpPr>
            <a:grpSpLocks/>
          </p:cNvGrpSpPr>
          <p:nvPr/>
        </p:nvGrpSpPr>
        <p:grpSpPr bwMode="auto">
          <a:xfrm>
            <a:off x="304800" y="2667000"/>
            <a:ext cx="830263" cy="1754188"/>
            <a:chOff x="644" y="1658"/>
            <a:chExt cx="523" cy="1109"/>
          </a:xfrm>
        </p:grpSpPr>
        <p:sp>
          <p:nvSpPr>
            <p:cNvPr id="63553" name="Rectangle 10"/>
            <p:cNvSpPr>
              <a:spLocks noChangeArrowheads="1"/>
            </p:cNvSpPr>
            <p:nvPr/>
          </p:nvSpPr>
          <p:spPr bwMode="auto">
            <a:xfrm>
              <a:off x="644" y="1658"/>
              <a:ext cx="5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ADD</a:t>
              </a:r>
            </a:p>
          </p:txBody>
        </p:sp>
        <p:sp>
          <p:nvSpPr>
            <p:cNvPr id="63554" name="Rectangle 11"/>
            <p:cNvSpPr>
              <a:spLocks noChangeArrowheads="1"/>
            </p:cNvSpPr>
            <p:nvPr/>
          </p:nvSpPr>
          <p:spPr bwMode="auto">
            <a:xfrm>
              <a:off x="644" y="1850"/>
              <a:ext cx="50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SUB</a:t>
              </a:r>
            </a:p>
          </p:txBody>
        </p:sp>
        <p:sp>
          <p:nvSpPr>
            <p:cNvPr id="63555" name="Rectangle 12"/>
            <p:cNvSpPr>
              <a:spLocks noChangeArrowheads="1"/>
            </p:cNvSpPr>
            <p:nvPr/>
          </p:nvSpPr>
          <p:spPr bwMode="auto">
            <a:xfrm>
              <a:off x="644" y="2041"/>
              <a:ext cx="498"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LDR</a:t>
              </a:r>
            </a:p>
          </p:txBody>
        </p:sp>
        <p:sp>
          <p:nvSpPr>
            <p:cNvPr id="63556" name="Rectangle 13"/>
            <p:cNvSpPr>
              <a:spLocks noChangeArrowheads="1"/>
            </p:cNvSpPr>
            <p:nvPr/>
          </p:nvSpPr>
          <p:spPr bwMode="auto">
            <a:xfrm>
              <a:off x="644" y="2233"/>
              <a:ext cx="52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MOV</a:t>
              </a:r>
            </a:p>
          </p:txBody>
        </p:sp>
        <p:sp>
          <p:nvSpPr>
            <p:cNvPr id="63557" name="Rectangle 14"/>
            <p:cNvSpPr>
              <a:spLocks noChangeArrowheads="1"/>
            </p:cNvSpPr>
            <p:nvPr/>
          </p:nvSpPr>
          <p:spPr bwMode="auto">
            <a:xfrm>
              <a:off x="644" y="2425"/>
              <a:ext cx="5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AND</a:t>
              </a:r>
            </a:p>
          </p:txBody>
        </p:sp>
        <p:sp>
          <p:nvSpPr>
            <p:cNvPr id="63558" name="Rectangle 15"/>
            <p:cNvSpPr>
              <a:spLocks noChangeArrowheads="1"/>
            </p:cNvSpPr>
            <p:nvPr/>
          </p:nvSpPr>
          <p:spPr bwMode="auto">
            <a:xfrm>
              <a:off x="644" y="2616"/>
              <a:ext cx="517"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      ORR</a:t>
              </a:r>
            </a:p>
          </p:txBody>
        </p:sp>
      </p:grpSp>
      <p:sp>
        <p:nvSpPr>
          <p:cNvPr id="63498" name="Rectangle 16"/>
          <p:cNvSpPr>
            <a:spLocks noChangeArrowheads="1"/>
          </p:cNvSpPr>
          <p:nvPr/>
        </p:nvSpPr>
        <p:spPr bwMode="gray">
          <a:xfrm>
            <a:off x="2141538" y="2605088"/>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499" name="Rectangle 17"/>
          <p:cNvSpPr>
            <a:spLocks noChangeArrowheads="1"/>
          </p:cNvSpPr>
          <p:nvPr/>
        </p:nvSpPr>
        <p:spPr bwMode="gray">
          <a:xfrm>
            <a:off x="2058988" y="2605088"/>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3500" name="Rectangle 18"/>
          <p:cNvSpPr>
            <a:spLocks noChangeArrowheads="1"/>
          </p:cNvSpPr>
          <p:nvPr/>
        </p:nvSpPr>
        <p:spPr bwMode="gray">
          <a:xfrm>
            <a:off x="2968625" y="2605088"/>
            <a:ext cx="823913"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01" name="Rectangle 19"/>
          <p:cNvSpPr>
            <a:spLocks noChangeArrowheads="1"/>
          </p:cNvSpPr>
          <p:nvPr/>
        </p:nvSpPr>
        <p:spPr bwMode="gray">
          <a:xfrm>
            <a:off x="2886075" y="2605088"/>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3502" name="Rectangle 20"/>
          <p:cNvSpPr>
            <a:spLocks noChangeArrowheads="1"/>
          </p:cNvSpPr>
          <p:nvPr/>
        </p:nvSpPr>
        <p:spPr bwMode="gray">
          <a:xfrm>
            <a:off x="3792538" y="2605088"/>
            <a:ext cx="825500"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03" name="Rectangle 21"/>
          <p:cNvSpPr>
            <a:spLocks noChangeArrowheads="1"/>
          </p:cNvSpPr>
          <p:nvPr/>
        </p:nvSpPr>
        <p:spPr bwMode="gray">
          <a:xfrm>
            <a:off x="3725863" y="2605088"/>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3504" name="Rectangle 22"/>
          <p:cNvSpPr>
            <a:spLocks noChangeArrowheads="1"/>
          </p:cNvSpPr>
          <p:nvPr/>
        </p:nvSpPr>
        <p:spPr bwMode="gray">
          <a:xfrm>
            <a:off x="2968625" y="2897188"/>
            <a:ext cx="823913" cy="290512"/>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05" name="Rectangle 23"/>
          <p:cNvSpPr>
            <a:spLocks noChangeArrowheads="1"/>
          </p:cNvSpPr>
          <p:nvPr/>
        </p:nvSpPr>
        <p:spPr bwMode="gray">
          <a:xfrm>
            <a:off x="2886075" y="2879725"/>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3506" name="Rectangle 24"/>
          <p:cNvSpPr>
            <a:spLocks noChangeArrowheads="1"/>
          </p:cNvSpPr>
          <p:nvPr/>
        </p:nvSpPr>
        <p:spPr bwMode="gray">
          <a:xfrm>
            <a:off x="3792538" y="2897188"/>
            <a:ext cx="825500" cy="290512"/>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07" name="Rectangle 25"/>
          <p:cNvSpPr>
            <a:spLocks noChangeArrowheads="1"/>
          </p:cNvSpPr>
          <p:nvPr/>
        </p:nvSpPr>
        <p:spPr bwMode="gray">
          <a:xfrm>
            <a:off x="3709988" y="2879725"/>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3508" name="Rectangle 26"/>
          <p:cNvSpPr>
            <a:spLocks noChangeArrowheads="1"/>
          </p:cNvSpPr>
          <p:nvPr/>
        </p:nvSpPr>
        <p:spPr bwMode="gray">
          <a:xfrm>
            <a:off x="4618038" y="2897188"/>
            <a:ext cx="819150" cy="290512"/>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09" name="Rectangle 27"/>
          <p:cNvSpPr>
            <a:spLocks noChangeArrowheads="1"/>
          </p:cNvSpPr>
          <p:nvPr/>
        </p:nvSpPr>
        <p:spPr bwMode="gray">
          <a:xfrm>
            <a:off x="4551363" y="2879725"/>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3510" name="Rectangle 28"/>
          <p:cNvSpPr>
            <a:spLocks noChangeArrowheads="1"/>
          </p:cNvSpPr>
          <p:nvPr/>
        </p:nvSpPr>
        <p:spPr bwMode="gray">
          <a:xfrm>
            <a:off x="3792538" y="3187700"/>
            <a:ext cx="825500"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11" name="Rectangle 29"/>
          <p:cNvSpPr>
            <a:spLocks noChangeArrowheads="1"/>
          </p:cNvSpPr>
          <p:nvPr/>
        </p:nvSpPr>
        <p:spPr bwMode="gray">
          <a:xfrm>
            <a:off x="3709988" y="319405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3512" name="Rectangle 30"/>
          <p:cNvSpPr>
            <a:spLocks noChangeArrowheads="1"/>
          </p:cNvSpPr>
          <p:nvPr/>
        </p:nvSpPr>
        <p:spPr bwMode="gray">
          <a:xfrm>
            <a:off x="4618038" y="3187700"/>
            <a:ext cx="819150"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13" name="Rectangle 31"/>
          <p:cNvSpPr>
            <a:spLocks noChangeArrowheads="1"/>
          </p:cNvSpPr>
          <p:nvPr/>
        </p:nvSpPr>
        <p:spPr bwMode="gray">
          <a:xfrm>
            <a:off x="4535488" y="3194050"/>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3514" name="Rectangle 32"/>
          <p:cNvSpPr>
            <a:spLocks noChangeArrowheads="1"/>
          </p:cNvSpPr>
          <p:nvPr/>
        </p:nvSpPr>
        <p:spPr bwMode="gray">
          <a:xfrm>
            <a:off x="5437188" y="3187700"/>
            <a:ext cx="823912"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15" name="Rectangle 33"/>
          <p:cNvSpPr>
            <a:spLocks noChangeArrowheads="1"/>
          </p:cNvSpPr>
          <p:nvPr/>
        </p:nvSpPr>
        <p:spPr bwMode="gray">
          <a:xfrm>
            <a:off x="5370513" y="3194050"/>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3516" name="Rectangle 34"/>
          <p:cNvSpPr>
            <a:spLocks noChangeArrowheads="1"/>
          </p:cNvSpPr>
          <p:nvPr/>
        </p:nvSpPr>
        <p:spPr bwMode="gray">
          <a:xfrm>
            <a:off x="6259513" y="3187700"/>
            <a:ext cx="823912"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17" name="Rectangle 35"/>
          <p:cNvSpPr>
            <a:spLocks noChangeArrowheads="1"/>
          </p:cNvSpPr>
          <p:nvPr/>
        </p:nvSpPr>
        <p:spPr bwMode="gray">
          <a:xfrm>
            <a:off x="6192838" y="3194050"/>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Data</a:t>
            </a:r>
          </a:p>
        </p:txBody>
      </p:sp>
      <p:sp>
        <p:nvSpPr>
          <p:cNvPr id="63518" name="Rectangle 36"/>
          <p:cNvSpPr>
            <a:spLocks noChangeArrowheads="1"/>
          </p:cNvSpPr>
          <p:nvPr/>
        </p:nvSpPr>
        <p:spPr bwMode="gray">
          <a:xfrm>
            <a:off x="7086600" y="3187700"/>
            <a:ext cx="825500"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19" name="Rectangle 37"/>
          <p:cNvSpPr>
            <a:spLocks noChangeArrowheads="1"/>
          </p:cNvSpPr>
          <p:nvPr/>
        </p:nvSpPr>
        <p:spPr bwMode="gray">
          <a:xfrm>
            <a:off x="7019925" y="3209925"/>
            <a:ext cx="9604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200" b="1">
                <a:solidFill>
                  <a:schemeClr val="bg1"/>
                </a:solidFill>
                <a:latin typeface="Arial" panose="020B0604020202020204" pitchFamily="34" charset="0"/>
                <a:ea typeface="宋体" panose="02010600030101010101" pitchFamily="2" charset="-122"/>
              </a:rPr>
              <a:t>Writeback</a:t>
            </a:r>
          </a:p>
        </p:txBody>
      </p:sp>
      <p:sp>
        <p:nvSpPr>
          <p:cNvPr id="63520" name="Rectangle 38"/>
          <p:cNvSpPr>
            <a:spLocks noChangeArrowheads="1"/>
          </p:cNvSpPr>
          <p:nvPr/>
        </p:nvSpPr>
        <p:spPr bwMode="gray">
          <a:xfrm>
            <a:off x="4618038" y="3479800"/>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21" name="Rectangle 39"/>
          <p:cNvSpPr>
            <a:spLocks noChangeArrowheads="1"/>
          </p:cNvSpPr>
          <p:nvPr/>
        </p:nvSpPr>
        <p:spPr bwMode="gray">
          <a:xfrm>
            <a:off x="4535488" y="3487738"/>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3522" name="Rectangle 40"/>
          <p:cNvSpPr>
            <a:spLocks noChangeArrowheads="1"/>
          </p:cNvSpPr>
          <p:nvPr/>
        </p:nvSpPr>
        <p:spPr bwMode="gray">
          <a:xfrm>
            <a:off x="5437188" y="3479800"/>
            <a:ext cx="823912"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23" name="Rectangle 41"/>
          <p:cNvSpPr>
            <a:spLocks noChangeArrowheads="1"/>
          </p:cNvSpPr>
          <p:nvPr/>
        </p:nvSpPr>
        <p:spPr bwMode="gray">
          <a:xfrm>
            <a:off x="5354638" y="3487738"/>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3524" name="Rectangle 42"/>
          <p:cNvSpPr>
            <a:spLocks noChangeArrowheads="1"/>
          </p:cNvSpPr>
          <p:nvPr/>
        </p:nvSpPr>
        <p:spPr bwMode="gray">
          <a:xfrm>
            <a:off x="7910513" y="3479800"/>
            <a:ext cx="836612"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25" name="Rectangle 43"/>
          <p:cNvSpPr>
            <a:spLocks noChangeArrowheads="1"/>
          </p:cNvSpPr>
          <p:nvPr/>
        </p:nvSpPr>
        <p:spPr bwMode="gray">
          <a:xfrm>
            <a:off x="7850188" y="3487738"/>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3526" name="Rectangle 44"/>
          <p:cNvSpPr>
            <a:spLocks noChangeArrowheads="1"/>
          </p:cNvSpPr>
          <p:nvPr/>
        </p:nvSpPr>
        <p:spPr bwMode="gray">
          <a:xfrm>
            <a:off x="6262688" y="3479800"/>
            <a:ext cx="823912"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27" name="Rectangle 45"/>
          <p:cNvSpPr>
            <a:spLocks noChangeArrowheads="1"/>
          </p:cNvSpPr>
          <p:nvPr/>
        </p:nvSpPr>
        <p:spPr bwMode="gray">
          <a:xfrm>
            <a:off x="7086600" y="3479800"/>
            <a:ext cx="825500"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28" name="Rectangle 46"/>
          <p:cNvSpPr>
            <a:spLocks noChangeArrowheads="1"/>
          </p:cNvSpPr>
          <p:nvPr/>
        </p:nvSpPr>
        <p:spPr bwMode="gray">
          <a:xfrm>
            <a:off x="5437188" y="3771900"/>
            <a:ext cx="823912" cy="290513"/>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29" name="Rectangle 47"/>
          <p:cNvSpPr>
            <a:spLocks noChangeArrowheads="1"/>
          </p:cNvSpPr>
          <p:nvPr/>
        </p:nvSpPr>
        <p:spPr bwMode="gray">
          <a:xfrm>
            <a:off x="5354638" y="3771900"/>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3530" name="Rectangle 48"/>
          <p:cNvSpPr>
            <a:spLocks noChangeArrowheads="1"/>
          </p:cNvSpPr>
          <p:nvPr/>
        </p:nvSpPr>
        <p:spPr bwMode="gray">
          <a:xfrm>
            <a:off x="7910513" y="3771900"/>
            <a:ext cx="836612" cy="290513"/>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31" name="Rectangle 49"/>
          <p:cNvSpPr>
            <a:spLocks noChangeArrowheads="1"/>
          </p:cNvSpPr>
          <p:nvPr/>
        </p:nvSpPr>
        <p:spPr bwMode="gray">
          <a:xfrm>
            <a:off x="7834313" y="3773488"/>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3532" name="Rectangle 50"/>
          <p:cNvSpPr>
            <a:spLocks noChangeArrowheads="1"/>
          </p:cNvSpPr>
          <p:nvPr/>
        </p:nvSpPr>
        <p:spPr bwMode="gray">
          <a:xfrm>
            <a:off x="6262688" y="3771900"/>
            <a:ext cx="823912" cy="290513"/>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33" name="Rectangle 51"/>
          <p:cNvSpPr>
            <a:spLocks noChangeArrowheads="1"/>
          </p:cNvSpPr>
          <p:nvPr/>
        </p:nvSpPr>
        <p:spPr bwMode="gray">
          <a:xfrm>
            <a:off x="7086600" y="3771900"/>
            <a:ext cx="825500" cy="290513"/>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34" name="Rectangle 52"/>
          <p:cNvSpPr>
            <a:spLocks noChangeArrowheads="1"/>
          </p:cNvSpPr>
          <p:nvPr/>
        </p:nvSpPr>
        <p:spPr bwMode="gray">
          <a:xfrm>
            <a:off x="7910513" y="4062413"/>
            <a:ext cx="8366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3535" name="Rectangle 53"/>
          <p:cNvSpPr>
            <a:spLocks noChangeArrowheads="1"/>
          </p:cNvSpPr>
          <p:nvPr/>
        </p:nvSpPr>
        <p:spPr bwMode="gray">
          <a:xfrm>
            <a:off x="7834313" y="4062413"/>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3536" name="Line 54"/>
          <p:cNvSpPr>
            <a:spLocks noChangeShapeType="1"/>
          </p:cNvSpPr>
          <p:nvPr/>
        </p:nvSpPr>
        <p:spPr bwMode="gray">
          <a:xfrm>
            <a:off x="2274888" y="3194050"/>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7" name="Line 55"/>
          <p:cNvSpPr>
            <a:spLocks noChangeShapeType="1"/>
          </p:cNvSpPr>
          <p:nvPr/>
        </p:nvSpPr>
        <p:spPr bwMode="gray">
          <a:xfrm>
            <a:off x="2274888" y="3498850"/>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8" name="Line 56"/>
          <p:cNvSpPr>
            <a:spLocks noChangeShapeType="1"/>
          </p:cNvSpPr>
          <p:nvPr/>
        </p:nvSpPr>
        <p:spPr bwMode="gray">
          <a:xfrm>
            <a:off x="2274888" y="3803650"/>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9" name="Line 57"/>
          <p:cNvSpPr>
            <a:spLocks noChangeShapeType="1"/>
          </p:cNvSpPr>
          <p:nvPr/>
        </p:nvSpPr>
        <p:spPr bwMode="gray">
          <a:xfrm>
            <a:off x="2274888" y="41068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0" name="Line 58"/>
          <p:cNvSpPr>
            <a:spLocks noChangeShapeType="1"/>
          </p:cNvSpPr>
          <p:nvPr/>
        </p:nvSpPr>
        <p:spPr bwMode="gray">
          <a:xfrm>
            <a:off x="2274888" y="44116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1" name="Line 59"/>
          <p:cNvSpPr>
            <a:spLocks noChangeShapeType="1"/>
          </p:cNvSpPr>
          <p:nvPr/>
        </p:nvSpPr>
        <p:spPr bwMode="gray">
          <a:xfrm>
            <a:off x="3111500" y="3498850"/>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2" name="Line 60"/>
          <p:cNvSpPr>
            <a:spLocks noChangeShapeType="1"/>
          </p:cNvSpPr>
          <p:nvPr/>
        </p:nvSpPr>
        <p:spPr bwMode="gray">
          <a:xfrm>
            <a:off x="3111500" y="3803650"/>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3" name="Line 61"/>
          <p:cNvSpPr>
            <a:spLocks noChangeShapeType="1"/>
          </p:cNvSpPr>
          <p:nvPr/>
        </p:nvSpPr>
        <p:spPr bwMode="gray">
          <a:xfrm>
            <a:off x="3111500" y="410686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4" name="Line 62"/>
          <p:cNvSpPr>
            <a:spLocks noChangeShapeType="1"/>
          </p:cNvSpPr>
          <p:nvPr/>
        </p:nvSpPr>
        <p:spPr bwMode="gray">
          <a:xfrm>
            <a:off x="3111500" y="441166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5" name="Line 63"/>
          <p:cNvSpPr>
            <a:spLocks noChangeShapeType="1"/>
          </p:cNvSpPr>
          <p:nvPr/>
        </p:nvSpPr>
        <p:spPr bwMode="gray">
          <a:xfrm>
            <a:off x="3976688" y="3803650"/>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6" name="Line 64"/>
          <p:cNvSpPr>
            <a:spLocks noChangeShapeType="1"/>
          </p:cNvSpPr>
          <p:nvPr/>
        </p:nvSpPr>
        <p:spPr bwMode="gray">
          <a:xfrm>
            <a:off x="3948113" y="410686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7" name="Line 65"/>
          <p:cNvSpPr>
            <a:spLocks noChangeShapeType="1"/>
          </p:cNvSpPr>
          <p:nvPr/>
        </p:nvSpPr>
        <p:spPr bwMode="gray">
          <a:xfrm>
            <a:off x="3948113" y="441166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8" name="Line 66"/>
          <p:cNvSpPr>
            <a:spLocks noChangeShapeType="1"/>
          </p:cNvSpPr>
          <p:nvPr/>
        </p:nvSpPr>
        <p:spPr bwMode="gray">
          <a:xfrm>
            <a:off x="4786313" y="41068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9" name="Line 67"/>
          <p:cNvSpPr>
            <a:spLocks noChangeShapeType="1"/>
          </p:cNvSpPr>
          <p:nvPr/>
        </p:nvSpPr>
        <p:spPr bwMode="gray">
          <a:xfrm>
            <a:off x="4786313" y="44116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0" name="Line 68"/>
          <p:cNvSpPr>
            <a:spLocks noChangeShapeType="1"/>
          </p:cNvSpPr>
          <p:nvPr/>
        </p:nvSpPr>
        <p:spPr bwMode="gray">
          <a:xfrm>
            <a:off x="5622925" y="44116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1" name="Line 69"/>
          <p:cNvSpPr>
            <a:spLocks noChangeShapeType="1"/>
          </p:cNvSpPr>
          <p:nvPr/>
        </p:nvSpPr>
        <p:spPr bwMode="gray">
          <a:xfrm>
            <a:off x="6459538" y="441166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2" name="Line 70"/>
          <p:cNvSpPr>
            <a:spLocks noChangeShapeType="1"/>
          </p:cNvSpPr>
          <p:nvPr/>
        </p:nvSpPr>
        <p:spPr bwMode="gray">
          <a:xfrm>
            <a:off x="7296150" y="441166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gray">
          <a:xfrm>
            <a:off x="7694613" y="4206875"/>
            <a:ext cx="825500"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39" name="Rectangle 3"/>
          <p:cNvSpPr>
            <a:spLocks noChangeArrowheads="1"/>
          </p:cNvSpPr>
          <p:nvPr/>
        </p:nvSpPr>
        <p:spPr bwMode="gray">
          <a:xfrm>
            <a:off x="7694613" y="3916363"/>
            <a:ext cx="825500"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40" name="Rectangle 4"/>
          <p:cNvSpPr>
            <a:spLocks noChangeArrowheads="1"/>
          </p:cNvSpPr>
          <p:nvPr/>
        </p:nvSpPr>
        <p:spPr bwMode="gray">
          <a:xfrm>
            <a:off x="7694613" y="3625850"/>
            <a:ext cx="825500" cy="290513"/>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41" name="Rectangle 6"/>
          <p:cNvSpPr>
            <a:spLocks noGrp="1" noChangeArrowheads="1"/>
          </p:cNvSpPr>
          <p:nvPr>
            <p:ph idx="1"/>
          </p:nvPr>
        </p:nvSpPr>
        <p:spPr>
          <a:xfrm>
            <a:off x="631825" y="4899025"/>
            <a:ext cx="5759450" cy="990600"/>
          </a:xfrm>
        </p:spPr>
        <p:txBody>
          <a:bodyPr lIns="65088" tIns="25400" rIns="65088" bIns="25400" anchor="ctr" anchorCtr="1">
            <a:spAutoFit/>
          </a:bodyPr>
          <a:lstStyle/>
          <a:p>
            <a:pPr marL="352425" indent="-352425" defTabSz="938213" eaLnBrk="1" hangingPunct="1"/>
            <a:r>
              <a:rPr kumimoji="0" lang="zh-CN" altLang="en-US" sz="2800" smtClean="0">
                <a:solidFill>
                  <a:srgbClr val="FF0000"/>
                </a:solidFill>
                <a:latin typeface="楷体_GB2312" pitchFamily="49" charset="-122"/>
                <a:ea typeface="楷体_GB2312" pitchFamily="49" charset="-122"/>
              </a:rPr>
              <a:t>流水线被阻断</a:t>
            </a:r>
          </a:p>
          <a:p>
            <a:pPr marL="352425" indent="-352425" defTabSz="938213" eaLnBrk="1" hangingPunct="1"/>
            <a:r>
              <a:rPr kumimoji="0" lang="zh-CN" altLang="en-US" sz="2800" smtClean="0">
                <a:solidFill>
                  <a:srgbClr val="FF0000"/>
                </a:solidFill>
                <a:latin typeface="楷体_GB2312" pitchFamily="49" charset="-122"/>
                <a:ea typeface="楷体_GB2312" pitchFamily="49" charset="-122"/>
              </a:rPr>
              <a:t>注意</a:t>
            </a:r>
            <a:r>
              <a:rPr kumimoji="0" lang="en-US" altLang="zh-CN" sz="2800" smtClean="0">
                <a:solidFill>
                  <a:srgbClr val="FF0000"/>
                </a:solidFill>
                <a:latin typeface="楷体_GB2312" pitchFamily="49" charset="-122"/>
                <a:ea typeface="楷体_GB2312" pitchFamily="49" charset="-122"/>
              </a:rPr>
              <a:t>:</a:t>
            </a:r>
            <a:r>
              <a:rPr kumimoji="0" lang="zh-CN" altLang="en-US" sz="2800" smtClean="0">
                <a:solidFill>
                  <a:srgbClr val="FF0000"/>
                </a:solidFill>
                <a:latin typeface="楷体_GB2312" pitchFamily="49" charset="-122"/>
                <a:ea typeface="楷体_GB2312" pitchFamily="49" charset="-122"/>
              </a:rPr>
              <a:t>内核运行在</a:t>
            </a:r>
            <a:r>
              <a:rPr kumimoji="0" lang="en-US" altLang="zh-CN" sz="2800" smtClean="0">
                <a:solidFill>
                  <a:srgbClr val="FF0000"/>
                </a:solidFill>
                <a:latin typeface="楷体_GB2312" pitchFamily="49" charset="-122"/>
                <a:ea typeface="楷体_GB2312" pitchFamily="49" charset="-122"/>
              </a:rPr>
              <a:t>ARM</a:t>
            </a:r>
            <a:r>
              <a:rPr kumimoji="0" lang="zh-CN" altLang="en-US" sz="2800" smtClean="0">
                <a:solidFill>
                  <a:srgbClr val="FF0000"/>
                </a:solidFill>
                <a:latin typeface="楷体_GB2312" pitchFamily="49" charset="-122"/>
                <a:ea typeface="楷体_GB2312" pitchFamily="49" charset="-122"/>
              </a:rPr>
              <a:t>状态</a:t>
            </a:r>
          </a:p>
        </p:txBody>
      </p:sp>
      <p:sp>
        <p:nvSpPr>
          <p:cNvPr id="1869829" name="Rectangle 5"/>
          <p:cNvSpPr>
            <a:spLocks noGrp="1" noChangeArrowheads="1"/>
          </p:cNvSpPr>
          <p:nvPr>
            <p:ph type="title"/>
          </p:nvPr>
        </p:nvSpPr>
        <p:spPr>
          <a:xfrm>
            <a:off x="-23019" y="0"/>
            <a:ext cx="7196137" cy="803275"/>
          </a:xfrm>
        </p:spPr>
        <p:txBody>
          <a:bodyPr lIns="82550" tIns="41275" rIns="82550" bIns="41275" anchor="t">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分支流水线举例</a:t>
            </a:r>
          </a:p>
        </p:txBody>
      </p:sp>
      <p:sp>
        <p:nvSpPr>
          <p:cNvPr id="65543" name="Rectangle 7"/>
          <p:cNvSpPr>
            <a:spLocks noChangeArrowheads="1"/>
          </p:cNvSpPr>
          <p:nvPr/>
        </p:nvSpPr>
        <p:spPr bwMode="auto">
          <a:xfrm>
            <a:off x="609600" y="1600200"/>
            <a:ext cx="612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zh-CN" altLang="en-US" sz="1900" b="1">
                <a:latin typeface="Arial" panose="020B0604020202020204" pitchFamily="34" charset="0"/>
                <a:ea typeface="宋体" panose="02010600030101010101" pitchFamily="2" charset="-122"/>
              </a:rPr>
              <a:t>周期</a:t>
            </a:r>
          </a:p>
        </p:txBody>
      </p:sp>
      <p:sp>
        <p:nvSpPr>
          <p:cNvPr id="65544" name="Rectangle 8"/>
          <p:cNvSpPr>
            <a:spLocks noChangeArrowheads="1"/>
          </p:cNvSpPr>
          <p:nvPr/>
        </p:nvSpPr>
        <p:spPr bwMode="auto">
          <a:xfrm>
            <a:off x="4578350" y="1600200"/>
            <a:ext cx="3813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800">
                <a:latin typeface="Arial" panose="020B0604020202020204" pitchFamily="34" charset="0"/>
                <a:ea typeface="宋体" panose="02010600030101010101" pitchFamily="2" charset="-122"/>
              </a:rPr>
              <a:t>   </a:t>
            </a:r>
            <a:r>
              <a:rPr kumimoji="0" lang="en-US" altLang="zh-CN" sz="1800" b="1">
                <a:latin typeface="Arial" panose="020B0604020202020204" pitchFamily="34" charset="0"/>
                <a:ea typeface="宋体" panose="02010600030101010101" pitchFamily="2" charset="-122"/>
              </a:rPr>
              <a:t>1          2           3           4          5</a:t>
            </a:r>
            <a:r>
              <a:rPr kumimoji="0" lang="en-US" altLang="zh-CN" sz="1800">
                <a:latin typeface="Arial" panose="020B0604020202020204" pitchFamily="34" charset="0"/>
                <a:ea typeface="宋体" panose="02010600030101010101" pitchFamily="2" charset="-122"/>
              </a:rPr>
              <a:t>   </a:t>
            </a:r>
          </a:p>
        </p:txBody>
      </p:sp>
      <p:grpSp>
        <p:nvGrpSpPr>
          <p:cNvPr id="65545" name="Group 9"/>
          <p:cNvGrpSpPr>
            <a:grpSpLocks/>
          </p:cNvGrpSpPr>
          <p:nvPr/>
        </p:nvGrpSpPr>
        <p:grpSpPr bwMode="auto">
          <a:xfrm>
            <a:off x="609600" y="2438400"/>
            <a:ext cx="1489075" cy="1893888"/>
            <a:chOff x="384" y="1536"/>
            <a:chExt cx="938" cy="1095"/>
          </a:xfrm>
        </p:grpSpPr>
        <p:sp>
          <p:nvSpPr>
            <p:cNvPr id="65598" name="Rectangle 10"/>
            <p:cNvSpPr>
              <a:spLocks noChangeArrowheads="1"/>
            </p:cNvSpPr>
            <p:nvPr/>
          </p:nvSpPr>
          <p:spPr bwMode="auto">
            <a:xfrm>
              <a:off x="384" y="1536"/>
              <a:ext cx="88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0x8000        BL </a:t>
              </a:r>
            </a:p>
          </p:txBody>
        </p:sp>
        <p:sp>
          <p:nvSpPr>
            <p:cNvPr id="65599" name="Rectangle 11"/>
            <p:cNvSpPr>
              <a:spLocks noChangeArrowheads="1"/>
            </p:cNvSpPr>
            <p:nvPr/>
          </p:nvSpPr>
          <p:spPr bwMode="auto">
            <a:xfrm>
              <a:off x="384" y="1728"/>
              <a:ext cx="77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0x8004        X</a:t>
              </a:r>
            </a:p>
          </p:txBody>
        </p:sp>
        <p:sp>
          <p:nvSpPr>
            <p:cNvPr id="65600" name="Rectangle 12"/>
            <p:cNvSpPr>
              <a:spLocks noChangeArrowheads="1"/>
            </p:cNvSpPr>
            <p:nvPr/>
          </p:nvSpPr>
          <p:spPr bwMode="auto">
            <a:xfrm>
              <a:off x="384" y="1919"/>
              <a:ext cx="85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0x8008        XX</a:t>
              </a:r>
            </a:p>
          </p:txBody>
        </p:sp>
        <p:sp>
          <p:nvSpPr>
            <p:cNvPr id="65601" name="Rectangle 13"/>
            <p:cNvSpPr>
              <a:spLocks noChangeArrowheads="1"/>
            </p:cNvSpPr>
            <p:nvPr/>
          </p:nvSpPr>
          <p:spPr bwMode="auto">
            <a:xfrm>
              <a:off x="384" y="2111"/>
              <a:ext cx="92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0x8FEC      ADD</a:t>
              </a:r>
            </a:p>
          </p:txBody>
        </p:sp>
        <p:sp>
          <p:nvSpPr>
            <p:cNvPr id="65602" name="Rectangle 14"/>
            <p:cNvSpPr>
              <a:spLocks noChangeArrowheads="1"/>
            </p:cNvSpPr>
            <p:nvPr/>
          </p:nvSpPr>
          <p:spPr bwMode="auto">
            <a:xfrm>
              <a:off x="384" y="2302"/>
              <a:ext cx="92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0x8FF0       SUB</a:t>
              </a:r>
            </a:p>
          </p:txBody>
        </p:sp>
        <p:sp>
          <p:nvSpPr>
            <p:cNvPr id="65603" name="Rectangle 15"/>
            <p:cNvSpPr>
              <a:spLocks noChangeArrowheads="1"/>
            </p:cNvSpPr>
            <p:nvPr/>
          </p:nvSpPr>
          <p:spPr bwMode="auto">
            <a:xfrm>
              <a:off x="384" y="2494"/>
              <a:ext cx="93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en-US" altLang="zh-CN" sz="1400" b="1">
                  <a:latin typeface="Arial" panose="020B0604020202020204" pitchFamily="34" charset="0"/>
                  <a:ea typeface="宋体" panose="02010600030101010101" pitchFamily="2" charset="-122"/>
                </a:rPr>
                <a:t>0x8FF4       MOV</a:t>
              </a:r>
            </a:p>
          </p:txBody>
        </p:sp>
      </p:grpSp>
      <p:sp>
        <p:nvSpPr>
          <p:cNvPr id="65546" name="Rectangle 16"/>
          <p:cNvSpPr>
            <a:spLocks noChangeArrowheads="1"/>
          </p:cNvSpPr>
          <p:nvPr/>
        </p:nvSpPr>
        <p:spPr bwMode="auto">
          <a:xfrm>
            <a:off x="609600" y="1981200"/>
            <a:ext cx="1400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3821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3821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3821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3821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3821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88000"/>
              </a:lnSpc>
              <a:spcBef>
                <a:spcPct val="0"/>
              </a:spcBef>
              <a:buClrTx/>
              <a:buSzTx/>
              <a:buFontTx/>
              <a:buNone/>
            </a:pPr>
            <a:r>
              <a:rPr kumimoji="0" lang="zh-CN" altLang="en-US" sz="1600" b="1" u="sng">
                <a:latin typeface="Arial" panose="020B0604020202020204" pitchFamily="34" charset="0"/>
                <a:ea typeface="宋体" panose="02010600030101010101" pitchFamily="2" charset="-122"/>
              </a:rPr>
              <a:t>地址</a:t>
            </a:r>
            <a:r>
              <a:rPr kumimoji="0" lang="zh-CN" altLang="en-US" sz="1600" b="1">
                <a:latin typeface="Arial" panose="020B0604020202020204" pitchFamily="34" charset="0"/>
                <a:ea typeface="宋体" panose="02010600030101010101" pitchFamily="2" charset="-122"/>
              </a:rPr>
              <a:t>        </a:t>
            </a:r>
            <a:r>
              <a:rPr kumimoji="0" lang="zh-CN" altLang="en-US" sz="1600" b="1" u="sng">
                <a:latin typeface="Arial" panose="020B0604020202020204" pitchFamily="34" charset="0"/>
                <a:ea typeface="宋体" panose="02010600030101010101" pitchFamily="2" charset="-122"/>
              </a:rPr>
              <a:t>操作</a:t>
            </a:r>
            <a:endParaRPr kumimoji="0" lang="zh-CN" altLang="en-US" sz="1900" b="1">
              <a:latin typeface="Arial" panose="020B0604020202020204" pitchFamily="34" charset="0"/>
              <a:ea typeface="宋体" panose="02010600030101010101" pitchFamily="2" charset="-122"/>
            </a:endParaRPr>
          </a:p>
        </p:txBody>
      </p:sp>
      <p:sp>
        <p:nvSpPr>
          <p:cNvPr id="65547" name="Line 17"/>
          <p:cNvSpPr>
            <a:spLocks noChangeShapeType="1"/>
          </p:cNvSpPr>
          <p:nvPr/>
        </p:nvSpPr>
        <p:spPr bwMode="auto">
          <a:xfrm>
            <a:off x="685800" y="1905000"/>
            <a:ext cx="7975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8" name="Rectangle 18"/>
          <p:cNvSpPr>
            <a:spLocks noChangeArrowheads="1"/>
          </p:cNvSpPr>
          <p:nvPr/>
        </p:nvSpPr>
        <p:spPr bwMode="gray">
          <a:xfrm>
            <a:off x="5222875" y="3330575"/>
            <a:ext cx="823913" cy="295275"/>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49" name="Rectangle 19"/>
          <p:cNvSpPr>
            <a:spLocks noChangeArrowheads="1"/>
          </p:cNvSpPr>
          <p:nvPr/>
        </p:nvSpPr>
        <p:spPr bwMode="gray">
          <a:xfrm>
            <a:off x="5140325" y="3321050"/>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5550" name="Rectangle 20"/>
          <p:cNvSpPr>
            <a:spLocks noChangeArrowheads="1"/>
          </p:cNvSpPr>
          <p:nvPr/>
        </p:nvSpPr>
        <p:spPr bwMode="gray">
          <a:xfrm>
            <a:off x="6046788" y="3330575"/>
            <a:ext cx="823912" cy="295275"/>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51" name="Rectangle 21"/>
          <p:cNvSpPr>
            <a:spLocks noChangeArrowheads="1"/>
          </p:cNvSpPr>
          <p:nvPr/>
        </p:nvSpPr>
        <p:spPr bwMode="gray">
          <a:xfrm>
            <a:off x="5964238" y="3321050"/>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5552" name="Rectangle 22"/>
          <p:cNvSpPr>
            <a:spLocks noChangeArrowheads="1"/>
          </p:cNvSpPr>
          <p:nvPr/>
        </p:nvSpPr>
        <p:spPr bwMode="gray">
          <a:xfrm>
            <a:off x="6870700" y="3333750"/>
            <a:ext cx="823913"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53" name="Rectangle 23"/>
          <p:cNvSpPr>
            <a:spLocks noChangeArrowheads="1"/>
          </p:cNvSpPr>
          <p:nvPr/>
        </p:nvSpPr>
        <p:spPr bwMode="white">
          <a:xfrm>
            <a:off x="6804025" y="3321050"/>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5554" name="Rectangle 24"/>
          <p:cNvSpPr>
            <a:spLocks noChangeArrowheads="1"/>
          </p:cNvSpPr>
          <p:nvPr/>
        </p:nvSpPr>
        <p:spPr bwMode="gray">
          <a:xfrm>
            <a:off x="6046788" y="3625850"/>
            <a:ext cx="823912" cy="290513"/>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55" name="Rectangle 25"/>
          <p:cNvSpPr>
            <a:spLocks noChangeArrowheads="1"/>
          </p:cNvSpPr>
          <p:nvPr/>
        </p:nvSpPr>
        <p:spPr bwMode="gray">
          <a:xfrm>
            <a:off x="5964238" y="3614738"/>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5556" name="Rectangle 26"/>
          <p:cNvSpPr>
            <a:spLocks noChangeArrowheads="1"/>
          </p:cNvSpPr>
          <p:nvPr/>
        </p:nvSpPr>
        <p:spPr bwMode="gray">
          <a:xfrm>
            <a:off x="6870700" y="3625850"/>
            <a:ext cx="823913" cy="290513"/>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57" name="Rectangle 27"/>
          <p:cNvSpPr>
            <a:spLocks noChangeArrowheads="1"/>
          </p:cNvSpPr>
          <p:nvPr/>
        </p:nvSpPr>
        <p:spPr bwMode="gray">
          <a:xfrm>
            <a:off x="6788150" y="3614738"/>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5558" name="Rectangle 28"/>
          <p:cNvSpPr>
            <a:spLocks noChangeArrowheads="1"/>
          </p:cNvSpPr>
          <p:nvPr/>
        </p:nvSpPr>
        <p:spPr bwMode="white">
          <a:xfrm>
            <a:off x="7627938" y="3614738"/>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5559" name="Rectangle 29"/>
          <p:cNvSpPr>
            <a:spLocks noChangeArrowheads="1"/>
          </p:cNvSpPr>
          <p:nvPr/>
        </p:nvSpPr>
        <p:spPr bwMode="gray">
          <a:xfrm>
            <a:off x="6870700" y="3916363"/>
            <a:ext cx="823913"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60" name="Rectangle 30"/>
          <p:cNvSpPr>
            <a:spLocks noChangeArrowheads="1"/>
          </p:cNvSpPr>
          <p:nvPr/>
        </p:nvSpPr>
        <p:spPr bwMode="gray">
          <a:xfrm>
            <a:off x="6788150" y="3921125"/>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5561" name="Rectangle 31"/>
          <p:cNvSpPr>
            <a:spLocks noChangeArrowheads="1"/>
          </p:cNvSpPr>
          <p:nvPr/>
        </p:nvSpPr>
        <p:spPr bwMode="gray">
          <a:xfrm>
            <a:off x="7613650" y="3919538"/>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5562" name="Rectangle 32"/>
          <p:cNvSpPr>
            <a:spLocks noChangeArrowheads="1"/>
          </p:cNvSpPr>
          <p:nvPr/>
        </p:nvSpPr>
        <p:spPr bwMode="gray">
          <a:xfrm>
            <a:off x="7613650" y="4206875"/>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5563" name="Rectangle 33"/>
          <p:cNvSpPr>
            <a:spLocks noChangeArrowheads="1"/>
          </p:cNvSpPr>
          <p:nvPr/>
        </p:nvSpPr>
        <p:spPr bwMode="gray">
          <a:xfrm>
            <a:off x="2751138" y="2455863"/>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64" name="Rectangle 34"/>
          <p:cNvSpPr>
            <a:spLocks noChangeArrowheads="1"/>
          </p:cNvSpPr>
          <p:nvPr/>
        </p:nvSpPr>
        <p:spPr bwMode="gray">
          <a:xfrm>
            <a:off x="2668588" y="2454275"/>
            <a:ext cx="98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5565" name="Rectangle 35"/>
          <p:cNvSpPr>
            <a:spLocks noChangeArrowheads="1"/>
          </p:cNvSpPr>
          <p:nvPr/>
        </p:nvSpPr>
        <p:spPr bwMode="gray">
          <a:xfrm>
            <a:off x="3575050" y="2457450"/>
            <a:ext cx="823913" cy="292100"/>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66" name="Rectangle 36"/>
          <p:cNvSpPr>
            <a:spLocks noChangeArrowheads="1"/>
          </p:cNvSpPr>
          <p:nvPr/>
        </p:nvSpPr>
        <p:spPr bwMode="gray">
          <a:xfrm>
            <a:off x="3492500" y="2454275"/>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5567" name="Rectangle 37"/>
          <p:cNvSpPr>
            <a:spLocks noChangeArrowheads="1"/>
          </p:cNvSpPr>
          <p:nvPr/>
        </p:nvSpPr>
        <p:spPr bwMode="gray">
          <a:xfrm>
            <a:off x="4398963" y="2455863"/>
            <a:ext cx="825500"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68" name="Rectangle 38"/>
          <p:cNvSpPr>
            <a:spLocks noChangeArrowheads="1"/>
          </p:cNvSpPr>
          <p:nvPr/>
        </p:nvSpPr>
        <p:spPr bwMode="white">
          <a:xfrm>
            <a:off x="4332288" y="2454275"/>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Execute</a:t>
            </a:r>
          </a:p>
        </p:txBody>
      </p:sp>
      <p:sp>
        <p:nvSpPr>
          <p:cNvPr id="65569" name="Rectangle 39"/>
          <p:cNvSpPr>
            <a:spLocks noChangeArrowheads="1"/>
          </p:cNvSpPr>
          <p:nvPr/>
        </p:nvSpPr>
        <p:spPr bwMode="gray">
          <a:xfrm>
            <a:off x="5222875" y="2457450"/>
            <a:ext cx="823913"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70" name="Rectangle 40"/>
          <p:cNvSpPr>
            <a:spLocks noChangeArrowheads="1"/>
          </p:cNvSpPr>
          <p:nvPr/>
        </p:nvSpPr>
        <p:spPr bwMode="white">
          <a:xfrm>
            <a:off x="5156200" y="2455863"/>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Linkret</a:t>
            </a:r>
          </a:p>
        </p:txBody>
      </p:sp>
      <p:sp>
        <p:nvSpPr>
          <p:cNvPr id="65571" name="Rectangle 41"/>
          <p:cNvSpPr>
            <a:spLocks noChangeArrowheads="1"/>
          </p:cNvSpPr>
          <p:nvPr/>
        </p:nvSpPr>
        <p:spPr bwMode="gray">
          <a:xfrm>
            <a:off x="6046788" y="2457450"/>
            <a:ext cx="823912" cy="292100"/>
          </a:xfrm>
          <a:prstGeom prst="rect">
            <a:avLst/>
          </a:prstGeom>
          <a:solidFill>
            <a:schemeClr val="tx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72" name="Rectangle 42"/>
          <p:cNvSpPr>
            <a:spLocks noChangeArrowheads="1"/>
          </p:cNvSpPr>
          <p:nvPr/>
        </p:nvSpPr>
        <p:spPr bwMode="white">
          <a:xfrm>
            <a:off x="5980113" y="2455863"/>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solidFill>
                  <a:schemeClr val="bg1"/>
                </a:solidFill>
                <a:latin typeface="Arial" panose="020B0604020202020204" pitchFamily="34" charset="0"/>
                <a:ea typeface="宋体" panose="02010600030101010101" pitchFamily="2" charset="-122"/>
              </a:rPr>
              <a:t>Adjust</a:t>
            </a:r>
          </a:p>
        </p:txBody>
      </p:sp>
      <p:sp>
        <p:nvSpPr>
          <p:cNvPr id="65573" name="Rectangle 43"/>
          <p:cNvSpPr>
            <a:spLocks noChangeArrowheads="1"/>
          </p:cNvSpPr>
          <p:nvPr/>
        </p:nvSpPr>
        <p:spPr bwMode="gray">
          <a:xfrm>
            <a:off x="3575050" y="2749550"/>
            <a:ext cx="823913" cy="290513"/>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74" name="Rectangle 44"/>
          <p:cNvSpPr>
            <a:spLocks noChangeArrowheads="1"/>
          </p:cNvSpPr>
          <p:nvPr/>
        </p:nvSpPr>
        <p:spPr bwMode="gray">
          <a:xfrm>
            <a:off x="3492500" y="2730500"/>
            <a:ext cx="98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5575" name="Rectangle 45"/>
          <p:cNvSpPr>
            <a:spLocks noChangeArrowheads="1"/>
          </p:cNvSpPr>
          <p:nvPr/>
        </p:nvSpPr>
        <p:spPr bwMode="gray">
          <a:xfrm>
            <a:off x="4398963" y="2747963"/>
            <a:ext cx="823912" cy="290512"/>
          </a:xfrm>
          <a:prstGeom prst="rect">
            <a:avLst/>
          </a:prstGeom>
          <a:solidFill>
            <a:schemeClr val="folHlink"/>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76" name="Rectangle 46"/>
          <p:cNvSpPr>
            <a:spLocks noChangeArrowheads="1"/>
          </p:cNvSpPr>
          <p:nvPr/>
        </p:nvSpPr>
        <p:spPr bwMode="gray">
          <a:xfrm>
            <a:off x="4316413" y="2728913"/>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Decode</a:t>
            </a:r>
          </a:p>
        </p:txBody>
      </p:sp>
      <p:sp>
        <p:nvSpPr>
          <p:cNvPr id="65577" name="Rectangle 47"/>
          <p:cNvSpPr>
            <a:spLocks noChangeArrowheads="1"/>
          </p:cNvSpPr>
          <p:nvPr/>
        </p:nvSpPr>
        <p:spPr bwMode="gray">
          <a:xfrm>
            <a:off x="5222875" y="2749550"/>
            <a:ext cx="823913" cy="288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78" name="Rectangle 48"/>
          <p:cNvSpPr>
            <a:spLocks noChangeArrowheads="1"/>
          </p:cNvSpPr>
          <p:nvPr/>
        </p:nvSpPr>
        <p:spPr bwMode="gray">
          <a:xfrm>
            <a:off x="6046788" y="2749550"/>
            <a:ext cx="823912" cy="288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79" name="Rectangle 49"/>
          <p:cNvSpPr>
            <a:spLocks noChangeArrowheads="1"/>
          </p:cNvSpPr>
          <p:nvPr/>
        </p:nvSpPr>
        <p:spPr bwMode="gray">
          <a:xfrm>
            <a:off x="5222875" y="3038475"/>
            <a:ext cx="823913"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80" name="Rectangle 50"/>
          <p:cNvSpPr>
            <a:spLocks noChangeArrowheads="1"/>
          </p:cNvSpPr>
          <p:nvPr/>
        </p:nvSpPr>
        <p:spPr bwMode="gray">
          <a:xfrm>
            <a:off x="6046788" y="3038475"/>
            <a:ext cx="823912"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81" name="Rectangle 51"/>
          <p:cNvSpPr>
            <a:spLocks noChangeArrowheads="1"/>
          </p:cNvSpPr>
          <p:nvPr/>
        </p:nvSpPr>
        <p:spPr bwMode="gray">
          <a:xfrm>
            <a:off x="4398963" y="3038475"/>
            <a:ext cx="823912" cy="292100"/>
          </a:xfrm>
          <a:prstGeom prst="rect">
            <a:avLst/>
          </a:prstGeom>
          <a:solidFill>
            <a:schemeClr val="bg2"/>
          </a:solidFill>
          <a:ln w="12700">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5582" name="Rectangle 52"/>
          <p:cNvSpPr>
            <a:spLocks noChangeArrowheads="1"/>
          </p:cNvSpPr>
          <p:nvPr/>
        </p:nvSpPr>
        <p:spPr bwMode="gray">
          <a:xfrm>
            <a:off x="4316413" y="30353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400" b="1">
                <a:latin typeface="Arial" panose="020B0604020202020204" pitchFamily="34" charset="0"/>
                <a:ea typeface="宋体" panose="02010600030101010101" pitchFamily="2" charset="-122"/>
              </a:rPr>
              <a:t>Fetch</a:t>
            </a:r>
          </a:p>
        </p:txBody>
      </p:sp>
      <p:sp>
        <p:nvSpPr>
          <p:cNvPr id="65583" name="Line 53"/>
          <p:cNvSpPr>
            <a:spLocks noChangeShapeType="1"/>
          </p:cNvSpPr>
          <p:nvPr/>
        </p:nvSpPr>
        <p:spPr bwMode="gray">
          <a:xfrm>
            <a:off x="2884488" y="30448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4" name="Line 54"/>
          <p:cNvSpPr>
            <a:spLocks noChangeShapeType="1"/>
          </p:cNvSpPr>
          <p:nvPr/>
        </p:nvSpPr>
        <p:spPr bwMode="gray">
          <a:xfrm>
            <a:off x="2884488" y="33496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5" name="Line 55"/>
          <p:cNvSpPr>
            <a:spLocks noChangeShapeType="1"/>
          </p:cNvSpPr>
          <p:nvPr/>
        </p:nvSpPr>
        <p:spPr bwMode="gray">
          <a:xfrm>
            <a:off x="2884488" y="36544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6" name="Line 56"/>
          <p:cNvSpPr>
            <a:spLocks noChangeShapeType="1"/>
          </p:cNvSpPr>
          <p:nvPr/>
        </p:nvSpPr>
        <p:spPr bwMode="gray">
          <a:xfrm>
            <a:off x="2884488" y="3957638"/>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7" name="Line 57"/>
          <p:cNvSpPr>
            <a:spLocks noChangeShapeType="1"/>
          </p:cNvSpPr>
          <p:nvPr/>
        </p:nvSpPr>
        <p:spPr bwMode="gray">
          <a:xfrm>
            <a:off x="2884488" y="4262438"/>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8" name="Line 58"/>
          <p:cNvSpPr>
            <a:spLocks noChangeShapeType="1"/>
          </p:cNvSpPr>
          <p:nvPr/>
        </p:nvSpPr>
        <p:spPr bwMode="gray">
          <a:xfrm>
            <a:off x="3759200" y="335756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9" name="Line 59"/>
          <p:cNvSpPr>
            <a:spLocks noChangeShapeType="1"/>
          </p:cNvSpPr>
          <p:nvPr/>
        </p:nvSpPr>
        <p:spPr bwMode="gray">
          <a:xfrm>
            <a:off x="3721100" y="366236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0" name="Line 60"/>
          <p:cNvSpPr>
            <a:spLocks noChangeShapeType="1"/>
          </p:cNvSpPr>
          <p:nvPr/>
        </p:nvSpPr>
        <p:spPr bwMode="gray">
          <a:xfrm>
            <a:off x="3721100" y="396557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1" name="Line 61"/>
          <p:cNvSpPr>
            <a:spLocks noChangeShapeType="1"/>
          </p:cNvSpPr>
          <p:nvPr/>
        </p:nvSpPr>
        <p:spPr bwMode="gray">
          <a:xfrm>
            <a:off x="3721100" y="427037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2" name="Line 62"/>
          <p:cNvSpPr>
            <a:spLocks noChangeShapeType="1"/>
          </p:cNvSpPr>
          <p:nvPr/>
        </p:nvSpPr>
        <p:spPr bwMode="gray">
          <a:xfrm>
            <a:off x="4567238" y="3665538"/>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3" name="Line 63"/>
          <p:cNvSpPr>
            <a:spLocks noChangeShapeType="1"/>
          </p:cNvSpPr>
          <p:nvPr/>
        </p:nvSpPr>
        <p:spPr bwMode="gray">
          <a:xfrm>
            <a:off x="4567238" y="3968750"/>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4" name="Line 64"/>
          <p:cNvSpPr>
            <a:spLocks noChangeShapeType="1"/>
          </p:cNvSpPr>
          <p:nvPr/>
        </p:nvSpPr>
        <p:spPr bwMode="gray">
          <a:xfrm>
            <a:off x="4567238" y="4273550"/>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5" name="Line 65"/>
          <p:cNvSpPr>
            <a:spLocks noChangeShapeType="1"/>
          </p:cNvSpPr>
          <p:nvPr/>
        </p:nvSpPr>
        <p:spPr bwMode="gray">
          <a:xfrm>
            <a:off x="5389563" y="39592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6" name="Line 66"/>
          <p:cNvSpPr>
            <a:spLocks noChangeShapeType="1"/>
          </p:cNvSpPr>
          <p:nvPr/>
        </p:nvSpPr>
        <p:spPr bwMode="gray">
          <a:xfrm>
            <a:off x="5389563" y="42640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7" name="Line 67"/>
          <p:cNvSpPr>
            <a:spLocks noChangeShapeType="1"/>
          </p:cNvSpPr>
          <p:nvPr/>
        </p:nvSpPr>
        <p:spPr bwMode="gray">
          <a:xfrm>
            <a:off x="6302375" y="42640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258" name="Rectangle 2"/>
          <p:cNvSpPr>
            <a:spLocks noChangeArrowheads="1"/>
          </p:cNvSpPr>
          <p:nvPr/>
        </p:nvSpPr>
        <p:spPr bwMode="auto">
          <a:xfrm>
            <a:off x="0" y="34925"/>
            <a:ext cx="7415213" cy="765175"/>
          </a:xfrm>
          <a:prstGeom prst="rect">
            <a:avLst/>
          </a:prstGeom>
          <a:noFill/>
          <a:ln w="9525">
            <a:noFill/>
            <a:miter lim="800000"/>
            <a:headEnd/>
            <a:tailEnd/>
          </a:ln>
          <a:effectLst/>
        </p:spPr>
        <p:txBody>
          <a:bodyPr lIns="82550" tIns="41275" rIns="82550" bIns="41275"/>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超标量执行</a:t>
            </a:r>
          </a:p>
        </p:txBody>
      </p:sp>
      <p:sp>
        <p:nvSpPr>
          <p:cNvPr id="6758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75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7589" name="Text Box 5"/>
          <p:cNvSpPr txBox="1">
            <a:spLocks noChangeArrowheads="1"/>
          </p:cNvSpPr>
          <p:nvPr/>
        </p:nvSpPr>
        <p:spPr bwMode="auto">
          <a:xfrm>
            <a:off x="606425" y="1401763"/>
            <a:ext cx="825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zh-CN" altLang="en-US" sz="2400" b="1">
                <a:latin typeface="Times New Roman" panose="02020603050405020304" pitchFamily="18" charset="0"/>
                <a:ea typeface="宋体" panose="02010600030101010101" pitchFamily="2" charset="-122"/>
              </a:rPr>
              <a:t>超标量</a:t>
            </a:r>
            <a:r>
              <a:rPr lang="en-US" altLang="zh-CN" sz="2400" b="1">
                <a:latin typeface="Times New Roman" panose="02020603050405020304" pitchFamily="18" charset="0"/>
                <a:ea typeface="宋体" panose="02010600030101010101" pitchFamily="2" charset="-122"/>
              </a:rPr>
              <a:t>(Superscalar)</a:t>
            </a:r>
            <a:r>
              <a:rPr lang="zh-CN" altLang="en-US" sz="2400" b="1">
                <a:latin typeface="Times New Roman" panose="02020603050405020304" pitchFamily="18" charset="0"/>
                <a:ea typeface="宋体" panose="02010600030101010101" pitchFamily="2" charset="-122"/>
              </a:rPr>
              <a:t>执行：超标量</a:t>
            </a:r>
            <a:r>
              <a:rPr lang="en-US" altLang="zh-CN" sz="2400" b="1">
                <a:latin typeface="Times New Roman" panose="02020603050405020304" pitchFamily="18" charset="0"/>
                <a:ea typeface="宋体" panose="02010600030101010101" pitchFamily="2" charset="-122"/>
              </a:rPr>
              <a:t>CPU</a:t>
            </a:r>
            <a:r>
              <a:rPr lang="zh-CN" altLang="en-US" sz="2400" b="1">
                <a:latin typeface="Times New Roman" panose="02020603050405020304" pitchFamily="18" charset="0"/>
                <a:ea typeface="宋体" panose="02010600030101010101" pitchFamily="2" charset="-122"/>
              </a:rPr>
              <a:t>采用多条流水线结构     </a:t>
            </a:r>
          </a:p>
        </p:txBody>
      </p:sp>
      <p:sp>
        <p:nvSpPr>
          <p:cNvPr id="67590" name="Text Box 6"/>
          <p:cNvSpPr txBox="1">
            <a:spLocks noChangeArrowheads="1"/>
          </p:cNvSpPr>
          <p:nvPr/>
        </p:nvSpPr>
        <p:spPr bwMode="auto">
          <a:xfrm>
            <a:off x="2879725" y="4356100"/>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执行</a:t>
            </a:r>
            <a:r>
              <a:rPr lang="en-US" altLang="zh-CN" sz="1600">
                <a:latin typeface="Times New Roman" panose="02020603050405020304" pitchFamily="18" charset="0"/>
                <a:ea typeface="宋体" panose="02010600030101010101" pitchFamily="2" charset="-122"/>
              </a:rPr>
              <a:t>1</a:t>
            </a:r>
          </a:p>
        </p:txBody>
      </p:sp>
      <p:sp>
        <p:nvSpPr>
          <p:cNvPr id="67591" name="Text Box 7"/>
          <p:cNvSpPr txBox="1">
            <a:spLocks noChangeArrowheads="1"/>
          </p:cNvSpPr>
          <p:nvPr/>
        </p:nvSpPr>
        <p:spPr bwMode="auto">
          <a:xfrm>
            <a:off x="2879725" y="3254375"/>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取指</a:t>
            </a:r>
          </a:p>
        </p:txBody>
      </p:sp>
      <p:sp>
        <p:nvSpPr>
          <p:cNvPr id="67592" name="Text Box 8"/>
          <p:cNvSpPr txBox="1">
            <a:spLocks noChangeArrowheads="1"/>
          </p:cNvSpPr>
          <p:nvPr/>
        </p:nvSpPr>
        <p:spPr bwMode="auto">
          <a:xfrm>
            <a:off x="2898775" y="2260600"/>
            <a:ext cx="29527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指令</a:t>
            </a:r>
          </a:p>
        </p:txBody>
      </p:sp>
      <p:sp>
        <p:nvSpPr>
          <p:cNvPr id="67593" name="Text Box 9"/>
          <p:cNvSpPr txBox="1">
            <a:spLocks noChangeArrowheads="1"/>
          </p:cNvSpPr>
          <p:nvPr/>
        </p:nvSpPr>
        <p:spPr bwMode="auto">
          <a:xfrm>
            <a:off x="2879725" y="3994150"/>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译码</a:t>
            </a:r>
            <a:r>
              <a:rPr lang="en-US" altLang="zh-CN" sz="1600">
                <a:latin typeface="Times New Roman" panose="02020603050405020304" pitchFamily="18" charset="0"/>
                <a:ea typeface="宋体" panose="02010600030101010101" pitchFamily="2" charset="-122"/>
              </a:rPr>
              <a:t>2</a:t>
            </a:r>
          </a:p>
        </p:txBody>
      </p:sp>
      <p:sp>
        <p:nvSpPr>
          <p:cNvPr id="67594" name="Text Box 10"/>
          <p:cNvSpPr txBox="1">
            <a:spLocks noChangeArrowheads="1"/>
          </p:cNvSpPr>
          <p:nvPr/>
        </p:nvSpPr>
        <p:spPr bwMode="auto">
          <a:xfrm>
            <a:off x="2886075" y="3621088"/>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译码</a:t>
            </a:r>
            <a:r>
              <a:rPr lang="en-US" altLang="zh-CN" sz="1600">
                <a:latin typeface="Times New Roman" panose="02020603050405020304" pitchFamily="18" charset="0"/>
                <a:ea typeface="宋体" panose="02010600030101010101" pitchFamily="2" charset="-122"/>
              </a:rPr>
              <a:t>1</a:t>
            </a:r>
          </a:p>
        </p:txBody>
      </p:sp>
      <p:sp>
        <p:nvSpPr>
          <p:cNvPr id="67595" name="Text Box 11"/>
          <p:cNvSpPr txBox="1">
            <a:spLocks noChangeArrowheads="1"/>
          </p:cNvSpPr>
          <p:nvPr/>
        </p:nvSpPr>
        <p:spPr bwMode="auto">
          <a:xfrm>
            <a:off x="2884488" y="4722813"/>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执行</a:t>
            </a:r>
            <a:r>
              <a:rPr lang="en-US" altLang="zh-CN" sz="1600">
                <a:latin typeface="Times New Roman" panose="02020603050405020304" pitchFamily="18" charset="0"/>
                <a:ea typeface="宋体" panose="02010600030101010101" pitchFamily="2" charset="-122"/>
              </a:rPr>
              <a:t>2</a:t>
            </a:r>
          </a:p>
        </p:txBody>
      </p:sp>
      <p:sp>
        <p:nvSpPr>
          <p:cNvPr id="67596" name="Text Box 12"/>
          <p:cNvSpPr txBox="1">
            <a:spLocks noChangeArrowheads="1"/>
          </p:cNvSpPr>
          <p:nvPr/>
        </p:nvSpPr>
        <p:spPr bwMode="auto">
          <a:xfrm>
            <a:off x="4911725" y="4356100"/>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执行</a:t>
            </a:r>
            <a:r>
              <a:rPr lang="en-US" altLang="zh-CN" sz="1600">
                <a:latin typeface="Times New Roman" panose="02020603050405020304" pitchFamily="18" charset="0"/>
                <a:ea typeface="宋体" panose="02010600030101010101" pitchFamily="2" charset="-122"/>
              </a:rPr>
              <a:t>1</a:t>
            </a:r>
          </a:p>
        </p:txBody>
      </p:sp>
      <p:sp>
        <p:nvSpPr>
          <p:cNvPr id="67597" name="Text Box 13"/>
          <p:cNvSpPr txBox="1">
            <a:spLocks noChangeArrowheads="1"/>
          </p:cNvSpPr>
          <p:nvPr/>
        </p:nvSpPr>
        <p:spPr bwMode="auto">
          <a:xfrm>
            <a:off x="4911725" y="3254375"/>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取指</a:t>
            </a:r>
          </a:p>
        </p:txBody>
      </p:sp>
      <p:sp>
        <p:nvSpPr>
          <p:cNvPr id="67598" name="Text Box 14"/>
          <p:cNvSpPr txBox="1">
            <a:spLocks noChangeArrowheads="1"/>
          </p:cNvSpPr>
          <p:nvPr/>
        </p:nvSpPr>
        <p:spPr bwMode="auto">
          <a:xfrm>
            <a:off x="4911725" y="3994150"/>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译码</a:t>
            </a:r>
            <a:r>
              <a:rPr lang="en-US" altLang="zh-CN" sz="1600">
                <a:latin typeface="Times New Roman" panose="02020603050405020304" pitchFamily="18" charset="0"/>
                <a:ea typeface="宋体" panose="02010600030101010101" pitchFamily="2" charset="-122"/>
              </a:rPr>
              <a:t>2</a:t>
            </a:r>
          </a:p>
        </p:txBody>
      </p:sp>
      <p:sp>
        <p:nvSpPr>
          <p:cNvPr id="67599" name="Text Box 15"/>
          <p:cNvSpPr txBox="1">
            <a:spLocks noChangeArrowheads="1"/>
          </p:cNvSpPr>
          <p:nvPr/>
        </p:nvSpPr>
        <p:spPr bwMode="auto">
          <a:xfrm>
            <a:off x="4918075" y="3621088"/>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译码</a:t>
            </a:r>
            <a:r>
              <a:rPr lang="en-US" altLang="zh-CN" sz="1600">
                <a:latin typeface="Times New Roman" panose="02020603050405020304" pitchFamily="18" charset="0"/>
                <a:ea typeface="宋体" panose="02010600030101010101" pitchFamily="2" charset="-122"/>
              </a:rPr>
              <a:t>1</a:t>
            </a:r>
          </a:p>
        </p:txBody>
      </p:sp>
      <p:sp>
        <p:nvSpPr>
          <p:cNvPr id="67600" name="Text Box 16"/>
          <p:cNvSpPr txBox="1">
            <a:spLocks noChangeArrowheads="1"/>
          </p:cNvSpPr>
          <p:nvPr/>
        </p:nvSpPr>
        <p:spPr bwMode="auto">
          <a:xfrm>
            <a:off x="4916488" y="4722813"/>
            <a:ext cx="10223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执行</a:t>
            </a:r>
            <a:r>
              <a:rPr lang="en-US" altLang="zh-CN" sz="1600">
                <a:latin typeface="Times New Roman" panose="02020603050405020304" pitchFamily="18" charset="0"/>
                <a:ea typeface="宋体" panose="02010600030101010101" pitchFamily="2" charset="-122"/>
              </a:rPr>
              <a:t>2</a:t>
            </a:r>
          </a:p>
        </p:txBody>
      </p:sp>
      <p:sp>
        <p:nvSpPr>
          <p:cNvPr id="67601" name="Rectangle 17"/>
          <p:cNvSpPr>
            <a:spLocks noChangeArrowheads="1"/>
          </p:cNvSpPr>
          <p:nvPr/>
        </p:nvSpPr>
        <p:spPr bwMode="auto">
          <a:xfrm>
            <a:off x="2327275" y="2990850"/>
            <a:ext cx="1857375" cy="2381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7602" name="Text Box 18"/>
          <p:cNvSpPr txBox="1">
            <a:spLocks noChangeArrowheads="1"/>
          </p:cNvSpPr>
          <p:nvPr/>
        </p:nvSpPr>
        <p:spPr bwMode="auto">
          <a:xfrm>
            <a:off x="2371725" y="3586163"/>
            <a:ext cx="4492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流水线</a:t>
            </a:r>
            <a:r>
              <a:rPr lang="en-US" altLang="zh-CN" sz="2000">
                <a:latin typeface="Times New Roman" panose="02020603050405020304" pitchFamily="18" charset="0"/>
                <a:ea typeface="宋体" panose="02010600030101010101" pitchFamily="2" charset="-122"/>
              </a:rPr>
              <a:t>1</a:t>
            </a:r>
          </a:p>
        </p:txBody>
      </p:sp>
      <p:sp>
        <p:nvSpPr>
          <p:cNvPr id="67603" name="Text Box 19"/>
          <p:cNvSpPr txBox="1">
            <a:spLocks noChangeArrowheads="1"/>
          </p:cNvSpPr>
          <p:nvPr/>
        </p:nvSpPr>
        <p:spPr bwMode="auto">
          <a:xfrm>
            <a:off x="4408488" y="3578225"/>
            <a:ext cx="449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流水线</a:t>
            </a:r>
            <a:r>
              <a:rPr lang="en-US" altLang="zh-CN" sz="2000">
                <a:latin typeface="Times New Roman" panose="02020603050405020304" pitchFamily="18" charset="0"/>
                <a:ea typeface="宋体" panose="02010600030101010101" pitchFamily="2" charset="-122"/>
              </a:rPr>
              <a:t>2</a:t>
            </a:r>
          </a:p>
        </p:txBody>
      </p:sp>
      <p:sp>
        <p:nvSpPr>
          <p:cNvPr id="67604" name="Rectangle 20"/>
          <p:cNvSpPr>
            <a:spLocks noChangeArrowheads="1"/>
          </p:cNvSpPr>
          <p:nvPr/>
        </p:nvSpPr>
        <p:spPr bwMode="auto">
          <a:xfrm>
            <a:off x="4379913" y="2995613"/>
            <a:ext cx="1857375" cy="2381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67605" name="Text Box 21"/>
          <p:cNvSpPr txBox="1">
            <a:spLocks noChangeArrowheads="1"/>
          </p:cNvSpPr>
          <p:nvPr/>
        </p:nvSpPr>
        <p:spPr bwMode="auto">
          <a:xfrm>
            <a:off x="2860675" y="5618163"/>
            <a:ext cx="2952750" cy="3619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数据回写</a:t>
            </a:r>
          </a:p>
        </p:txBody>
      </p:sp>
      <p:sp>
        <p:nvSpPr>
          <p:cNvPr id="67606" name="Line 22"/>
          <p:cNvSpPr>
            <a:spLocks noChangeShapeType="1"/>
          </p:cNvSpPr>
          <p:nvPr/>
        </p:nvSpPr>
        <p:spPr bwMode="auto">
          <a:xfrm>
            <a:off x="4276725" y="5997575"/>
            <a:ext cx="0" cy="376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7" name="Line 23"/>
          <p:cNvSpPr>
            <a:spLocks noChangeShapeType="1"/>
          </p:cNvSpPr>
          <p:nvPr/>
        </p:nvSpPr>
        <p:spPr bwMode="auto">
          <a:xfrm>
            <a:off x="3473450" y="2614613"/>
            <a:ext cx="0"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8" name="Line 24"/>
          <p:cNvSpPr>
            <a:spLocks noChangeShapeType="1"/>
          </p:cNvSpPr>
          <p:nvPr/>
        </p:nvSpPr>
        <p:spPr bwMode="auto">
          <a:xfrm>
            <a:off x="5316538" y="26289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9" name="Line 25"/>
          <p:cNvSpPr>
            <a:spLocks noChangeShapeType="1"/>
          </p:cNvSpPr>
          <p:nvPr/>
        </p:nvSpPr>
        <p:spPr bwMode="auto">
          <a:xfrm>
            <a:off x="3386138" y="5067300"/>
            <a:ext cx="0" cy="565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0" name="Line 26"/>
          <p:cNvSpPr>
            <a:spLocks noChangeShapeType="1"/>
          </p:cNvSpPr>
          <p:nvPr/>
        </p:nvSpPr>
        <p:spPr bwMode="auto">
          <a:xfrm>
            <a:off x="5375275" y="5081588"/>
            <a:ext cx="0" cy="522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9282" name="Rectangle 2"/>
          <p:cNvSpPr>
            <a:spLocks noGrp="1" noChangeArrowheads="1"/>
          </p:cNvSpPr>
          <p:nvPr>
            <p:ph type="title"/>
          </p:nvPr>
        </p:nvSpPr>
        <p:spPr>
          <a:xfrm>
            <a:off x="8732" y="0"/>
            <a:ext cx="7313612" cy="765175"/>
          </a:xfrm>
        </p:spPr>
        <p:txBody>
          <a:bodyPr lIns="82550" tIns="41275" rIns="82550" bIns="41275" anchor="t">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高速缓存（</a:t>
            </a:r>
            <a:r>
              <a:rPr lang="en-US" altLang="zh-CN" dirty="0">
                <a:latin typeface="微软雅黑" pitchFamily="34" charset="-122"/>
                <a:ea typeface="微软雅黑" pitchFamily="34" charset="-122"/>
                <a:cs typeface="+mj-cs"/>
              </a:rPr>
              <a:t>CACHE</a:t>
            </a:r>
            <a:r>
              <a:rPr lang="zh-CN" altLang="en-US" dirty="0">
                <a:latin typeface="微软雅黑" pitchFamily="34" charset="-122"/>
                <a:ea typeface="微软雅黑" pitchFamily="34" charset="-122"/>
                <a:cs typeface="+mj-cs"/>
              </a:rPr>
              <a:t>）</a:t>
            </a:r>
          </a:p>
        </p:txBody>
      </p:sp>
      <p:sp>
        <p:nvSpPr>
          <p:cNvPr id="69635" name="Text Box 3"/>
          <p:cNvSpPr txBox="1">
            <a:spLocks noChangeArrowheads="1"/>
          </p:cNvSpPr>
          <p:nvPr/>
        </p:nvSpPr>
        <p:spPr bwMode="auto">
          <a:xfrm>
            <a:off x="528638" y="1136650"/>
            <a:ext cx="78041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、为什么采用高速缓存</a:t>
            </a:r>
            <a:endParaRPr lang="en-US" altLang="zh-CN" sz="2000" b="1">
              <a:latin typeface="楷体_GB2312" pitchFamily="49" charset="-122"/>
              <a:ea typeface="楷体_GB2312" pitchFamily="49" charset="-122"/>
            </a:endParaRPr>
          </a:p>
          <a:p>
            <a:pPr eaLnBrk="1" hangingPunct="1">
              <a:spcBef>
                <a:spcPct val="50000"/>
              </a:spcBef>
              <a:buClrTx/>
              <a:buSzTx/>
              <a:buFontTx/>
              <a:buNone/>
            </a:pPr>
            <a:r>
              <a:rPr lang="zh-CN" altLang="en-US" sz="2000" b="1">
                <a:latin typeface="楷体_GB2312" pitchFamily="49" charset="-122"/>
                <a:ea typeface="楷体_GB2312" pitchFamily="49" charset="-122"/>
              </a:rPr>
              <a:t>微处理器的时钟频率比内存速度提高快得多，高速缓存可以提高内存的平均性能。</a:t>
            </a:r>
          </a:p>
          <a:p>
            <a:pPr eaLnBrk="1" hangingPunct="1">
              <a:spcBef>
                <a:spcPct val="50000"/>
              </a:spcBef>
              <a:buClrTx/>
              <a:buSzTx/>
              <a:buFontTx/>
              <a:buNone/>
            </a:pPr>
            <a:r>
              <a:rPr lang="en-US" altLang="zh-CN" sz="2000" b="1">
                <a:latin typeface="楷体_GB2312" pitchFamily="49" charset="-122"/>
                <a:ea typeface="楷体_GB2312" pitchFamily="49" charset="-122"/>
              </a:rPr>
              <a:t>2</a:t>
            </a:r>
            <a:r>
              <a:rPr lang="zh-CN" altLang="en-US" sz="2000" b="1">
                <a:latin typeface="楷体_GB2312" pitchFamily="49" charset="-122"/>
                <a:ea typeface="楷体_GB2312" pitchFamily="49" charset="-122"/>
              </a:rPr>
              <a:t>、高速缓存的工作原理</a:t>
            </a:r>
            <a:endParaRPr lang="en-US" altLang="zh-CN" sz="2000" b="1">
              <a:latin typeface="楷体_GB2312" pitchFamily="49" charset="-122"/>
              <a:ea typeface="楷体_GB2312" pitchFamily="49" charset="-122"/>
            </a:endParaRPr>
          </a:p>
          <a:p>
            <a:pPr eaLnBrk="1" hangingPunct="1">
              <a:spcBef>
                <a:spcPct val="50000"/>
              </a:spcBef>
              <a:buClrTx/>
              <a:buSzTx/>
              <a:buFontTx/>
              <a:buNone/>
            </a:pPr>
            <a:r>
              <a:rPr lang="zh-CN" altLang="en-US" sz="2000" b="1">
                <a:latin typeface="楷体_GB2312" pitchFamily="49" charset="-122"/>
                <a:ea typeface="楷体_GB2312" pitchFamily="49" charset="-122"/>
              </a:rPr>
              <a:t>高速缓存是一种小型、快速的存储器，它保存部分主存内容的拷贝。    </a:t>
            </a:r>
          </a:p>
        </p:txBody>
      </p:sp>
      <p:sp>
        <p:nvSpPr>
          <p:cNvPr id="69636" name="Text Box 4"/>
          <p:cNvSpPr txBox="1">
            <a:spLocks noChangeArrowheads="1"/>
          </p:cNvSpPr>
          <p:nvPr/>
        </p:nvSpPr>
        <p:spPr bwMode="auto">
          <a:xfrm>
            <a:off x="1703388" y="4232275"/>
            <a:ext cx="1022350" cy="10953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endParaRPr lang="en-US" altLang="zh-CN" sz="16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lang="en-US" altLang="zh-CN" sz="1600">
                <a:latin typeface="Times New Roman" panose="02020603050405020304" pitchFamily="18" charset="0"/>
                <a:ea typeface="宋体" panose="02010600030101010101" pitchFamily="2" charset="-122"/>
              </a:rPr>
              <a:t>CPU</a:t>
            </a:r>
          </a:p>
          <a:p>
            <a:pPr algn="ctr" eaLnBrk="1" hangingPunct="1">
              <a:spcBef>
                <a:spcPct val="50000"/>
              </a:spcBef>
              <a:buClrTx/>
              <a:buSzTx/>
              <a:buFontTx/>
              <a:buNone/>
            </a:pPr>
            <a:endParaRPr lang="en-US" altLang="zh-CN" sz="1600">
              <a:latin typeface="Times New Roman" panose="02020603050405020304" pitchFamily="18" charset="0"/>
              <a:ea typeface="宋体" panose="02010600030101010101" pitchFamily="2" charset="-122"/>
            </a:endParaRPr>
          </a:p>
        </p:txBody>
      </p:sp>
      <p:sp>
        <p:nvSpPr>
          <p:cNvPr id="69637" name="Text Box 5"/>
          <p:cNvSpPr txBox="1">
            <a:spLocks noChangeArrowheads="1"/>
          </p:cNvSpPr>
          <p:nvPr/>
        </p:nvSpPr>
        <p:spPr bwMode="auto">
          <a:xfrm>
            <a:off x="3152775" y="3860800"/>
            <a:ext cx="512763" cy="1828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高速缓存控制器</a:t>
            </a:r>
          </a:p>
        </p:txBody>
      </p:sp>
      <p:sp>
        <p:nvSpPr>
          <p:cNvPr id="69638" name="Text Box 6"/>
          <p:cNvSpPr txBox="1">
            <a:spLocks noChangeArrowheads="1"/>
          </p:cNvSpPr>
          <p:nvPr/>
        </p:nvSpPr>
        <p:spPr bwMode="auto">
          <a:xfrm>
            <a:off x="4276725" y="3860800"/>
            <a:ext cx="1022350" cy="10953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endParaRPr lang="en-US" altLang="zh-CN" sz="16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lang="en-US" altLang="zh-CN" sz="1600">
                <a:latin typeface="Times New Roman" panose="02020603050405020304" pitchFamily="18" charset="0"/>
                <a:ea typeface="宋体" panose="02010600030101010101" pitchFamily="2" charset="-122"/>
              </a:rPr>
              <a:t>CACHE</a:t>
            </a:r>
          </a:p>
          <a:p>
            <a:pPr algn="ctr" eaLnBrk="1" hangingPunct="1">
              <a:spcBef>
                <a:spcPct val="50000"/>
              </a:spcBef>
              <a:buClrTx/>
              <a:buSzTx/>
              <a:buFontTx/>
              <a:buNone/>
            </a:pPr>
            <a:endParaRPr lang="en-US" altLang="zh-CN" sz="1600">
              <a:latin typeface="Times New Roman" panose="02020603050405020304" pitchFamily="18" charset="0"/>
              <a:ea typeface="宋体" panose="02010600030101010101" pitchFamily="2" charset="-122"/>
            </a:endParaRPr>
          </a:p>
        </p:txBody>
      </p:sp>
      <p:sp>
        <p:nvSpPr>
          <p:cNvPr id="69639" name="Text Box 7"/>
          <p:cNvSpPr txBox="1">
            <a:spLocks noChangeArrowheads="1"/>
          </p:cNvSpPr>
          <p:nvPr/>
        </p:nvSpPr>
        <p:spPr bwMode="auto">
          <a:xfrm>
            <a:off x="5783263" y="3860800"/>
            <a:ext cx="1022350" cy="1828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endParaRPr lang="en-US" altLang="zh-CN" sz="16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endParaRPr lang="en-US" altLang="zh-CN" sz="16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主存</a:t>
            </a:r>
          </a:p>
          <a:p>
            <a:pPr algn="ctr" eaLnBrk="1" hangingPunct="1">
              <a:spcBef>
                <a:spcPct val="50000"/>
              </a:spcBef>
              <a:buClrTx/>
              <a:buSzTx/>
              <a:buFontTx/>
              <a:buNone/>
            </a:pPr>
            <a:endParaRPr lang="zh-CN" altLang="en-US" sz="16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endParaRPr lang="en-US" altLang="zh-CN" sz="1600">
              <a:latin typeface="Times New Roman" panose="02020603050405020304" pitchFamily="18" charset="0"/>
              <a:ea typeface="宋体" panose="02010600030101010101" pitchFamily="2" charset="-122"/>
            </a:endParaRPr>
          </a:p>
        </p:txBody>
      </p:sp>
      <p:sp>
        <p:nvSpPr>
          <p:cNvPr id="69640" name="Text Box 8"/>
          <p:cNvSpPr txBox="1">
            <a:spLocks noChangeArrowheads="1"/>
          </p:cNvSpPr>
          <p:nvPr/>
        </p:nvSpPr>
        <p:spPr bwMode="auto">
          <a:xfrm>
            <a:off x="4276725" y="5543550"/>
            <a:ext cx="830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数据</a:t>
            </a:r>
          </a:p>
        </p:txBody>
      </p:sp>
      <p:sp>
        <p:nvSpPr>
          <p:cNvPr id="69641" name="Line 9"/>
          <p:cNvSpPr>
            <a:spLocks noChangeShapeType="1"/>
          </p:cNvSpPr>
          <p:nvPr/>
        </p:nvSpPr>
        <p:spPr bwMode="auto">
          <a:xfrm>
            <a:off x="2725738" y="4498975"/>
            <a:ext cx="427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2" name="Line 10"/>
          <p:cNvSpPr>
            <a:spLocks noChangeShapeType="1"/>
          </p:cNvSpPr>
          <p:nvPr/>
        </p:nvSpPr>
        <p:spPr bwMode="auto">
          <a:xfrm flipH="1">
            <a:off x="2725738" y="5116513"/>
            <a:ext cx="427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3" name="Line 11"/>
          <p:cNvSpPr>
            <a:spLocks noChangeShapeType="1"/>
          </p:cNvSpPr>
          <p:nvPr/>
        </p:nvSpPr>
        <p:spPr bwMode="auto">
          <a:xfrm flipH="1">
            <a:off x="3665538" y="4232275"/>
            <a:ext cx="611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4" name="Line 12"/>
          <p:cNvSpPr>
            <a:spLocks noChangeShapeType="1"/>
          </p:cNvSpPr>
          <p:nvPr/>
        </p:nvSpPr>
        <p:spPr bwMode="auto">
          <a:xfrm>
            <a:off x="3665538" y="4768850"/>
            <a:ext cx="611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5" name="Line 13"/>
          <p:cNvSpPr>
            <a:spLocks noChangeShapeType="1"/>
          </p:cNvSpPr>
          <p:nvPr/>
        </p:nvSpPr>
        <p:spPr bwMode="auto">
          <a:xfrm>
            <a:off x="3976688" y="4768850"/>
            <a:ext cx="0" cy="347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Line 14"/>
          <p:cNvSpPr>
            <a:spLocks noChangeShapeType="1"/>
          </p:cNvSpPr>
          <p:nvPr/>
        </p:nvSpPr>
        <p:spPr bwMode="auto">
          <a:xfrm>
            <a:off x="3976688" y="5116513"/>
            <a:ext cx="18065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7" name="Line 15"/>
          <p:cNvSpPr>
            <a:spLocks noChangeShapeType="1"/>
          </p:cNvSpPr>
          <p:nvPr/>
        </p:nvSpPr>
        <p:spPr bwMode="auto">
          <a:xfrm flipH="1">
            <a:off x="3665538" y="5543550"/>
            <a:ext cx="2117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8" name="Text Box 16"/>
          <p:cNvSpPr txBox="1">
            <a:spLocks noChangeArrowheads="1"/>
          </p:cNvSpPr>
          <p:nvPr/>
        </p:nvSpPr>
        <p:spPr bwMode="auto">
          <a:xfrm>
            <a:off x="3560763" y="3740150"/>
            <a:ext cx="830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数据</a:t>
            </a:r>
          </a:p>
        </p:txBody>
      </p:sp>
      <p:sp>
        <p:nvSpPr>
          <p:cNvPr id="69649" name="Text Box 17"/>
          <p:cNvSpPr txBox="1">
            <a:spLocks noChangeArrowheads="1"/>
          </p:cNvSpPr>
          <p:nvPr/>
        </p:nvSpPr>
        <p:spPr bwMode="auto">
          <a:xfrm>
            <a:off x="4264025" y="5143500"/>
            <a:ext cx="830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地址</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a:xfrm>
            <a:off x="0" y="912813"/>
            <a:ext cx="8229600" cy="4525962"/>
          </a:xfrm>
        </p:spPr>
        <p:txBody>
          <a:bodyPr/>
          <a:lstStyle/>
          <a:p>
            <a:pPr eaLnBrk="1" hangingPunct="1"/>
            <a:r>
              <a:rPr kumimoji="0" lang="zh-CN" altLang="en-US" sz="3200" dirty="0" smtClean="0"/>
              <a:t>目前市场占有最大的四种处理器体系结构</a:t>
            </a:r>
          </a:p>
          <a:p>
            <a:pPr lvl="1" eaLnBrk="1" hangingPunct="1"/>
            <a:r>
              <a:rPr kumimoji="0" lang="en-US" altLang="zh-CN" sz="3200" dirty="0" smtClean="0"/>
              <a:t>ARM</a:t>
            </a:r>
            <a:r>
              <a:rPr kumimoji="0" lang="zh-CN" altLang="en-US" sz="3200" dirty="0" smtClean="0"/>
              <a:t>、</a:t>
            </a:r>
            <a:r>
              <a:rPr kumimoji="0" lang="en-US" altLang="zh-CN" sz="3200" dirty="0" smtClean="0"/>
              <a:t>x86</a:t>
            </a:r>
            <a:r>
              <a:rPr kumimoji="0" lang="zh-CN" altLang="en-US" sz="3200" dirty="0" smtClean="0"/>
              <a:t>、</a:t>
            </a:r>
            <a:r>
              <a:rPr kumimoji="0" lang="en-US" altLang="zh-CN" sz="3200" dirty="0" smtClean="0"/>
              <a:t>MIPS</a:t>
            </a:r>
            <a:r>
              <a:rPr kumimoji="0" lang="zh-CN" altLang="en-US" sz="3200" dirty="0" smtClean="0"/>
              <a:t>、</a:t>
            </a:r>
            <a:r>
              <a:rPr kumimoji="0" lang="en-US" altLang="zh-CN" sz="3200" dirty="0" smtClean="0"/>
              <a:t>POWERPC</a:t>
            </a:r>
          </a:p>
        </p:txBody>
      </p:sp>
      <p:sp>
        <p:nvSpPr>
          <p:cNvPr id="2054146" name="Rectangle 2"/>
          <p:cNvSpPr>
            <a:spLocks noGrp="1" noChangeArrowheads="1"/>
          </p:cNvSpPr>
          <p:nvPr>
            <p:ph type="title"/>
          </p:nvPr>
        </p:nvSpPr>
        <p:spPr>
          <a:xfrm>
            <a:off x="0" y="0"/>
            <a:ext cx="7731211"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嵌入式处理器体系结构</a:t>
            </a:r>
          </a:p>
        </p:txBody>
      </p:sp>
      <p:pic>
        <p:nvPicPr>
          <p:cNvPr id="3" name="图片 2"/>
          <p:cNvPicPr>
            <a:picLocks noChangeAspect="1"/>
          </p:cNvPicPr>
          <p:nvPr/>
        </p:nvPicPr>
        <p:blipFill>
          <a:blip r:embed="rId3"/>
          <a:stretch>
            <a:fillRect/>
          </a:stretch>
        </p:blipFill>
        <p:spPr>
          <a:xfrm>
            <a:off x="956280" y="2255768"/>
            <a:ext cx="7385001" cy="4161275"/>
          </a:xfrm>
          <a:prstGeom prst="rect">
            <a:avLst/>
          </a:prstGeom>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6" name="Rectangle 36"/>
          <p:cNvSpPr>
            <a:spLocks noGrp="1" noChangeArrowheads="1"/>
          </p:cNvSpPr>
          <p:nvPr>
            <p:ph type="title"/>
          </p:nvPr>
        </p:nvSpPr>
        <p:spPr>
          <a:xfrm>
            <a:off x="0" y="0"/>
            <a:ext cx="9144000" cy="839788"/>
          </a:xfrm>
        </p:spPr>
        <p:txBody>
          <a:bodyPr lIns="80151" tIns="40076" rIns="80151" bIns="40076">
            <a:scene3d>
              <a:camera prst="orthographicFront"/>
              <a:lightRig rig="soft" dir="t"/>
            </a:scene3d>
          </a:bodyPr>
          <a:lstStyle/>
          <a:p>
            <a:pPr eaLnBrk="1" fontAlgn="auto" hangingPunct="1">
              <a:spcAft>
                <a:spcPts val="0"/>
              </a:spcAft>
              <a:defRPr/>
            </a:pPr>
            <a:r>
              <a:rPr lang="en-US" altLang="zh-CN" dirty="0">
                <a:cs typeface="+mj-cs"/>
              </a:rPr>
              <a:t>32</a:t>
            </a:r>
            <a:r>
              <a:rPr lang="zh-CN" altLang="en-US" dirty="0" smtClean="0">
                <a:cs typeface="+mj-cs"/>
              </a:rPr>
              <a:t>位</a:t>
            </a:r>
            <a:r>
              <a:rPr lang="en-US" altLang="zh-CN" dirty="0" smtClean="0">
                <a:cs typeface="+mj-cs"/>
              </a:rPr>
              <a:t>-64</a:t>
            </a:r>
            <a:r>
              <a:rPr lang="zh-CN" altLang="en-US" smtClean="0">
                <a:cs typeface="+mj-cs"/>
              </a:rPr>
              <a:t>位</a:t>
            </a:r>
            <a:endParaRPr lang="zh-CN" altLang="en-US" dirty="0">
              <a:cs typeface="+mj-cs"/>
            </a:endParaRPr>
          </a:p>
        </p:txBody>
      </p:sp>
      <p:pic>
        <p:nvPicPr>
          <p:cNvPr id="75779"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731838"/>
            <a:ext cx="5772150"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38"/>
          <p:cNvSpPr>
            <a:spLocks noChangeArrowheads="1"/>
          </p:cNvSpPr>
          <p:nvPr/>
        </p:nvSpPr>
        <p:spPr bwMode="auto">
          <a:xfrm>
            <a:off x="5630863" y="6119813"/>
            <a:ext cx="3571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67" tIns="40084" rIns="80167" bIns="40084"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a:r>
              <a:rPr lang="en-US" altLang="zh-CN" sz="1200" b="1"/>
              <a:t>Source: Semico Research Corp. and SIA/WSTS</a:t>
            </a:r>
          </a:p>
        </p:txBody>
      </p:sp>
      <p:pic>
        <p:nvPicPr>
          <p:cNvPr id="75781" name="Picture 39"/>
          <p:cNvPicPr>
            <a:picLocks noChangeAspect="1" noChangeArrowheads="1"/>
          </p:cNvPicPr>
          <p:nvPr/>
        </p:nvPicPr>
        <p:blipFill>
          <a:blip r:embed="rId4">
            <a:extLst>
              <a:ext uri="{28A0092B-C50C-407E-A947-70E740481C1C}">
                <a14:useLocalDpi xmlns:a14="http://schemas.microsoft.com/office/drawing/2010/main" val="0"/>
              </a:ext>
            </a:extLst>
          </a:blip>
          <a:srcRect l="2187" r="1903"/>
          <a:stretch>
            <a:fillRect/>
          </a:stretch>
        </p:blipFill>
        <p:spPr bwMode="auto">
          <a:xfrm>
            <a:off x="179388" y="3573463"/>
            <a:ext cx="5545137"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Rectangle 40"/>
          <p:cNvSpPr>
            <a:spLocks noChangeArrowheads="1"/>
          </p:cNvSpPr>
          <p:nvPr/>
        </p:nvSpPr>
        <p:spPr bwMode="auto">
          <a:xfrm>
            <a:off x="5867400" y="5022850"/>
            <a:ext cx="3276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67" tIns="40084" rIns="80167" bIns="40084"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b="1"/>
              <a:t>Total MCU, by Sub-Category (excl. DSP) </a:t>
            </a:r>
          </a:p>
        </p:txBody>
      </p:sp>
      <p:sp>
        <p:nvSpPr>
          <p:cNvPr id="75783" name="Rectangle 41"/>
          <p:cNvSpPr>
            <a:spLocks noChangeArrowheads="1"/>
          </p:cNvSpPr>
          <p:nvPr/>
        </p:nvSpPr>
        <p:spPr bwMode="auto">
          <a:xfrm>
            <a:off x="5867400" y="1206500"/>
            <a:ext cx="3276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67" tIns="40084" rIns="80167" bIns="40084"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b="1"/>
              <a:t>Total Embedded Control Market Shipments by Type </a:t>
            </a:r>
          </a:p>
        </p:txBody>
      </p:sp>
      <p:sp>
        <p:nvSpPr>
          <p:cNvPr id="163882" name="Oval 42"/>
          <p:cNvSpPr>
            <a:spLocks noChangeArrowheads="1"/>
          </p:cNvSpPr>
          <p:nvPr/>
        </p:nvSpPr>
        <p:spPr bwMode="auto">
          <a:xfrm>
            <a:off x="3216275" y="1687513"/>
            <a:ext cx="431800" cy="504825"/>
          </a:xfrm>
          <a:prstGeom prst="ellipse">
            <a:avLst/>
          </a:prstGeom>
          <a:noFill/>
          <a:ln w="28575">
            <a:solidFill>
              <a:srgbClr val="FC2054"/>
            </a:solidFill>
            <a:round/>
            <a:headEnd/>
            <a:tailEnd/>
          </a:ln>
          <a:extLst>
            <a:ext uri="{909E8E84-426E-40DD-AFC4-6F175D3DCCD1}">
              <a14:hiddenFill xmlns:a14="http://schemas.microsoft.com/office/drawing/2010/main">
                <a:solidFill>
                  <a:srgbClr val="FFFFFF"/>
                </a:solidFill>
              </a14:hiddenFill>
            </a:ext>
          </a:extLst>
        </p:spPr>
        <p:txBody>
          <a:bodyPr wrap="none" lIns="80167" tIns="40084" rIns="80167" bIns="40084"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883" name="Oval 43"/>
          <p:cNvSpPr>
            <a:spLocks noChangeArrowheads="1"/>
          </p:cNvSpPr>
          <p:nvPr/>
        </p:nvSpPr>
        <p:spPr bwMode="auto">
          <a:xfrm>
            <a:off x="3276600" y="5767388"/>
            <a:ext cx="358775" cy="288925"/>
          </a:xfrm>
          <a:prstGeom prst="ellipse">
            <a:avLst/>
          </a:prstGeom>
          <a:noFill/>
          <a:ln w="28575">
            <a:solidFill>
              <a:srgbClr val="FC2054"/>
            </a:solidFill>
            <a:round/>
            <a:headEnd/>
            <a:tailEnd/>
          </a:ln>
          <a:extLst>
            <a:ext uri="{909E8E84-426E-40DD-AFC4-6F175D3DCCD1}">
              <a14:hiddenFill xmlns:a14="http://schemas.microsoft.com/office/drawing/2010/main">
                <a:solidFill>
                  <a:srgbClr val="FFFFFF"/>
                </a:solidFill>
              </a14:hiddenFill>
            </a:ext>
          </a:extLst>
        </p:spPr>
        <p:txBody>
          <a:bodyPr wrap="none" lIns="80167" tIns="40084" rIns="80167" bIns="40084"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884" name="Line 44"/>
          <p:cNvSpPr>
            <a:spLocks noChangeShapeType="1"/>
          </p:cNvSpPr>
          <p:nvPr/>
        </p:nvSpPr>
        <p:spPr bwMode="auto">
          <a:xfrm flipV="1">
            <a:off x="3563938" y="3429000"/>
            <a:ext cx="2520950" cy="2376488"/>
          </a:xfrm>
          <a:prstGeom prst="line">
            <a:avLst/>
          </a:prstGeom>
          <a:noFill/>
          <a:ln w="19050">
            <a:solidFill>
              <a:srgbClr val="FC2054"/>
            </a:solidFill>
            <a:round/>
            <a:headEnd/>
            <a:tailEn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163885" name="Line 45"/>
          <p:cNvSpPr>
            <a:spLocks noChangeShapeType="1"/>
          </p:cNvSpPr>
          <p:nvPr/>
        </p:nvSpPr>
        <p:spPr bwMode="auto">
          <a:xfrm>
            <a:off x="3635375" y="1916113"/>
            <a:ext cx="2520950" cy="1008062"/>
          </a:xfrm>
          <a:prstGeom prst="line">
            <a:avLst/>
          </a:prstGeom>
          <a:noFill/>
          <a:ln w="19050">
            <a:solidFill>
              <a:srgbClr val="FC2054"/>
            </a:solidFill>
            <a:round/>
            <a:headEnd/>
            <a:tailEn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163886" name="Oval 46"/>
          <p:cNvSpPr>
            <a:spLocks noChangeArrowheads="1"/>
          </p:cNvSpPr>
          <p:nvPr/>
        </p:nvSpPr>
        <p:spPr bwMode="auto">
          <a:xfrm>
            <a:off x="6011863" y="2565400"/>
            <a:ext cx="3059112" cy="1223963"/>
          </a:xfrm>
          <a:prstGeom prst="ellipse">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80167" tIns="40084" rIns="80167" bIns="40084" anchor="ctr"/>
          <a:lstStyle>
            <a:lvl1pPr defTabSz="8016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8016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8016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8016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8016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fontAlgn="ctr">
              <a:lnSpc>
                <a:spcPct val="80000"/>
              </a:lnSpc>
              <a:spcBef>
                <a:spcPct val="50000"/>
              </a:spcBef>
              <a:buClr>
                <a:schemeClr val="bg2"/>
              </a:buClr>
              <a:buSzPct val="125000"/>
              <a:buFont typeface="Wingdings" panose="05000000000000000000" pitchFamily="2" charset="2"/>
              <a:buNone/>
            </a:pPr>
            <a:r>
              <a:rPr kumimoji="0" lang="zh-CN" altLang="en-US" sz="1800" b="1">
                <a:latin typeface="Times New Roman" panose="02020603050405020304" pitchFamily="18" charset="0"/>
                <a:ea typeface="宋体" panose="02010600030101010101" pitchFamily="2" charset="-122"/>
              </a:rPr>
              <a:t>总共约</a:t>
            </a:r>
            <a:r>
              <a:rPr kumimoji="0" lang="en-US" altLang="zh-CN" sz="1800" b="1">
                <a:latin typeface="Times New Roman" panose="02020603050405020304" pitchFamily="18" charset="0"/>
                <a:ea typeface="宋体" panose="02010600030101010101" pitchFamily="2" charset="-122"/>
              </a:rPr>
              <a:t>26</a:t>
            </a:r>
            <a:r>
              <a:rPr kumimoji="0" lang="zh-CN" altLang="en-US" sz="1800" b="1">
                <a:latin typeface="Times New Roman" panose="02020603050405020304" pitchFamily="18" charset="0"/>
                <a:ea typeface="宋体" panose="02010600030101010101" pitchFamily="2" charset="-122"/>
              </a:rPr>
              <a:t>亿个</a:t>
            </a:r>
            <a:r>
              <a:rPr kumimoji="0" lang="en-US" altLang="zh-CN" sz="1800" b="1">
                <a:latin typeface="Times New Roman" panose="02020603050405020304" pitchFamily="18" charset="0"/>
                <a:ea typeface="宋体" panose="02010600030101010101" pitchFamily="2" charset="-122"/>
              </a:rPr>
              <a:t>32</a:t>
            </a:r>
            <a:r>
              <a:rPr kumimoji="0" lang="zh-CN" altLang="en-US" sz="1800" b="1">
                <a:latin typeface="Times New Roman" panose="02020603050405020304" pitchFamily="18" charset="0"/>
                <a:ea typeface="宋体" panose="02010600030101010101" pitchFamily="2" charset="-122"/>
              </a:rPr>
              <a:t>位处理器</a:t>
            </a:r>
          </a:p>
          <a:p>
            <a:pPr algn="ctr" fontAlgn="ctr">
              <a:lnSpc>
                <a:spcPct val="80000"/>
              </a:lnSpc>
              <a:spcBef>
                <a:spcPct val="50000"/>
              </a:spcBef>
              <a:buClr>
                <a:schemeClr val="bg2"/>
              </a:buClr>
              <a:buSzPct val="125000"/>
              <a:buFont typeface="Wingdings" panose="05000000000000000000" pitchFamily="2" charset="2"/>
              <a:buNone/>
            </a:pPr>
            <a:r>
              <a:rPr kumimoji="0" lang="zh-CN" altLang="en-US" sz="1800" b="1">
                <a:latin typeface="Times New Roman" panose="02020603050405020304" pitchFamily="18" charset="0"/>
                <a:ea typeface="宋体" panose="02010600030101010101" pitchFamily="2" charset="-122"/>
              </a:rPr>
              <a:t>付运，占总数</a:t>
            </a:r>
            <a:r>
              <a:rPr kumimoji="0" lang="en-US" altLang="zh-CN" sz="1800" b="1">
                <a:latin typeface="Times New Roman" panose="02020603050405020304" pitchFamily="18" charset="0"/>
                <a:ea typeface="宋体" panose="02010600030101010101" pitchFamily="2" charset="-122"/>
              </a:rPr>
              <a:t>96</a:t>
            </a:r>
            <a:r>
              <a:rPr kumimoji="0" lang="zh-CN" altLang="en-US" sz="1800" b="1">
                <a:latin typeface="Times New Roman" panose="02020603050405020304" pitchFamily="18" charset="0"/>
                <a:ea typeface="宋体" panose="02010600030101010101" pitchFamily="2" charset="-122"/>
              </a:rPr>
              <a:t>亿的</a:t>
            </a:r>
            <a:r>
              <a:rPr kumimoji="0" lang="en-US" altLang="zh-CN" sz="1800" b="1">
                <a:latin typeface="Times New Roman" panose="02020603050405020304" pitchFamily="18" charset="0"/>
                <a:ea typeface="宋体" panose="02010600030101010101" pitchFamily="2" charset="-122"/>
              </a:rPr>
              <a:t>27%</a:t>
            </a:r>
          </a:p>
        </p:txBody>
      </p:sp>
      <p:sp>
        <p:nvSpPr>
          <p:cNvPr id="163887" name="Oval 47"/>
          <p:cNvSpPr>
            <a:spLocks noChangeArrowheads="1"/>
          </p:cNvSpPr>
          <p:nvPr/>
        </p:nvSpPr>
        <p:spPr bwMode="auto">
          <a:xfrm>
            <a:off x="6083300" y="3573463"/>
            <a:ext cx="2952750" cy="1150937"/>
          </a:xfrm>
          <a:prstGeom prst="ellipse">
            <a:avLst/>
          </a:prstGeom>
          <a:solidFill>
            <a:srgbClr val="A3BBEF"/>
          </a:solidFill>
          <a:ln w="19050">
            <a:solidFill>
              <a:schemeClr val="bg1"/>
            </a:solidFill>
            <a:round/>
            <a:headEnd/>
            <a:tailEnd/>
          </a:ln>
        </p:spPr>
        <p:txBody>
          <a:bodyPr wrap="none" lIns="80167" tIns="40084" rIns="80167" bIns="40084" anchor="ctr"/>
          <a:lstStyle>
            <a:lvl1pPr defTabSz="8016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8016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8016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8016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8016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fontAlgn="ctr">
              <a:lnSpc>
                <a:spcPct val="80000"/>
              </a:lnSpc>
              <a:spcBef>
                <a:spcPct val="50000"/>
              </a:spcBef>
              <a:buClr>
                <a:schemeClr val="bg2"/>
              </a:buClr>
              <a:buSzPct val="125000"/>
              <a:buFont typeface="Wingdings" panose="05000000000000000000" pitchFamily="2" charset="2"/>
              <a:buNone/>
            </a:pPr>
            <a:r>
              <a:rPr kumimoji="0" lang="en-US" altLang="zh-CN" sz="1800" b="1">
                <a:latin typeface="Times New Roman" panose="02020603050405020304" pitchFamily="18" charset="0"/>
                <a:ea typeface="宋体" panose="02010600030101010101" pitchFamily="2" charset="-122"/>
              </a:rPr>
              <a:t>2005</a:t>
            </a:r>
            <a:r>
              <a:rPr kumimoji="0" lang="zh-CN" altLang="en-US" sz="1800" b="1">
                <a:latin typeface="Times New Roman" panose="02020603050405020304" pitchFamily="18" charset="0"/>
                <a:ea typeface="宋体" panose="02010600030101010101" pitchFamily="2" charset="-122"/>
              </a:rPr>
              <a:t>年</a:t>
            </a:r>
            <a:r>
              <a:rPr kumimoji="0" lang="en-US" altLang="zh-CN" sz="1800" b="1">
                <a:latin typeface="Times New Roman" panose="02020603050405020304" pitchFamily="18" charset="0"/>
                <a:ea typeface="宋体" panose="02010600030101010101" pitchFamily="2" charset="-122"/>
              </a:rPr>
              <a:t>ARM</a:t>
            </a:r>
            <a:r>
              <a:rPr kumimoji="0" lang="zh-CN" altLang="en-US" sz="1800" b="1">
                <a:latin typeface="Times New Roman" panose="02020603050405020304" pitchFamily="18" charset="0"/>
                <a:ea typeface="宋体" panose="02010600030101010101" pitchFamily="2" charset="-122"/>
              </a:rPr>
              <a:t>为</a:t>
            </a:r>
            <a:r>
              <a:rPr kumimoji="0" lang="en-US" altLang="zh-CN" sz="1800" b="1">
                <a:latin typeface="Times New Roman" panose="02020603050405020304" pitchFamily="18" charset="0"/>
                <a:ea typeface="宋体" panose="02010600030101010101" pitchFamily="2" charset="-122"/>
              </a:rPr>
              <a:t>17</a:t>
            </a:r>
            <a:r>
              <a:rPr kumimoji="0" lang="zh-CN" altLang="en-US" sz="1800" b="1">
                <a:latin typeface="Times New Roman" panose="02020603050405020304" pitchFamily="18" charset="0"/>
                <a:ea typeface="宋体" panose="02010600030101010101" pitchFamily="2" charset="-122"/>
              </a:rPr>
              <a:t>亿个，</a:t>
            </a:r>
          </a:p>
          <a:p>
            <a:pPr algn="ctr" fontAlgn="ctr">
              <a:lnSpc>
                <a:spcPct val="80000"/>
              </a:lnSpc>
              <a:spcBef>
                <a:spcPct val="50000"/>
              </a:spcBef>
              <a:buClr>
                <a:schemeClr val="bg2"/>
              </a:buClr>
              <a:buSzPct val="125000"/>
              <a:buFont typeface="Wingdings" panose="05000000000000000000" pitchFamily="2" charset="2"/>
              <a:buNone/>
            </a:pPr>
            <a:r>
              <a:rPr kumimoji="0" lang="zh-CN" altLang="en-US" sz="1800" b="1">
                <a:latin typeface="Times New Roman" panose="02020603050405020304" pitchFamily="18" charset="0"/>
                <a:ea typeface="宋体" panose="02010600030101010101" pitchFamily="2" charset="-122"/>
              </a:rPr>
              <a:t>约占</a:t>
            </a:r>
            <a:r>
              <a:rPr kumimoji="0" lang="en-US" altLang="zh-CN" sz="1800" b="1">
                <a:latin typeface="Times New Roman" panose="02020603050405020304" pitchFamily="18" charset="0"/>
                <a:ea typeface="宋体" panose="02010600030101010101" pitchFamily="2" charset="-122"/>
              </a:rPr>
              <a:t>32</a:t>
            </a:r>
            <a:r>
              <a:rPr kumimoji="0" lang="zh-CN" altLang="en-US" sz="1800" b="1">
                <a:latin typeface="Times New Roman" panose="02020603050405020304" pitchFamily="18" charset="0"/>
                <a:ea typeface="宋体" panose="02010600030101010101" pitchFamily="2" charset="-122"/>
              </a:rPr>
              <a:t>位总量的</a:t>
            </a:r>
            <a:r>
              <a:rPr kumimoji="0" lang="en-US" altLang="zh-CN" sz="1800" b="1">
                <a:latin typeface="Times New Roman" panose="02020603050405020304" pitchFamily="18" charset="0"/>
                <a:ea typeface="宋体" panose="02010600030101010101" pitchFamily="2" charset="-122"/>
              </a:rPr>
              <a:t>70%</a:t>
            </a:r>
            <a:r>
              <a:rPr kumimoji="0" lang="zh-CN" altLang="en-US" sz="1800" b="1">
                <a:latin typeface="Times New Roman" panose="02020603050405020304" pitchFamily="18" charset="0"/>
                <a:ea typeface="宋体" panose="02010600030101010101" pitchFamily="2" charset="-122"/>
              </a:rPr>
              <a:t>左右</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163887"/>
                                        </p:tgtEl>
                                        <p:attrNameLst>
                                          <p:attrName>style.visibility</p:attrName>
                                        </p:attrNameLst>
                                      </p:cBhvr>
                                      <p:to>
                                        <p:strVal val="visible"/>
                                      </p:to>
                                    </p:set>
                                    <p:animEffect transition="in" filter="strips(upRight)">
                                      <p:cBhvr>
                                        <p:cTn id="19" dur="500"/>
                                        <p:tgtEl>
                                          <p:spTgt spid="163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2" grpId="0" animBg="1"/>
      <p:bldP spid="163883" grpId="0" animBg="1"/>
      <p:bldP spid="163884" grpId="0" animBg="1"/>
      <p:bldP spid="163885" grpId="0" animBg="1"/>
      <p:bldP spid="163886" grpId="0" animBg="1"/>
      <p:bldP spid="16388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0" y="0"/>
            <a:ext cx="8229600" cy="789709"/>
          </a:xfrm>
        </p:spPr>
        <p:txBody>
          <a:bodyPr>
            <a:scene3d>
              <a:camera prst="orthographicFront"/>
              <a:lightRig rig="soft" dir="t"/>
            </a:scene3d>
          </a:bodyPr>
          <a:lstStyle/>
          <a:p>
            <a:pPr eaLnBrk="1" fontAlgn="auto" hangingPunct="1">
              <a:spcAft>
                <a:spcPts val="0"/>
              </a:spcAft>
              <a:defRPr/>
            </a:pPr>
            <a:r>
              <a:rPr lang="en-US" altLang="zh-CN" dirty="0">
                <a:cs typeface="+mj-cs"/>
              </a:rPr>
              <a:t>ARM</a:t>
            </a:r>
            <a:r>
              <a:rPr lang="zh-CN" altLang="en-US" dirty="0">
                <a:cs typeface="+mj-cs"/>
              </a:rPr>
              <a:t>系列</a:t>
            </a:r>
          </a:p>
        </p:txBody>
      </p:sp>
      <p:sp>
        <p:nvSpPr>
          <p:cNvPr id="168963" name="Rectangle 3"/>
          <p:cNvSpPr>
            <a:spLocks noGrp="1" noChangeArrowheads="1"/>
          </p:cNvSpPr>
          <p:nvPr>
            <p:ph type="body" idx="1"/>
          </p:nvPr>
        </p:nvSpPr>
        <p:spPr>
          <a:xfrm>
            <a:off x="463550" y="1152525"/>
            <a:ext cx="8153400" cy="4957763"/>
          </a:xfrm>
        </p:spPr>
        <p:txBody>
          <a:bodyPr/>
          <a:lstStyle/>
          <a:p>
            <a:pPr eaLnBrk="1" hangingPunct="1">
              <a:lnSpc>
                <a:spcPct val="90000"/>
              </a:lnSpc>
              <a:spcBef>
                <a:spcPct val="50000"/>
              </a:spcBef>
              <a:buSzPct val="80000"/>
            </a:pPr>
            <a:r>
              <a:rPr kumimoji="0" lang="en-US" altLang="zh-CN" sz="2800" smtClean="0"/>
              <a:t>ARM(Advanced RISC Machine)</a:t>
            </a:r>
            <a:r>
              <a:rPr kumimoji="0" lang="zh-CN" altLang="en-US" sz="2800" smtClean="0"/>
              <a:t>公司是一家专门从事芯片</a:t>
            </a:r>
            <a:r>
              <a:rPr kumimoji="0" lang="en-US" altLang="zh-CN" sz="2800" smtClean="0"/>
              <a:t>IP</a:t>
            </a:r>
            <a:r>
              <a:rPr kumimoji="0" lang="zh-CN" altLang="en-US" sz="2800" smtClean="0"/>
              <a:t>设计与授权业务的英国公司，其产品有</a:t>
            </a:r>
            <a:r>
              <a:rPr kumimoji="0" lang="en-US" altLang="zh-CN" sz="2800" smtClean="0"/>
              <a:t>ARM</a:t>
            </a:r>
            <a:r>
              <a:rPr kumimoji="0" lang="zh-CN" altLang="en-US" sz="2800" smtClean="0"/>
              <a:t>内核以及各类外围接口。</a:t>
            </a:r>
          </a:p>
          <a:p>
            <a:pPr eaLnBrk="1" hangingPunct="1">
              <a:lnSpc>
                <a:spcPct val="90000"/>
              </a:lnSpc>
              <a:spcBef>
                <a:spcPct val="50000"/>
              </a:spcBef>
              <a:buSzPct val="80000"/>
            </a:pPr>
            <a:r>
              <a:rPr kumimoji="0" lang="en-US" altLang="zh-CN" sz="2800" smtClean="0"/>
              <a:t>ARM</a:t>
            </a:r>
            <a:r>
              <a:rPr kumimoji="0" lang="zh-CN" altLang="en-US" sz="2800" smtClean="0"/>
              <a:t>内核是一种</a:t>
            </a:r>
            <a:r>
              <a:rPr kumimoji="0" lang="en-US" altLang="zh-CN" sz="2800" smtClean="0"/>
              <a:t>32</a:t>
            </a:r>
            <a:r>
              <a:rPr kumimoji="0" lang="zh-CN" altLang="en-US" sz="2800" smtClean="0"/>
              <a:t>位</a:t>
            </a:r>
            <a:r>
              <a:rPr kumimoji="0" lang="en-US" altLang="zh-CN" sz="2800" smtClean="0"/>
              <a:t>RISC</a:t>
            </a:r>
            <a:r>
              <a:rPr kumimoji="0" lang="zh-CN" altLang="en-US" sz="2800" smtClean="0"/>
              <a:t>微处理器，具有</a:t>
            </a:r>
            <a:r>
              <a:rPr kumimoji="0" lang="zh-CN" altLang="en-US" sz="2800" smtClean="0">
                <a:solidFill>
                  <a:srgbClr val="660033"/>
                </a:solidFill>
              </a:rPr>
              <a:t>功耗低</a:t>
            </a:r>
            <a:r>
              <a:rPr kumimoji="0" lang="zh-CN" altLang="en-US" sz="2800" smtClean="0"/>
              <a:t>、</a:t>
            </a:r>
            <a:r>
              <a:rPr kumimoji="0" lang="zh-CN" altLang="en-US" sz="2800" smtClean="0">
                <a:solidFill>
                  <a:srgbClr val="660033"/>
                </a:solidFill>
              </a:rPr>
              <a:t>性价比高</a:t>
            </a:r>
            <a:r>
              <a:rPr kumimoji="0" lang="zh-CN" altLang="en-US" sz="2800" smtClean="0"/>
              <a:t>、</a:t>
            </a:r>
            <a:r>
              <a:rPr kumimoji="0" lang="zh-CN" altLang="en-US" sz="2800" smtClean="0">
                <a:solidFill>
                  <a:srgbClr val="660033"/>
                </a:solidFill>
              </a:rPr>
              <a:t>代码密度高</a:t>
            </a:r>
            <a:r>
              <a:rPr kumimoji="0" lang="zh-CN" altLang="en-US" sz="2800" smtClean="0"/>
              <a:t>等三大特色。</a:t>
            </a:r>
          </a:p>
          <a:p>
            <a:pPr eaLnBrk="1" hangingPunct="1">
              <a:lnSpc>
                <a:spcPct val="90000"/>
              </a:lnSpc>
              <a:spcBef>
                <a:spcPct val="50000"/>
              </a:spcBef>
              <a:buSzPct val="80000"/>
            </a:pPr>
            <a:r>
              <a:rPr kumimoji="0" lang="zh-CN" altLang="en-US" sz="2800" smtClean="0"/>
              <a:t>目前，</a:t>
            </a:r>
            <a:r>
              <a:rPr kumimoji="0" lang="en-US" altLang="zh-CN" sz="2800" smtClean="0"/>
              <a:t>90%</a:t>
            </a:r>
            <a:r>
              <a:rPr kumimoji="0" lang="zh-CN" altLang="en-US" sz="2800" smtClean="0"/>
              <a:t>的移动电话、大量的游戏机、手持</a:t>
            </a:r>
            <a:r>
              <a:rPr kumimoji="0" lang="en-US" altLang="zh-CN" sz="2800" smtClean="0"/>
              <a:t>PC</a:t>
            </a:r>
            <a:r>
              <a:rPr kumimoji="0" lang="zh-CN" altLang="en-US" sz="2800" smtClean="0"/>
              <a:t>和机顶盒等都已采用了</a:t>
            </a:r>
            <a:r>
              <a:rPr kumimoji="0" lang="en-US" altLang="zh-CN" sz="2800" smtClean="0"/>
              <a:t>ARM</a:t>
            </a:r>
            <a:r>
              <a:rPr kumimoji="0" lang="zh-CN" altLang="en-US" sz="2800" smtClean="0"/>
              <a:t>处理器，许多一流的芯片厂商都是</a:t>
            </a:r>
            <a:r>
              <a:rPr kumimoji="0" lang="en-US" altLang="zh-CN" sz="2800" smtClean="0"/>
              <a:t>ARM</a:t>
            </a:r>
            <a:r>
              <a:rPr kumimoji="0" lang="zh-CN" altLang="en-US" sz="2800" smtClean="0"/>
              <a:t>的授权用户（</a:t>
            </a:r>
            <a:r>
              <a:rPr kumimoji="0" lang="en-US" altLang="zh-CN" sz="2800" smtClean="0"/>
              <a:t>Licensee</a:t>
            </a:r>
            <a:r>
              <a:rPr kumimoji="0" lang="zh-CN" altLang="en-US" sz="2800" smtClean="0"/>
              <a:t>），如</a:t>
            </a:r>
            <a:r>
              <a:rPr kumimoji="0" lang="en-US" altLang="zh-CN" sz="2800" smtClean="0"/>
              <a:t>Intel</a:t>
            </a:r>
            <a:r>
              <a:rPr kumimoji="0" lang="zh-CN" altLang="en-US" sz="2800" smtClean="0"/>
              <a:t>、</a:t>
            </a:r>
            <a:r>
              <a:rPr kumimoji="0" lang="en-US" altLang="zh-CN" sz="2800" smtClean="0"/>
              <a:t>Samsung</a:t>
            </a:r>
            <a:r>
              <a:rPr kumimoji="0" lang="zh-CN" altLang="en-US" sz="2800" smtClean="0"/>
              <a:t>、</a:t>
            </a:r>
            <a:r>
              <a:rPr kumimoji="0" lang="en-US" altLang="zh-CN" sz="2800" smtClean="0"/>
              <a:t>TI</a:t>
            </a:r>
            <a:r>
              <a:rPr kumimoji="0" lang="zh-CN" altLang="en-US" sz="2800" smtClean="0"/>
              <a:t>、</a:t>
            </a:r>
            <a:r>
              <a:rPr kumimoji="0" lang="en-US" altLang="zh-CN" sz="2800" smtClean="0"/>
              <a:t>Motorola</a:t>
            </a:r>
            <a:r>
              <a:rPr kumimoji="0" lang="zh-CN" altLang="en-US" sz="2800" smtClean="0"/>
              <a:t>、</a:t>
            </a:r>
            <a:r>
              <a:rPr kumimoji="0" lang="en-US" altLang="zh-CN" sz="2800" smtClean="0"/>
              <a:t>ST</a:t>
            </a:r>
            <a:r>
              <a:rPr kumimoji="0" lang="zh-CN" altLang="en-US" sz="2800" smtClean="0"/>
              <a:t>等，</a:t>
            </a:r>
            <a:r>
              <a:rPr kumimoji="0" lang="en-US" altLang="zh-CN" sz="2800" smtClean="0"/>
              <a:t>ARM</a:t>
            </a:r>
            <a:r>
              <a:rPr kumimoji="0" lang="zh-CN" altLang="en-US" sz="2800" smtClean="0"/>
              <a:t>已成为业界公认的嵌入式微处理器标准。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down)">
                                      <p:cBhvr>
                                        <p:cTn id="7" dur="500"/>
                                        <p:tgtEl>
                                          <p:spTgt spid="168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wipe(down)">
                                      <p:cBhvr>
                                        <p:cTn id="12" dur="500"/>
                                        <p:tgtEl>
                                          <p:spTgt spid="168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wipe(down)">
                                      <p:cBhvr>
                                        <p:cTn id="17" dur="500"/>
                                        <p:tgtEl>
                                          <p:spTgt spid="16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0" y="0"/>
            <a:ext cx="8229600" cy="928255"/>
          </a:xfrm>
        </p:spPr>
        <p:txBody>
          <a:bodyPr>
            <a:scene3d>
              <a:camera prst="orthographicFront"/>
              <a:lightRig rig="soft" dir="t"/>
            </a:scene3d>
          </a:bodyPr>
          <a:lstStyle/>
          <a:p>
            <a:pPr eaLnBrk="1" fontAlgn="auto" hangingPunct="1">
              <a:spcAft>
                <a:spcPts val="0"/>
              </a:spcAft>
              <a:defRPr/>
            </a:pPr>
            <a:r>
              <a:rPr lang="zh-CN" altLang="en-US" dirty="0">
                <a:cs typeface="+mj-cs"/>
              </a:rPr>
              <a:t>当前的主流</a:t>
            </a:r>
            <a:r>
              <a:rPr lang="en-US" altLang="zh-CN" dirty="0">
                <a:cs typeface="+mj-cs"/>
              </a:rPr>
              <a:t>ARM</a:t>
            </a:r>
            <a:r>
              <a:rPr lang="zh-CN" altLang="en-US" dirty="0">
                <a:cs typeface="+mj-cs"/>
              </a:rPr>
              <a:t>处理器</a:t>
            </a:r>
          </a:p>
        </p:txBody>
      </p:sp>
      <p:sp>
        <p:nvSpPr>
          <p:cNvPr id="79875" name="Rectangle 3"/>
          <p:cNvSpPr>
            <a:spLocks noGrp="1" noChangeArrowheads="1"/>
          </p:cNvSpPr>
          <p:nvPr>
            <p:ph type="body" idx="1"/>
          </p:nvPr>
        </p:nvSpPr>
        <p:spPr>
          <a:xfrm>
            <a:off x="233363" y="981075"/>
            <a:ext cx="8702675" cy="2447925"/>
          </a:xfrm>
        </p:spPr>
        <p:txBody>
          <a:bodyPr/>
          <a:lstStyle/>
          <a:p>
            <a:pPr eaLnBrk="1" hangingPunct="1"/>
            <a:r>
              <a:rPr kumimoji="0" lang="en-US" altLang="zh-CN" sz="2400" smtClean="0">
                <a:latin typeface="Times New Roman" panose="02020603050405020304" pitchFamily="18" charset="0"/>
                <a:ea typeface="宋体" panose="02010600030101010101" pitchFamily="2" charset="-122"/>
              </a:rPr>
              <a:t>ARM7</a:t>
            </a:r>
          </a:p>
          <a:p>
            <a:pPr lvl="1" eaLnBrk="1" hangingPunct="1"/>
            <a:r>
              <a:rPr kumimoji="0" lang="zh-CN" altLang="en-US" sz="2000" b="1" smtClean="0">
                <a:latin typeface="Times New Roman" panose="02020603050405020304" pitchFamily="18" charset="0"/>
              </a:rPr>
              <a:t>世界上最为广泛使用的 </a:t>
            </a:r>
            <a:r>
              <a:rPr kumimoji="0" lang="en-US" altLang="zh-CN" sz="2000" b="1" smtClean="0">
                <a:latin typeface="Times New Roman" panose="02020603050405020304" pitchFamily="18" charset="0"/>
              </a:rPr>
              <a:t>CPU </a:t>
            </a:r>
            <a:r>
              <a:rPr kumimoji="0" lang="zh-CN" altLang="en-US" sz="2000" b="1" smtClean="0">
                <a:latin typeface="Times New Roman" panose="02020603050405020304" pitchFamily="18" charset="0"/>
              </a:rPr>
              <a:t>之一</a:t>
            </a:r>
          </a:p>
          <a:p>
            <a:pPr lvl="1" eaLnBrk="1" hangingPunct="1"/>
            <a:r>
              <a:rPr kumimoji="0" lang="en-US" altLang="zh-CN" sz="2000" b="1" smtClean="0">
                <a:latin typeface="Times New Roman" panose="02020603050405020304" pitchFamily="18" charset="0"/>
              </a:rPr>
              <a:t>&lt;100MHz</a:t>
            </a:r>
          </a:p>
          <a:p>
            <a:pPr eaLnBrk="1" hangingPunct="1"/>
            <a:r>
              <a:rPr kumimoji="0" lang="en-US" altLang="zh-CN" sz="2400" smtClean="0">
                <a:latin typeface="Times New Roman" panose="02020603050405020304" pitchFamily="18" charset="0"/>
                <a:ea typeface="宋体" panose="02010600030101010101" pitchFamily="2" charset="-122"/>
              </a:rPr>
              <a:t>ARM9</a:t>
            </a:r>
          </a:p>
          <a:p>
            <a:pPr lvl="1" eaLnBrk="1" hangingPunct="1"/>
            <a:r>
              <a:rPr kumimoji="0" lang="en-US" altLang="zh-CN" sz="2000" b="1" smtClean="0">
                <a:latin typeface="Times New Roman" panose="02020603050405020304" pitchFamily="18" charset="0"/>
              </a:rPr>
              <a:t>100-300MHz</a:t>
            </a:r>
          </a:p>
        </p:txBody>
      </p:sp>
      <p:pic>
        <p:nvPicPr>
          <p:cNvPr id="79876" name="Picture 4" descr="arm_powered">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2133600"/>
            <a:ext cx="10080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77" name="Group 5"/>
          <p:cNvGrpSpPr>
            <a:grpSpLocks/>
          </p:cNvGrpSpPr>
          <p:nvPr/>
        </p:nvGrpSpPr>
        <p:grpSpPr bwMode="auto">
          <a:xfrm>
            <a:off x="250825" y="3141663"/>
            <a:ext cx="5905500" cy="3025775"/>
            <a:chOff x="521" y="2144"/>
            <a:chExt cx="3479" cy="1786"/>
          </a:xfrm>
        </p:grpSpPr>
        <p:pic>
          <p:nvPicPr>
            <p:cNvPr id="79879" name="Picture 6" descr="50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 y="2523"/>
              <a:ext cx="5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0" name="Picture 7" descr="M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 y="2754"/>
              <a:ext cx="24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8" descr="DCRPC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 y="3008"/>
              <a:ext cx="4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2" name="Picture 9" descr="75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3" y="3493"/>
              <a:ext cx="68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3" name="Picture 10" descr="82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0" y="3238"/>
              <a:ext cx="79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4" name="Picture 11" descr="69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 y="2685"/>
              <a:ext cx="725"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5" name="Picture 12" descr="展示-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6" y="2989"/>
              <a:ext cx="58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6" name="Picture 13" descr="48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 y="3377"/>
              <a:ext cx="89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7" name="Picture 14" descr="477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 y="2691"/>
              <a:ext cx="72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8" name="Picture 15" descr="展示-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2" y="2179"/>
              <a:ext cx="29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9" name="Picture 16" descr="0030h304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3" y="3347"/>
              <a:ext cx="917"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0" name="Picture 17" descr="39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0" y="2363"/>
              <a:ext cx="495"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1" name="Picture 18" descr="406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7" y="2155"/>
              <a:ext cx="43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2" name="Picture 19" descr="47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6" y="3077"/>
              <a:ext cx="43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3" name="Picture 20" descr="488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17" y="2144"/>
              <a:ext cx="37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4" name="Picture 21" descr="50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2" y="3611"/>
              <a:ext cx="20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5" name="Picture 22" descr="51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8" y="2154"/>
              <a:ext cx="51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6" name="Picture 23" descr="530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1" y="2155"/>
              <a:ext cx="54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7" name="Picture 24" descr="54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08" y="2155"/>
              <a:ext cx="84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8" name="Picture 25" descr="626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66" y="3330"/>
              <a:ext cx="54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9" name="Picture 26" descr="756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09" y="3630"/>
              <a:ext cx="22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0" name="Picture 27" descr="展示-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1" y="2731"/>
              <a:ext cx="33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1" name="Picture 28" descr="530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16" y="2823"/>
              <a:ext cx="684"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2" name="Picture 29" descr="Cheetah15K3-(seagat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89" y="2985"/>
              <a:ext cx="37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3" name="Picture 30" descr="kangaroodok"/>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55" y="2432"/>
              <a:ext cx="30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4" name="Picture 31" descr="Watch"/>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84" y="3699"/>
              <a:ext cx="23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5" name="Picture 32" descr="poz"/>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014" y="2363"/>
              <a:ext cx="36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6" name="Picture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28" y="2962"/>
              <a:ext cx="2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7" name="Picture 34" descr="device010-big"/>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466" y="2501"/>
              <a:ext cx="46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908" name="Picture 35" descr="top_basic_dvd10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89" y="2709"/>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878" name="Text Box 36"/>
          <p:cNvSpPr txBox="1">
            <a:spLocks noChangeArrowheads="1"/>
          </p:cNvSpPr>
          <p:nvPr/>
        </p:nvSpPr>
        <p:spPr bwMode="auto">
          <a:xfrm>
            <a:off x="6227763" y="3429000"/>
            <a:ext cx="2916237"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67" tIns="40084" rIns="80167" bIns="40084">
            <a:spAutoFit/>
          </a:bodyPr>
          <a:lstStyle>
            <a:lvl1pPr defTabSz="8016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8016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8016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8016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8016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fontAlgn="ctr">
              <a:lnSpc>
                <a:spcPct val="80000"/>
              </a:lnSpc>
              <a:spcBef>
                <a:spcPct val="50000"/>
              </a:spcBef>
              <a:buClr>
                <a:schemeClr val="bg2"/>
              </a:buClr>
              <a:buSzPct val="125000"/>
              <a:buFont typeface="Wingdings" panose="05000000000000000000" pitchFamily="2" charset="2"/>
              <a:buNone/>
            </a:pPr>
            <a:r>
              <a:rPr kumimoji="0" lang="en-US" altLang="zh-CN" sz="2000">
                <a:solidFill>
                  <a:srgbClr val="FF6600"/>
                </a:solidFill>
                <a:latin typeface="Arial" panose="020B0604020202020204" pitchFamily="34" charset="0"/>
                <a:ea typeface="宋体" panose="02010600030101010101" pitchFamily="2" charset="-122"/>
              </a:rPr>
              <a:t>1.7B ARM Powred shipment in year of 2005, 31% is ARM9 based.</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p:cNvSpPr>
            <a:spLocks noGrp="1" noChangeArrowheads="1"/>
          </p:cNvSpPr>
          <p:nvPr>
            <p:ph type="title"/>
          </p:nvPr>
        </p:nvSpPr>
        <p:spPr>
          <a:xfrm>
            <a:off x="0" y="-13855"/>
            <a:ext cx="8934450" cy="839788"/>
          </a:xfrm>
        </p:spPr>
        <p:txBody>
          <a:bodyPr lIns="80151" tIns="40076" rIns="80151" bIns="40076">
            <a:scene3d>
              <a:camera prst="orthographicFront"/>
              <a:lightRig rig="soft" dir="t"/>
            </a:scene3d>
          </a:bodyPr>
          <a:lstStyle/>
          <a:p>
            <a:pPr eaLnBrk="1" fontAlgn="auto" hangingPunct="1">
              <a:spcAft>
                <a:spcPts val="0"/>
              </a:spcAft>
              <a:defRPr/>
            </a:pPr>
            <a:r>
              <a:rPr lang="en-US" altLang="zh-CN" dirty="0">
                <a:cs typeface="+mj-cs"/>
              </a:rPr>
              <a:t>ARM</a:t>
            </a:r>
            <a:r>
              <a:rPr lang="zh-CN" altLang="en-US" dirty="0">
                <a:cs typeface="+mj-cs"/>
              </a:rPr>
              <a:t>处理器的分类</a:t>
            </a:r>
          </a:p>
        </p:txBody>
      </p:sp>
      <p:sp>
        <p:nvSpPr>
          <p:cNvPr id="81923" name="Rectangle 5"/>
          <p:cNvSpPr>
            <a:spLocks noGrp="1" noChangeArrowheads="1"/>
          </p:cNvSpPr>
          <p:nvPr>
            <p:ph type="body" idx="1"/>
          </p:nvPr>
        </p:nvSpPr>
        <p:spPr>
          <a:xfrm>
            <a:off x="233363" y="906463"/>
            <a:ext cx="4554537" cy="2522537"/>
          </a:xfrm>
          <a:extLst>
            <a:ext uri="{909E8E84-426E-40DD-AFC4-6F175D3DCCD1}">
              <a14:hiddenFill xmlns:a14="http://schemas.microsoft.com/office/drawing/2010/main">
                <a:solidFill>
                  <a:srgbClr val="FF9933"/>
                </a:solidFill>
              </a14:hiddenFill>
            </a:ext>
          </a:extLst>
        </p:spPr>
        <p:txBody>
          <a:bodyPr lIns="80151" tIns="40076" rIns="80151" bIns="40076"/>
          <a:lstStyle/>
          <a:p>
            <a:pPr eaLnBrk="1" hangingPunct="1"/>
            <a:r>
              <a:rPr kumimoji="0" lang="zh-CN" altLang="en-US" sz="2400" smtClean="0"/>
              <a:t>结构体系版本（</a:t>
            </a:r>
            <a:r>
              <a:rPr kumimoji="0" lang="en-US" altLang="zh-CN" sz="2400" smtClean="0"/>
              <a:t>Architecture</a:t>
            </a:r>
            <a:r>
              <a:rPr kumimoji="0" lang="zh-CN" altLang="en-US" sz="2400" smtClean="0"/>
              <a:t>）</a:t>
            </a:r>
          </a:p>
          <a:p>
            <a:pPr lvl="1" eaLnBrk="1" hangingPunct="1"/>
            <a:r>
              <a:rPr kumimoji="0" lang="en-US" altLang="zh-CN" sz="2400" smtClean="0"/>
              <a:t>ARM v4T</a:t>
            </a:r>
          </a:p>
          <a:p>
            <a:pPr lvl="1" eaLnBrk="1" hangingPunct="1"/>
            <a:r>
              <a:rPr kumimoji="0" lang="en-US" altLang="zh-CN" sz="2400" smtClean="0"/>
              <a:t>ARM v5TE </a:t>
            </a:r>
          </a:p>
          <a:p>
            <a:pPr lvl="1" eaLnBrk="1" hangingPunct="1"/>
            <a:endParaRPr kumimoji="0" lang="en-US" altLang="zh-CN" sz="2400" smtClean="0"/>
          </a:p>
          <a:p>
            <a:pPr lvl="1" eaLnBrk="1" hangingPunct="1"/>
            <a:r>
              <a:rPr kumimoji="0" lang="en-US" altLang="zh-CN" sz="2400" smtClean="0"/>
              <a:t>ARM v6</a:t>
            </a:r>
          </a:p>
          <a:p>
            <a:pPr lvl="1" eaLnBrk="1" hangingPunct="1"/>
            <a:r>
              <a:rPr kumimoji="0" lang="en-US" altLang="zh-CN" sz="2400" smtClean="0"/>
              <a:t>ARM Cortex (v7)</a:t>
            </a:r>
          </a:p>
          <a:p>
            <a:pPr eaLnBrk="1" hangingPunct="1"/>
            <a:endParaRPr kumimoji="0" lang="en-US" altLang="zh-CN" sz="2400" smtClean="0"/>
          </a:p>
          <a:p>
            <a:pPr lvl="1" eaLnBrk="1" hangingPunct="1"/>
            <a:endParaRPr kumimoji="0" lang="en-US" altLang="zh-CN" sz="2400" smtClean="0"/>
          </a:p>
        </p:txBody>
      </p:sp>
      <p:sp>
        <p:nvSpPr>
          <p:cNvPr id="81924" name="Rectangle 6"/>
          <p:cNvSpPr>
            <a:spLocks noChangeArrowheads="1"/>
          </p:cNvSpPr>
          <p:nvPr/>
        </p:nvSpPr>
        <p:spPr bwMode="auto">
          <a:xfrm>
            <a:off x="4697413" y="908050"/>
            <a:ext cx="433863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51" tIns="40076" rIns="80151" bIns="40076"/>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en-US" altLang="zh-CN" sz="2400" b="1">
                <a:solidFill>
                  <a:schemeClr val="accent2"/>
                </a:solidFill>
                <a:latin typeface="仿宋_GB2312" pitchFamily="49" charset="-122"/>
              </a:rPr>
              <a:t>Processor Family</a:t>
            </a:r>
          </a:p>
          <a:p>
            <a:pPr lvl="1" eaLnBrk="1" hangingPunct="1">
              <a:spcBef>
                <a:spcPct val="20000"/>
              </a:spcBef>
              <a:buFontTx/>
              <a:buChar char="–"/>
            </a:pPr>
            <a:r>
              <a:rPr lang="en-US" altLang="zh-CN" sz="2400"/>
              <a:t>ARM7 </a:t>
            </a:r>
          </a:p>
          <a:p>
            <a:pPr lvl="1" eaLnBrk="1" hangingPunct="1">
              <a:spcBef>
                <a:spcPct val="20000"/>
              </a:spcBef>
              <a:buFontTx/>
              <a:buChar char="–"/>
            </a:pPr>
            <a:r>
              <a:rPr lang="en-US" altLang="zh-CN" sz="2400"/>
              <a:t>ARM9</a:t>
            </a:r>
          </a:p>
          <a:p>
            <a:pPr lvl="1" eaLnBrk="1" hangingPunct="1">
              <a:spcBef>
                <a:spcPct val="20000"/>
              </a:spcBef>
              <a:buFontTx/>
              <a:buChar char="–"/>
            </a:pPr>
            <a:r>
              <a:rPr lang="en-US" altLang="zh-CN" sz="2400"/>
              <a:t>ARM10</a:t>
            </a:r>
          </a:p>
          <a:p>
            <a:pPr lvl="1" eaLnBrk="1" hangingPunct="1">
              <a:spcBef>
                <a:spcPct val="20000"/>
              </a:spcBef>
              <a:buFontTx/>
              <a:buChar char="–"/>
            </a:pPr>
            <a:r>
              <a:rPr lang="en-US" altLang="zh-CN" sz="2400"/>
              <a:t>ARM11</a:t>
            </a:r>
          </a:p>
          <a:p>
            <a:pPr lvl="1" eaLnBrk="1" hangingPunct="1">
              <a:spcBef>
                <a:spcPct val="20000"/>
              </a:spcBef>
              <a:buFontTx/>
              <a:buChar char="–"/>
            </a:pPr>
            <a:r>
              <a:rPr lang="en-US" altLang="zh-CN" sz="2400"/>
              <a:t>ARM Cortex</a:t>
            </a:r>
          </a:p>
        </p:txBody>
      </p:sp>
      <p:sp>
        <p:nvSpPr>
          <p:cNvPr id="498695" name="Line 7"/>
          <p:cNvSpPr>
            <a:spLocks noChangeShapeType="1"/>
          </p:cNvSpPr>
          <p:nvPr/>
        </p:nvSpPr>
        <p:spPr bwMode="auto">
          <a:xfrm>
            <a:off x="3429000" y="3352800"/>
            <a:ext cx="1716088"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696" name="Line 8"/>
          <p:cNvSpPr>
            <a:spLocks noChangeShapeType="1"/>
          </p:cNvSpPr>
          <p:nvPr/>
        </p:nvSpPr>
        <p:spPr bwMode="auto">
          <a:xfrm>
            <a:off x="3048000" y="2895600"/>
            <a:ext cx="1944688"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697" name="Line 9"/>
          <p:cNvSpPr>
            <a:spLocks noChangeShapeType="1"/>
          </p:cNvSpPr>
          <p:nvPr/>
        </p:nvSpPr>
        <p:spPr bwMode="auto">
          <a:xfrm>
            <a:off x="3059113" y="2151063"/>
            <a:ext cx="1944687" cy="287337"/>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698" name="Line 10"/>
          <p:cNvSpPr>
            <a:spLocks noChangeShapeType="1"/>
          </p:cNvSpPr>
          <p:nvPr/>
        </p:nvSpPr>
        <p:spPr bwMode="auto">
          <a:xfrm>
            <a:off x="3059113" y="1557338"/>
            <a:ext cx="1944687"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699" name="Line 11"/>
          <p:cNvSpPr>
            <a:spLocks noChangeShapeType="1"/>
          </p:cNvSpPr>
          <p:nvPr/>
        </p:nvSpPr>
        <p:spPr bwMode="auto">
          <a:xfrm>
            <a:off x="3059113" y="1628775"/>
            <a:ext cx="1893887" cy="352425"/>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700" name="Line 12"/>
          <p:cNvSpPr>
            <a:spLocks noChangeShapeType="1"/>
          </p:cNvSpPr>
          <p:nvPr/>
        </p:nvSpPr>
        <p:spPr bwMode="auto">
          <a:xfrm>
            <a:off x="3059113" y="2078038"/>
            <a:ext cx="1944687"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701" name="Rectangle 13"/>
          <p:cNvSpPr>
            <a:spLocks noChangeArrowheads="1"/>
          </p:cNvSpPr>
          <p:nvPr/>
        </p:nvSpPr>
        <p:spPr bwMode="auto">
          <a:xfrm>
            <a:off x="233363" y="3644900"/>
            <a:ext cx="6138862"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51" tIns="40076" rIns="80151" bIns="40076"/>
          <a:lstStyle>
            <a:lvl1pPr marL="342900" indent="-342900">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Tx/>
              <a:buSzTx/>
              <a:buFontTx/>
              <a:buChar char="•"/>
            </a:pPr>
            <a:r>
              <a:rPr kumimoji="0" lang="zh-CN" altLang="en-US" sz="2400" b="1">
                <a:solidFill>
                  <a:schemeClr val="accent2"/>
                </a:solidFill>
                <a:latin typeface="仿宋_GB2312" pitchFamily="49" charset="-122"/>
                <a:ea typeface="宋体" panose="02010600030101010101" pitchFamily="2" charset="-122"/>
              </a:rPr>
              <a:t>按应用特征分类</a:t>
            </a:r>
          </a:p>
          <a:p>
            <a:pPr lvl="1" eaLnBrk="1" hangingPunct="1">
              <a:lnSpc>
                <a:spcPct val="90000"/>
              </a:lnSpc>
              <a:spcBef>
                <a:spcPct val="20000"/>
              </a:spcBef>
              <a:buClrTx/>
              <a:buFontTx/>
              <a:buChar char="–"/>
            </a:pPr>
            <a:r>
              <a:rPr kumimoji="0" lang="zh-CN" altLang="en-US" sz="2400" b="1">
                <a:latin typeface="Times New Roman" panose="02020603050405020304" pitchFamily="18" charset="0"/>
                <a:ea typeface="宋体" panose="02010600030101010101" pitchFamily="2" charset="-122"/>
              </a:rPr>
              <a:t>应用处理器</a:t>
            </a:r>
            <a:r>
              <a:rPr kumimoji="0" lang="zh-CN" altLang="en-US" sz="2400">
                <a:latin typeface="Times New Roman" panose="02020603050405020304" pitchFamily="18" charset="0"/>
                <a:ea typeface="宋体" panose="02010600030101010101" pitchFamily="2" charset="-122"/>
              </a:rPr>
              <a:t> </a:t>
            </a:r>
          </a:p>
          <a:p>
            <a:pPr lvl="2" eaLnBrk="1" hangingPunct="1">
              <a:lnSpc>
                <a:spcPct val="90000"/>
              </a:lnSpc>
              <a:spcBef>
                <a:spcPct val="20000"/>
              </a:spcBef>
              <a:buClrTx/>
              <a:buSzTx/>
              <a:buFontTx/>
              <a:buChar char="•"/>
            </a:pPr>
            <a:r>
              <a:rPr kumimoji="0" lang="en-US" altLang="zh-CN" sz="2400">
                <a:solidFill>
                  <a:schemeClr val="accent2"/>
                </a:solidFill>
                <a:latin typeface="Times New Roman" panose="02020603050405020304" pitchFamily="18" charset="0"/>
                <a:ea typeface="宋体" panose="02010600030101010101" pitchFamily="2" charset="-122"/>
              </a:rPr>
              <a:t>Application Processor</a:t>
            </a:r>
          </a:p>
          <a:p>
            <a:pPr lvl="1" eaLnBrk="1" hangingPunct="1">
              <a:lnSpc>
                <a:spcPct val="90000"/>
              </a:lnSpc>
              <a:spcBef>
                <a:spcPct val="20000"/>
              </a:spcBef>
              <a:buClrTx/>
              <a:buFontTx/>
              <a:buChar char="–"/>
            </a:pPr>
            <a:r>
              <a:rPr kumimoji="0" lang="zh-CN" altLang="en-US" sz="2400" b="1">
                <a:latin typeface="Times New Roman" panose="02020603050405020304" pitchFamily="18" charset="0"/>
                <a:ea typeface="宋体" panose="02010600030101010101" pitchFamily="2" charset="-122"/>
              </a:rPr>
              <a:t>实时控制处理器</a:t>
            </a:r>
            <a:r>
              <a:rPr kumimoji="0" lang="zh-CN" altLang="en-US" sz="2400">
                <a:latin typeface="Times New Roman" panose="02020603050405020304" pitchFamily="18" charset="0"/>
                <a:ea typeface="宋体" panose="02010600030101010101" pitchFamily="2" charset="-122"/>
              </a:rPr>
              <a:t> </a:t>
            </a:r>
          </a:p>
          <a:p>
            <a:pPr lvl="2" eaLnBrk="1" hangingPunct="1">
              <a:lnSpc>
                <a:spcPct val="90000"/>
              </a:lnSpc>
              <a:spcBef>
                <a:spcPct val="20000"/>
              </a:spcBef>
              <a:buClrTx/>
              <a:buSzTx/>
              <a:buFontTx/>
              <a:buChar char="•"/>
            </a:pPr>
            <a:r>
              <a:rPr kumimoji="0" lang="en-US" altLang="zh-CN" sz="2400">
                <a:solidFill>
                  <a:schemeClr val="accent2"/>
                </a:solidFill>
                <a:latin typeface="Times New Roman" panose="02020603050405020304" pitchFamily="18" charset="0"/>
                <a:ea typeface="宋体" panose="02010600030101010101" pitchFamily="2" charset="-122"/>
              </a:rPr>
              <a:t>Real-time Controller</a:t>
            </a:r>
          </a:p>
          <a:p>
            <a:pPr lvl="1" eaLnBrk="1" hangingPunct="1">
              <a:lnSpc>
                <a:spcPct val="90000"/>
              </a:lnSpc>
              <a:spcBef>
                <a:spcPct val="20000"/>
              </a:spcBef>
              <a:buClrTx/>
              <a:buFontTx/>
              <a:buChar char="–"/>
            </a:pPr>
            <a:r>
              <a:rPr kumimoji="0" lang="zh-CN" altLang="en-US" sz="2400" b="1">
                <a:latin typeface="Times New Roman" panose="02020603050405020304" pitchFamily="18" charset="0"/>
                <a:ea typeface="宋体" panose="02010600030101010101" pitchFamily="2" charset="-122"/>
              </a:rPr>
              <a:t>微控制器</a:t>
            </a:r>
            <a:r>
              <a:rPr kumimoji="0" lang="zh-CN" altLang="en-US" sz="2400">
                <a:latin typeface="Times New Roman" panose="02020603050405020304" pitchFamily="18" charset="0"/>
                <a:ea typeface="宋体" panose="02010600030101010101" pitchFamily="2" charset="-122"/>
              </a:rPr>
              <a:t> </a:t>
            </a:r>
          </a:p>
          <a:p>
            <a:pPr lvl="2" eaLnBrk="1" hangingPunct="1">
              <a:lnSpc>
                <a:spcPct val="90000"/>
              </a:lnSpc>
              <a:spcBef>
                <a:spcPct val="20000"/>
              </a:spcBef>
              <a:buClrTx/>
              <a:buSzTx/>
              <a:buFontTx/>
              <a:buChar char="•"/>
            </a:pPr>
            <a:r>
              <a:rPr kumimoji="0" lang="en-US" altLang="zh-CN" sz="2400">
                <a:solidFill>
                  <a:schemeClr val="accent2"/>
                </a:solidFill>
                <a:latin typeface="Times New Roman" panose="02020603050405020304" pitchFamily="18" charset="0"/>
                <a:ea typeface="宋体" panose="02010600030101010101" pitchFamily="2" charset="-122"/>
              </a:rPr>
              <a:t>Micro-controller</a:t>
            </a:r>
          </a:p>
        </p:txBody>
      </p:sp>
      <p:sp>
        <p:nvSpPr>
          <p:cNvPr id="498702" name="Oval 14"/>
          <p:cNvSpPr>
            <a:spLocks noChangeArrowheads="1"/>
          </p:cNvSpPr>
          <p:nvPr/>
        </p:nvSpPr>
        <p:spPr bwMode="auto">
          <a:xfrm>
            <a:off x="5003800" y="3644900"/>
            <a:ext cx="3816350" cy="936625"/>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80167" tIns="40084" rIns="80167" bIns="40084" anchor="ctr"/>
          <a:lstStyle>
            <a:lvl1pPr marL="342900" indent="-342900" defTabSz="8016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defTabSz="8016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8016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8016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8016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lvl="1" algn="ctr" fontAlgn="ctr">
              <a:lnSpc>
                <a:spcPct val="80000"/>
              </a:lnSpc>
              <a:spcBef>
                <a:spcPct val="50000"/>
              </a:spcBef>
              <a:buClr>
                <a:schemeClr val="bg2"/>
              </a:buClr>
              <a:buSzPct val="125000"/>
              <a:buFont typeface="Wingdings" panose="05000000000000000000" pitchFamily="2" charset="2"/>
              <a:buNone/>
            </a:pPr>
            <a:r>
              <a:rPr kumimoji="0" lang="zh-CN" altLang="en-US" sz="1600" b="1">
                <a:solidFill>
                  <a:schemeClr val="accent2"/>
                </a:solidFill>
                <a:latin typeface="Times New Roman" panose="02020603050405020304" pitchFamily="18" charset="0"/>
                <a:ea typeface="宋体" panose="02010600030101010101" pitchFamily="2" charset="-122"/>
              </a:rPr>
              <a:t>特征：</a:t>
            </a:r>
            <a:r>
              <a:rPr kumimoji="0" lang="en-US" altLang="zh-CN" sz="1600" b="1">
                <a:solidFill>
                  <a:schemeClr val="accent2"/>
                </a:solidFill>
                <a:latin typeface="Times New Roman" panose="02020603050405020304" pitchFamily="18" charset="0"/>
                <a:ea typeface="宋体" panose="02010600030101010101" pitchFamily="2" charset="-122"/>
              </a:rPr>
              <a:t>MMU, Cache     </a:t>
            </a:r>
          </a:p>
          <a:p>
            <a:pPr lvl="1" algn="ctr" fontAlgn="ctr">
              <a:lnSpc>
                <a:spcPct val="80000"/>
              </a:lnSpc>
              <a:spcBef>
                <a:spcPct val="50000"/>
              </a:spcBef>
              <a:buClr>
                <a:schemeClr val="bg2"/>
              </a:buClr>
              <a:buSzPct val="125000"/>
              <a:buFont typeface="Wingdings" panose="05000000000000000000" pitchFamily="2" charset="2"/>
              <a:buNone/>
            </a:pPr>
            <a:r>
              <a:rPr kumimoji="0" lang="zh-CN" altLang="en-US" sz="1600" b="1">
                <a:solidFill>
                  <a:schemeClr val="accent2"/>
                </a:solidFill>
                <a:latin typeface="Times New Roman" panose="02020603050405020304" pitchFamily="18" charset="0"/>
                <a:ea typeface="宋体" panose="02010600030101010101" pitchFamily="2" charset="-122"/>
              </a:rPr>
              <a:t>最快频率、最高性能、合理功耗      </a:t>
            </a:r>
          </a:p>
        </p:txBody>
      </p:sp>
      <p:sp>
        <p:nvSpPr>
          <p:cNvPr id="498703" name="Oval 15"/>
          <p:cNvSpPr>
            <a:spLocks noChangeArrowheads="1"/>
          </p:cNvSpPr>
          <p:nvPr/>
        </p:nvSpPr>
        <p:spPr bwMode="auto">
          <a:xfrm>
            <a:off x="5003800" y="4508500"/>
            <a:ext cx="3816350" cy="936625"/>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80167" tIns="40084" rIns="80167" bIns="40084" anchor="ctr"/>
          <a:lstStyle>
            <a:lvl1pPr marL="342900" indent="-342900" defTabSz="8016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defTabSz="8016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8016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8016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8016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lvl="1" algn="ctr" fontAlgn="ctr">
              <a:lnSpc>
                <a:spcPct val="80000"/>
              </a:lnSpc>
              <a:spcBef>
                <a:spcPct val="50000"/>
              </a:spcBef>
              <a:buClr>
                <a:schemeClr val="bg2"/>
              </a:buClr>
              <a:buSzPct val="125000"/>
              <a:buFont typeface="Wingdings" panose="05000000000000000000" pitchFamily="2" charset="2"/>
              <a:buNone/>
            </a:pPr>
            <a:r>
              <a:rPr kumimoji="0" lang="zh-CN" altLang="en-US" sz="1600" b="1">
                <a:solidFill>
                  <a:schemeClr val="accent2"/>
                </a:solidFill>
                <a:latin typeface="Times New Roman" panose="02020603050405020304" pitchFamily="18" charset="0"/>
                <a:ea typeface="宋体" panose="02010600030101010101" pitchFamily="2" charset="-122"/>
              </a:rPr>
              <a:t>特征：</a:t>
            </a:r>
            <a:r>
              <a:rPr kumimoji="0" lang="en-US" altLang="zh-CN" sz="1600" b="1">
                <a:solidFill>
                  <a:schemeClr val="accent2"/>
                </a:solidFill>
                <a:latin typeface="Times New Roman" panose="02020603050405020304" pitchFamily="18" charset="0"/>
                <a:ea typeface="宋体" panose="02010600030101010101" pitchFamily="2" charset="-122"/>
              </a:rPr>
              <a:t>MPU, Cache     </a:t>
            </a:r>
          </a:p>
          <a:p>
            <a:pPr lvl="1" algn="ctr" fontAlgn="ctr">
              <a:lnSpc>
                <a:spcPct val="80000"/>
              </a:lnSpc>
              <a:spcBef>
                <a:spcPct val="50000"/>
              </a:spcBef>
              <a:buClr>
                <a:schemeClr val="bg2"/>
              </a:buClr>
              <a:buSzPct val="125000"/>
              <a:buFont typeface="Wingdings" panose="05000000000000000000" pitchFamily="2" charset="2"/>
              <a:buNone/>
            </a:pPr>
            <a:r>
              <a:rPr kumimoji="0" lang="zh-CN" altLang="en-US" sz="1600" b="1">
                <a:solidFill>
                  <a:schemeClr val="accent2"/>
                </a:solidFill>
                <a:latin typeface="Times New Roman" panose="02020603050405020304" pitchFamily="18" charset="0"/>
                <a:ea typeface="宋体" panose="02010600030101010101" pitchFamily="2" charset="-122"/>
              </a:rPr>
              <a:t>实时响应、合理性能、较低功耗     </a:t>
            </a:r>
          </a:p>
        </p:txBody>
      </p:sp>
      <p:sp>
        <p:nvSpPr>
          <p:cNvPr id="498704" name="Oval 16"/>
          <p:cNvSpPr>
            <a:spLocks noChangeArrowheads="1"/>
          </p:cNvSpPr>
          <p:nvPr/>
        </p:nvSpPr>
        <p:spPr bwMode="auto">
          <a:xfrm>
            <a:off x="5003800" y="5373688"/>
            <a:ext cx="3816350" cy="936625"/>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80167" tIns="40084" rIns="80167" bIns="40084" anchor="ctr"/>
          <a:lstStyle>
            <a:lvl1pPr marL="342900" indent="-342900" defTabSz="8016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defTabSz="8016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8016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8016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8016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8016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lvl="1" algn="ctr" fontAlgn="ctr">
              <a:lnSpc>
                <a:spcPct val="80000"/>
              </a:lnSpc>
              <a:spcBef>
                <a:spcPct val="50000"/>
              </a:spcBef>
              <a:buClr>
                <a:schemeClr val="bg2"/>
              </a:buClr>
              <a:buSzPct val="125000"/>
              <a:buFont typeface="Wingdings" panose="05000000000000000000" pitchFamily="2" charset="2"/>
              <a:buNone/>
            </a:pPr>
            <a:r>
              <a:rPr kumimoji="0" lang="zh-CN" altLang="en-US" sz="1600" b="1">
                <a:solidFill>
                  <a:schemeClr val="accent2"/>
                </a:solidFill>
                <a:latin typeface="Times New Roman" panose="02020603050405020304" pitchFamily="18" charset="0"/>
                <a:ea typeface="宋体" panose="02010600030101010101" pitchFamily="2" charset="-122"/>
              </a:rPr>
              <a:t>特征：</a:t>
            </a:r>
            <a:r>
              <a:rPr kumimoji="0" lang="en-US" altLang="zh-CN" sz="1600" b="1">
                <a:solidFill>
                  <a:schemeClr val="accent2"/>
                </a:solidFill>
                <a:latin typeface="Times New Roman" panose="02020603050405020304" pitchFamily="18" charset="0"/>
                <a:ea typeface="宋体" panose="02010600030101010101" pitchFamily="2" charset="-122"/>
              </a:rPr>
              <a:t>no sub-memory system    </a:t>
            </a:r>
          </a:p>
          <a:p>
            <a:pPr lvl="1" algn="ctr" fontAlgn="ctr">
              <a:lnSpc>
                <a:spcPct val="80000"/>
              </a:lnSpc>
              <a:spcBef>
                <a:spcPct val="50000"/>
              </a:spcBef>
              <a:buClr>
                <a:schemeClr val="bg2"/>
              </a:buClr>
              <a:buSzPct val="125000"/>
              <a:buFont typeface="Wingdings" panose="05000000000000000000" pitchFamily="2" charset="2"/>
              <a:buNone/>
            </a:pPr>
            <a:r>
              <a:rPr kumimoji="0" lang="zh-CN" altLang="en-US" sz="1600" b="1">
                <a:solidFill>
                  <a:schemeClr val="accent2"/>
                </a:solidFill>
                <a:latin typeface="Times New Roman" panose="02020603050405020304" pitchFamily="18" charset="0"/>
                <a:ea typeface="宋体" panose="02010600030101010101" pitchFamily="2" charset="-122"/>
              </a:rPr>
              <a:t>一般性能、最低成本、极低功耗     </a:t>
            </a:r>
          </a:p>
        </p:txBody>
      </p:sp>
      <p:sp>
        <p:nvSpPr>
          <p:cNvPr id="498705" name="Line 17"/>
          <p:cNvSpPr>
            <a:spLocks noChangeShapeType="1"/>
          </p:cNvSpPr>
          <p:nvPr/>
        </p:nvSpPr>
        <p:spPr bwMode="auto">
          <a:xfrm flipV="1">
            <a:off x="3779838" y="4221163"/>
            <a:ext cx="1152525"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706" name="Line 18"/>
          <p:cNvSpPr>
            <a:spLocks noChangeShapeType="1"/>
          </p:cNvSpPr>
          <p:nvPr/>
        </p:nvSpPr>
        <p:spPr bwMode="auto">
          <a:xfrm flipV="1">
            <a:off x="3779838" y="5013325"/>
            <a:ext cx="1152525"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
        <p:nvSpPr>
          <p:cNvPr id="498707" name="Line 19"/>
          <p:cNvSpPr>
            <a:spLocks noChangeShapeType="1"/>
          </p:cNvSpPr>
          <p:nvPr/>
        </p:nvSpPr>
        <p:spPr bwMode="auto">
          <a:xfrm flipV="1">
            <a:off x="3779838" y="5805488"/>
            <a:ext cx="1152525"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lIns="80167" tIns="40084" rIns="80167" bIns="40084"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8698"/>
                                        </p:tgtEl>
                                        <p:attrNameLst>
                                          <p:attrName>style.visibility</p:attrName>
                                        </p:attrNameLst>
                                      </p:cBhvr>
                                      <p:to>
                                        <p:strVal val="visible"/>
                                      </p:to>
                                    </p:set>
                                    <p:animEffect transition="in" filter="strips(downRight)">
                                      <p:cBhvr>
                                        <p:cTn id="7" dur="500"/>
                                        <p:tgtEl>
                                          <p:spTgt spid="498698"/>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98699"/>
                                        </p:tgtEl>
                                        <p:attrNameLst>
                                          <p:attrName>style.visibility</p:attrName>
                                        </p:attrNameLst>
                                      </p:cBhvr>
                                      <p:to>
                                        <p:strVal val="visible"/>
                                      </p:to>
                                    </p:set>
                                    <p:animEffect transition="in" filter="strips(downRight)">
                                      <p:cBhvr>
                                        <p:cTn id="10" dur="500"/>
                                        <p:tgtEl>
                                          <p:spTgt spid="4986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498700"/>
                                        </p:tgtEl>
                                        <p:attrNameLst>
                                          <p:attrName>style.visibility</p:attrName>
                                        </p:attrNameLst>
                                      </p:cBhvr>
                                      <p:to>
                                        <p:strVal val="visible"/>
                                      </p:to>
                                    </p:set>
                                    <p:animEffect transition="in" filter="strips(downRight)">
                                      <p:cBhvr>
                                        <p:cTn id="15" dur="500"/>
                                        <p:tgtEl>
                                          <p:spTgt spid="498700"/>
                                        </p:tgtEl>
                                      </p:cBhvr>
                                    </p:animEffect>
                                  </p:childTnLst>
                                </p:cTn>
                              </p:par>
                            </p:childTnLst>
                          </p:cTn>
                        </p:par>
                        <p:par>
                          <p:cTn id="16" fill="hold" nodeType="afterGroup">
                            <p:stCondLst>
                              <p:cond delay="500"/>
                            </p:stCondLst>
                            <p:childTnLst>
                              <p:par>
                                <p:cTn id="17" presetID="18" presetClass="entr" presetSubtype="3" fill="hold" grpId="0" nodeType="afterEffect">
                                  <p:stCondLst>
                                    <p:cond delay="0"/>
                                  </p:stCondLst>
                                  <p:childTnLst>
                                    <p:set>
                                      <p:cBhvr>
                                        <p:cTn id="18" dur="1" fill="hold">
                                          <p:stCondLst>
                                            <p:cond delay="0"/>
                                          </p:stCondLst>
                                        </p:cTn>
                                        <p:tgtEl>
                                          <p:spTgt spid="498697"/>
                                        </p:tgtEl>
                                        <p:attrNameLst>
                                          <p:attrName>style.visibility</p:attrName>
                                        </p:attrNameLst>
                                      </p:cBhvr>
                                      <p:to>
                                        <p:strVal val="visible"/>
                                      </p:to>
                                    </p:set>
                                    <p:animEffect transition="in" filter="strips(upRight)">
                                      <p:cBhvr>
                                        <p:cTn id="19" dur="500"/>
                                        <p:tgtEl>
                                          <p:spTgt spid="49869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498696"/>
                                        </p:tgtEl>
                                        <p:attrNameLst>
                                          <p:attrName>style.visibility</p:attrName>
                                        </p:attrNameLst>
                                      </p:cBhvr>
                                      <p:to>
                                        <p:strVal val="visible"/>
                                      </p:to>
                                    </p:set>
                                    <p:animEffect transition="in" filter="strips(downRight)">
                                      <p:cBhvr>
                                        <p:cTn id="24" dur="500"/>
                                        <p:tgtEl>
                                          <p:spTgt spid="498696"/>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498695"/>
                                        </p:tgtEl>
                                        <p:attrNameLst>
                                          <p:attrName>style.visibility</p:attrName>
                                        </p:attrNameLst>
                                      </p:cBhvr>
                                      <p:to>
                                        <p:strVal val="visible"/>
                                      </p:to>
                                    </p:set>
                                    <p:animEffect transition="in" filter="strips(downRight)">
                                      <p:cBhvr>
                                        <p:cTn id="27" dur="500"/>
                                        <p:tgtEl>
                                          <p:spTgt spid="4986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870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498705"/>
                                        </p:tgtEl>
                                        <p:attrNameLst>
                                          <p:attrName>style.visibility</p:attrName>
                                        </p:attrNameLst>
                                      </p:cBhvr>
                                      <p:to>
                                        <p:strVal val="visible"/>
                                      </p:to>
                                    </p:set>
                                    <p:animEffect transition="in" filter="strips(upRight)">
                                      <p:cBhvr>
                                        <p:cTn id="36" dur="500"/>
                                        <p:tgtEl>
                                          <p:spTgt spid="498705"/>
                                        </p:tgtEl>
                                      </p:cBhvr>
                                    </p:animEffect>
                                  </p:childTnLst>
                                </p:cTn>
                              </p:par>
                              <p:par>
                                <p:cTn id="37" presetID="18" presetClass="entr" presetSubtype="3" fill="hold" grpId="0" nodeType="withEffect">
                                  <p:stCondLst>
                                    <p:cond delay="0"/>
                                  </p:stCondLst>
                                  <p:childTnLst>
                                    <p:set>
                                      <p:cBhvr>
                                        <p:cTn id="38" dur="1" fill="hold">
                                          <p:stCondLst>
                                            <p:cond delay="0"/>
                                          </p:stCondLst>
                                        </p:cTn>
                                        <p:tgtEl>
                                          <p:spTgt spid="498702"/>
                                        </p:tgtEl>
                                        <p:attrNameLst>
                                          <p:attrName>style.visibility</p:attrName>
                                        </p:attrNameLst>
                                      </p:cBhvr>
                                      <p:to>
                                        <p:strVal val="visible"/>
                                      </p:to>
                                    </p:set>
                                    <p:animEffect transition="in" filter="strips(upRight)">
                                      <p:cBhvr>
                                        <p:cTn id="39" dur="500"/>
                                        <p:tgtEl>
                                          <p:spTgt spid="49870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498706"/>
                                        </p:tgtEl>
                                        <p:attrNameLst>
                                          <p:attrName>style.visibility</p:attrName>
                                        </p:attrNameLst>
                                      </p:cBhvr>
                                      <p:to>
                                        <p:strVal val="visible"/>
                                      </p:to>
                                    </p:set>
                                    <p:animEffect transition="in" filter="strips(downRight)">
                                      <p:cBhvr>
                                        <p:cTn id="44" dur="500"/>
                                        <p:tgtEl>
                                          <p:spTgt spid="498706"/>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498703"/>
                                        </p:tgtEl>
                                        <p:attrNameLst>
                                          <p:attrName>style.visibility</p:attrName>
                                        </p:attrNameLst>
                                      </p:cBhvr>
                                      <p:to>
                                        <p:strVal val="visible"/>
                                      </p:to>
                                    </p:set>
                                    <p:animEffect transition="in" filter="strips(downRight)">
                                      <p:cBhvr>
                                        <p:cTn id="47" dur="500"/>
                                        <p:tgtEl>
                                          <p:spTgt spid="4987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498707"/>
                                        </p:tgtEl>
                                        <p:attrNameLst>
                                          <p:attrName>style.visibility</p:attrName>
                                        </p:attrNameLst>
                                      </p:cBhvr>
                                      <p:to>
                                        <p:strVal val="visible"/>
                                      </p:to>
                                    </p:set>
                                    <p:animEffect transition="in" filter="strips(downRight)">
                                      <p:cBhvr>
                                        <p:cTn id="52" dur="500"/>
                                        <p:tgtEl>
                                          <p:spTgt spid="498707"/>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498704"/>
                                        </p:tgtEl>
                                        <p:attrNameLst>
                                          <p:attrName>style.visibility</p:attrName>
                                        </p:attrNameLst>
                                      </p:cBhvr>
                                      <p:to>
                                        <p:strVal val="visible"/>
                                      </p:to>
                                    </p:set>
                                    <p:animEffect transition="in" filter="strips(downRight)">
                                      <p:cBhvr>
                                        <p:cTn id="55" dur="500"/>
                                        <p:tgtEl>
                                          <p:spTgt spid="49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5" grpId="0" animBg="1"/>
      <p:bldP spid="498696" grpId="0" animBg="1"/>
      <p:bldP spid="498697" grpId="0" animBg="1"/>
      <p:bldP spid="498698" grpId="0" animBg="1"/>
      <p:bldP spid="498699" grpId="0" animBg="1"/>
      <p:bldP spid="498700" grpId="0" animBg="1"/>
      <p:bldP spid="498701" grpId="0"/>
      <p:bldP spid="498702" grpId="0" animBg="1"/>
      <p:bldP spid="498703" grpId="0" animBg="1"/>
      <p:bldP spid="498704" grpId="0" animBg="1"/>
      <p:bldP spid="498705" grpId="0" animBg="1"/>
      <p:bldP spid="498706" grpId="0" animBg="1"/>
      <p:bldP spid="49870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9330" name="Rectangle 2"/>
          <p:cNvSpPr>
            <a:spLocks noGrp="1" noChangeArrowheads="1"/>
          </p:cNvSpPr>
          <p:nvPr>
            <p:ph type="title"/>
          </p:nvPr>
        </p:nvSpPr>
        <p:spPr>
          <a:xfrm>
            <a:off x="0" y="138546"/>
            <a:ext cx="9144000"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嵌入式软硬件的关系</a:t>
            </a:r>
            <a:endParaRPr lang="zh-CN" altLang="zh-CN" dirty="0">
              <a:latin typeface="微软雅黑" pitchFamily="34" charset="-122"/>
              <a:ea typeface="微软雅黑" pitchFamily="34" charset="-122"/>
              <a:cs typeface="+mj-cs"/>
            </a:endParaRPr>
          </a:p>
        </p:txBody>
      </p:sp>
      <p:sp>
        <p:nvSpPr>
          <p:cNvPr id="26627" name="Text Box 3"/>
          <p:cNvSpPr txBox="1">
            <a:spLocks noChangeArrowheads="1"/>
          </p:cNvSpPr>
          <p:nvPr/>
        </p:nvSpPr>
        <p:spPr bwMode="auto">
          <a:xfrm>
            <a:off x="519113" y="4418013"/>
            <a:ext cx="3908425" cy="5842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9159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59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59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59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59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zh-CN" altLang="en-US" sz="3200">
                <a:solidFill>
                  <a:srgbClr val="FF0000"/>
                </a:solidFill>
                <a:latin typeface="微软雅黑" panose="020B0503020204020204" pitchFamily="34" charset="-122"/>
                <a:ea typeface="微软雅黑" panose="020B0503020204020204" pitchFamily="34" charset="-122"/>
              </a:rPr>
              <a:t>嵌入式系统硬件部分</a:t>
            </a:r>
          </a:p>
        </p:txBody>
      </p:sp>
      <p:sp>
        <p:nvSpPr>
          <p:cNvPr id="26628" name="Text Box 4"/>
          <p:cNvSpPr txBox="1">
            <a:spLocks noChangeArrowheads="1"/>
          </p:cNvSpPr>
          <p:nvPr/>
        </p:nvSpPr>
        <p:spPr bwMode="auto">
          <a:xfrm>
            <a:off x="519113" y="3030538"/>
            <a:ext cx="3908425" cy="5842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9159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59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59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59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59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zh-CN" altLang="en-US" sz="3200">
                <a:solidFill>
                  <a:schemeClr val="tx2"/>
                </a:solidFill>
                <a:latin typeface="微软雅黑" panose="020B0503020204020204" pitchFamily="34" charset="-122"/>
                <a:ea typeface="微软雅黑" panose="020B0503020204020204" pitchFamily="34" charset="-122"/>
              </a:rPr>
              <a:t>嵌入式系统软件部分</a:t>
            </a:r>
          </a:p>
        </p:txBody>
      </p:sp>
      <p:sp>
        <p:nvSpPr>
          <p:cNvPr id="26629" name="AutoShape 5"/>
          <p:cNvSpPr>
            <a:spLocks noChangeArrowheads="1"/>
          </p:cNvSpPr>
          <p:nvPr/>
        </p:nvSpPr>
        <p:spPr bwMode="auto">
          <a:xfrm>
            <a:off x="2293938" y="3716338"/>
            <a:ext cx="439737" cy="612775"/>
          </a:xfrm>
          <a:prstGeom prst="upArrow">
            <a:avLst>
              <a:gd name="adj1" fmla="val 50000"/>
              <a:gd name="adj2" fmla="val 91842"/>
            </a:avLst>
          </a:prstGeom>
          <a:solidFill>
            <a:schemeClr val="bg1"/>
          </a:solidFill>
          <a:ln w="12700">
            <a:solidFill>
              <a:schemeClr val="tx1"/>
            </a:solidFill>
            <a:miter lim="800000"/>
            <a:headEnd type="none" w="sm" len="sm"/>
            <a:tailEnd type="none" w="sm" len="sm"/>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26630" name="AutoShape 6"/>
          <p:cNvSpPr>
            <a:spLocks noChangeArrowheads="1"/>
          </p:cNvSpPr>
          <p:nvPr/>
        </p:nvSpPr>
        <p:spPr bwMode="auto">
          <a:xfrm>
            <a:off x="4356100" y="1682750"/>
            <a:ext cx="4211638" cy="1296988"/>
          </a:xfrm>
          <a:prstGeom prst="wedgeRoundRectCallout">
            <a:avLst>
              <a:gd name="adj1" fmla="val -46046"/>
              <a:gd name="adj2" fmla="val 63343"/>
              <a:gd name="adj3" fmla="val 16667"/>
            </a:avLst>
          </a:prstGeom>
          <a:solidFill>
            <a:schemeClr val="bg1"/>
          </a:solidFill>
          <a:ln w="12700">
            <a:solidFill>
              <a:schemeClr val="tx1"/>
            </a:solidFill>
            <a:miter lim="800000"/>
            <a:headEnd type="none" w="sm" len="sm"/>
            <a:tailEnd type="none" w="sm" len="sm"/>
          </a:ln>
        </p:spPr>
        <p:txBody>
          <a:bodyPr anchor="ctr"/>
          <a:lstStyle>
            <a:lvl1pPr defTabSz="9159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59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59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59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59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kumimoji="0" lang="zh-CN" altLang="en-US" sz="2000">
                <a:latin typeface="微软雅黑" panose="020B0503020204020204" pitchFamily="34" charset="-122"/>
                <a:ea typeface="微软雅黑" panose="020B0503020204020204" pitchFamily="34" charset="-122"/>
              </a:rPr>
              <a:t>如人的大脑，决定了硬件的操作模式。通过良好的操作系统以及应用程序，把硬件功能发挥到极至。</a:t>
            </a:r>
          </a:p>
        </p:txBody>
      </p:sp>
      <p:sp>
        <p:nvSpPr>
          <p:cNvPr id="26631" name="AutoShape 7"/>
          <p:cNvSpPr>
            <a:spLocks noChangeArrowheads="1"/>
          </p:cNvSpPr>
          <p:nvPr/>
        </p:nvSpPr>
        <p:spPr bwMode="auto">
          <a:xfrm>
            <a:off x="4572000" y="3409950"/>
            <a:ext cx="4211638" cy="1296988"/>
          </a:xfrm>
          <a:prstGeom prst="wedgeRoundRectCallout">
            <a:avLst>
              <a:gd name="adj1" fmla="val -48676"/>
              <a:gd name="adj2" fmla="val 64412"/>
              <a:gd name="adj3" fmla="val 16667"/>
            </a:avLst>
          </a:prstGeom>
          <a:solidFill>
            <a:schemeClr val="bg1"/>
          </a:solidFill>
          <a:ln w="12700">
            <a:solidFill>
              <a:schemeClr val="tx1"/>
            </a:solidFill>
            <a:miter lim="800000"/>
            <a:headEnd type="none" w="sm" len="sm"/>
            <a:tailEnd type="none" w="sm" len="sm"/>
          </a:ln>
        </p:spPr>
        <p:txBody>
          <a:bodyPr anchor="ctr"/>
          <a:lstStyle>
            <a:lvl1pPr defTabSz="915988">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915988">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915988">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915988">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915988">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915988"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kumimoji="0" lang="zh-CN" altLang="en-US" sz="2000">
                <a:latin typeface="微软雅黑" panose="020B0503020204020204" pitchFamily="34" charset="-122"/>
                <a:ea typeface="微软雅黑" panose="020B0503020204020204" pitchFamily="34" charset="-122"/>
              </a:rPr>
              <a:t>如人的手、脚、神经等部位，决定了嵌入式系统的先天功能。如运算能力和</a:t>
            </a:r>
            <a:r>
              <a:rPr kumimoji="0" lang="en-US" altLang="zh-CN" sz="2000">
                <a:latin typeface="微软雅黑" panose="020B0503020204020204" pitchFamily="34" charset="-122"/>
                <a:ea typeface="微软雅黑" panose="020B0503020204020204" pitchFamily="34" charset="-122"/>
              </a:rPr>
              <a:t>I/O</a:t>
            </a:r>
            <a:r>
              <a:rPr kumimoji="0" lang="zh-CN" altLang="en-US" sz="2000">
                <a:latin typeface="微软雅黑" panose="020B0503020204020204" pitchFamily="34" charset="-122"/>
                <a:ea typeface="微软雅黑" panose="020B0503020204020204" pitchFamily="34" charset="-122"/>
              </a:rPr>
              <a:t>接口等</a:t>
            </a:r>
            <a:r>
              <a:rPr kumimoji="0" lang="zh-CN" altLang="en-US" sz="2000">
                <a:latin typeface="Arial" panose="020B0604020202020204" pitchFamily="34" charset="0"/>
                <a:ea typeface="宋体" panose="02010600030101010101" pitchFamily="2" charset="-122"/>
              </a:rPr>
              <a: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3" descr="PXA25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824538" y="2393950"/>
            <a:ext cx="2925762" cy="2422525"/>
          </a:xfrm>
        </p:spPr>
      </p:pic>
      <p:sp>
        <p:nvSpPr>
          <p:cNvPr id="2064386" name="Rectangle 2"/>
          <p:cNvSpPr>
            <a:spLocks noGrp="1" noChangeArrowheads="1"/>
          </p:cNvSpPr>
          <p:nvPr>
            <p:ph type="title"/>
          </p:nvPr>
        </p:nvSpPr>
        <p:spPr>
          <a:xfrm>
            <a:off x="0" y="0"/>
            <a:ext cx="7817708"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INTEL</a:t>
            </a:r>
            <a:r>
              <a:rPr lang="zh-CN" altLang="en-US" dirty="0">
                <a:latin typeface="微软雅黑" pitchFamily="34" charset="-122"/>
                <a:ea typeface="微软雅黑" pitchFamily="34" charset="-122"/>
                <a:cs typeface="+mj-cs"/>
              </a:rPr>
              <a:t>的</a:t>
            </a:r>
            <a:r>
              <a:rPr lang="en-US" altLang="zh-CN" dirty="0" err="1">
                <a:latin typeface="微软雅黑" pitchFamily="34" charset="-122"/>
                <a:ea typeface="微软雅黑" pitchFamily="34" charset="-122"/>
                <a:cs typeface="+mj-cs"/>
              </a:rPr>
              <a:t>Xscale</a:t>
            </a:r>
            <a:r>
              <a:rPr lang="zh-CN" altLang="en-US" dirty="0">
                <a:latin typeface="微软雅黑" pitchFamily="34" charset="-122"/>
                <a:ea typeface="微软雅黑" pitchFamily="34" charset="-122"/>
                <a:cs typeface="+mj-cs"/>
              </a:rPr>
              <a:t>架构处理器</a:t>
            </a:r>
          </a:p>
        </p:txBody>
      </p:sp>
      <p:sp>
        <p:nvSpPr>
          <p:cNvPr id="86020" name="Rectangle 4"/>
          <p:cNvSpPr>
            <a:spLocks noChangeArrowheads="1"/>
          </p:cNvSpPr>
          <p:nvPr/>
        </p:nvSpPr>
        <p:spPr bwMode="auto">
          <a:xfrm>
            <a:off x="579438" y="1201738"/>
            <a:ext cx="59944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342900" indent="-342900">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800100" indent="-34290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Char char="•"/>
            </a:pPr>
            <a:r>
              <a:rPr kumimoji="0" lang="zh-CN" altLang="en-US" sz="2400">
                <a:latin typeface="Arial" panose="020B0604020202020204" pitchFamily="34" charset="0"/>
                <a:ea typeface="宋体" panose="02010600030101010101" pitchFamily="2" charset="-122"/>
              </a:rPr>
              <a:t>基于</a:t>
            </a:r>
            <a:r>
              <a:rPr kumimoji="0" lang="en-US" altLang="zh-CN" sz="2400">
                <a:latin typeface="Arial" panose="020B0604020202020204" pitchFamily="34" charset="0"/>
                <a:ea typeface="宋体" panose="02010600030101010101" pitchFamily="2" charset="-122"/>
              </a:rPr>
              <a:t>ARM V5TE</a:t>
            </a:r>
            <a:r>
              <a:rPr kumimoji="0" lang="zh-CN" altLang="en-US" sz="2400">
                <a:latin typeface="Arial" panose="020B0604020202020204" pitchFamily="34" charset="0"/>
                <a:ea typeface="宋体" panose="02010600030101010101" pitchFamily="2" charset="-122"/>
              </a:rPr>
              <a:t>体系结构</a:t>
            </a:r>
          </a:p>
          <a:p>
            <a:pPr eaLnBrk="1" hangingPunct="1">
              <a:spcBef>
                <a:spcPct val="0"/>
              </a:spcBef>
              <a:buClrTx/>
              <a:buSzTx/>
              <a:buFontTx/>
              <a:buChar char="•"/>
            </a:pPr>
            <a:r>
              <a:rPr kumimoji="0" lang="zh-CN" altLang="en-US" sz="2400">
                <a:latin typeface="Arial" panose="020B0604020202020204" pitchFamily="34" charset="0"/>
                <a:ea typeface="宋体" panose="02010600030101010101" pitchFamily="2" charset="-122"/>
              </a:rPr>
              <a:t>兼容</a:t>
            </a:r>
            <a:r>
              <a:rPr kumimoji="0" lang="en-US" altLang="zh-CN" sz="2400">
                <a:latin typeface="Arial" panose="020B0604020202020204" pitchFamily="34" charset="0"/>
                <a:ea typeface="宋体" panose="02010600030101010101" pitchFamily="2" charset="-122"/>
              </a:rPr>
              <a:t>ARM V5TE ISA</a:t>
            </a:r>
            <a:r>
              <a:rPr kumimoji="0" lang="zh-CN" altLang="en-US" sz="2400">
                <a:latin typeface="Arial" panose="020B0604020202020204" pitchFamily="34" charset="0"/>
                <a:ea typeface="宋体" panose="02010600030101010101" pitchFamily="2" charset="-122"/>
              </a:rPr>
              <a:t>指令集（不支持浮点指令集）</a:t>
            </a:r>
          </a:p>
          <a:p>
            <a:pPr eaLnBrk="1" hangingPunct="1">
              <a:spcBef>
                <a:spcPct val="0"/>
              </a:spcBef>
              <a:buClrTx/>
              <a:buSzTx/>
              <a:buFontTx/>
              <a:buChar char="•"/>
            </a:pPr>
            <a:r>
              <a:rPr kumimoji="0" lang="zh-CN" altLang="en-US" sz="2400">
                <a:latin typeface="Arial" panose="020B0604020202020204" pitchFamily="34" charset="0"/>
                <a:ea typeface="宋体" panose="02010600030101010101" pitchFamily="2" charset="-122"/>
              </a:rPr>
              <a:t>在处理器内核周围提供了</a:t>
            </a:r>
          </a:p>
          <a:p>
            <a:pPr lvl="1" eaLnBrk="1" hangingPunct="1">
              <a:spcBef>
                <a:spcPct val="0"/>
              </a:spcBef>
              <a:buClrTx/>
              <a:buFontTx/>
              <a:buChar char="•"/>
            </a:pPr>
            <a:r>
              <a:rPr kumimoji="0" lang="zh-CN" altLang="en-US" sz="2400">
                <a:latin typeface="Arial" panose="020B0604020202020204" pitchFamily="34" charset="0"/>
                <a:ea typeface="宋体" panose="02010600030101010101" pitchFamily="2" charset="-122"/>
              </a:rPr>
              <a:t>指令和数据存储器管理单元</a:t>
            </a:r>
          </a:p>
          <a:p>
            <a:pPr lvl="1" eaLnBrk="1" hangingPunct="1">
              <a:spcBef>
                <a:spcPct val="0"/>
              </a:spcBef>
              <a:buClrTx/>
              <a:buFontTx/>
              <a:buChar char="•"/>
            </a:pPr>
            <a:r>
              <a:rPr kumimoji="0" lang="zh-CN" altLang="en-US" sz="2400">
                <a:latin typeface="Arial" panose="020B0604020202020204" pitchFamily="34" charset="0"/>
                <a:ea typeface="宋体" panose="02010600030101010101" pitchFamily="2" charset="-122"/>
              </a:rPr>
              <a:t>指令、数据和微小数据缓存</a:t>
            </a:r>
          </a:p>
          <a:p>
            <a:pPr lvl="1" eaLnBrk="1" hangingPunct="1">
              <a:spcBef>
                <a:spcPct val="0"/>
              </a:spcBef>
              <a:buClrTx/>
              <a:buFontTx/>
              <a:buChar char="•"/>
            </a:pPr>
            <a:r>
              <a:rPr kumimoji="0" lang="zh-CN" altLang="en-US" sz="2400">
                <a:latin typeface="Arial" panose="020B0604020202020204" pitchFamily="34" charset="0"/>
                <a:ea typeface="宋体" panose="02010600030101010101" pitchFamily="2" charset="-122"/>
              </a:rPr>
              <a:t>写缓冲、挂起缓冲和分支目标缓冲器</a:t>
            </a:r>
          </a:p>
          <a:p>
            <a:pPr lvl="1" eaLnBrk="1" hangingPunct="1">
              <a:spcBef>
                <a:spcPct val="0"/>
              </a:spcBef>
              <a:buClrTx/>
              <a:buFontTx/>
              <a:buChar char="•"/>
            </a:pPr>
            <a:r>
              <a:rPr kumimoji="0" lang="zh-CN" altLang="en-US" sz="2400">
                <a:latin typeface="Arial" panose="020B0604020202020204" pitchFamily="34" charset="0"/>
                <a:ea typeface="宋体" panose="02010600030101010101" pitchFamily="2" charset="-122"/>
              </a:rPr>
              <a:t>电源管理</a:t>
            </a:r>
          </a:p>
          <a:p>
            <a:pPr lvl="1" eaLnBrk="1" hangingPunct="1">
              <a:spcBef>
                <a:spcPct val="0"/>
              </a:spcBef>
              <a:buClrTx/>
              <a:buFontTx/>
              <a:buChar char="•"/>
            </a:pPr>
            <a:r>
              <a:rPr kumimoji="0" lang="zh-CN" altLang="en-US" sz="2400">
                <a:latin typeface="Arial" panose="020B0604020202020204" pitchFamily="34" charset="0"/>
                <a:ea typeface="宋体" panose="02010600030101010101" pitchFamily="2" charset="-122"/>
              </a:rPr>
              <a:t>性能监控</a:t>
            </a:r>
          </a:p>
          <a:p>
            <a:pPr lvl="1" eaLnBrk="1" hangingPunct="1">
              <a:spcBef>
                <a:spcPct val="0"/>
              </a:spcBef>
              <a:buClrTx/>
              <a:buFontTx/>
              <a:buChar char="•"/>
            </a:pPr>
            <a:r>
              <a:rPr kumimoji="0" lang="zh-CN" altLang="en-US" sz="2400">
                <a:latin typeface="Arial" panose="020B0604020202020204" pitchFamily="34" charset="0"/>
                <a:ea typeface="宋体" panose="02010600030101010101" pitchFamily="2" charset="-122"/>
              </a:rPr>
              <a:t>调试</a:t>
            </a:r>
          </a:p>
          <a:p>
            <a:pPr lvl="1" eaLnBrk="1" hangingPunct="1">
              <a:spcBef>
                <a:spcPct val="0"/>
              </a:spcBef>
              <a:buClrTx/>
              <a:buFontTx/>
              <a:buChar char="•"/>
            </a:pPr>
            <a:r>
              <a:rPr kumimoji="0" lang="en-US" altLang="zh-CN" sz="2400">
                <a:latin typeface="Arial" panose="020B0604020202020204" pitchFamily="34" charset="0"/>
                <a:ea typeface="宋体" panose="02010600030101010101" pitchFamily="2" charset="-122"/>
              </a:rPr>
              <a:t>JTAG</a:t>
            </a:r>
            <a:r>
              <a:rPr kumimoji="0" lang="zh-CN" altLang="en-US" sz="2400">
                <a:latin typeface="Arial" panose="020B0604020202020204" pitchFamily="34" charset="0"/>
                <a:ea typeface="宋体" panose="02010600030101010101" pitchFamily="2" charset="-122"/>
              </a:rPr>
              <a:t>单元以及协处理器接口</a:t>
            </a:r>
          </a:p>
          <a:p>
            <a:pPr lvl="1" eaLnBrk="1" hangingPunct="1">
              <a:spcBef>
                <a:spcPct val="0"/>
              </a:spcBef>
              <a:buClrTx/>
              <a:buFontTx/>
              <a:buChar char="•"/>
            </a:pPr>
            <a:r>
              <a:rPr kumimoji="0" lang="en-US" altLang="zh-CN" sz="2400">
                <a:latin typeface="Arial" panose="020B0604020202020204" pitchFamily="34" charset="0"/>
                <a:ea typeface="宋体" panose="02010600030101010101" pitchFamily="2" charset="-122"/>
              </a:rPr>
              <a:t>MAC</a:t>
            </a:r>
            <a:r>
              <a:rPr kumimoji="0" lang="zh-CN" altLang="en-US" sz="2400">
                <a:latin typeface="Arial" panose="020B0604020202020204" pitchFamily="34" charset="0"/>
                <a:ea typeface="宋体" panose="02010600030101010101" pitchFamily="2" charset="-122"/>
              </a:rPr>
              <a:t>协处理器</a:t>
            </a:r>
          </a:p>
          <a:p>
            <a:pPr lvl="1" eaLnBrk="1" hangingPunct="1">
              <a:spcBef>
                <a:spcPct val="0"/>
              </a:spcBef>
              <a:buClrTx/>
              <a:buFontTx/>
              <a:buChar char="•"/>
            </a:pPr>
            <a:r>
              <a:rPr kumimoji="0" lang="zh-CN" altLang="en-US" sz="2400">
                <a:latin typeface="Arial" panose="020B0604020202020204" pitchFamily="34" charset="0"/>
                <a:ea typeface="宋体" panose="02010600030101010101" pitchFamily="2" charset="-122"/>
              </a:rPr>
              <a:t>内核存储总线</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0" y="0"/>
            <a:ext cx="8229600" cy="928255"/>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MIPS:</a:t>
            </a:r>
            <a:r>
              <a:rPr lang="zh-CN" altLang="en-US" dirty="0">
                <a:latin typeface="微软雅黑" pitchFamily="34" charset="-122"/>
                <a:ea typeface="微软雅黑" pitchFamily="34" charset="-122"/>
                <a:cs typeface="+mj-cs"/>
              </a:rPr>
              <a:t>简介</a:t>
            </a:r>
          </a:p>
        </p:txBody>
      </p:sp>
      <p:sp>
        <p:nvSpPr>
          <p:cNvPr id="88067" name="Rectangle 3"/>
          <p:cNvSpPr>
            <a:spLocks noGrp="1" noChangeArrowheads="1"/>
          </p:cNvSpPr>
          <p:nvPr>
            <p:ph type="body" idx="1"/>
          </p:nvPr>
        </p:nvSpPr>
        <p:spPr>
          <a:xfrm>
            <a:off x="539750" y="1219200"/>
            <a:ext cx="7994650" cy="4953000"/>
          </a:xfrm>
        </p:spPr>
        <p:txBody>
          <a:bodyPr/>
          <a:lstStyle/>
          <a:p>
            <a:pPr eaLnBrk="1" hangingPunct="1">
              <a:lnSpc>
                <a:spcPct val="90000"/>
              </a:lnSpc>
              <a:spcBef>
                <a:spcPct val="50000"/>
              </a:spcBef>
              <a:buSzPct val="80000"/>
            </a:pPr>
            <a:r>
              <a:rPr kumimoji="0" lang="en-US" altLang="zh-CN" sz="2800" smtClean="0"/>
              <a:t>MIPS</a:t>
            </a:r>
            <a:r>
              <a:rPr kumimoji="0" lang="zh-CN" altLang="en-US" sz="2800" smtClean="0"/>
              <a:t>是世界上很流行的一种</a:t>
            </a:r>
            <a:r>
              <a:rPr kumimoji="0" lang="en-US" altLang="zh-CN" sz="2800" smtClean="0"/>
              <a:t>RISC</a:t>
            </a:r>
            <a:r>
              <a:rPr kumimoji="0" lang="zh-CN" altLang="en-US" sz="2800" smtClean="0"/>
              <a:t>处理器。</a:t>
            </a:r>
          </a:p>
          <a:p>
            <a:pPr eaLnBrk="1" hangingPunct="1">
              <a:lnSpc>
                <a:spcPct val="90000"/>
              </a:lnSpc>
              <a:spcBef>
                <a:spcPct val="50000"/>
              </a:spcBef>
              <a:buSzPct val="80000"/>
            </a:pPr>
            <a:r>
              <a:rPr kumimoji="0" lang="en-US" altLang="zh-CN" sz="2800" smtClean="0"/>
              <a:t>MIPS</a:t>
            </a:r>
            <a:r>
              <a:rPr kumimoji="0" lang="zh-CN" altLang="en-US" sz="2800" smtClean="0"/>
              <a:t>的意思是</a:t>
            </a:r>
            <a:r>
              <a:rPr kumimoji="0" lang="zh-CN" altLang="en-US" sz="2800" smtClean="0">
                <a:latin typeface="Arial" panose="020B0604020202020204" pitchFamily="34" charset="0"/>
              </a:rPr>
              <a:t>“</a:t>
            </a:r>
            <a:r>
              <a:rPr kumimoji="0" lang="zh-CN" altLang="en-US" sz="2800" smtClean="0"/>
              <a:t>无互锁流水级的微处理器</a:t>
            </a:r>
            <a:r>
              <a:rPr kumimoji="0" lang="zh-CN" altLang="en-US" sz="2800" smtClean="0">
                <a:latin typeface="Arial" panose="020B0604020202020204" pitchFamily="34" charset="0"/>
              </a:rPr>
              <a:t>”</a:t>
            </a:r>
            <a:r>
              <a:rPr kumimoji="0" lang="en-US" altLang="zh-CN" sz="2800" smtClean="0"/>
              <a:t>(</a:t>
            </a:r>
            <a:r>
              <a:rPr kumimoji="0" lang="en-US" altLang="zh-CN" sz="2800" u="sng" smtClean="0">
                <a:solidFill>
                  <a:srgbClr val="660033"/>
                </a:solidFill>
              </a:rPr>
              <a:t>M</a:t>
            </a:r>
            <a:r>
              <a:rPr kumimoji="0" lang="en-US" altLang="zh-CN" sz="2800" smtClean="0"/>
              <a:t>icroprocessor without </a:t>
            </a:r>
            <a:r>
              <a:rPr kumimoji="0" lang="en-US" altLang="zh-CN" u="sng" smtClean="0">
                <a:solidFill>
                  <a:srgbClr val="660033"/>
                </a:solidFill>
              </a:rPr>
              <a:t>i</a:t>
            </a:r>
            <a:r>
              <a:rPr kumimoji="0" lang="en-US" altLang="zh-CN" sz="2800" smtClean="0"/>
              <a:t>nterlocked </a:t>
            </a:r>
            <a:r>
              <a:rPr kumimoji="0" lang="en-US" altLang="zh-CN" u="sng" smtClean="0">
                <a:solidFill>
                  <a:srgbClr val="660033"/>
                </a:solidFill>
              </a:rPr>
              <a:t>p</a:t>
            </a:r>
            <a:r>
              <a:rPr kumimoji="0" lang="en-US" altLang="zh-CN" sz="2800" smtClean="0"/>
              <a:t>iped </a:t>
            </a:r>
            <a:r>
              <a:rPr kumimoji="0" lang="en-US" altLang="zh-CN" u="sng" smtClean="0">
                <a:solidFill>
                  <a:srgbClr val="660033"/>
                </a:solidFill>
              </a:rPr>
              <a:t>s</a:t>
            </a:r>
            <a:r>
              <a:rPr kumimoji="0" lang="en-US" altLang="zh-CN" sz="2800" smtClean="0"/>
              <a:t>tages)</a:t>
            </a:r>
            <a:r>
              <a:rPr kumimoji="0" lang="zh-CN" altLang="en-US" sz="2800" smtClean="0"/>
              <a:t>。</a:t>
            </a:r>
          </a:p>
          <a:p>
            <a:pPr eaLnBrk="1" hangingPunct="1">
              <a:lnSpc>
                <a:spcPct val="90000"/>
              </a:lnSpc>
              <a:spcBef>
                <a:spcPct val="50000"/>
              </a:spcBef>
              <a:buSzPct val="80000"/>
            </a:pPr>
            <a:r>
              <a:rPr kumimoji="0" lang="zh-CN" altLang="en-US" sz="2800" smtClean="0"/>
              <a:t>其机制是尽量利用软件办法避免流水线中的数据相关问题。</a:t>
            </a:r>
          </a:p>
          <a:p>
            <a:pPr eaLnBrk="1" hangingPunct="1">
              <a:lnSpc>
                <a:spcPct val="90000"/>
              </a:lnSpc>
              <a:spcBef>
                <a:spcPct val="50000"/>
              </a:spcBef>
              <a:buSzPct val="80000"/>
            </a:pPr>
            <a:r>
              <a:rPr kumimoji="0" lang="en-US" altLang="zh-CN" sz="2800" smtClean="0"/>
              <a:t>MIPS</a:t>
            </a:r>
            <a:r>
              <a:rPr kumimoji="0" lang="zh-CN" altLang="en-US" sz="2800" smtClean="0"/>
              <a:t>处理器是由斯坦福（</a:t>
            </a:r>
            <a:r>
              <a:rPr kumimoji="0" lang="en-US" altLang="zh-CN" sz="2800" smtClean="0"/>
              <a:t>Stanford</a:t>
            </a:r>
            <a:r>
              <a:rPr kumimoji="0" lang="zh-CN" altLang="en-US" sz="2800" smtClean="0"/>
              <a:t>）大学</a:t>
            </a:r>
            <a:r>
              <a:rPr kumimoji="0" lang="en-US" altLang="zh-CN" sz="2800" smtClean="0"/>
              <a:t>John Hennery</a:t>
            </a:r>
            <a:r>
              <a:rPr kumimoji="0" lang="zh-CN" altLang="en-US" sz="2800" smtClean="0"/>
              <a:t>教授领导的研究小组研制出来的。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73150"/>
            <a:ext cx="7848600"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a:xfrm>
            <a:off x="0" y="0"/>
            <a:ext cx="8229600" cy="928255"/>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smtClean="0">
                <a:latin typeface="微软雅黑" pitchFamily="34" charset="-122"/>
                <a:ea typeface="微软雅黑" pitchFamily="34" charset="-122"/>
                <a:cs typeface="+mj-cs"/>
              </a:rPr>
              <a:t>MIPS</a:t>
            </a:r>
            <a:r>
              <a:rPr lang="zh-CN" altLang="en-US" dirty="0" smtClean="0">
                <a:latin typeface="微软雅黑" pitchFamily="34" charset="-122"/>
                <a:ea typeface="微软雅黑" pitchFamily="34" charset="-122"/>
                <a:cs typeface="+mj-cs"/>
              </a:rPr>
              <a:t>市场</a:t>
            </a:r>
            <a:endParaRPr lang="zh-CN" altLang="en-US" dirty="0">
              <a:latin typeface="微软雅黑" pitchFamily="34" charset="-122"/>
              <a:ea typeface="微软雅黑"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nodeType="after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wheel(8)">
                                      <p:cBhvr>
                                        <p:cTn id="7" dur="10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119063" y="822325"/>
            <a:ext cx="8886825" cy="5634038"/>
          </a:xfrm>
        </p:spPr>
        <p:txBody>
          <a:bodyPr/>
          <a:lstStyle/>
          <a:p>
            <a:pPr eaLnBrk="1" hangingPunct="1"/>
            <a:r>
              <a:rPr kumimoji="0" lang="zh-CN" altLang="en-US" sz="2800" smtClean="0">
                <a:latin typeface="微软雅黑" panose="020B0503020204020204" pitchFamily="34" charset="-122"/>
                <a:ea typeface="微软雅黑" panose="020B0503020204020204" pitchFamily="34" charset="-122"/>
              </a:rPr>
              <a:t>在</a:t>
            </a:r>
            <a:r>
              <a:rPr kumimoji="0" lang="en-US" altLang="zh-CN" sz="2800" smtClean="0">
                <a:latin typeface="微软雅黑" panose="020B0503020204020204" pitchFamily="34" charset="-122"/>
                <a:ea typeface="微软雅黑" panose="020B0503020204020204" pitchFamily="34" charset="-122"/>
              </a:rPr>
              <a:t>MIPS</a:t>
            </a:r>
            <a:r>
              <a:rPr kumimoji="0" lang="zh-CN" altLang="en-US" sz="2800" smtClean="0">
                <a:latin typeface="微软雅黑" panose="020B0503020204020204" pitchFamily="34" charset="-122"/>
                <a:ea typeface="微软雅黑" panose="020B0503020204020204" pitchFamily="34" charset="-122"/>
              </a:rPr>
              <a:t>的</a:t>
            </a:r>
            <a:r>
              <a:rPr kumimoji="0" lang="en-US" altLang="zh-CN" sz="2800" smtClean="0">
                <a:latin typeface="微软雅黑" panose="020B0503020204020204" pitchFamily="34" charset="-122"/>
                <a:ea typeface="微软雅黑" panose="020B0503020204020204" pitchFamily="34" charset="-122"/>
              </a:rPr>
              <a:t>32</a:t>
            </a:r>
            <a:r>
              <a:rPr kumimoji="0" lang="zh-CN" altLang="en-US" sz="2800" smtClean="0">
                <a:latin typeface="微软雅黑" panose="020B0503020204020204" pitchFamily="34" charset="-122"/>
                <a:ea typeface="微软雅黑" panose="020B0503020204020204" pitchFamily="34" charset="-122"/>
              </a:rPr>
              <a:t>位内核中</a:t>
            </a:r>
          </a:p>
          <a:p>
            <a:pPr lvl="1" eaLnBrk="1" hangingPunct="1"/>
            <a:r>
              <a:rPr kumimoji="0" lang="en-US" altLang="zh-CN" sz="2400" b="1" smtClean="0">
                <a:latin typeface="微软雅黑" panose="020B0503020204020204" pitchFamily="34" charset="-122"/>
                <a:ea typeface="微软雅黑" panose="020B0503020204020204" pitchFamily="34" charset="-122"/>
              </a:rPr>
              <a:t>4K</a:t>
            </a:r>
            <a:r>
              <a:rPr kumimoji="0" lang="zh-CN" altLang="en-US" sz="2400" smtClean="0">
                <a:latin typeface="微软雅黑" panose="020B0503020204020204" pitchFamily="34" charset="-122"/>
                <a:ea typeface="微软雅黑" panose="020B0503020204020204" pitchFamily="34" charset="-122"/>
              </a:rPr>
              <a:t>系列对应于</a:t>
            </a:r>
            <a:r>
              <a:rPr kumimoji="0" lang="en-US" altLang="zh-CN" sz="2400" smtClean="0">
                <a:latin typeface="微软雅黑" panose="020B0503020204020204" pitchFamily="34" charset="-122"/>
                <a:ea typeface="微软雅黑" panose="020B0503020204020204" pitchFamily="34" charset="-122"/>
              </a:rPr>
              <a:t>SOC</a:t>
            </a:r>
            <a:r>
              <a:rPr kumimoji="0" lang="zh-CN" altLang="en-US" sz="2400" smtClean="0">
                <a:latin typeface="微软雅黑" panose="020B0503020204020204" pitchFamily="34" charset="-122"/>
                <a:ea typeface="微软雅黑" panose="020B0503020204020204" pitchFamily="34" charset="-122"/>
              </a:rPr>
              <a:t>应用设计；</a:t>
            </a:r>
          </a:p>
          <a:p>
            <a:pPr lvl="1" eaLnBrk="1" hangingPunct="1"/>
            <a:r>
              <a:rPr kumimoji="0" lang="en-US" altLang="zh-CN" sz="2400" b="1" smtClean="0">
                <a:latin typeface="微软雅黑" panose="020B0503020204020204" pitchFamily="34" charset="-122"/>
                <a:ea typeface="微软雅黑" panose="020B0503020204020204" pitchFamily="34" charset="-122"/>
              </a:rPr>
              <a:t>M4K</a:t>
            </a:r>
            <a:r>
              <a:rPr kumimoji="0" lang="zh-CN" altLang="en-US" sz="2400" smtClean="0">
                <a:latin typeface="微软雅黑" panose="020B0503020204020204" pitchFamily="34" charset="-122"/>
                <a:ea typeface="微软雅黑" panose="020B0503020204020204" pitchFamily="34" charset="-122"/>
              </a:rPr>
              <a:t>系列内核是为在下一代消费电子、网络、宽带应用中越来越受欢迎的多</a:t>
            </a:r>
            <a:r>
              <a:rPr kumimoji="0" lang="en-US" altLang="zh-CN" sz="2400" smtClean="0">
                <a:latin typeface="微软雅黑" panose="020B0503020204020204" pitchFamily="34" charset="-122"/>
                <a:ea typeface="微软雅黑" panose="020B0503020204020204" pitchFamily="34" charset="-122"/>
              </a:rPr>
              <a:t>CPU SOC</a:t>
            </a:r>
            <a:r>
              <a:rPr kumimoji="0" lang="zh-CN" altLang="en-US" sz="2400" smtClean="0">
                <a:latin typeface="微软雅黑" panose="020B0503020204020204" pitchFamily="34" charset="-122"/>
                <a:ea typeface="微软雅黑" panose="020B0503020204020204" pitchFamily="34" charset="-122"/>
              </a:rPr>
              <a:t>所设计；</a:t>
            </a:r>
          </a:p>
          <a:p>
            <a:pPr lvl="1" eaLnBrk="1" hangingPunct="1"/>
            <a:r>
              <a:rPr kumimoji="0" lang="en-US" altLang="zh-CN" sz="2400" b="1" smtClean="0">
                <a:latin typeface="微软雅黑" panose="020B0503020204020204" pitchFamily="34" charset="-122"/>
                <a:ea typeface="微软雅黑" panose="020B0503020204020204" pitchFamily="34" charset="-122"/>
              </a:rPr>
              <a:t>4KE</a:t>
            </a:r>
            <a:r>
              <a:rPr kumimoji="0" lang="zh-CN" altLang="en-US" sz="2400" smtClean="0">
                <a:latin typeface="微软雅黑" panose="020B0503020204020204" pitchFamily="34" charset="-122"/>
                <a:ea typeface="微软雅黑" panose="020B0503020204020204" pitchFamily="34" charset="-122"/>
              </a:rPr>
              <a:t>系列具有目前</a:t>
            </a:r>
            <a:r>
              <a:rPr kumimoji="0" lang="en-US" altLang="zh-CN" sz="2400" smtClean="0">
                <a:latin typeface="微软雅黑" panose="020B0503020204020204" pitchFamily="34" charset="-122"/>
                <a:ea typeface="微软雅黑" panose="020B0503020204020204" pitchFamily="34" charset="-122"/>
              </a:rPr>
              <a:t>32</a:t>
            </a:r>
            <a:r>
              <a:rPr kumimoji="0" lang="zh-CN" altLang="en-US" sz="2400" smtClean="0">
                <a:latin typeface="微软雅黑" panose="020B0503020204020204" pitchFamily="34" charset="-122"/>
                <a:ea typeface="微软雅黑" panose="020B0503020204020204" pitchFamily="34" charset="-122"/>
              </a:rPr>
              <a:t>位通用嵌入式处理器中最高的</a:t>
            </a:r>
            <a:r>
              <a:rPr kumimoji="0" lang="en-US" altLang="zh-CN" sz="2400" smtClean="0">
                <a:latin typeface="微软雅黑" panose="020B0503020204020204" pitchFamily="34" charset="-122"/>
                <a:ea typeface="微软雅黑" panose="020B0503020204020204" pitchFamily="34" charset="-122"/>
              </a:rPr>
              <a:t>DMIPS/MHz</a:t>
            </a:r>
            <a:r>
              <a:rPr kumimoji="0" lang="zh-CN" altLang="en-US" sz="2400" smtClean="0">
                <a:latin typeface="微软雅黑" panose="020B0503020204020204" pitchFamily="34" charset="-122"/>
                <a:ea typeface="微软雅黑" panose="020B0503020204020204" pitchFamily="34" charset="-122"/>
              </a:rPr>
              <a:t>性能指标；</a:t>
            </a:r>
          </a:p>
          <a:p>
            <a:pPr lvl="1" eaLnBrk="1" hangingPunct="1"/>
            <a:r>
              <a:rPr kumimoji="0" lang="en-US" altLang="zh-CN" sz="2400" b="1" smtClean="0">
                <a:latin typeface="微软雅黑" panose="020B0503020204020204" pitchFamily="34" charset="-122"/>
                <a:ea typeface="微软雅黑" panose="020B0503020204020204" pitchFamily="34" charset="-122"/>
              </a:rPr>
              <a:t>4KS</a:t>
            </a:r>
            <a:r>
              <a:rPr kumimoji="0" lang="zh-CN" altLang="en-US" sz="2400" smtClean="0">
                <a:latin typeface="微软雅黑" panose="020B0503020204020204" pitchFamily="34" charset="-122"/>
                <a:ea typeface="微软雅黑" panose="020B0503020204020204" pitchFamily="34" charset="-122"/>
              </a:rPr>
              <a:t>系列由于采用了特殊的</a:t>
            </a:r>
            <a:r>
              <a:rPr kumimoji="0" lang="en-US" altLang="zh-CN" sz="2400" smtClean="0">
                <a:latin typeface="微软雅黑" panose="020B0503020204020204" pitchFamily="34" charset="-122"/>
                <a:ea typeface="微软雅黑" panose="020B0503020204020204" pitchFamily="34" charset="-122"/>
              </a:rPr>
              <a:t>SmartMIPS</a:t>
            </a:r>
            <a:r>
              <a:rPr kumimoji="0" lang="zh-CN" altLang="en-US" sz="2400" smtClean="0">
                <a:latin typeface="微软雅黑" panose="020B0503020204020204" pitchFamily="34" charset="-122"/>
                <a:ea typeface="微软雅黑" panose="020B0503020204020204" pitchFamily="34" charset="-122"/>
              </a:rPr>
              <a:t>体系结构，特别适用于需要安全数据传输的领域，比如网络、智能卡等；</a:t>
            </a:r>
          </a:p>
          <a:p>
            <a:pPr eaLnBrk="1" hangingPunct="1"/>
            <a:r>
              <a:rPr kumimoji="0" lang="en-US" altLang="zh-CN" sz="2800" smtClean="0">
                <a:latin typeface="微软雅黑" panose="020B0503020204020204" pitchFamily="34" charset="-122"/>
                <a:ea typeface="微软雅黑" panose="020B0503020204020204" pitchFamily="34" charset="-122"/>
              </a:rPr>
              <a:t>5K</a:t>
            </a:r>
            <a:r>
              <a:rPr kumimoji="0" lang="zh-CN" altLang="en-US" sz="2800" smtClean="0">
                <a:latin typeface="微软雅黑" panose="020B0503020204020204" pitchFamily="34" charset="-122"/>
                <a:ea typeface="微软雅黑" panose="020B0503020204020204" pitchFamily="34" charset="-122"/>
              </a:rPr>
              <a:t>和</a:t>
            </a:r>
            <a:r>
              <a:rPr kumimoji="0" lang="en-US" altLang="zh-CN" sz="2800" smtClean="0">
                <a:latin typeface="微软雅黑" panose="020B0503020204020204" pitchFamily="34" charset="-122"/>
                <a:ea typeface="微软雅黑" panose="020B0503020204020204" pitchFamily="34" charset="-122"/>
              </a:rPr>
              <a:t>20Kc</a:t>
            </a:r>
            <a:r>
              <a:rPr kumimoji="0" lang="zh-CN" altLang="en-US" sz="2800" smtClean="0">
                <a:latin typeface="微软雅黑" panose="020B0503020204020204" pitchFamily="34" charset="-122"/>
                <a:ea typeface="微软雅黑" panose="020B0503020204020204" pitchFamily="34" charset="-122"/>
              </a:rPr>
              <a:t>系列属于</a:t>
            </a:r>
            <a:r>
              <a:rPr kumimoji="0" lang="en-US" altLang="zh-CN" sz="2800" smtClean="0">
                <a:latin typeface="微软雅黑" panose="020B0503020204020204" pitchFamily="34" charset="-122"/>
                <a:ea typeface="微软雅黑" panose="020B0503020204020204" pitchFamily="34" charset="-122"/>
              </a:rPr>
              <a:t>MIPS</a:t>
            </a:r>
            <a:r>
              <a:rPr kumimoji="0" lang="zh-CN" altLang="en-US" sz="2800" smtClean="0">
                <a:latin typeface="微软雅黑" panose="020B0503020204020204" pitchFamily="34" charset="-122"/>
                <a:ea typeface="微软雅黑" panose="020B0503020204020204" pitchFamily="34" charset="-122"/>
              </a:rPr>
              <a:t>的</a:t>
            </a:r>
            <a:r>
              <a:rPr kumimoji="0" lang="en-US" altLang="zh-CN" sz="2800" smtClean="0">
                <a:latin typeface="微软雅黑" panose="020B0503020204020204" pitchFamily="34" charset="-122"/>
                <a:ea typeface="微软雅黑" panose="020B0503020204020204" pitchFamily="34" charset="-122"/>
              </a:rPr>
              <a:t>64</a:t>
            </a:r>
            <a:r>
              <a:rPr kumimoji="0" lang="zh-CN" altLang="en-US" sz="2800" smtClean="0">
                <a:latin typeface="微软雅黑" panose="020B0503020204020204" pitchFamily="34" charset="-122"/>
                <a:ea typeface="微软雅黑" panose="020B0503020204020204" pitchFamily="34" charset="-122"/>
              </a:rPr>
              <a:t>位内核</a:t>
            </a:r>
          </a:p>
          <a:p>
            <a:pPr lvl="1" eaLnBrk="1" hangingPunct="1"/>
            <a:r>
              <a:rPr kumimoji="0" lang="en-US" altLang="zh-CN" sz="2400" b="1" smtClean="0">
                <a:latin typeface="微软雅黑" panose="020B0503020204020204" pitchFamily="34" charset="-122"/>
                <a:ea typeface="微软雅黑" panose="020B0503020204020204" pitchFamily="34" charset="-122"/>
              </a:rPr>
              <a:t>5K</a:t>
            </a:r>
            <a:r>
              <a:rPr kumimoji="0" lang="zh-CN" altLang="en-US" sz="2400" smtClean="0">
                <a:latin typeface="微软雅黑" panose="020B0503020204020204" pitchFamily="34" charset="-122"/>
                <a:ea typeface="微软雅黑" panose="020B0503020204020204" pitchFamily="34" charset="-122"/>
              </a:rPr>
              <a:t>能提供</a:t>
            </a:r>
            <a:r>
              <a:rPr kumimoji="0" lang="en-US" altLang="zh-CN" sz="2400" smtClean="0">
                <a:latin typeface="微软雅黑" panose="020B0503020204020204" pitchFamily="34" charset="-122"/>
                <a:ea typeface="微软雅黑" panose="020B0503020204020204" pitchFamily="34" charset="-122"/>
              </a:rPr>
              <a:t>1.4DMIPS/MHz</a:t>
            </a:r>
            <a:r>
              <a:rPr kumimoji="0" lang="zh-CN" altLang="en-US" sz="2400" smtClean="0">
                <a:latin typeface="微软雅黑" panose="020B0503020204020204" pitchFamily="34" charset="-122"/>
                <a:ea typeface="微软雅黑" panose="020B0503020204020204" pitchFamily="34" charset="-122"/>
              </a:rPr>
              <a:t>的性能以及最低</a:t>
            </a:r>
            <a:r>
              <a:rPr kumimoji="0" lang="en-US" altLang="zh-CN" sz="2400" smtClean="0">
                <a:latin typeface="微软雅黑" panose="020B0503020204020204" pitchFamily="34" charset="-122"/>
                <a:ea typeface="微软雅黑" panose="020B0503020204020204" pitchFamily="34" charset="-122"/>
              </a:rPr>
              <a:t>350MHz</a:t>
            </a:r>
            <a:r>
              <a:rPr kumimoji="0" lang="zh-CN" altLang="en-US" sz="2400" smtClean="0">
                <a:latin typeface="微软雅黑" panose="020B0503020204020204" pitchFamily="34" charset="-122"/>
                <a:ea typeface="微软雅黑" panose="020B0503020204020204" pitchFamily="34" charset="-122"/>
              </a:rPr>
              <a:t>的运行速率。</a:t>
            </a:r>
          </a:p>
          <a:p>
            <a:pPr lvl="1" eaLnBrk="1" hangingPunct="1"/>
            <a:r>
              <a:rPr kumimoji="0" lang="en-US" altLang="zh-CN" sz="2400" b="1" smtClean="0">
                <a:latin typeface="微软雅黑" panose="020B0503020204020204" pitchFamily="34" charset="-122"/>
                <a:ea typeface="微软雅黑" panose="020B0503020204020204" pitchFamily="34" charset="-122"/>
              </a:rPr>
              <a:t>20Kc</a:t>
            </a:r>
            <a:r>
              <a:rPr kumimoji="0" lang="zh-CN" altLang="en-US" sz="2400" smtClean="0">
                <a:latin typeface="微软雅黑" panose="020B0503020204020204" pitchFamily="34" charset="-122"/>
                <a:ea typeface="微软雅黑" panose="020B0503020204020204" pitchFamily="34" charset="-122"/>
              </a:rPr>
              <a:t>是当今最快的可授权嵌入式处理器内核。一般运行在</a:t>
            </a:r>
            <a:r>
              <a:rPr kumimoji="0" lang="en-US" altLang="zh-CN" sz="2400" smtClean="0">
                <a:latin typeface="微软雅黑" panose="020B0503020204020204" pitchFamily="34" charset="-122"/>
                <a:ea typeface="微软雅黑" panose="020B0503020204020204" pitchFamily="34" charset="-122"/>
              </a:rPr>
              <a:t>600MHz</a:t>
            </a:r>
            <a:r>
              <a:rPr kumimoji="0" lang="zh-CN" altLang="en-US" sz="2400" smtClean="0">
                <a:latin typeface="微软雅黑" panose="020B0503020204020204" pitchFamily="34" charset="-122"/>
                <a:ea typeface="微软雅黑" panose="020B0503020204020204" pitchFamily="34" charset="-122"/>
              </a:rPr>
              <a:t>，具有</a:t>
            </a:r>
            <a:r>
              <a:rPr kumimoji="0" lang="en-US" altLang="zh-CN" sz="2400" smtClean="0">
                <a:latin typeface="微软雅黑" panose="020B0503020204020204" pitchFamily="34" charset="-122"/>
                <a:ea typeface="微软雅黑" panose="020B0503020204020204" pitchFamily="34" charset="-122"/>
              </a:rPr>
              <a:t>7</a:t>
            </a:r>
            <a:r>
              <a:rPr kumimoji="0" lang="zh-CN" altLang="en-US" sz="2400" smtClean="0">
                <a:latin typeface="微软雅黑" panose="020B0503020204020204" pitchFamily="34" charset="-122"/>
                <a:ea typeface="微软雅黑" panose="020B0503020204020204" pitchFamily="34" charset="-122"/>
              </a:rPr>
              <a:t>段流水线的</a:t>
            </a:r>
            <a:r>
              <a:rPr kumimoji="0" lang="en-US" altLang="zh-CN" sz="2400" smtClean="0">
                <a:latin typeface="微软雅黑" panose="020B0503020204020204" pitchFamily="34" charset="-122"/>
                <a:ea typeface="微软雅黑" panose="020B0503020204020204" pitchFamily="34" charset="-122"/>
              </a:rPr>
              <a:t>20Kc</a:t>
            </a:r>
            <a:r>
              <a:rPr kumimoji="0" lang="zh-CN" altLang="en-US" sz="2400" smtClean="0">
                <a:latin typeface="微软雅黑" panose="020B0503020204020204" pitchFamily="34" charset="-122"/>
                <a:ea typeface="微软雅黑" panose="020B0503020204020204" pitchFamily="34" charset="-122"/>
              </a:rPr>
              <a:t>内核，能提供</a:t>
            </a:r>
            <a:r>
              <a:rPr kumimoji="0" lang="en-US" altLang="zh-CN" sz="2400" smtClean="0">
                <a:latin typeface="微软雅黑" panose="020B0503020204020204" pitchFamily="34" charset="-122"/>
                <a:ea typeface="微软雅黑" panose="020B0503020204020204" pitchFamily="34" charset="-122"/>
              </a:rPr>
              <a:t>1.2GFLOPS</a:t>
            </a:r>
            <a:r>
              <a:rPr kumimoji="0" lang="zh-CN" altLang="en-US" sz="2400" smtClean="0">
                <a:latin typeface="微软雅黑" panose="020B0503020204020204" pitchFamily="34" charset="-122"/>
                <a:ea typeface="微软雅黑" panose="020B0503020204020204" pitchFamily="34" charset="-122"/>
              </a:rPr>
              <a:t>的峰值浮点运算能力。</a:t>
            </a:r>
          </a:p>
        </p:txBody>
      </p:sp>
      <p:sp>
        <p:nvSpPr>
          <p:cNvPr id="2071554" name="Rectangle 2"/>
          <p:cNvSpPr>
            <a:spLocks noGrp="1" noChangeArrowheads="1"/>
          </p:cNvSpPr>
          <p:nvPr>
            <p:ph type="title"/>
          </p:nvPr>
        </p:nvSpPr>
        <p:spPr>
          <a:xfrm>
            <a:off x="0" y="0"/>
            <a:ext cx="7842422"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MIPS</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909638"/>
            <a:ext cx="8126412"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a:xfrm>
            <a:off x="0" y="0"/>
            <a:ext cx="7842422"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smtClean="0">
                <a:latin typeface="微软雅黑" pitchFamily="34" charset="-122"/>
                <a:ea typeface="微软雅黑" pitchFamily="34" charset="-122"/>
                <a:cs typeface="+mj-cs"/>
              </a:rPr>
              <a:t>MIPS</a:t>
            </a:r>
            <a:r>
              <a:rPr lang="zh-CN" altLang="en-US" dirty="0" smtClean="0">
                <a:latin typeface="微软雅黑" pitchFamily="34" charset="-122"/>
                <a:ea typeface="微软雅黑" pitchFamily="34" charset="-122"/>
                <a:cs typeface="+mj-cs"/>
              </a:rPr>
              <a:t>产品路线图</a:t>
            </a:r>
            <a:endParaRPr lang="en-US" altLang="zh-CN" dirty="0">
              <a:latin typeface="微软雅黑" pitchFamily="34" charset="-122"/>
              <a:ea typeface="微软雅黑"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nodeType="after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wheel(8)">
                                      <p:cBhvr>
                                        <p:cTn id="7" dur="1000"/>
                                        <p:tgtEl>
                                          <p:spTgt spid="23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p:txBody>
          <a:bodyPr/>
          <a:lstStyle/>
          <a:p>
            <a:pPr eaLnBrk="1" hangingPunct="1"/>
            <a:r>
              <a:rPr kumimoji="0" lang="en-US" altLang="zh-CN" smtClean="0"/>
              <a:t>Motorola</a:t>
            </a:r>
            <a:r>
              <a:rPr kumimoji="0" lang="zh-CN" altLang="en-US" smtClean="0"/>
              <a:t>半导体（现</a:t>
            </a:r>
            <a:r>
              <a:rPr kumimoji="0" lang="en-US" altLang="zh-CN" smtClean="0"/>
              <a:t>Freescale</a:t>
            </a:r>
            <a:r>
              <a:rPr kumimoji="0" lang="zh-CN" altLang="en-US" smtClean="0"/>
              <a:t>半导体）联合</a:t>
            </a:r>
            <a:r>
              <a:rPr kumimoji="0" lang="en-US" altLang="zh-CN" smtClean="0"/>
              <a:t>IBM</a:t>
            </a:r>
            <a:r>
              <a:rPr kumimoji="0" lang="zh-CN" altLang="en-US" smtClean="0"/>
              <a:t>以及苹果电脑 </a:t>
            </a:r>
          </a:p>
          <a:p>
            <a:pPr eaLnBrk="1" hangingPunct="1"/>
            <a:r>
              <a:rPr kumimoji="0" lang="en-US" altLang="zh-CN" smtClean="0"/>
              <a:t>IBM</a:t>
            </a:r>
          </a:p>
          <a:p>
            <a:pPr lvl="1" eaLnBrk="1" hangingPunct="1"/>
            <a:r>
              <a:rPr kumimoji="0" lang="en-US" altLang="zh-CN" smtClean="0"/>
              <a:t>PowerPC 750 </a:t>
            </a:r>
          </a:p>
          <a:p>
            <a:pPr lvl="1" eaLnBrk="1" hangingPunct="1"/>
            <a:r>
              <a:rPr kumimoji="0" lang="en-US" altLang="zh-CN" smtClean="0"/>
              <a:t>PowerPC G3 </a:t>
            </a:r>
          </a:p>
          <a:p>
            <a:pPr eaLnBrk="1" hangingPunct="1"/>
            <a:r>
              <a:rPr kumimoji="0" lang="en-US" altLang="zh-CN" smtClean="0"/>
              <a:t>Motorola</a:t>
            </a:r>
          </a:p>
          <a:p>
            <a:pPr lvl="1" eaLnBrk="1" hangingPunct="1"/>
            <a:r>
              <a:rPr kumimoji="0" lang="en-US" altLang="zh-CN" smtClean="0"/>
              <a:t>MPC </a:t>
            </a:r>
          </a:p>
          <a:p>
            <a:pPr lvl="1" eaLnBrk="1" hangingPunct="1"/>
            <a:r>
              <a:rPr kumimoji="0" lang="en-US" altLang="zh-CN" smtClean="0"/>
              <a:t>MC</a:t>
            </a:r>
          </a:p>
          <a:p>
            <a:pPr lvl="1" eaLnBrk="1" hangingPunct="1"/>
            <a:endParaRPr kumimoji="0" lang="en-US" altLang="zh-CN" smtClean="0"/>
          </a:p>
          <a:p>
            <a:pPr eaLnBrk="1" hangingPunct="1"/>
            <a:endParaRPr kumimoji="0" lang="en-US" altLang="zh-CN" smtClean="0"/>
          </a:p>
        </p:txBody>
      </p:sp>
      <p:sp>
        <p:nvSpPr>
          <p:cNvPr id="2077698" name="Rectangle 2"/>
          <p:cNvSpPr>
            <a:spLocks noGrp="1" noChangeArrowheads="1"/>
          </p:cNvSpPr>
          <p:nvPr>
            <p:ph type="title"/>
          </p:nvPr>
        </p:nvSpPr>
        <p:spPr>
          <a:xfrm>
            <a:off x="0" y="0"/>
            <a:ext cx="7731211"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PowerPC</a:t>
            </a:r>
            <a:r>
              <a:rPr lang="zh-CN" altLang="en-US" dirty="0">
                <a:latin typeface="微软雅黑" pitchFamily="34" charset="-122"/>
                <a:ea typeface="微软雅黑" pitchFamily="34" charset="-122"/>
                <a:cs typeface="+mj-cs"/>
              </a:rPr>
              <a:t>体系结构 </a:t>
            </a:r>
          </a:p>
        </p:txBody>
      </p:sp>
      <p:pic>
        <p:nvPicPr>
          <p:cNvPr id="96260" name="Picture 4" descr="MPC8260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038" y="2952750"/>
            <a:ext cx="2620962"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4" descr="lixBahfaDzm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3" y="3163888"/>
            <a:ext cx="401955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6" name="Rectangle 2"/>
          <p:cNvSpPr>
            <a:spLocks noGrp="1" noChangeArrowheads="1"/>
          </p:cNvSpPr>
          <p:nvPr>
            <p:ph type="title"/>
          </p:nvPr>
        </p:nvSpPr>
        <p:spPr>
          <a:xfrm>
            <a:off x="0" y="0"/>
            <a:ext cx="8229600" cy="720436"/>
          </a:xfrm>
        </p:spPr>
        <p:txBody>
          <a:bodyPr>
            <a:scene3d>
              <a:camera prst="orthographicFront"/>
              <a:lightRig rig="soft" dir="t"/>
            </a:scene3d>
          </a:bodyPr>
          <a:lstStyle/>
          <a:p>
            <a:pPr eaLnBrk="1" fontAlgn="auto" hangingPunct="1">
              <a:spcAft>
                <a:spcPts val="0"/>
              </a:spcAft>
              <a:defRPr/>
            </a:pPr>
            <a:r>
              <a:rPr lang="en-US" altLang="zh-CN" dirty="0">
                <a:latin typeface="微软雅黑" pitchFamily="34" charset="-122"/>
                <a:ea typeface="微软雅黑" pitchFamily="34" charset="-122"/>
                <a:cs typeface="+mj-cs"/>
              </a:rPr>
              <a:t>X86</a:t>
            </a:r>
            <a:r>
              <a:rPr lang="zh-CN" altLang="en-US" dirty="0">
                <a:latin typeface="微软雅黑" pitchFamily="34" charset="-122"/>
                <a:ea typeface="微软雅黑" pitchFamily="34" charset="-122"/>
                <a:cs typeface="+mj-cs"/>
              </a:rPr>
              <a:t>体系结构</a:t>
            </a:r>
          </a:p>
        </p:txBody>
      </p:sp>
      <p:sp>
        <p:nvSpPr>
          <p:cNvPr id="98308" name="Rectangle 3"/>
          <p:cNvSpPr>
            <a:spLocks noGrp="1" noChangeArrowheads="1"/>
          </p:cNvSpPr>
          <p:nvPr>
            <p:ph type="body" idx="1"/>
          </p:nvPr>
        </p:nvSpPr>
        <p:spPr>
          <a:xfrm>
            <a:off x="173038" y="835025"/>
            <a:ext cx="8583612" cy="4525963"/>
          </a:xfrm>
        </p:spPr>
        <p:txBody>
          <a:bodyPr/>
          <a:lstStyle/>
          <a:p>
            <a:pPr eaLnBrk="1" hangingPunct="1">
              <a:lnSpc>
                <a:spcPct val="90000"/>
              </a:lnSpc>
              <a:spcBef>
                <a:spcPct val="50000"/>
              </a:spcBef>
              <a:buSzPct val="80000"/>
              <a:buFont typeface="Wingdings" panose="05000000000000000000" pitchFamily="2" charset="2"/>
              <a:buChar char=""/>
            </a:pPr>
            <a:r>
              <a:rPr kumimoji="0" lang="zh-CN" altLang="en-US" sz="2800" b="1" smtClean="0"/>
              <a:t>主要由</a:t>
            </a:r>
            <a:r>
              <a:rPr kumimoji="0" lang="en-US" altLang="zh-CN" sz="2800" b="1" smtClean="0"/>
              <a:t>AMD</a:t>
            </a:r>
            <a:r>
              <a:rPr kumimoji="0" lang="zh-CN" altLang="en-US" sz="2800" b="1" smtClean="0"/>
              <a:t>，</a:t>
            </a:r>
            <a:r>
              <a:rPr kumimoji="0" lang="en-US" altLang="zh-CN" sz="2800" b="1" smtClean="0"/>
              <a:t>Intel</a:t>
            </a:r>
            <a:r>
              <a:rPr kumimoji="0" lang="zh-CN" altLang="en-US" sz="2800" b="1" smtClean="0"/>
              <a:t>，</a:t>
            </a:r>
            <a:r>
              <a:rPr kumimoji="0" lang="en-US" altLang="zh-CN" sz="2800" b="1" smtClean="0"/>
              <a:t>NS</a:t>
            </a:r>
            <a:r>
              <a:rPr kumimoji="0" lang="zh-CN" altLang="en-US" sz="2800" b="1" smtClean="0"/>
              <a:t>，</a:t>
            </a:r>
            <a:r>
              <a:rPr kumimoji="0" lang="en-US" altLang="zh-CN" sz="2800" b="1" smtClean="0"/>
              <a:t>ST</a:t>
            </a:r>
            <a:r>
              <a:rPr kumimoji="0" lang="zh-CN" altLang="en-US" sz="2800" b="1" smtClean="0"/>
              <a:t>等公司提供，如：</a:t>
            </a:r>
            <a:r>
              <a:rPr kumimoji="0" lang="en-US" altLang="zh-CN" sz="2800" b="1" smtClean="0"/>
              <a:t>Am186/88</a:t>
            </a:r>
            <a:r>
              <a:rPr kumimoji="0" lang="zh-CN" altLang="en-US" sz="2800" b="1" smtClean="0"/>
              <a:t>、</a:t>
            </a:r>
            <a:r>
              <a:rPr kumimoji="0" lang="en-US" altLang="zh-CN" sz="2800" b="1" smtClean="0"/>
              <a:t>Elan520</a:t>
            </a:r>
            <a:r>
              <a:rPr kumimoji="0" lang="zh-CN" altLang="en-US" sz="2800" b="1" smtClean="0"/>
              <a:t>、嵌入式</a:t>
            </a:r>
            <a:r>
              <a:rPr kumimoji="0" lang="en-US" altLang="zh-CN" sz="2800" b="1" smtClean="0"/>
              <a:t>K6</a:t>
            </a:r>
            <a:r>
              <a:rPr kumimoji="0" lang="zh-CN" altLang="en-US" sz="2800" b="1" smtClean="0"/>
              <a:t>，</a:t>
            </a:r>
            <a:r>
              <a:rPr kumimoji="0" lang="en-US" altLang="zh-CN" sz="2800" b="1" smtClean="0"/>
              <a:t>386EX</a:t>
            </a:r>
            <a:r>
              <a:rPr kumimoji="0" lang="zh-CN" altLang="en-US" sz="2800" b="1" smtClean="0"/>
              <a:t>、</a:t>
            </a:r>
            <a:r>
              <a:rPr kumimoji="0" lang="en-US" altLang="zh-CN" sz="2800" b="1" smtClean="0"/>
              <a:t>STPC</a:t>
            </a:r>
            <a:r>
              <a:rPr kumimoji="0" lang="zh-CN" altLang="en-US" sz="2800" b="1" smtClean="0"/>
              <a:t>等。 </a:t>
            </a:r>
          </a:p>
          <a:p>
            <a:pPr eaLnBrk="1" hangingPunct="1">
              <a:lnSpc>
                <a:spcPct val="90000"/>
              </a:lnSpc>
              <a:spcBef>
                <a:spcPct val="50000"/>
              </a:spcBef>
              <a:buSzPct val="80000"/>
              <a:buFont typeface="Wingdings" panose="05000000000000000000" pitchFamily="2" charset="2"/>
              <a:buChar char=""/>
            </a:pPr>
            <a:r>
              <a:rPr kumimoji="0" lang="zh-CN" altLang="en-US" sz="2800" b="1" smtClean="0"/>
              <a:t>主要应用在</a:t>
            </a:r>
            <a:r>
              <a:rPr kumimoji="0" lang="zh-CN" altLang="en-US" sz="2800" b="1" smtClean="0">
                <a:solidFill>
                  <a:srgbClr val="800000"/>
                </a:solidFill>
                <a:ea typeface="楷体_GB2312" pitchFamily="49" charset="-122"/>
              </a:rPr>
              <a:t>工业控制</a:t>
            </a:r>
            <a:r>
              <a:rPr kumimoji="0" lang="zh-CN" altLang="en-US" sz="2800" b="1" smtClean="0"/>
              <a:t>、</a:t>
            </a:r>
            <a:r>
              <a:rPr kumimoji="0" lang="zh-CN" altLang="en-US" sz="2800" b="1" smtClean="0">
                <a:solidFill>
                  <a:srgbClr val="800000"/>
                </a:solidFill>
                <a:ea typeface="楷体_GB2312" pitchFamily="49" charset="-122"/>
              </a:rPr>
              <a:t>通信</a:t>
            </a:r>
            <a:r>
              <a:rPr kumimoji="0" lang="zh-CN" altLang="en-US" sz="2800" b="1" smtClean="0"/>
              <a:t>等领域。 </a:t>
            </a:r>
          </a:p>
          <a:p>
            <a:pPr eaLnBrk="1" hangingPunct="1">
              <a:lnSpc>
                <a:spcPct val="90000"/>
              </a:lnSpc>
              <a:spcBef>
                <a:spcPct val="50000"/>
              </a:spcBef>
              <a:buSzPct val="80000"/>
              <a:buFont typeface="Wingdings" panose="05000000000000000000" pitchFamily="2" charset="2"/>
              <a:buChar char=""/>
            </a:pPr>
            <a:r>
              <a:rPr kumimoji="0" lang="zh-CN" altLang="en-US" sz="2800" b="1" smtClean="0"/>
              <a:t>国内由于对</a:t>
            </a:r>
            <a:r>
              <a:rPr kumimoji="0" lang="en-US" altLang="zh-CN" sz="2800" b="1" smtClean="0"/>
              <a:t>X86</a:t>
            </a:r>
            <a:r>
              <a:rPr kumimoji="0" lang="zh-CN" altLang="en-US" sz="2800" b="1" smtClean="0"/>
              <a:t>体系比较熟悉，得到广泛应用，特别是嵌入式</a:t>
            </a:r>
            <a:r>
              <a:rPr kumimoji="0" lang="en-US" altLang="zh-CN" sz="2800" b="1" smtClean="0"/>
              <a:t>PC</a:t>
            </a:r>
            <a:r>
              <a:rPr kumimoji="0" lang="zh-CN" altLang="en-US" sz="2800" b="1" smtClean="0"/>
              <a:t>的应用非常广泛。</a:t>
            </a:r>
          </a:p>
        </p:txBody>
      </p:sp>
      <p:pic>
        <p:nvPicPr>
          <p:cNvPr id="98309" name="Picture 2" descr="intel处理器的发展过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3" y="3879850"/>
            <a:ext cx="441007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0" y="0"/>
            <a:ext cx="8229600" cy="914400"/>
          </a:xfrm>
        </p:spPr>
        <p:txBody>
          <a:bodyPr>
            <a:scene3d>
              <a:camera prst="orthographicFront"/>
              <a:lightRig rig="soft" dir="t"/>
            </a:scene3d>
          </a:bodyPr>
          <a:lstStyle/>
          <a:p>
            <a:pPr eaLnBrk="1" fontAlgn="auto" hangingPunct="1">
              <a:spcAft>
                <a:spcPts val="0"/>
              </a:spcAft>
              <a:defRPr/>
            </a:pPr>
            <a:r>
              <a:rPr lang="zh-CN" altLang="en-US" dirty="0" smtClean="0">
                <a:latin typeface="微软雅黑" pitchFamily="34" charset="-122"/>
                <a:ea typeface="微软雅黑" pitchFamily="34" charset="-122"/>
                <a:cs typeface="+mj-cs"/>
              </a:rPr>
              <a:t>总线概述</a:t>
            </a:r>
            <a:endParaRPr lang="zh-CN" altLang="en-US" dirty="0">
              <a:latin typeface="微软雅黑" pitchFamily="34" charset="-122"/>
              <a:ea typeface="微软雅黑" pitchFamily="34" charset="-122"/>
              <a:cs typeface="+mj-cs"/>
            </a:endParaRPr>
          </a:p>
        </p:txBody>
      </p:sp>
      <p:sp>
        <p:nvSpPr>
          <p:cNvPr id="100355" name="Rectangle 3"/>
          <p:cNvSpPr>
            <a:spLocks noGrp="1" noChangeArrowheads="1"/>
          </p:cNvSpPr>
          <p:nvPr>
            <p:ph type="body" idx="1"/>
          </p:nvPr>
        </p:nvSpPr>
        <p:spPr>
          <a:xfrm>
            <a:off x="781050" y="990600"/>
            <a:ext cx="7772400" cy="1524000"/>
          </a:xfrm>
        </p:spPr>
        <p:txBody>
          <a:bodyPr/>
          <a:lstStyle/>
          <a:p>
            <a:pPr eaLnBrk="1" hangingPunct="1"/>
            <a:r>
              <a:rPr kumimoji="0" lang="zh-CN" altLang="en-US" sz="2800" smtClean="0"/>
              <a:t>总线是</a:t>
            </a:r>
            <a:r>
              <a:rPr kumimoji="0" lang="en-US" altLang="zh-CN" sz="2800" smtClean="0">
                <a:solidFill>
                  <a:srgbClr val="800000"/>
                </a:solidFill>
              </a:rPr>
              <a:t>CPU</a:t>
            </a:r>
            <a:r>
              <a:rPr kumimoji="0" lang="zh-CN" altLang="en-US" sz="2800" smtClean="0"/>
              <a:t>与</a:t>
            </a:r>
            <a:r>
              <a:rPr kumimoji="0" lang="zh-CN" altLang="en-US" sz="2800" smtClean="0">
                <a:solidFill>
                  <a:srgbClr val="800000"/>
                </a:solidFill>
              </a:rPr>
              <a:t>存储器</a:t>
            </a:r>
            <a:r>
              <a:rPr kumimoji="0" lang="zh-CN" altLang="en-US" sz="2800" smtClean="0"/>
              <a:t>和</a:t>
            </a:r>
            <a:r>
              <a:rPr kumimoji="0" lang="zh-CN" altLang="en-US" sz="2800" smtClean="0">
                <a:solidFill>
                  <a:srgbClr val="800000"/>
                </a:solidFill>
              </a:rPr>
              <a:t>设备</a:t>
            </a:r>
            <a:r>
              <a:rPr kumimoji="0" lang="zh-CN" altLang="en-US" sz="2800" smtClean="0"/>
              <a:t>通信的机制，是计算机各部件之间传送数据、地址和控制信息的</a:t>
            </a:r>
            <a:r>
              <a:rPr kumimoji="0" lang="zh-CN" altLang="en-US" sz="2800" smtClean="0">
                <a:solidFill>
                  <a:srgbClr val="800000"/>
                </a:solidFill>
              </a:rPr>
              <a:t>公共通道</a:t>
            </a:r>
            <a:r>
              <a:rPr kumimoji="0" lang="zh-CN" altLang="en-US" sz="2800" smtClean="0"/>
              <a:t>。</a:t>
            </a:r>
            <a:endParaRPr kumimoji="0" lang="zh-CN" altLang="en-US" smtClean="0"/>
          </a:p>
        </p:txBody>
      </p:sp>
      <p:sp>
        <p:nvSpPr>
          <p:cNvPr id="242694" name="Rectangle 6"/>
          <p:cNvSpPr>
            <a:spLocks noChangeArrowheads="1"/>
          </p:cNvSpPr>
          <p:nvPr/>
        </p:nvSpPr>
        <p:spPr bwMode="auto">
          <a:xfrm>
            <a:off x="4495800" y="2533650"/>
            <a:ext cx="3282950" cy="701675"/>
          </a:xfrm>
          <a:prstGeom prst="rect">
            <a:avLst/>
          </a:prstGeom>
          <a:solidFill>
            <a:srgbClr val="FFFF66"/>
          </a:solidFill>
          <a:ln>
            <a:noFill/>
          </a:ln>
          <a:effectLst>
            <a:outerShdw blurRad="63500" dist="38099" dir="2700000" algn="ctr" rotWithShape="0">
              <a:schemeClr val="bg2">
                <a:alpha val="74998"/>
              </a:schemeClr>
            </a:outerShdw>
          </a:effectLst>
          <a:extLst>
            <a:ext uri="{91240B29-F687-4f45-9708-019B960494DF}"/>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000" b="1" smtClean="0">
                <a:latin typeface="仿宋_GB2312" pitchFamily="49" charset="-122"/>
                <a:ea typeface="仿宋_GB2312" pitchFamily="49" charset="-122"/>
              </a:rPr>
              <a:t>片内总线或内部总线：连接</a:t>
            </a:r>
            <a:r>
              <a:rPr kumimoji="0" lang="en-US" altLang="zh-CN" sz="2000" b="1" smtClean="0">
                <a:latin typeface="仿宋_GB2312" pitchFamily="49" charset="-122"/>
                <a:ea typeface="仿宋_GB2312" pitchFamily="49" charset="-122"/>
              </a:rPr>
              <a:t>CPU</a:t>
            </a:r>
            <a:r>
              <a:rPr kumimoji="0" lang="zh-CN" altLang="en-US" sz="2000" b="1" smtClean="0">
                <a:latin typeface="仿宋_GB2312" pitchFamily="49" charset="-122"/>
                <a:ea typeface="仿宋_GB2312" pitchFamily="49" charset="-122"/>
              </a:rPr>
              <a:t>内部各主要功能部件</a:t>
            </a:r>
          </a:p>
        </p:txBody>
      </p:sp>
      <p:sp>
        <p:nvSpPr>
          <p:cNvPr id="242695" name="Rectangle 7"/>
          <p:cNvSpPr>
            <a:spLocks noChangeArrowheads="1"/>
          </p:cNvSpPr>
          <p:nvPr/>
        </p:nvSpPr>
        <p:spPr bwMode="auto">
          <a:xfrm>
            <a:off x="4495800" y="3387725"/>
            <a:ext cx="4538663" cy="701675"/>
          </a:xfrm>
          <a:prstGeom prst="rect">
            <a:avLst/>
          </a:prstGeom>
          <a:solidFill>
            <a:srgbClr val="FFFF66"/>
          </a:solidFill>
          <a:ln>
            <a:noFill/>
          </a:ln>
          <a:effectLst>
            <a:outerShdw blurRad="63500" dist="38099" dir="2700000" algn="ctr" rotWithShape="0">
              <a:schemeClr val="bg2">
                <a:alpha val="74998"/>
              </a:schemeClr>
            </a:outerShdw>
          </a:effectLst>
          <a:extLst>
            <a:ext uri="{91240B29-F687-4f45-9708-019B960494DF}"/>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000" b="1" smtClean="0">
                <a:latin typeface="仿宋_GB2312" pitchFamily="49" charset="-122"/>
                <a:ea typeface="仿宋_GB2312" pitchFamily="49" charset="-122"/>
              </a:rPr>
              <a:t>片外总线：</a:t>
            </a:r>
            <a:r>
              <a:rPr kumimoji="0" lang="en-US" altLang="zh-CN" sz="2000" b="1" smtClean="0">
                <a:latin typeface="仿宋_GB2312" pitchFamily="49" charset="-122"/>
                <a:ea typeface="仿宋_GB2312" pitchFamily="49" charset="-122"/>
              </a:rPr>
              <a:t>CPU</a:t>
            </a:r>
            <a:r>
              <a:rPr kumimoji="0" lang="zh-CN" altLang="en-US" sz="2000" b="1" smtClean="0">
                <a:latin typeface="仿宋_GB2312" pitchFamily="49" charset="-122"/>
                <a:ea typeface="仿宋_GB2312" pitchFamily="49" charset="-122"/>
              </a:rPr>
              <a:t>与存储器（</a:t>
            </a:r>
            <a:r>
              <a:rPr kumimoji="0" lang="en-US" altLang="zh-CN" sz="2000" b="1" smtClean="0">
                <a:latin typeface="仿宋_GB2312" pitchFamily="49" charset="-122"/>
                <a:ea typeface="仿宋_GB2312" pitchFamily="49" charset="-122"/>
              </a:rPr>
              <a:t>RAM</a:t>
            </a:r>
            <a:r>
              <a:rPr kumimoji="0" lang="zh-CN" altLang="en-US" sz="2000" b="1" smtClean="0">
                <a:latin typeface="仿宋_GB2312" pitchFamily="49" charset="-122"/>
                <a:ea typeface="仿宋_GB2312" pitchFamily="49" charset="-122"/>
              </a:rPr>
              <a:t>和</a:t>
            </a:r>
            <a:r>
              <a:rPr kumimoji="0" lang="en-US" altLang="zh-CN" sz="2000" b="1" smtClean="0">
                <a:latin typeface="仿宋_GB2312" pitchFamily="49" charset="-122"/>
                <a:ea typeface="仿宋_GB2312" pitchFamily="49" charset="-122"/>
              </a:rPr>
              <a:t>ROM</a:t>
            </a:r>
            <a:r>
              <a:rPr kumimoji="0" lang="zh-CN" altLang="en-US" sz="2000" b="1" smtClean="0">
                <a:latin typeface="仿宋_GB2312" pitchFamily="49" charset="-122"/>
                <a:ea typeface="仿宋_GB2312" pitchFamily="49" charset="-122"/>
              </a:rPr>
              <a:t>）和</a:t>
            </a:r>
            <a:r>
              <a:rPr kumimoji="0" lang="en-US" altLang="zh-CN" sz="2000" b="1" smtClean="0">
                <a:latin typeface="仿宋_GB2312" pitchFamily="49" charset="-122"/>
                <a:ea typeface="仿宋_GB2312" pitchFamily="49" charset="-122"/>
              </a:rPr>
              <a:t>I/O</a:t>
            </a:r>
            <a:r>
              <a:rPr kumimoji="0" lang="zh-CN" altLang="en-US" sz="2000" b="1" smtClean="0">
                <a:latin typeface="仿宋_GB2312" pitchFamily="49" charset="-122"/>
                <a:ea typeface="仿宋_GB2312" pitchFamily="49" charset="-122"/>
              </a:rPr>
              <a:t>接口之间进行信息交换的通道</a:t>
            </a:r>
          </a:p>
        </p:txBody>
      </p:sp>
      <p:sp>
        <p:nvSpPr>
          <p:cNvPr id="242696" name="Rectangle 8"/>
          <p:cNvSpPr>
            <a:spLocks noChangeArrowheads="1"/>
          </p:cNvSpPr>
          <p:nvPr/>
        </p:nvSpPr>
        <p:spPr bwMode="auto">
          <a:xfrm>
            <a:off x="4495800" y="4378325"/>
            <a:ext cx="1828800" cy="396875"/>
          </a:xfrm>
          <a:prstGeom prst="rect">
            <a:avLst/>
          </a:prstGeom>
          <a:solidFill>
            <a:srgbClr val="FFFF66"/>
          </a:solidFill>
          <a:ln>
            <a:noFill/>
          </a:ln>
          <a:effectLst>
            <a:outerShdw blurRad="63500" dist="38099" dir="2700000" algn="ctr" rotWithShape="0">
              <a:schemeClr val="bg2">
                <a:alpha val="74998"/>
              </a:schemeClr>
            </a:outerShdw>
          </a:effectLst>
          <a:extLst>
            <a:ext uri="{91240B29-F687-4f45-9708-019B960494DF}"/>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000" b="1" smtClean="0">
                <a:latin typeface="仿宋_GB2312" pitchFamily="49" charset="-122"/>
                <a:ea typeface="仿宋_GB2312" pitchFamily="49" charset="-122"/>
              </a:rPr>
              <a:t>数据总线</a:t>
            </a:r>
            <a:r>
              <a:rPr kumimoji="0" lang="en-US" altLang="zh-CN" sz="2000" b="1" smtClean="0">
                <a:latin typeface="仿宋_GB2312" pitchFamily="49" charset="-122"/>
                <a:ea typeface="仿宋_GB2312" pitchFamily="49" charset="-122"/>
              </a:rPr>
              <a:t>Dbus</a:t>
            </a:r>
          </a:p>
        </p:txBody>
      </p:sp>
      <p:sp>
        <p:nvSpPr>
          <p:cNvPr id="242697" name="Rectangle 9"/>
          <p:cNvSpPr>
            <a:spLocks noChangeArrowheads="1"/>
          </p:cNvSpPr>
          <p:nvPr/>
        </p:nvSpPr>
        <p:spPr bwMode="auto">
          <a:xfrm>
            <a:off x="4495800" y="5064125"/>
            <a:ext cx="1828800" cy="396875"/>
          </a:xfrm>
          <a:prstGeom prst="rect">
            <a:avLst/>
          </a:prstGeom>
          <a:solidFill>
            <a:srgbClr val="FFFF66"/>
          </a:solidFill>
          <a:ln>
            <a:noFill/>
          </a:ln>
          <a:effectLst>
            <a:outerShdw blurRad="63500" dist="38099" dir="2700000" algn="ctr" rotWithShape="0">
              <a:schemeClr val="bg2">
                <a:alpha val="74998"/>
              </a:schemeClr>
            </a:outerShdw>
          </a:effectLst>
          <a:extLst>
            <a:ext uri="{91240B29-F687-4f45-9708-019B960494DF}"/>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000" b="1" smtClean="0">
                <a:latin typeface="仿宋_GB2312" pitchFamily="49" charset="-122"/>
                <a:ea typeface="仿宋_GB2312" pitchFamily="49" charset="-122"/>
              </a:rPr>
              <a:t>地址总线</a:t>
            </a:r>
            <a:r>
              <a:rPr kumimoji="0" lang="en-US" altLang="zh-CN" sz="2000" b="1" smtClean="0">
                <a:latin typeface="仿宋_GB2312" pitchFamily="49" charset="-122"/>
                <a:ea typeface="仿宋_GB2312" pitchFamily="49" charset="-122"/>
              </a:rPr>
              <a:t>Abus</a:t>
            </a:r>
          </a:p>
        </p:txBody>
      </p:sp>
      <p:sp>
        <p:nvSpPr>
          <p:cNvPr id="242698" name="Rectangle 10"/>
          <p:cNvSpPr>
            <a:spLocks noChangeArrowheads="1"/>
          </p:cNvSpPr>
          <p:nvPr/>
        </p:nvSpPr>
        <p:spPr bwMode="auto">
          <a:xfrm>
            <a:off x="4495800" y="5749925"/>
            <a:ext cx="1752600" cy="396875"/>
          </a:xfrm>
          <a:prstGeom prst="rect">
            <a:avLst/>
          </a:prstGeom>
          <a:solidFill>
            <a:srgbClr val="FFFF66"/>
          </a:solidFill>
          <a:ln>
            <a:noFill/>
          </a:ln>
          <a:effectLst>
            <a:outerShdw blurRad="63500" dist="38099" dir="2700000" algn="ctr" rotWithShape="0">
              <a:schemeClr val="bg2">
                <a:alpha val="74998"/>
              </a:schemeClr>
            </a:outerShdw>
          </a:effectLst>
          <a:extLst>
            <a:ext uri="{91240B29-F687-4f45-9708-019B960494DF}"/>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000" b="1" smtClean="0">
                <a:latin typeface="仿宋_GB2312" pitchFamily="49" charset="-122"/>
                <a:ea typeface="仿宋_GB2312" pitchFamily="49" charset="-122"/>
              </a:rPr>
              <a:t>控制总线</a:t>
            </a:r>
            <a:r>
              <a:rPr kumimoji="0" lang="en-US" altLang="zh-CN" sz="2000" b="1" smtClean="0">
                <a:latin typeface="仿宋_GB2312" pitchFamily="49" charset="-122"/>
                <a:ea typeface="仿宋_GB2312" pitchFamily="49" charset="-122"/>
              </a:rPr>
              <a:t>Cbus</a:t>
            </a:r>
          </a:p>
        </p:txBody>
      </p:sp>
      <p:sp>
        <p:nvSpPr>
          <p:cNvPr id="242699" name="WordArt 11"/>
          <p:cNvSpPr>
            <a:spLocks noChangeArrowheads="1" noChangeShapeType="1" noTextEdit="1"/>
          </p:cNvSpPr>
          <p:nvPr/>
        </p:nvSpPr>
        <p:spPr bwMode="auto">
          <a:xfrm>
            <a:off x="1295400" y="3158830"/>
            <a:ext cx="2438400" cy="457200"/>
          </a:xfrm>
          <a:prstGeom prst="rect">
            <a:avLst/>
          </a:prstGeom>
          <a:extLst>
            <a:ext uri="{91240B29-F687-4f45-9708-019B960494DF}"/>
          </a:extLst>
        </p:spPr>
        <p:txBody>
          <a:bodyPr wrap="none" fromWordArt="1">
            <a:prstTxWarp prst="textPlain">
              <a:avLst>
                <a:gd name="adj" fmla="val 50000"/>
              </a:avLst>
            </a:prstTxWarp>
          </a:bodyPr>
          <a:lstStyle/>
          <a:p>
            <a:pPr algn="ctr" eaLnBrk="1" hangingPunct="1">
              <a:defRPr/>
            </a:pPr>
            <a:r>
              <a:rPr lang="zh-CN" altLang="en-US" sz="3600" kern="10">
                <a:solidFill>
                  <a:srgbClr val="660033"/>
                </a:solidFill>
                <a:effectLst>
                  <a:outerShdw dist="35921" dir="2700000" algn="ctr" rotWithShape="0">
                    <a:srgbClr val="C0C0C0">
                      <a:alpha val="80000"/>
                    </a:srgbClr>
                  </a:outerShdw>
                </a:effectLst>
                <a:latin typeface="宋体"/>
                <a:ea typeface="宋体"/>
              </a:rPr>
              <a:t>按相对于</a:t>
            </a:r>
            <a:r>
              <a:rPr lang="en-US" altLang="zh-CN" sz="3600" kern="10">
                <a:solidFill>
                  <a:srgbClr val="660033"/>
                </a:solidFill>
                <a:effectLst>
                  <a:outerShdw dist="35921" dir="2700000" algn="ctr" rotWithShape="0">
                    <a:srgbClr val="C0C0C0">
                      <a:alpha val="80000"/>
                    </a:srgbClr>
                  </a:outerShdw>
                </a:effectLst>
                <a:latin typeface="宋体"/>
                <a:ea typeface="宋体"/>
              </a:rPr>
              <a:t>CPU</a:t>
            </a:r>
            <a:r>
              <a:rPr lang="zh-CN" altLang="en-US" sz="3600" kern="10">
                <a:solidFill>
                  <a:srgbClr val="660033"/>
                </a:solidFill>
                <a:effectLst>
                  <a:outerShdw dist="35921" dir="2700000" algn="ctr" rotWithShape="0">
                    <a:srgbClr val="C0C0C0">
                      <a:alpha val="80000"/>
                    </a:srgbClr>
                  </a:outerShdw>
                </a:effectLst>
                <a:latin typeface="宋体"/>
                <a:ea typeface="宋体"/>
              </a:rPr>
              <a:t>位置划分</a:t>
            </a:r>
          </a:p>
        </p:txBody>
      </p:sp>
      <p:sp>
        <p:nvSpPr>
          <p:cNvPr id="242700" name="WordArt 12"/>
          <p:cNvSpPr>
            <a:spLocks noChangeArrowheads="1" noChangeShapeType="1" noTextEdit="1"/>
          </p:cNvSpPr>
          <p:nvPr/>
        </p:nvSpPr>
        <p:spPr bwMode="auto">
          <a:xfrm>
            <a:off x="1295400" y="4987925"/>
            <a:ext cx="23622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rgbClr val="660033"/>
                </a:solidFill>
                <a:effectLst>
                  <a:outerShdw dist="35921" dir="2700000" algn="ctr" rotWithShape="0">
                    <a:srgbClr val="C0C0C0">
                      <a:alpha val="79999"/>
                    </a:srgbClr>
                  </a:outerShdw>
                </a:effectLst>
                <a:latin typeface="宋体" panose="02010600030101010101" pitchFamily="2" charset="-122"/>
              </a:rPr>
              <a:t>按功能和信号类型</a:t>
            </a:r>
          </a:p>
        </p:txBody>
      </p:sp>
      <p:sp>
        <p:nvSpPr>
          <p:cNvPr id="242701" name="AutoShape 13"/>
          <p:cNvSpPr>
            <a:spLocks/>
          </p:cNvSpPr>
          <p:nvPr/>
        </p:nvSpPr>
        <p:spPr bwMode="auto">
          <a:xfrm>
            <a:off x="914400" y="3235325"/>
            <a:ext cx="228600" cy="20574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02" name="AutoShape 14"/>
          <p:cNvSpPr>
            <a:spLocks/>
          </p:cNvSpPr>
          <p:nvPr/>
        </p:nvSpPr>
        <p:spPr bwMode="auto">
          <a:xfrm>
            <a:off x="3962400" y="2701925"/>
            <a:ext cx="304800" cy="1295400"/>
          </a:xfrm>
          <a:prstGeom prst="leftBrace">
            <a:avLst>
              <a:gd name="adj1" fmla="val 3541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03" name="AutoShape 15"/>
          <p:cNvSpPr>
            <a:spLocks/>
          </p:cNvSpPr>
          <p:nvPr/>
        </p:nvSpPr>
        <p:spPr bwMode="auto">
          <a:xfrm>
            <a:off x="3962400" y="4606925"/>
            <a:ext cx="304800" cy="1295400"/>
          </a:xfrm>
          <a:prstGeom prst="leftBrace">
            <a:avLst>
              <a:gd name="adj1" fmla="val 3541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04" name="Rectangle 16"/>
          <p:cNvSpPr>
            <a:spLocks noChangeArrowheads="1"/>
          </p:cNvSpPr>
          <p:nvPr/>
        </p:nvSpPr>
        <p:spPr bwMode="auto">
          <a:xfrm>
            <a:off x="152400" y="3311525"/>
            <a:ext cx="6286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800" b="1">
                <a:solidFill>
                  <a:schemeClr val="accent2"/>
                </a:solidFill>
                <a:latin typeface="Times New Roman" panose="02020603050405020304" pitchFamily="18" charset="0"/>
                <a:ea typeface="宋体" panose="02010600030101010101" pitchFamily="2" charset="-122"/>
              </a:rPr>
              <a:t>总线分类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42704"/>
                                        </p:tgtEl>
                                        <p:attrNameLst>
                                          <p:attrName>style.visibility</p:attrName>
                                        </p:attrNameLst>
                                      </p:cBhvr>
                                      <p:to>
                                        <p:strVal val="visible"/>
                                      </p:to>
                                    </p:set>
                                    <p:animEffect transition="in" filter="fade">
                                      <p:cBhvr>
                                        <p:cTn id="7" dur="1000"/>
                                        <p:tgtEl>
                                          <p:spTgt spid="242704"/>
                                        </p:tgtEl>
                                      </p:cBhvr>
                                    </p:animEffect>
                                    <p:anim calcmode="lin" valueType="num">
                                      <p:cBhvr>
                                        <p:cTn id="8" dur="1000" fill="hold"/>
                                        <p:tgtEl>
                                          <p:spTgt spid="242704"/>
                                        </p:tgtEl>
                                        <p:attrNameLst>
                                          <p:attrName>ppt_x</p:attrName>
                                        </p:attrNameLst>
                                      </p:cBhvr>
                                      <p:tavLst>
                                        <p:tav tm="0">
                                          <p:val>
                                            <p:strVal val="#ppt_x"/>
                                          </p:val>
                                        </p:tav>
                                        <p:tav tm="100000">
                                          <p:val>
                                            <p:strVal val="#ppt_x"/>
                                          </p:val>
                                        </p:tav>
                                      </p:tavLst>
                                    </p:anim>
                                    <p:anim calcmode="lin" valueType="num">
                                      <p:cBhvr>
                                        <p:cTn id="9" dur="1000" fill="hold"/>
                                        <p:tgtEl>
                                          <p:spTgt spid="24270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42701"/>
                                        </p:tgtEl>
                                        <p:attrNameLst>
                                          <p:attrName>style.visibility</p:attrName>
                                        </p:attrNameLst>
                                      </p:cBhvr>
                                      <p:to>
                                        <p:strVal val="visible"/>
                                      </p:to>
                                    </p:set>
                                    <p:animEffect transition="in" filter="wipe(left)">
                                      <p:cBhvr>
                                        <p:cTn id="13" dur="500"/>
                                        <p:tgtEl>
                                          <p:spTgt spid="242701"/>
                                        </p:tgtEl>
                                      </p:cBhvr>
                                    </p:animEffect>
                                  </p:childTnLst>
                                </p:cTn>
                              </p:par>
                            </p:childTnLst>
                          </p:cTn>
                        </p:par>
                        <p:par>
                          <p:cTn id="14" fill="hold" nodeType="afterGroup">
                            <p:stCondLst>
                              <p:cond delay="1500"/>
                            </p:stCondLst>
                            <p:childTnLst>
                              <p:par>
                                <p:cTn id="15" presetID="9" presetClass="entr" presetSubtype="0" fill="hold" nodeType="afterEffect">
                                  <p:stCondLst>
                                    <p:cond delay="0"/>
                                  </p:stCondLst>
                                  <p:childTnLst>
                                    <p:set>
                                      <p:cBhvr>
                                        <p:cTn id="16" dur="1" fill="hold">
                                          <p:stCondLst>
                                            <p:cond delay="0"/>
                                          </p:stCondLst>
                                        </p:cTn>
                                        <p:tgtEl>
                                          <p:spTgt spid="242699"/>
                                        </p:tgtEl>
                                        <p:attrNameLst>
                                          <p:attrName>style.visibility</p:attrName>
                                        </p:attrNameLst>
                                      </p:cBhvr>
                                      <p:to>
                                        <p:strVal val="visible"/>
                                      </p:to>
                                    </p:set>
                                    <p:animEffect transition="in" filter="dissolve">
                                      <p:cBhvr>
                                        <p:cTn id="17" dur="500"/>
                                        <p:tgtEl>
                                          <p:spTgt spid="242699"/>
                                        </p:tgtEl>
                                      </p:cBhvr>
                                    </p:animEffect>
                                  </p:childTnLst>
                                </p:cTn>
                              </p:par>
                            </p:childTnLst>
                          </p:cTn>
                        </p:par>
                        <p:par>
                          <p:cTn id="18" fill="hold" nodeType="afterGroup">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242700"/>
                                        </p:tgtEl>
                                        <p:attrNameLst>
                                          <p:attrName>style.visibility</p:attrName>
                                        </p:attrNameLst>
                                      </p:cBhvr>
                                      <p:to>
                                        <p:strVal val="visible"/>
                                      </p:to>
                                    </p:set>
                                    <p:animEffect transition="in" filter="dissolve">
                                      <p:cBhvr>
                                        <p:cTn id="21" dur="500"/>
                                        <p:tgtEl>
                                          <p:spTgt spid="2427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2702"/>
                                        </p:tgtEl>
                                        <p:attrNameLst>
                                          <p:attrName>style.visibility</p:attrName>
                                        </p:attrNameLst>
                                      </p:cBhvr>
                                      <p:to>
                                        <p:strVal val="visible"/>
                                      </p:to>
                                    </p:set>
                                    <p:animEffect transition="in" filter="wipe(left)">
                                      <p:cBhvr>
                                        <p:cTn id="26" dur="500"/>
                                        <p:tgtEl>
                                          <p:spTgt spid="242702"/>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242694"/>
                                        </p:tgtEl>
                                        <p:attrNameLst>
                                          <p:attrName>style.visibility</p:attrName>
                                        </p:attrNameLst>
                                      </p:cBhvr>
                                      <p:to>
                                        <p:strVal val="visible"/>
                                      </p:to>
                                    </p:set>
                                    <p:animEffect transition="in" filter="blinds(horizontal)">
                                      <p:cBhvr>
                                        <p:cTn id="30" dur="500"/>
                                        <p:tgtEl>
                                          <p:spTgt spid="242694"/>
                                        </p:tgtEl>
                                      </p:cBhvr>
                                    </p:animEffect>
                                  </p:childTnLst>
                                </p:cTn>
                              </p:par>
                            </p:childTnLst>
                          </p:cTn>
                        </p:par>
                        <p:par>
                          <p:cTn id="31" fill="hold" nodeType="afterGroup">
                            <p:stCondLst>
                              <p:cond delay="1000"/>
                            </p:stCondLst>
                            <p:childTnLst>
                              <p:par>
                                <p:cTn id="32" presetID="3" presetClass="entr" presetSubtype="10" fill="hold" grpId="0" nodeType="afterEffect">
                                  <p:stCondLst>
                                    <p:cond delay="0"/>
                                  </p:stCondLst>
                                  <p:childTnLst>
                                    <p:set>
                                      <p:cBhvr>
                                        <p:cTn id="33" dur="1" fill="hold">
                                          <p:stCondLst>
                                            <p:cond delay="0"/>
                                          </p:stCondLst>
                                        </p:cTn>
                                        <p:tgtEl>
                                          <p:spTgt spid="242695"/>
                                        </p:tgtEl>
                                        <p:attrNameLst>
                                          <p:attrName>style.visibility</p:attrName>
                                        </p:attrNameLst>
                                      </p:cBhvr>
                                      <p:to>
                                        <p:strVal val="visible"/>
                                      </p:to>
                                    </p:set>
                                    <p:animEffect transition="in" filter="blinds(horizontal)">
                                      <p:cBhvr>
                                        <p:cTn id="34" dur="500"/>
                                        <p:tgtEl>
                                          <p:spTgt spid="2426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2703"/>
                                        </p:tgtEl>
                                        <p:attrNameLst>
                                          <p:attrName>style.visibility</p:attrName>
                                        </p:attrNameLst>
                                      </p:cBhvr>
                                      <p:to>
                                        <p:strVal val="visible"/>
                                      </p:to>
                                    </p:set>
                                    <p:animEffect transition="in" filter="wipe(left)">
                                      <p:cBhvr>
                                        <p:cTn id="39" dur="500"/>
                                        <p:tgtEl>
                                          <p:spTgt spid="242703"/>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242696"/>
                                        </p:tgtEl>
                                        <p:attrNameLst>
                                          <p:attrName>style.visibility</p:attrName>
                                        </p:attrNameLst>
                                      </p:cBhvr>
                                      <p:to>
                                        <p:strVal val="visible"/>
                                      </p:to>
                                    </p:set>
                                    <p:animEffect transition="in" filter="blinds(horizontal)">
                                      <p:cBhvr>
                                        <p:cTn id="43" dur="500"/>
                                        <p:tgtEl>
                                          <p:spTgt spid="242696"/>
                                        </p:tgtEl>
                                      </p:cBhvr>
                                    </p:animEffect>
                                  </p:childTnLst>
                                </p:cTn>
                              </p:par>
                            </p:childTnLst>
                          </p:cTn>
                        </p:par>
                        <p:par>
                          <p:cTn id="44" fill="hold" nodeType="afterGroup">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242697"/>
                                        </p:tgtEl>
                                        <p:attrNameLst>
                                          <p:attrName>style.visibility</p:attrName>
                                        </p:attrNameLst>
                                      </p:cBhvr>
                                      <p:to>
                                        <p:strVal val="visible"/>
                                      </p:to>
                                    </p:set>
                                    <p:animEffect transition="in" filter="blinds(horizontal)">
                                      <p:cBhvr>
                                        <p:cTn id="47" dur="500"/>
                                        <p:tgtEl>
                                          <p:spTgt spid="242697"/>
                                        </p:tgtEl>
                                      </p:cBhvr>
                                    </p:animEffect>
                                  </p:childTnLst>
                                </p:cTn>
                              </p:par>
                            </p:childTnLst>
                          </p:cTn>
                        </p:par>
                        <p:par>
                          <p:cTn id="48" fill="hold" nodeType="afterGroup">
                            <p:stCondLst>
                              <p:cond delay="1500"/>
                            </p:stCondLst>
                            <p:childTnLst>
                              <p:par>
                                <p:cTn id="49" presetID="3" presetClass="entr" presetSubtype="10" fill="hold" grpId="0" nodeType="afterEffect">
                                  <p:stCondLst>
                                    <p:cond delay="0"/>
                                  </p:stCondLst>
                                  <p:childTnLst>
                                    <p:set>
                                      <p:cBhvr>
                                        <p:cTn id="50" dur="1" fill="hold">
                                          <p:stCondLst>
                                            <p:cond delay="0"/>
                                          </p:stCondLst>
                                        </p:cTn>
                                        <p:tgtEl>
                                          <p:spTgt spid="242698"/>
                                        </p:tgtEl>
                                        <p:attrNameLst>
                                          <p:attrName>style.visibility</p:attrName>
                                        </p:attrNameLst>
                                      </p:cBhvr>
                                      <p:to>
                                        <p:strVal val="visible"/>
                                      </p:to>
                                    </p:set>
                                    <p:animEffect transition="in" filter="blinds(horizontal)">
                                      <p:cBhvr>
                                        <p:cTn id="51" dur="500"/>
                                        <p:tgtEl>
                                          <p:spTgt spid="242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4" grpId="0" animBg="1"/>
      <p:bldP spid="242695" grpId="0" animBg="1"/>
      <p:bldP spid="242696" grpId="0" animBg="1"/>
      <p:bldP spid="242697" grpId="0" animBg="1"/>
      <p:bldP spid="242698" grpId="0" animBg="1"/>
      <p:bldP spid="242700" grpId="0" animBg="1"/>
      <p:bldP spid="242701" grpId="0" animBg="1"/>
      <p:bldP spid="242702" grpId="0" animBg="1"/>
      <p:bldP spid="242703" grpId="0" animBg="1"/>
      <p:bldP spid="24270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0"/>
            <a:ext cx="8229600" cy="1025236"/>
          </a:xfrm>
        </p:spPr>
        <p:txBody>
          <a:bodyPr>
            <a:scene3d>
              <a:camera prst="orthographicFront"/>
              <a:lightRig rig="soft" dir="t"/>
            </a:scene3d>
          </a:bodyPr>
          <a:lstStyle/>
          <a:p>
            <a:pPr eaLnBrk="1" fontAlgn="auto" hangingPunct="1">
              <a:spcAft>
                <a:spcPts val="0"/>
              </a:spcAft>
              <a:defRPr/>
            </a:pPr>
            <a:r>
              <a:rPr lang="zh-CN" altLang="en-US" dirty="0">
                <a:latin typeface="微软雅黑" pitchFamily="34" charset="-122"/>
                <a:ea typeface="微软雅黑" pitchFamily="34" charset="-122"/>
                <a:cs typeface="+mj-cs"/>
              </a:rPr>
              <a:t>总线概述</a:t>
            </a:r>
          </a:p>
        </p:txBody>
      </p:sp>
      <p:sp>
        <p:nvSpPr>
          <p:cNvPr id="243716" name="AutoShape 4"/>
          <p:cNvSpPr>
            <a:spLocks noChangeArrowheads="1"/>
          </p:cNvSpPr>
          <p:nvPr/>
        </p:nvSpPr>
        <p:spPr bwMode="auto">
          <a:xfrm>
            <a:off x="1295400" y="1752600"/>
            <a:ext cx="1981200" cy="762000"/>
          </a:xfrm>
          <a:prstGeom prst="roundRect">
            <a:avLst>
              <a:gd name="adj" fmla="val 16667"/>
            </a:avLst>
          </a:prstGeom>
          <a:solidFill>
            <a:schemeClr val="accent1"/>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kumimoji="0" lang="zh-CN" altLang="en-US" sz="2800" b="1">
                <a:solidFill>
                  <a:srgbClr val="000066"/>
                </a:solidFill>
                <a:latin typeface="Times New Roman" panose="02020603050405020304" pitchFamily="18" charset="0"/>
                <a:ea typeface="隶书" panose="02010509060101010101" pitchFamily="49" charset="-122"/>
              </a:rPr>
              <a:t>总线宽度</a:t>
            </a:r>
          </a:p>
        </p:txBody>
      </p:sp>
      <p:sp>
        <p:nvSpPr>
          <p:cNvPr id="243717" name="AutoShape 5"/>
          <p:cNvSpPr>
            <a:spLocks noChangeArrowheads="1"/>
          </p:cNvSpPr>
          <p:nvPr/>
        </p:nvSpPr>
        <p:spPr bwMode="auto">
          <a:xfrm>
            <a:off x="1295400" y="3276600"/>
            <a:ext cx="1981200" cy="762000"/>
          </a:xfrm>
          <a:prstGeom prst="roundRect">
            <a:avLst>
              <a:gd name="adj" fmla="val 16667"/>
            </a:avLst>
          </a:prstGeom>
          <a:solidFill>
            <a:schemeClr val="accent1"/>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kumimoji="0" lang="zh-CN" altLang="en-US" sz="2800" b="1">
                <a:solidFill>
                  <a:srgbClr val="000066"/>
                </a:solidFill>
                <a:latin typeface="Times New Roman" panose="02020603050405020304" pitchFamily="18" charset="0"/>
                <a:ea typeface="隶书" panose="02010509060101010101" pitchFamily="49" charset="-122"/>
              </a:rPr>
              <a:t>总线频率</a:t>
            </a:r>
          </a:p>
        </p:txBody>
      </p:sp>
      <p:sp>
        <p:nvSpPr>
          <p:cNvPr id="243718" name="AutoShape 6"/>
          <p:cNvSpPr>
            <a:spLocks noChangeArrowheads="1"/>
          </p:cNvSpPr>
          <p:nvPr/>
        </p:nvSpPr>
        <p:spPr bwMode="auto">
          <a:xfrm>
            <a:off x="1295400" y="4876800"/>
            <a:ext cx="1981200" cy="762000"/>
          </a:xfrm>
          <a:prstGeom prst="roundRect">
            <a:avLst>
              <a:gd name="adj" fmla="val 16667"/>
            </a:avLst>
          </a:prstGeom>
          <a:solidFill>
            <a:schemeClr val="accent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66"/>
                </a:solidFill>
                <a:ea typeface="隶书" panose="02010509060101010101" pitchFamily="49" charset="-122"/>
              </a:rPr>
              <a:t>总线带宽</a:t>
            </a:r>
          </a:p>
        </p:txBody>
      </p:sp>
      <p:sp>
        <p:nvSpPr>
          <p:cNvPr id="243722" name="Rectangle 10"/>
          <p:cNvSpPr>
            <a:spLocks noChangeArrowheads="1"/>
          </p:cNvSpPr>
          <p:nvPr/>
        </p:nvSpPr>
        <p:spPr bwMode="auto">
          <a:xfrm>
            <a:off x="3505200" y="2514600"/>
            <a:ext cx="5322888" cy="914400"/>
          </a:xfrm>
          <a:prstGeom prst="rect">
            <a:avLst/>
          </a:prstGeom>
          <a:solidFill>
            <a:schemeClr val="folHlink"/>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200" b="1">
                <a:solidFill>
                  <a:schemeClr val="bg1"/>
                </a:solidFill>
                <a:latin typeface="楷体_GB2312" pitchFamily="49" charset="-122"/>
                <a:ea typeface="楷体_GB2312" pitchFamily="49" charset="-122"/>
              </a:rPr>
              <a:t>总线带宽</a:t>
            </a:r>
            <a:r>
              <a:rPr kumimoji="0" lang="en-US" altLang="zh-CN" sz="2200" b="1">
                <a:solidFill>
                  <a:schemeClr val="bg1"/>
                </a:solidFill>
                <a:latin typeface="楷体_GB2312" pitchFamily="49" charset="-122"/>
                <a:ea typeface="楷体_GB2312" pitchFamily="49" charset="-122"/>
              </a:rPr>
              <a:t>(</a:t>
            </a:r>
            <a:r>
              <a:rPr kumimoji="0" lang="zh-CN" altLang="en-US" sz="2200" b="1">
                <a:solidFill>
                  <a:schemeClr val="bg1"/>
                </a:solidFill>
                <a:latin typeface="楷体_GB2312" pitchFamily="49" charset="-122"/>
                <a:ea typeface="楷体_GB2312" pitchFamily="49" charset="-122"/>
              </a:rPr>
              <a:t>单位</a:t>
            </a:r>
            <a:r>
              <a:rPr kumimoji="0" lang="en-US" altLang="zh-CN" sz="2200" b="1">
                <a:solidFill>
                  <a:schemeClr val="bg1"/>
                </a:solidFill>
                <a:latin typeface="楷体_GB2312" pitchFamily="49" charset="-122"/>
                <a:ea typeface="楷体_GB2312" pitchFamily="49" charset="-122"/>
              </a:rPr>
              <a:t>:MB/s) </a:t>
            </a:r>
          </a:p>
          <a:p>
            <a:pPr eaLnBrk="1" hangingPunct="1">
              <a:spcBef>
                <a:spcPct val="0"/>
              </a:spcBef>
              <a:buClrTx/>
              <a:buSzTx/>
              <a:buFontTx/>
              <a:buNone/>
            </a:pPr>
            <a:r>
              <a:rPr kumimoji="0" lang="en-US" altLang="zh-CN" sz="2200" b="1">
                <a:solidFill>
                  <a:schemeClr val="bg1"/>
                </a:solidFill>
                <a:latin typeface="楷体_GB2312" pitchFamily="49" charset="-122"/>
                <a:ea typeface="楷体_GB2312" pitchFamily="49" charset="-122"/>
              </a:rPr>
              <a:t>     =</a:t>
            </a:r>
            <a:r>
              <a:rPr kumimoji="0" lang="zh-CN" altLang="en-US" sz="2200" b="1">
                <a:solidFill>
                  <a:schemeClr val="bg1"/>
                </a:solidFill>
                <a:latin typeface="楷体_GB2312" pitchFamily="49" charset="-122"/>
                <a:ea typeface="楷体_GB2312" pitchFamily="49" charset="-122"/>
              </a:rPr>
              <a:t>（总线宽度</a:t>
            </a:r>
            <a:r>
              <a:rPr kumimoji="0" lang="en-US" altLang="zh-CN" sz="2200" b="1">
                <a:solidFill>
                  <a:schemeClr val="bg1"/>
                </a:solidFill>
                <a:latin typeface="楷体_GB2312" pitchFamily="49" charset="-122"/>
                <a:ea typeface="楷体_GB2312" pitchFamily="49" charset="-122"/>
              </a:rPr>
              <a:t>/8</a:t>
            </a:r>
            <a:r>
              <a:rPr kumimoji="0" lang="zh-CN" altLang="en-US" sz="2200" b="1">
                <a:solidFill>
                  <a:schemeClr val="bg1"/>
                </a:solidFill>
                <a:latin typeface="楷体_GB2312" pitchFamily="49" charset="-122"/>
                <a:ea typeface="楷体_GB2312" pitchFamily="49" charset="-122"/>
              </a:rPr>
              <a:t>）</a:t>
            </a:r>
            <a:r>
              <a:rPr kumimoji="0" lang="en-US" altLang="zh-CN" sz="2200" b="1">
                <a:solidFill>
                  <a:schemeClr val="bg1"/>
                </a:solidFill>
                <a:latin typeface="楷体_GB2312" pitchFamily="49" charset="-122"/>
                <a:ea typeface="楷体_GB2312" pitchFamily="49" charset="-122"/>
              </a:rPr>
              <a:t>× </a:t>
            </a:r>
            <a:r>
              <a:rPr kumimoji="0" lang="zh-CN" altLang="en-US" sz="2200" b="1">
                <a:solidFill>
                  <a:schemeClr val="bg1"/>
                </a:solidFill>
                <a:latin typeface="楷体_GB2312" pitchFamily="49" charset="-122"/>
                <a:ea typeface="楷体_GB2312" pitchFamily="49" charset="-122"/>
              </a:rPr>
              <a:t>总线频率</a:t>
            </a:r>
          </a:p>
        </p:txBody>
      </p:sp>
      <p:sp>
        <p:nvSpPr>
          <p:cNvPr id="243723" name="Rectangle 11"/>
          <p:cNvSpPr>
            <a:spLocks noChangeArrowheads="1"/>
          </p:cNvSpPr>
          <p:nvPr/>
        </p:nvSpPr>
        <p:spPr bwMode="auto">
          <a:xfrm>
            <a:off x="3505200" y="4191000"/>
            <a:ext cx="5638800" cy="914400"/>
          </a:xfrm>
          <a:prstGeom prst="rect">
            <a:avLst/>
          </a:prstGeom>
          <a:solidFill>
            <a:schemeClr val="folHlink"/>
          </a:solidFill>
          <a:ln w="9525">
            <a:solidFill>
              <a:schemeClr val="tx1"/>
            </a:solidFill>
            <a:miter lim="800000"/>
            <a:headEnd/>
            <a:tailEnd/>
          </a:ln>
        </p:spPr>
        <p:txBody>
          <a:bodyPr wrap="none" anchor="ct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2" eaLnBrk="1" hangingPunct="1"/>
            <a:r>
              <a:rPr lang="zh-CN" altLang="en-US" sz="2200" b="1">
                <a:solidFill>
                  <a:srgbClr val="660033"/>
                </a:solidFill>
                <a:latin typeface="楷体_GB2312" pitchFamily="49" charset="-122"/>
                <a:ea typeface="楷体_GB2312" pitchFamily="49" charset="-122"/>
              </a:rPr>
              <a:t>如：总线宽度</a:t>
            </a:r>
            <a:r>
              <a:rPr lang="en-US" altLang="zh-CN" sz="2200" b="1">
                <a:solidFill>
                  <a:srgbClr val="660033"/>
                </a:solidFill>
                <a:latin typeface="楷体_GB2312" pitchFamily="49" charset="-122"/>
                <a:ea typeface="楷体_GB2312" pitchFamily="49" charset="-122"/>
              </a:rPr>
              <a:t>32</a:t>
            </a:r>
            <a:r>
              <a:rPr lang="zh-CN" altLang="en-US" sz="2200" b="1">
                <a:solidFill>
                  <a:srgbClr val="660033"/>
                </a:solidFill>
                <a:latin typeface="楷体_GB2312" pitchFamily="49" charset="-122"/>
                <a:ea typeface="楷体_GB2312" pitchFamily="49" charset="-122"/>
              </a:rPr>
              <a:t>位，频率</a:t>
            </a:r>
            <a:r>
              <a:rPr lang="en-US" altLang="zh-CN" sz="2200" b="1">
                <a:solidFill>
                  <a:srgbClr val="660033"/>
                </a:solidFill>
                <a:latin typeface="楷体_GB2312" pitchFamily="49" charset="-122"/>
                <a:ea typeface="楷体_GB2312" pitchFamily="49" charset="-122"/>
              </a:rPr>
              <a:t>66MHZ</a:t>
            </a:r>
            <a:r>
              <a:rPr lang="zh-CN" altLang="en-US" sz="2200" b="1">
                <a:solidFill>
                  <a:srgbClr val="660033"/>
                </a:solidFill>
                <a:latin typeface="楷体_GB2312" pitchFamily="49" charset="-122"/>
                <a:ea typeface="楷体_GB2312" pitchFamily="49" charset="-122"/>
              </a:rPr>
              <a:t>，则</a:t>
            </a:r>
          </a:p>
          <a:p>
            <a:pPr lvl="2" eaLnBrk="1" hangingPunct="1"/>
            <a:r>
              <a:rPr lang="zh-CN" altLang="en-US" sz="2200" b="1">
                <a:solidFill>
                  <a:srgbClr val="660033"/>
                </a:solidFill>
                <a:latin typeface="楷体_GB2312" pitchFamily="49" charset="-122"/>
                <a:ea typeface="楷体_GB2312" pitchFamily="49" charset="-122"/>
              </a:rPr>
              <a:t>总线带宽</a:t>
            </a:r>
            <a:r>
              <a:rPr lang="en-US" altLang="zh-CN" sz="2200" b="1">
                <a:solidFill>
                  <a:srgbClr val="660033"/>
                </a:solidFill>
                <a:latin typeface="楷体_GB2312" pitchFamily="49" charset="-122"/>
                <a:ea typeface="楷体_GB2312" pitchFamily="49" charset="-122"/>
              </a:rPr>
              <a:t>=</a:t>
            </a:r>
            <a:r>
              <a:rPr lang="zh-CN" altLang="en-US" sz="2200" b="1">
                <a:solidFill>
                  <a:srgbClr val="660033"/>
                </a:solidFill>
                <a:latin typeface="楷体_GB2312" pitchFamily="49" charset="-122"/>
                <a:ea typeface="楷体_GB2312" pitchFamily="49" charset="-122"/>
              </a:rPr>
              <a:t>（</a:t>
            </a:r>
            <a:r>
              <a:rPr lang="en-US" altLang="zh-CN" sz="2200" b="1">
                <a:solidFill>
                  <a:srgbClr val="660033"/>
                </a:solidFill>
                <a:latin typeface="楷体_GB2312" pitchFamily="49" charset="-122"/>
                <a:ea typeface="楷体_GB2312" pitchFamily="49" charset="-122"/>
              </a:rPr>
              <a:t>32/8</a:t>
            </a:r>
            <a:r>
              <a:rPr lang="zh-CN" altLang="en-US" sz="2200" b="1">
                <a:solidFill>
                  <a:srgbClr val="660033"/>
                </a:solidFill>
                <a:latin typeface="楷体_GB2312" pitchFamily="49" charset="-122"/>
                <a:ea typeface="楷体_GB2312" pitchFamily="49" charset="-122"/>
              </a:rPr>
              <a:t>）* </a:t>
            </a:r>
            <a:r>
              <a:rPr lang="en-US" altLang="zh-CN" sz="2200" b="1">
                <a:solidFill>
                  <a:srgbClr val="660033"/>
                </a:solidFill>
                <a:latin typeface="楷体_GB2312" pitchFamily="49" charset="-122"/>
                <a:ea typeface="楷体_GB2312" pitchFamily="49" charset="-122"/>
              </a:rPr>
              <a:t>66MHz=264MB/s</a:t>
            </a:r>
          </a:p>
        </p:txBody>
      </p:sp>
      <p:sp>
        <p:nvSpPr>
          <p:cNvPr id="243725" name="Rectangle 13"/>
          <p:cNvSpPr>
            <a:spLocks noChangeArrowheads="1"/>
          </p:cNvSpPr>
          <p:nvPr/>
        </p:nvSpPr>
        <p:spPr bwMode="auto">
          <a:xfrm>
            <a:off x="304800" y="2100263"/>
            <a:ext cx="6096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800" b="1">
                <a:solidFill>
                  <a:schemeClr val="accent2"/>
                </a:solidFill>
                <a:latin typeface="Times New Roman" panose="02020603050405020304" pitchFamily="18" charset="0"/>
                <a:ea typeface="华文新魏" panose="02010800040101010101" pitchFamily="2" charset="-122"/>
              </a:rPr>
              <a:t>总线的主要参数</a:t>
            </a:r>
          </a:p>
        </p:txBody>
      </p:sp>
      <p:sp>
        <p:nvSpPr>
          <p:cNvPr id="243726" name="AutoShape 14"/>
          <p:cNvSpPr>
            <a:spLocks noChangeArrowheads="1"/>
          </p:cNvSpPr>
          <p:nvPr/>
        </p:nvSpPr>
        <p:spPr bwMode="auto">
          <a:xfrm>
            <a:off x="3962400" y="1524000"/>
            <a:ext cx="4495800" cy="1295400"/>
          </a:xfrm>
          <a:prstGeom prst="foldedCorner">
            <a:avLst>
              <a:gd name="adj" fmla="val 12500"/>
            </a:avLst>
          </a:prstGeom>
          <a:solidFill>
            <a:srgbClr val="FFFF66"/>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又称总线位宽，指的是总线能同时</a:t>
            </a:r>
          </a:p>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传送数据的位数。如</a:t>
            </a:r>
            <a:r>
              <a:rPr kumimoji="0" lang="en-US" altLang="zh-CN" sz="2200" b="1">
                <a:solidFill>
                  <a:schemeClr val="accent2"/>
                </a:solidFill>
                <a:latin typeface="楷体_GB2312" pitchFamily="49" charset="-122"/>
                <a:ea typeface="楷体_GB2312" pitchFamily="49" charset="-122"/>
              </a:rPr>
              <a:t>16</a:t>
            </a:r>
            <a:r>
              <a:rPr kumimoji="0" lang="zh-CN" altLang="en-US" sz="2200" b="1">
                <a:solidFill>
                  <a:schemeClr val="accent2"/>
                </a:solidFill>
                <a:latin typeface="楷体_GB2312" pitchFamily="49" charset="-122"/>
                <a:ea typeface="楷体_GB2312" pitchFamily="49" charset="-122"/>
              </a:rPr>
              <a:t>位总线就是</a:t>
            </a:r>
          </a:p>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具有</a:t>
            </a:r>
            <a:r>
              <a:rPr kumimoji="0" lang="en-US" altLang="zh-CN" sz="2200" b="1">
                <a:solidFill>
                  <a:schemeClr val="accent2"/>
                </a:solidFill>
                <a:latin typeface="楷体_GB2312" pitchFamily="49" charset="-122"/>
                <a:ea typeface="楷体_GB2312" pitchFamily="49" charset="-122"/>
              </a:rPr>
              <a:t>16</a:t>
            </a:r>
            <a:r>
              <a:rPr kumimoji="0" lang="zh-CN" altLang="en-US" sz="2200" b="1">
                <a:solidFill>
                  <a:schemeClr val="accent2"/>
                </a:solidFill>
                <a:latin typeface="楷体_GB2312" pitchFamily="49" charset="-122"/>
                <a:ea typeface="楷体_GB2312" pitchFamily="49" charset="-122"/>
              </a:rPr>
              <a:t>位数据传送能力。</a:t>
            </a:r>
          </a:p>
        </p:txBody>
      </p:sp>
      <p:sp>
        <p:nvSpPr>
          <p:cNvPr id="243727" name="AutoShape 15"/>
          <p:cNvSpPr>
            <a:spLocks noChangeArrowheads="1"/>
          </p:cNvSpPr>
          <p:nvPr/>
        </p:nvSpPr>
        <p:spPr bwMode="auto">
          <a:xfrm>
            <a:off x="3962400" y="3048000"/>
            <a:ext cx="4495800" cy="1295400"/>
          </a:xfrm>
          <a:prstGeom prst="foldedCorner">
            <a:avLst>
              <a:gd name="adj" fmla="val 12500"/>
            </a:avLst>
          </a:prstGeom>
          <a:solidFill>
            <a:srgbClr val="FFFF66"/>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总线工作速度的一个重要参数，</a:t>
            </a:r>
          </a:p>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工作频率越高，速度越快。</a:t>
            </a:r>
          </a:p>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通常用</a:t>
            </a:r>
            <a:r>
              <a:rPr kumimoji="0" lang="en-US" altLang="zh-CN" sz="2200" b="1">
                <a:solidFill>
                  <a:schemeClr val="accent2"/>
                </a:solidFill>
                <a:latin typeface="楷体_GB2312" pitchFamily="49" charset="-122"/>
                <a:ea typeface="楷体_GB2312" pitchFamily="49" charset="-122"/>
              </a:rPr>
              <a:t>MHz</a:t>
            </a:r>
            <a:r>
              <a:rPr kumimoji="0" lang="zh-CN" altLang="en-US" sz="2200" b="1">
                <a:solidFill>
                  <a:schemeClr val="accent2"/>
                </a:solidFill>
                <a:latin typeface="楷体_GB2312" pitchFamily="49" charset="-122"/>
                <a:ea typeface="楷体_GB2312" pitchFamily="49" charset="-122"/>
              </a:rPr>
              <a:t>表示。</a:t>
            </a:r>
          </a:p>
        </p:txBody>
      </p:sp>
      <p:sp>
        <p:nvSpPr>
          <p:cNvPr id="243729" name="AutoShape 17"/>
          <p:cNvSpPr>
            <a:spLocks noChangeArrowheads="1"/>
          </p:cNvSpPr>
          <p:nvPr/>
        </p:nvSpPr>
        <p:spPr bwMode="auto">
          <a:xfrm>
            <a:off x="3962400" y="4572000"/>
            <a:ext cx="4495800" cy="1447800"/>
          </a:xfrm>
          <a:prstGeom prst="foldedCorner">
            <a:avLst>
              <a:gd name="adj" fmla="val 12500"/>
            </a:avLst>
          </a:prstGeom>
          <a:solidFill>
            <a:srgbClr val="FFFF66"/>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又称总线的数据传送率，是指在一</a:t>
            </a:r>
          </a:p>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定时间内总线上可传送的数据总量，</a:t>
            </a:r>
          </a:p>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用每秒最大传送数据量来衡量。</a:t>
            </a:r>
          </a:p>
          <a:p>
            <a:pPr eaLnBrk="1" hangingPunct="1">
              <a:spcBef>
                <a:spcPct val="0"/>
              </a:spcBef>
              <a:buClrTx/>
              <a:buSzTx/>
              <a:buFontTx/>
              <a:buNone/>
            </a:pPr>
            <a:r>
              <a:rPr kumimoji="0" lang="zh-CN" altLang="en-US" sz="2200" b="1">
                <a:solidFill>
                  <a:schemeClr val="accent2"/>
                </a:solidFill>
                <a:latin typeface="楷体_GB2312" pitchFamily="49" charset="-122"/>
                <a:ea typeface="楷体_GB2312" pitchFamily="49" charset="-122"/>
              </a:rPr>
              <a:t>总线带宽越宽，传输率越高。</a:t>
            </a:r>
          </a:p>
        </p:txBody>
      </p:sp>
      <p:sp>
        <p:nvSpPr>
          <p:cNvPr id="243730" name="AutoShape 18"/>
          <p:cNvSpPr>
            <a:spLocks/>
          </p:cNvSpPr>
          <p:nvPr/>
        </p:nvSpPr>
        <p:spPr bwMode="auto">
          <a:xfrm>
            <a:off x="838200" y="1981200"/>
            <a:ext cx="304800" cy="3352800"/>
          </a:xfrm>
          <a:prstGeom prst="leftBrace">
            <a:avLst>
              <a:gd name="adj1" fmla="val 9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3731" name="AutoShape 19"/>
          <p:cNvSpPr>
            <a:spLocks noChangeArrowheads="1"/>
          </p:cNvSpPr>
          <p:nvPr/>
        </p:nvSpPr>
        <p:spPr bwMode="auto">
          <a:xfrm>
            <a:off x="3352800" y="1981200"/>
            <a:ext cx="533400" cy="304800"/>
          </a:xfrm>
          <a:prstGeom prst="rightArrow">
            <a:avLst>
              <a:gd name="adj1" fmla="val 50000"/>
              <a:gd name="adj2" fmla="val 43750"/>
            </a:avLst>
          </a:prstGeom>
          <a:gradFill rotWithShape="1">
            <a:gsLst>
              <a:gs pos="0">
                <a:schemeClr val="hlink"/>
              </a:gs>
              <a:gs pos="100000">
                <a:schemeClr val="folHlink"/>
              </a:gs>
            </a:gsLst>
            <a:path path="rect">
              <a:fillToRect r="100000" b="100000"/>
            </a:path>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eaLnBrk="1" hangingPunct="1">
              <a:defRPr/>
            </a:pPr>
            <a:endParaRPr lang="zh-CN" altLang="en-US">
              <a:latin typeface="Times New Roman" charset="0"/>
              <a:ea typeface="宋体" charset="0"/>
              <a:cs typeface="宋体" charset="0"/>
            </a:endParaRPr>
          </a:p>
        </p:txBody>
      </p:sp>
      <p:sp>
        <p:nvSpPr>
          <p:cNvPr id="243732" name="AutoShape 20"/>
          <p:cNvSpPr>
            <a:spLocks noChangeArrowheads="1"/>
          </p:cNvSpPr>
          <p:nvPr/>
        </p:nvSpPr>
        <p:spPr bwMode="auto">
          <a:xfrm>
            <a:off x="3352800" y="3505200"/>
            <a:ext cx="533400" cy="304800"/>
          </a:xfrm>
          <a:prstGeom prst="rightArrow">
            <a:avLst>
              <a:gd name="adj1" fmla="val 50000"/>
              <a:gd name="adj2" fmla="val 43750"/>
            </a:avLst>
          </a:prstGeom>
          <a:gradFill rotWithShape="1">
            <a:gsLst>
              <a:gs pos="0">
                <a:schemeClr val="hlink"/>
              </a:gs>
              <a:gs pos="100000">
                <a:schemeClr val="folHlink"/>
              </a:gs>
            </a:gsLst>
            <a:path path="rect">
              <a:fillToRect r="100000" b="100000"/>
            </a:path>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eaLnBrk="1" hangingPunct="1">
              <a:defRPr/>
            </a:pPr>
            <a:endParaRPr lang="zh-CN" altLang="en-US">
              <a:latin typeface="Times New Roman" charset="0"/>
              <a:ea typeface="宋体" charset="0"/>
              <a:cs typeface="宋体" charset="0"/>
            </a:endParaRPr>
          </a:p>
        </p:txBody>
      </p:sp>
      <p:sp>
        <p:nvSpPr>
          <p:cNvPr id="243733" name="AutoShape 21"/>
          <p:cNvSpPr>
            <a:spLocks noChangeArrowheads="1"/>
          </p:cNvSpPr>
          <p:nvPr/>
        </p:nvSpPr>
        <p:spPr bwMode="auto">
          <a:xfrm>
            <a:off x="3352800" y="5105400"/>
            <a:ext cx="533400" cy="304800"/>
          </a:xfrm>
          <a:prstGeom prst="rightArrow">
            <a:avLst>
              <a:gd name="adj1" fmla="val 50000"/>
              <a:gd name="adj2" fmla="val 43750"/>
            </a:avLst>
          </a:prstGeom>
          <a:gradFill rotWithShape="1">
            <a:gsLst>
              <a:gs pos="0">
                <a:schemeClr val="hlink"/>
              </a:gs>
              <a:gs pos="100000">
                <a:schemeClr val="folHlink"/>
              </a:gs>
            </a:gsLst>
            <a:path path="rect">
              <a:fillToRect r="100000" b="100000"/>
            </a:path>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eaLnBrk="1" hangingPunct="1">
              <a:defRPr/>
            </a:pPr>
            <a:endParaRPr lang="zh-CN" altLang="en-US">
              <a:latin typeface="Times New Roman"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3725"/>
                                        </p:tgtEl>
                                        <p:attrNameLst>
                                          <p:attrName>style.visibility</p:attrName>
                                        </p:attrNameLst>
                                      </p:cBhvr>
                                      <p:to>
                                        <p:strVal val="visible"/>
                                      </p:to>
                                    </p:set>
                                    <p:animEffect transition="in" filter="fade">
                                      <p:cBhvr>
                                        <p:cTn id="7" dur="1000"/>
                                        <p:tgtEl>
                                          <p:spTgt spid="243725"/>
                                        </p:tgtEl>
                                      </p:cBhvr>
                                    </p:animEffect>
                                    <p:anim calcmode="lin" valueType="num">
                                      <p:cBhvr>
                                        <p:cTn id="8" dur="1000" fill="hold"/>
                                        <p:tgtEl>
                                          <p:spTgt spid="243725"/>
                                        </p:tgtEl>
                                        <p:attrNameLst>
                                          <p:attrName>ppt_x</p:attrName>
                                        </p:attrNameLst>
                                      </p:cBhvr>
                                      <p:tavLst>
                                        <p:tav tm="0">
                                          <p:val>
                                            <p:strVal val="#ppt_x"/>
                                          </p:val>
                                        </p:tav>
                                        <p:tav tm="100000">
                                          <p:val>
                                            <p:strVal val="#ppt_x"/>
                                          </p:val>
                                        </p:tav>
                                      </p:tavLst>
                                    </p:anim>
                                    <p:anim calcmode="lin" valueType="num">
                                      <p:cBhvr>
                                        <p:cTn id="9" dur="1000" fill="hold"/>
                                        <p:tgtEl>
                                          <p:spTgt spid="24372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43730"/>
                                        </p:tgtEl>
                                        <p:attrNameLst>
                                          <p:attrName>style.visibility</p:attrName>
                                        </p:attrNameLst>
                                      </p:cBhvr>
                                      <p:to>
                                        <p:strVal val="visible"/>
                                      </p:to>
                                    </p:set>
                                    <p:animEffect transition="in" filter="wipe(left)">
                                      <p:cBhvr>
                                        <p:cTn id="13" dur="500"/>
                                        <p:tgtEl>
                                          <p:spTgt spid="243730"/>
                                        </p:tgtEl>
                                      </p:cBhvr>
                                    </p:animEffect>
                                  </p:childTnLst>
                                </p:cTn>
                              </p:par>
                            </p:childTnLst>
                          </p:cTn>
                        </p:par>
                        <p:par>
                          <p:cTn id="14" fill="hold" nodeType="afterGroup">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43716"/>
                                        </p:tgtEl>
                                        <p:attrNameLst>
                                          <p:attrName>style.visibility</p:attrName>
                                        </p:attrNameLst>
                                      </p:cBhvr>
                                      <p:to>
                                        <p:strVal val="visible"/>
                                      </p:to>
                                    </p:set>
                                    <p:animEffect transition="in" filter="wipe(left)">
                                      <p:cBhvr>
                                        <p:cTn id="17" dur="500"/>
                                        <p:tgtEl>
                                          <p:spTgt spid="243716"/>
                                        </p:tgtEl>
                                      </p:cBhvr>
                                    </p:animEffect>
                                  </p:childTnLst>
                                </p:cTn>
                              </p:par>
                            </p:childTnLst>
                          </p:cTn>
                        </p:par>
                        <p:par>
                          <p:cTn id="18" fill="hold" nodeType="afterGroup">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43717"/>
                                        </p:tgtEl>
                                        <p:attrNameLst>
                                          <p:attrName>style.visibility</p:attrName>
                                        </p:attrNameLst>
                                      </p:cBhvr>
                                      <p:to>
                                        <p:strVal val="visible"/>
                                      </p:to>
                                    </p:set>
                                    <p:animEffect transition="in" filter="wipe(left)">
                                      <p:cBhvr>
                                        <p:cTn id="21" dur="500"/>
                                        <p:tgtEl>
                                          <p:spTgt spid="243717"/>
                                        </p:tgtEl>
                                      </p:cBhvr>
                                    </p:animEffect>
                                  </p:childTnLst>
                                </p:cTn>
                              </p:par>
                            </p:childTnLst>
                          </p:cTn>
                        </p:par>
                        <p:par>
                          <p:cTn id="22" fill="hold" nodeType="afterGroup">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43718"/>
                                        </p:tgtEl>
                                        <p:attrNameLst>
                                          <p:attrName>style.visibility</p:attrName>
                                        </p:attrNameLst>
                                      </p:cBhvr>
                                      <p:to>
                                        <p:strVal val="visible"/>
                                      </p:to>
                                    </p:set>
                                    <p:animEffect transition="in" filter="wipe(left)">
                                      <p:cBhvr>
                                        <p:cTn id="25" dur="500"/>
                                        <p:tgtEl>
                                          <p:spTgt spid="2437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3731"/>
                                        </p:tgtEl>
                                        <p:attrNameLst>
                                          <p:attrName>style.visibility</p:attrName>
                                        </p:attrNameLst>
                                      </p:cBhvr>
                                      <p:to>
                                        <p:strVal val="visible"/>
                                      </p:to>
                                    </p:set>
                                    <p:animEffect transition="in" filter="wipe(left)">
                                      <p:cBhvr>
                                        <p:cTn id="30" dur="500"/>
                                        <p:tgtEl>
                                          <p:spTgt spid="243731"/>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43726"/>
                                        </p:tgtEl>
                                        <p:attrNameLst>
                                          <p:attrName>style.visibility</p:attrName>
                                        </p:attrNameLst>
                                      </p:cBhvr>
                                      <p:to>
                                        <p:strVal val="visible"/>
                                      </p:to>
                                    </p:set>
                                    <p:animEffect transition="in" filter="wipe(left)">
                                      <p:cBhvr>
                                        <p:cTn id="34" dur="500"/>
                                        <p:tgtEl>
                                          <p:spTgt spid="2437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3732"/>
                                        </p:tgtEl>
                                        <p:attrNameLst>
                                          <p:attrName>style.visibility</p:attrName>
                                        </p:attrNameLst>
                                      </p:cBhvr>
                                      <p:to>
                                        <p:strVal val="visible"/>
                                      </p:to>
                                    </p:set>
                                    <p:animEffect transition="in" filter="wipe(left)">
                                      <p:cBhvr>
                                        <p:cTn id="39" dur="500"/>
                                        <p:tgtEl>
                                          <p:spTgt spid="243732"/>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43727"/>
                                        </p:tgtEl>
                                        <p:attrNameLst>
                                          <p:attrName>style.visibility</p:attrName>
                                        </p:attrNameLst>
                                      </p:cBhvr>
                                      <p:to>
                                        <p:strVal val="visible"/>
                                      </p:to>
                                    </p:set>
                                    <p:animEffect transition="in" filter="wipe(left)">
                                      <p:cBhvr>
                                        <p:cTn id="43" dur="500"/>
                                        <p:tgtEl>
                                          <p:spTgt spid="2437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733"/>
                                        </p:tgtEl>
                                        <p:attrNameLst>
                                          <p:attrName>style.visibility</p:attrName>
                                        </p:attrNameLst>
                                      </p:cBhvr>
                                      <p:to>
                                        <p:strVal val="visible"/>
                                      </p:to>
                                    </p:set>
                                    <p:animEffect transition="in" filter="wipe(left)">
                                      <p:cBhvr>
                                        <p:cTn id="48" dur="500"/>
                                        <p:tgtEl>
                                          <p:spTgt spid="243733"/>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43729"/>
                                        </p:tgtEl>
                                        <p:attrNameLst>
                                          <p:attrName>style.visibility</p:attrName>
                                        </p:attrNameLst>
                                      </p:cBhvr>
                                      <p:to>
                                        <p:strVal val="visible"/>
                                      </p:to>
                                    </p:set>
                                    <p:animEffect transition="in" filter="wipe(left)">
                                      <p:cBhvr>
                                        <p:cTn id="52" dur="500"/>
                                        <p:tgtEl>
                                          <p:spTgt spid="2437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xit" presetSubtype="0" fill="hold" grpId="1" nodeType="clickEffect">
                                  <p:stCondLst>
                                    <p:cond delay="0"/>
                                  </p:stCondLst>
                                  <p:childTnLst>
                                    <p:animEffect transition="out" filter="dissolve">
                                      <p:cBhvr>
                                        <p:cTn id="56" dur="500"/>
                                        <p:tgtEl>
                                          <p:spTgt spid="243726"/>
                                        </p:tgtEl>
                                      </p:cBhvr>
                                    </p:animEffect>
                                    <p:set>
                                      <p:cBhvr>
                                        <p:cTn id="57" dur="1" fill="hold">
                                          <p:stCondLst>
                                            <p:cond delay="499"/>
                                          </p:stCondLst>
                                        </p:cTn>
                                        <p:tgtEl>
                                          <p:spTgt spid="243726"/>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243727"/>
                                        </p:tgtEl>
                                      </p:cBhvr>
                                    </p:animEffect>
                                    <p:set>
                                      <p:cBhvr>
                                        <p:cTn id="60" dur="1" fill="hold">
                                          <p:stCondLst>
                                            <p:cond delay="499"/>
                                          </p:stCondLst>
                                        </p:cTn>
                                        <p:tgtEl>
                                          <p:spTgt spid="243727"/>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243729"/>
                                        </p:tgtEl>
                                      </p:cBhvr>
                                    </p:animEffect>
                                    <p:set>
                                      <p:cBhvr>
                                        <p:cTn id="63" dur="1" fill="hold">
                                          <p:stCondLst>
                                            <p:cond delay="499"/>
                                          </p:stCondLst>
                                        </p:cTn>
                                        <p:tgtEl>
                                          <p:spTgt spid="243729"/>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243731"/>
                                        </p:tgtEl>
                                      </p:cBhvr>
                                    </p:animEffect>
                                    <p:set>
                                      <p:cBhvr>
                                        <p:cTn id="66" dur="1" fill="hold">
                                          <p:stCondLst>
                                            <p:cond delay="499"/>
                                          </p:stCondLst>
                                        </p:cTn>
                                        <p:tgtEl>
                                          <p:spTgt spid="243731"/>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243732"/>
                                        </p:tgtEl>
                                      </p:cBhvr>
                                    </p:animEffect>
                                    <p:set>
                                      <p:cBhvr>
                                        <p:cTn id="69" dur="1" fill="hold">
                                          <p:stCondLst>
                                            <p:cond delay="499"/>
                                          </p:stCondLst>
                                        </p:cTn>
                                        <p:tgtEl>
                                          <p:spTgt spid="243732"/>
                                        </p:tgtEl>
                                        <p:attrNameLst>
                                          <p:attrName>style.visibility</p:attrName>
                                        </p:attrNameLst>
                                      </p:cBhvr>
                                      <p:to>
                                        <p:strVal val="hidden"/>
                                      </p:to>
                                    </p:set>
                                  </p:childTnLst>
                                </p:cTn>
                              </p:par>
                              <p:par>
                                <p:cTn id="70" presetID="9" presetClass="exit" presetSubtype="0" fill="hold" grpId="1" nodeType="withEffect">
                                  <p:stCondLst>
                                    <p:cond delay="0"/>
                                  </p:stCondLst>
                                  <p:childTnLst>
                                    <p:animEffect transition="out" filter="dissolve">
                                      <p:cBhvr>
                                        <p:cTn id="71" dur="500"/>
                                        <p:tgtEl>
                                          <p:spTgt spid="243733"/>
                                        </p:tgtEl>
                                      </p:cBhvr>
                                    </p:animEffect>
                                    <p:set>
                                      <p:cBhvr>
                                        <p:cTn id="72" dur="1" fill="hold">
                                          <p:stCondLst>
                                            <p:cond delay="499"/>
                                          </p:stCondLst>
                                        </p:cTn>
                                        <p:tgtEl>
                                          <p:spTgt spid="243733"/>
                                        </p:tgtEl>
                                        <p:attrNameLst>
                                          <p:attrName>style.visibility</p:attrName>
                                        </p:attrNameLst>
                                      </p:cBhvr>
                                      <p:to>
                                        <p:strVal val="hidden"/>
                                      </p:to>
                                    </p:set>
                                  </p:childTnLst>
                                </p:cTn>
                              </p:par>
                            </p:childTnLst>
                          </p:cTn>
                        </p:par>
                        <p:par>
                          <p:cTn id="73" fill="hold" nodeType="afterGroup">
                            <p:stCondLst>
                              <p:cond delay="500"/>
                            </p:stCondLst>
                            <p:childTnLst>
                              <p:par>
                                <p:cTn id="74" presetID="47" presetClass="entr" presetSubtype="0" fill="hold" grpId="0" nodeType="afterEffect">
                                  <p:stCondLst>
                                    <p:cond delay="0"/>
                                  </p:stCondLst>
                                  <p:childTnLst>
                                    <p:set>
                                      <p:cBhvr>
                                        <p:cTn id="75" dur="1" fill="hold">
                                          <p:stCondLst>
                                            <p:cond delay="0"/>
                                          </p:stCondLst>
                                        </p:cTn>
                                        <p:tgtEl>
                                          <p:spTgt spid="243722"/>
                                        </p:tgtEl>
                                        <p:attrNameLst>
                                          <p:attrName>style.visibility</p:attrName>
                                        </p:attrNameLst>
                                      </p:cBhvr>
                                      <p:to>
                                        <p:strVal val="visible"/>
                                      </p:to>
                                    </p:set>
                                    <p:animEffect transition="in" filter="fade">
                                      <p:cBhvr>
                                        <p:cTn id="76" dur="1000"/>
                                        <p:tgtEl>
                                          <p:spTgt spid="243722"/>
                                        </p:tgtEl>
                                      </p:cBhvr>
                                    </p:animEffect>
                                    <p:anim calcmode="lin" valueType="num">
                                      <p:cBhvr>
                                        <p:cTn id="77" dur="1000" fill="hold"/>
                                        <p:tgtEl>
                                          <p:spTgt spid="243722"/>
                                        </p:tgtEl>
                                        <p:attrNameLst>
                                          <p:attrName>ppt_x</p:attrName>
                                        </p:attrNameLst>
                                      </p:cBhvr>
                                      <p:tavLst>
                                        <p:tav tm="0">
                                          <p:val>
                                            <p:strVal val="#ppt_x"/>
                                          </p:val>
                                        </p:tav>
                                        <p:tav tm="100000">
                                          <p:val>
                                            <p:strVal val="#ppt_x"/>
                                          </p:val>
                                        </p:tav>
                                      </p:tavLst>
                                    </p:anim>
                                    <p:anim calcmode="lin" valueType="num">
                                      <p:cBhvr>
                                        <p:cTn id="78" dur="1000" fill="hold"/>
                                        <p:tgtEl>
                                          <p:spTgt spid="243722"/>
                                        </p:tgtEl>
                                        <p:attrNameLst>
                                          <p:attrName>ppt_y</p:attrName>
                                        </p:attrNameLst>
                                      </p:cBhvr>
                                      <p:tavLst>
                                        <p:tav tm="0">
                                          <p:val>
                                            <p:strVal val="#ppt_y-.1"/>
                                          </p:val>
                                        </p:tav>
                                        <p:tav tm="100000">
                                          <p:val>
                                            <p:strVal val="#ppt_y"/>
                                          </p:val>
                                        </p:tav>
                                      </p:tavLst>
                                    </p:anim>
                                  </p:childTnLst>
                                </p:cTn>
                              </p:par>
                            </p:childTnLst>
                          </p:cTn>
                        </p:par>
                        <p:par>
                          <p:cTn id="79" fill="hold" nodeType="afterGroup">
                            <p:stCondLst>
                              <p:cond delay="1500"/>
                            </p:stCondLst>
                            <p:childTnLst>
                              <p:par>
                                <p:cTn id="80" presetID="47" presetClass="entr" presetSubtype="0" fill="hold" grpId="0" nodeType="afterEffect">
                                  <p:stCondLst>
                                    <p:cond delay="0"/>
                                  </p:stCondLst>
                                  <p:childTnLst>
                                    <p:set>
                                      <p:cBhvr>
                                        <p:cTn id="81" dur="1" fill="hold">
                                          <p:stCondLst>
                                            <p:cond delay="0"/>
                                          </p:stCondLst>
                                        </p:cTn>
                                        <p:tgtEl>
                                          <p:spTgt spid="243723"/>
                                        </p:tgtEl>
                                        <p:attrNameLst>
                                          <p:attrName>style.visibility</p:attrName>
                                        </p:attrNameLst>
                                      </p:cBhvr>
                                      <p:to>
                                        <p:strVal val="visible"/>
                                      </p:to>
                                    </p:set>
                                    <p:animEffect transition="in" filter="fade">
                                      <p:cBhvr>
                                        <p:cTn id="82" dur="1000"/>
                                        <p:tgtEl>
                                          <p:spTgt spid="243723"/>
                                        </p:tgtEl>
                                      </p:cBhvr>
                                    </p:animEffect>
                                    <p:anim calcmode="lin" valueType="num">
                                      <p:cBhvr>
                                        <p:cTn id="83" dur="1000" fill="hold"/>
                                        <p:tgtEl>
                                          <p:spTgt spid="243723"/>
                                        </p:tgtEl>
                                        <p:attrNameLst>
                                          <p:attrName>ppt_x</p:attrName>
                                        </p:attrNameLst>
                                      </p:cBhvr>
                                      <p:tavLst>
                                        <p:tav tm="0">
                                          <p:val>
                                            <p:strVal val="#ppt_x"/>
                                          </p:val>
                                        </p:tav>
                                        <p:tav tm="100000">
                                          <p:val>
                                            <p:strVal val="#ppt_x"/>
                                          </p:val>
                                        </p:tav>
                                      </p:tavLst>
                                    </p:anim>
                                    <p:anim calcmode="lin" valueType="num">
                                      <p:cBhvr>
                                        <p:cTn id="84" dur="1000" fill="hold"/>
                                        <p:tgtEl>
                                          <p:spTgt spid="2437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P spid="243717" grpId="0" animBg="1"/>
      <p:bldP spid="243718" grpId="0" animBg="1"/>
      <p:bldP spid="243722" grpId="0" animBg="1"/>
      <p:bldP spid="243723" grpId="0" animBg="1"/>
      <p:bldP spid="243725" grpId="0"/>
      <p:bldP spid="243726" grpId="0" animBg="1"/>
      <p:bldP spid="243726" grpId="1" animBg="1"/>
      <p:bldP spid="243727" grpId="0" animBg="1"/>
      <p:bldP spid="243727" grpId="1" animBg="1"/>
      <p:bldP spid="243729" grpId="0" animBg="1"/>
      <p:bldP spid="243729" grpId="1" animBg="1"/>
      <p:bldP spid="243730" grpId="0" animBg="1"/>
      <p:bldP spid="243731" grpId="0" animBg="1"/>
      <p:bldP spid="243731" grpId="1" animBg="1"/>
      <p:bldP spid="243732" grpId="0" animBg="1"/>
      <p:bldP spid="243732" grpId="1" animBg="1"/>
      <p:bldP spid="243733" grpId="0" animBg="1"/>
      <p:bldP spid="24373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457200" y="3886200"/>
            <a:ext cx="8229600" cy="2438400"/>
          </a:xfrm>
        </p:spPr>
        <p:txBody>
          <a:bodyPr/>
          <a:lstStyle/>
          <a:p>
            <a:pPr algn="just" eaLnBrk="1" hangingPunct="1">
              <a:spcBef>
                <a:spcPct val="35000"/>
              </a:spcBef>
              <a:buSzPct val="80000"/>
              <a:buFontTx/>
              <a:buNone/>
            </a:pPr>
            <a:r>
              <a:rPr kumimoji="0" lang="zh-CN" altLang="en-US" sz="2400" smtClean="0">
                <a:latin typeface="楷体_GB2312" pitchFamily="49" charset="-122"/>
                <a:ea typeface="楷体_GB2312" pitchFamily="49" charset="-122"/>
              </a:rPr>
              <a:t>原因：</a:t>
            </a:r>
          </a:p>
          <a:p>
            <a:pPr lvl="1" algn="just" eaLnBrk="1" hangingPunct="1">
              <a:spcBef>
                <a:spcPct val="35000"/>
              </a:spcBef>
              <a:buSzPct val="80000"/>
            </a:pPr>
            <a:r>
              <a:rPr kumimoji="0" lang="zh-CN" altLang="en-US" sz="2400" b="1" smtClean="0">
                <a:latin typeface="楷体_GB2312" pitchFamily="49" charset="-122"/>
                <a:ea typeface="楷体_GB2312" pitchFamily="49" charset="-122"/>
              </a:rPr>
              <a:t>数据宽度：高速总线通常提供较宽的数据连接。</a:t>
            </a:r>
          </a:p>
          <a:p>
            <a:pPr lvl="1" algn="just" eaLnBrk="1" hangingPunct="1">
              <a:spcBef>
                <a:spcPct val="35000"/>
              </a:spcBef>
              <a:buSzPct val="80000"/>
            </a:pPr>
            <a:r>
              <a:rPr kumimoji="0" lang="zh-CN" altLang="en-US" sz="2400" b="1" smtClean="0">
                <a:latin typeface="楷体_GB2312" pitchFamily="49" charset="-122"/>
                <a:ea typeface="楷体_GB2312" pitchFamily="49" charset="-122"/>
              </a:rPr>
              <a:t>成本：高速总线通常采用更昂贵的电路和连接器。</a:t>
            </a:r>
          </a:p>
          <a:p>
            <a:pPr lvl="1" algn="just" eaLnBrk="1" hangingPunct="1">
              <a:spcBef>
                <a:spcPct val="35000"/>
              </a:spcBef>
              <a:buSzPct val="80000"/>
            </a:pPr>
            <a:r>
              <a:rPr kumimoji="0" lang="zh-CN" altLang="en-US" sz="2400" b="1" smtClean="0">
                <a:latin typeface="楷体_GB2312" pitchFamily="49" charset="-122"/>
                <a:ea typeface="楷体_GB2312" pitchFamily="49" charset="-122"/>
              </a:rPr>
              <a:t>桥允许总线独立操作，这样在</a:t>
            </a:r>
            <a:r>
              <a:rPr kumimoji="0" lang="en-US" altLang="zh-CN" sz="2400" b="1" smtClean="0">
                <a:latin typeface="楷体_GB2312" pitchFamily="49" charset="-122"/>
                <a:ea typeface="楷体_GB2312" pitchFamily="49" charset="-122"/>
              </a:rPr>
              <a:t>I/O</a:t>
            </a:r>
            <a:r>
              <a:rPr kumimoji="0" lang="zh-CN" altLang="en-US" sz="2400" b="1" smtClean="0">
                <a:latin typeface="楷体_GB2312" pitchFamily="49" charset="-122"/>
                <a:ea typeface="楷体_GB2312" pitchFamily="49" charset="-122"/>
              </a:rPr>
              <a:t>操作中可提供某些并行性。</a:t>
            </a:r>
          </a:p>
        </p:txBody>
      </p:sp>
      <p:sp>
        <p:nvSpPr>
          <p:cNvPr id="244740" name="Rectangle 4"/>
          <p:cNvSpPr>
            <a:spLocks noChangeArrowheads="1"/>
          </p:cNvSpPr>
          <p:nvPr/>
        </p:nvSpPr>
        <p:spPr bwMode="auto">
          <a:xfrm>
            <a:off x="1676400" y="1295400"/>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800" b="1">
                <a:solidFill>
                  <a:schemeClr val="accent2"/>
                </a:solidFill>
                <a:latin typeface="Times New Roman" panose="02020603050405020304" pitchFamily="18" charset="0"/>
              </a:rPr>
              <a:t>一个微处理器系统可能含有多条总线</a:t>
            </a:r>
          </a:p>
        </p:txBody>
      </p:sp>
      <p:sp>
        <p:nvSpPr>
          <p:cNvPr id="244741" name="Rectangle 5"/>
          <p:cNvSpPr>
            <a:spLocks noChangeArrowheads="1"/>
          </p:cNvSpPr>
          <p:nvPr/>
        </p:nvSpPr>
        <p:spPr bwMode="auto">
          <a:xfrm>
            <a:off x="2057400" y="2209800"/>
            <a:ext cx="1612900" cy="519113"/>
          </a:xfrm>
          <a:prstGeom prst="rect">
            <a:avLst/>
          </a:prstGeom>
          <a:gradFill rotWithShape="1">
            <a:gsLst>
              <a:gs pos="0">
                <a:schemeClr val="folHlink"/>
              </a:gs>
              <a:gs pos="100000">
                <a:schemeClr val="bg1"/>
              </a:gs>
            </a:gsLst>
            <a:path path="shape">
              <a:fillToRect l="50000" t="50000" r="50000" b="50000"/>
            </a:path>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800" b="1">
                <a:latin typeface="Times New Roman" panose="02020603050405020304" pitchFamily="18" charset="0"/>
                <a:ea typeface="宋体" panose="02010600030101010101" pitchFamily="2" charset="-122"/>
              </a:rPr>
              <a:t>高速总线</a:t>
            </a:r>
          </a:p>
        </p:txBody>
      </p:sp>
      <p:sp>
        <p:nvSpPr>
          <p:cNvPr id="244742" name="Rectangle 6"/>
          <p:cNvSpPr>
            <a:spLocks noChangeArrowheads="1"/>
          </p:cNvSpPr>
          <p:nvPr/>
        </p:nvSpPr>
        <p:spPr bwMode="auto">
          <a:xfrm>
            <a:off x="5715000" y="2209800"/>
            <a:ext cx="1612900" cy="519113"/>
          </a:xfrm>
          <a:prstGeom prst="rect">
            <a:avLst/>
          </a:prstGeom>
          <a:gradFill rotWithShape="1">
            <a:gsLst>
              <a:gs pos="0">
                <a:schemeClr val="folHlink"/>
              </a:gs>
              <a:gs pos="100000">
                <a:schemeClr val="bg1"/>
              </a:gs>
            </a:gsLst>
            <a:path path="shape">
              <a:fillToRect l="50000" t="50000" r="50000" b="50000"/>
            </a:path>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800" b="1">
                <a:latin typeface="Times New Roman" panose="02020603050405020304" pitchFamily="18" charset="0"/>
                <a:ea typeface="宋体" panose="02010600030101010101" pitchFamily="2" charset="-122"/>
              </a:rPr>
              <a:t>低速总线</a:t>
            </a:r>
          </a:p>
        </p:txBody>
      </p:sp>
      <p:sp>
        <p:nvSpPr>
          <p:cNvPr id="244743" name="Rectangle 7"/>
          <p:cNvSpPr>
            <a:spLocks noChangeArrowheads="1"/>
          </p:cNvSpPr>
          <p:nvPr/>
        </p:nvSpPr>
        <p:spPr bwMode="auto">
          <a:xfrm>
            <a:off x="673100" y="2971800"/>
            <a:ext cx="1612900" cy="519113"/>
          </a:xfrm>
          <a:prstGeom prst="rect">
            <a:avLst/>
          </a:prstGeom>
          <a:gradFill rotWithShape="1">
            <a:gsLst>
              <a:gs pos="0">
                <a:schemeClr val="bg1"/>
              </a:gs>
              <a:gs pos="100000">
                <a:schemeClr val="folHlink"/>
              </a:gs>
            </a:gsLst>
            <a:path path="shape">
              <a:fillToRect l="50000" t="50000" r="50000" b="50000"/>
            </a:path>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800" b="1">
                <a:solidFill>
                  <a:srgbClr val="000066"/>
                </a:solidFill>
                <a:latin typeface="Times New Roman" panose="02020603050405020304" pitchFamily="18" charset="0"/>
                <a:ea typeface="隶书" panose="02010509060101010101" pitchFamily="49" charset="-122"/>
              </a:rPr>
              <a:t>高速设备</a:t>
            </a:r>
          </a:p>
        </p:txBody>
      </p:sp>
      <p:sp>
        <p:nvSpPr>
          <p:cNvPr id="244744" name="Rectangle 8"/>
          <p:cNvSpPr>
            <a:spLocks noChangeArrowheads="1"/>
          </p:cNvSpPr>
          <p:nvPr/>
        </p:nvSpPr>
        <p:spPr bwMode="auto">
          <a:xfrm>
            <a:off x="7302500" y="2971800"/>
            <a:ext cx="1612900" cy="519113"/>
          </a:xfrm>
          <a:prstGeom prst="rect">
            <a:avLst/>
          </a:prstGeom>
          <a:gradFill rotWithShape="1">
            <a:gsLst>
              <a:gs pos="0">
                <a:schemeClr val="bg1"/>
              </a:gs>
              <a:gs pos="100000">
                <a:schemeClr val="folHlink"/>
              </a:gs>
            </a:gsLst>
            <a:path path="shape">
              <a:fillToRect l="50000" t="50000" r="50000" b="50000"/>
            </a:path>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800" b="1">
                <a:solidFill>
                  <a:srgbClr val="000066"/>
                </a:solidFill>
                <a:latin typeface="Times New Roman" panose="02020603050405020304" pitchFamily="18" charset="0"/>
                <a:ea typeface="隶书" panose="02010509060101010101" pitchFamily="49" charset="-122"/>
              </a:rPr>
              <a:t>低速设备</a:t>
            </a:r>
          </a:p>
        </p:txBody>
      </p:sp>
      <p:sp>
        <p:nvSpPr>
          <p:cNvPr id="244745" name="Rectangle 9"/>
          <p:cNvSpPr>
            <a:spLocks noChangeArrowheads="1"/>
          </p:cNvSpPr>
          <p:nvPr/>
        </p:nvSpPr>
        <p:spPr bwMode="auto">
          <a:xfrm>
            <a:off x="4360863" y="2209800"/>
            <a:ext cx="592137" cy="579438"/>
          </a:xfrm>
          <a:prstGeom prst="rect">
            <a:avLst/>
          </a:prstGeom>
          <a:gradFill rotWithShape="1">
            <a:gsLst>
              <a:gs pos="0">
                <a:schemeClr val="folHlink"/>
              </a:gs>
              <a:gs pos="100000">
                <a:schemeClr val="bg1"/>
              </a:gs>
            </a:gsLst>
            <a:path path="shape">
              <a:fillToRect l="50000" t="50000" r="50000" b="50000"/>
            </a:path>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3200" b="1">
                <a:solidFill>
                  <a:srgbClr val="660033"/>
                </a:solidFill>
                <a:latin typeface="Times New Roman" panose="02020603050405020304" pitchFamily="18" charset="0"/>
              </a:rPr>
              <a:t>桥</a:t>
            </a:r>
          </a:p>
        </p:txBody>
      </p:sp>
      <p:sp>
        <p:nvSpPr>
          <p:cNvPr id="244746" name="Rectangle 10"/>
          <p:cNvSpPr>
            <a:spLocks noChangeArrowheads="1"/>
          </p:cNvSpPr>
          <p:nvPr/>
        </p:nvSpPr>
        <p:spPr bwMode="auto">
          <a:xfrm>
            <a:off x="3657600" y="3048000"/>
            <a:ext cx="197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kumimoji="0" lang="zh-CN" altLang="en-US" sz="2000" b="1">
                <a:solidFill>
                  <a:srgbClr val="800000"/>
                </a:solidFill>
                <a:latin typeface="Times New Roman" panose="02020603050405020304" pitchFamily="18" charset="0"/>
                <a:ea typeface="宋体" panose="02010600030101010101" pitchFamily="2" charset="-122"/>
              </a:rPr>
              <a:t>总线互联的电路</a:t>
            </a:r>
          </a:p>
        </p:txBody>
      </p:sp>
      <p:sp>
        <p:nvSpPr>
          <p:cNvPr id="244747" name="AutoShape 11"/>
          <p:cNvSpPr>
            <a:spLocks noChangeArrowheads="1"/>
          </p:cNvSpPr>
          <p:nvPr/>
        </p:nvSpPr>
        <p:spPr bwMode="auto">
          <a:xfrm>
            <a:off x="3657600" y="2362200"/>
            <a:ext cx="685800" cy="228600"/>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4748" name="AutoShape 12"/>
          <p:cNvSpPr>
            <a:spLocks noChangeArrowheads="1"/>
          </p:cNvSpPr>
          <p:nvPr/>
        </p:nvSpPr>
        <p:spPr bwMode="auto">
          <a:xfrm>
            <a:off x="4953000" y="2362200"/>
            <a:ext cx="685800" cy="228600"/>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4749" name="AutoShape 13"/>
          <p:cNvSpPr>
            <a:spLocks noChangeArrowheads="1"/>
          </p:cNvSpPr>
          <p:nvPr/>
        </p:nvSpPr>
        <p:spPr bwMode="auto">
          <a:xfrm>
            <a:off x="2286000" y="2743200"/>
            <a:ext cx="685800" cy="762000"/>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0" name="AutoShape 14"/>
          <p:cNvSpPr>
            <a:spLocks noChangeArrowheads="1"/>
          </p:cNvSpPr>
          <p:nvPr/>
        </p:nvSpPr>
        <p:spPr bwMode="auto">
          <a:xfrm rot="5400000">
            <a:off x="6515100" y="2743200"/>
            <a:ext cx="685800" cy="762000"/>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2"/>
          <p:cNvSpPr txBox="1">
            <a:spLocks noChangeArrowheads="1"/>
          </p:cNvSpPr>
          <p:nvPr/>
        </p:nvSpPr>
        <p:spPr>
          <a:xfrm>
            <a:off x="0" y="0"/>
            <a:ext cx="8229600" cy="1025236"/>
          </a:xfrm>
          <a:prstGeom prst="rect">
            <a:avLst/>
          </a:prstGeom>
        </p:spPr>
        <p:txBody>
          <a:bodyPr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zh-CN" altLang="en-US" dirty="0" smtClean="0">
                <a:latin typeface="微软雅黑" pitchFamily="34" charset="-122"/>
                <a:ea typeface="微软雅黑" pitchFamily="34" charset="-122"/>
              </a:rPr>
              <a:t>总线概述</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fade">
                                      <p:cBhvr>
                                        <p:cTn id="7" dur="1000"/>
                                        <p:tgtEl>
                                          <p:spTgt spid="244740"/>
                                        </p:tgtEl>
                                      </p:cBhvr>
                                    </p:animEffect>
                                    <p:anim calcmode="lin" valueType="num">
                                      <p:cBhvr>
                                        <p:cTn id="8" dur="1000" fill="hold"/>
                                        <p:tgtEl>
                                          <p:spTgt spid="244740"/>
                                        </p:tgtEl>
                                        <p:attrNameLst>
                                          <p:attrName>ppt_x</p:attrName>
                                        </p:attrNameLst>
                                      </p:cBhvr>
                                      <p:tavLst>
                                        <p:tav tm="0">
                                          <p:val>
                                            <p:strVal val="#ppt_x"/>
                                          </p:val>
                                        </p:tav>
                                        <p:tav tm="100000">
                                          <p:val>
                                            <p:strVal val="#ppt_x"/>
                                          </p:val>
                                        </p:tav>
                                      </p:tavLst>
                                    </p:anim>
                                    <p:anim calcmode="lin" valueType="num">
                                      <p:cBhvr>
                                        <p:cTn id="9" dur="1000" fill="hold"/>
                                        <p:tgtEl>
                                          <p:spTgt spid="24474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44741"/>
                                        </p:tgtEl>
                                        <p:attrNameLst>
                                          <p:attrName>style.visibility</p:attrName>
                                        </p:attrNameLst>
                                      </p:cBhvr>
                                      <p:to>
                                        <p:strVal val="visible"/>
                                      </p:to>
                                    </p:set>
                                    <p:animEffect transition="in" filter="fade">
                                      <p:cBhvr>
                                        <p:cTn id="13" dur="1000"/>
                                        <p:tgtEl>
                                          <p:spTgt spid="244741"/>
                                        </p:tgtEl>
                                      </p:cBhvr>
                                    </p:animEffect>
                                    <p:anim calcmode="lin" valueType="num">
                                      <p:cBhvr>
                                        <p:cTn id="14" dur="1000" fill="hold"/>
                                        <p:tgtEl>
                                          <p:spTgt spid="244741"/>
                                        </p:tgtEl>
                                        <p:attrNameLst>
                                          <p:attrName>ppt_x</p:attrName>
                                        </p:attrNameLst>
                                      </p:cBhvr>
                                      <p:tavLst>
                                        <p:tav tm="0">
                                          <p:val>
                                            <p:strVal val="#ppt_x"/>
                                          </p:val>
                                        </p:tav>
                                        <p:tav tm="100000">
                                          <p:val>
                                            <p:strVal val="#ppt_x"/>
                                          </p:val>
                                        </p:tav>
                                      </p:tavLst>
                                    </p:anim>
                                    <p:anim calcmode="lin" valueType="num">
                                      <p:cBhvr>
                                        <p:cTn id="15" dur="1000" fill="hold"/>
                                        <p:tgtEl>
                                          <p:spTgt spid="244741"/>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44749"/>
                                        </p:tgtEl>
                                        <p:attrNameLst>
                                          <p:attrName>style.visibility</p:attrName>
                                        </p:attrNameLst>
                                      </p:cBhvr>
                                      <p:to>
                                        <p:strVal val="visible"/>
                                      </p:to>
                                    </p:set>
                                    <p:animEffect transition="in" filter="wipe(up)">
                                      <p:cBhvr>
                                        <p:cTn id="19" dur="500"/>
                                        <p:tgtEl>
                                          <p:spTgt spid="244749"/>
                                        </p:tgtEl>
                                      </p:cBhvr>
                                    </p:animEffect>
                                  </p:childTnLst>
                                </p:cTn>
                              </p:par>
                            </p:childTnLst>
                          </p:cTn>
                        </p:par>
                        <p:par>
                          <p:cTn id="20" fill="hold" nodeType="afterGroup">
                            <p:stCondLst>
                              <p:cond delay="2500"/>
                            </p:stCondLst>
                            <p:childTnLst>
                              <p:par>
                                <p:cTn id="21" presetID="9" presetClass="entr" presetSubtype="0" fill="hold" grpId="0" nodeType="afterEffect">
                                  <p:stCondLst>
                                    <p:cond delay="0"/>
                                  </p:stCondLst>
                                  <p:childTnLst>
                                    <p:set>
                                      <p:cBhvr>
                                        <p:cTn id="22" dur="1" fill="hold">
                                          <p:stCondLst>
                                            <p:cond delay="0"/>
                                          </p:stCondLst>
                                        </p:cTn>
                                        <p:tgtEl>
                                          <p:spTgt spid="244743"/>
                                        </p:tgtEl>
                                        <p:attrNameLst>
                                          <p:attrName>style.visibility</p:attrName>
                                        </p:attrNameLst>
                                      </p:cBhvr>
                                      <p:to>
                                        <p:strVal val="visible"/>
                                      </p:to>
                                    </p:set>
                                    <p:animEffect transition="in" filter="dissolve">
                                      <p:cBhvr>
                                        <p:cTn id="23" dur="500"/>
                                        <p:tgtEl>
                                          <p:spTgt spid="244743"/>
                                        </p:tgtEl>
                                      </p:cBhvr>
                                    </p:animEffect>
                                  </p:childTnLst>
                                </p:cTn>
                              </p:par>
                            </p:childTnLst>
                          </p:cTn>
                        </p:par>
                        <p:par>
                          <p:cTn id="24" fill="hold" nodeType="afterGroup">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244742"/>
                                        </p:tgtEl>
                                        <p:attrNameLst>
                                          <p:attrName>style.visibility</p:attrName>
                                        </p:attrNameLst>
                                      </p:cBhvr>
                                      <p:to>
                                        <p:strVal val="visible"/>
                                      </p:to>
                                    </p:set>
                                    <p:animEffect transition="in" filter="fade">
                                      <p:cBhvr>
                                        <p:cTn id="27" dur="1000"/>
                                        <p:tgtEl>
                                          <p:spTgt spid="244742"/>
                                        </p:tgtEl>
                                      </p:cBhvr>
                                    </p:animEffect>
                                    <p:anim calcmode="lin" valueType="num">
                                      <p:cBhvr>
                                        <p:cTn id="28" dur="1000" fill="hold"/>
                                        <p:tgtEl>
                                          <p:spTgt spid="244742"/>
                                        </p:tgtEl>
                                        <p:attrNameLst>
                                          <p:attrName>ppt_x</p:attrName>
                                        </p:attrNameLst>
                                      </p:cBhvr>
                                      <p:tavLst>
                                        <p:tav tm="0">
                                          <p:val>
                                            <p:strVal val="#ppt_x"/>
                                          </p:val>
                                        </p:tav>
                                        <p:tav tm="100000">
                                          <p:val>
                                            <p:strVal val="#ppt_x"/>
                                          </p:val>
                                        </p:tav>
                                      </p:tavLst>
                                    </p:anim>
                                    <p:anim calcmode="lin" valueType="num">
                                      <p:cBhvr>
                                        <p:cTn id="29" dur="1000" fill="hold"/>
                                        <p:tgtEl>
                                          <p:spTgt spid="244742"/>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244750"/>
                                        </p:tgtEl>
                                        <p:attrNameLst>
                                          <p:attrName>style.visibility</p:attrName>
                                        </p:attrNameLst>
                                      </p:cBhvr>
                                      <p:to>
                                        <p:strVal val="visible"/>
                                      </p:to>
                                    </p:set>
                                    <p:animEffect transition="in" filter="wipe(up)">
                                      <p:cBhvr>
                                        <p:cTn id="33" dur="500"/>
                                        <p:tgtEl>
                                          <p:spTgt spid="244750"/>
                                        </p:tgtEl>
                                      </p:cBhvr>
                                    </p:animEffect>
                                  </p:childTnLst>
                                </p:cTn>
                              </p:par>
                            </p:childTnLst>
                          </p:cTn>
                        </p:par>
                        <p:par>
                          <p:cTn id="34" fill="hold" nodeType="afterGroup">
                            <p:stCondLst>
                              <p:cond delay="4500"/>
                            </p:stCondLst>
                            <p:childTnLst>
                              <p:par>
                                <p:cTn id="35" presetID="9" presetClass="entr" presetSubtype="0" fill="hold" grpId="0" nodeType="afterEffect">
                                  <p:stCondLst>
                                    <p:cond delay="0"/>
                                  </p:stCondLst>
                                  <p:childTnLst>
                                    <p:set>
                                      <p:cBhvr>
                                        <p:cTn id="36" dur="1" fill="hold">
                                          <p:stCondLst>
                                            <p:cond delay="0"/>
                                          </p:stCondLst>
                                        </p:cTn>
                                        <p:tgtEl>
                                          <p:spTgt spid="244744"/>
                                        </p:tgtEl>
                                        <p:attrNameLst>
                                          <p:attrName>style.visibility</p:attrName>
                                        </p:attrNameLst>
                                      </p:cBhvr>
                                      <p:to>
                                        <p:strVal val="visible"/>
                                      </p:to>
                                    </p:set>
                                    <p:animEffect transition="in" filter="dissolve">
                                      <p:cBhvr>
                                        <p:cTn id="37" dur="500"/>
                                        <p:tgtEl>
                                          <p:spTgt spid="2447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4745"/>
                                        </p:tgtEl>
                                        <p:attrNameLst>
                                          <p:attrName>style.visibility</p:attrName>
                                        </p:attrNameLst>
                                      </p:cBhvr>
                                      <p:to>
                                        <p:strVal val="visible"/>
                                      </p:to>
                                    </p:set>
                                  </p:childTnLst>
                                </p:cTn>
                              </p:par>
                            </p:childTnLst>
                          </p:cTn>
                        </p:par>
                        <p:par>
                          <p:cTn id="42" fill="hold" nodeType="afterGroup">
                            <p:stCondLst>
                              <p:cond delay="0"/>
                            </p:stCondLst>
                            <p:childTnLst>
                              <p:par>
                                <p:cTn id="43" presetID="47" presetClass="entr" presetSubtype="0" fill="hold" grpId="0" nodeType="afterEffect">
                                  <p:stCondLst>
                                    <p:cond delay="0"/>
                                  </p:stCondLst>
                                  <p:childTnLst>
                                    <p:set>
                                      <p:cBhvr>
                                        <p:cTn id="44" dur="1" fill="hold">
                                          <p:stCondLst>
                                            <p:cond delay="0"/>
                                          </p:stCondLst>
                                        </p:cTn>
                                        <p:tgtEl>
                                          <p:spTgt spid="244746"/>
                                        </p:tgtEl>
                                        <p:attrNameLst>
                                          <p:attrName>style.visibility</p:attrName>
                                        </p:attrNameLst>
                                      </p:cBhvr>
                                      <p:to>
                                        <p:strVal val="visible"/>
                                      </p:to>
                                    </p:set>
                                    <p:animEffect transition="in" filter="fade">
                                      <p:cBhvr>
                                        <p:cTn id="45" dur="1000"/>
                                        <p:tgtEl>
                                          <p:spTgt spid="244746"/>
                                        </p:tgtEl>
                                      </p:cBhvr>
                                    </p:animEffect>
                                    <p:anim calcmode="lin" valueType="num">
                                      <p:cBhvr>
                                        <p:cTn id="46" dur="1000" fill="hold"/>
                                        <p:tgtEl>
                                          <p:spTgt spid="244746"/>
                                        </p:tgtEl>
                                        <p:attrNameLst>
                                          <p:attrName>ppt_x</p:attrName>
                                        </p:attrNameLst>
                                      </p:cBhvr>
                                      <p:tavLst>
                                        <p:tav tm="0">
                                          <p:val>
                                            <p:strVal val="#ppt_x"/>
                                          </p:val>
                                        </p:tav>
                                        <p:tav tm="100000">
                                          <p:val>
                                            <p:strVal val="#ppt_x"/>
                                          </p:val>
                                        </p:tav>
                                      </p:tavLst>
                                    </p:anim>
                                    <p:anim calcmode="lin" valueType="num">
                                      <p:cBhvr>
                                        <p:cTn id="47" dur="1000" fill="hold"/>
                                        <p:tgtEl>
                                          <p:spTgt spid="244746"/>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244747"/>
                                        </p:tgtEl>
                                        <p:attrNameLst>
                                          <p:attrName>style.visibility</p:attrName>
                                        </p:attrNameLst>
                                      </p:cBhvr>
                                      <p:to>
                                        <p:strVal val="visible"/>
                                      </p:to>
                                    </p:set>
                                    <p:animEffect transition="in" filter="wipe(right)">
                                      <p:cBhvr>
                                        <p:cTn id="51" dur="500"/>
                                        <p:tgtEl>
                                          <p:spTgt spid="244747"/>
                                        </p:tgtEl>
                                      </p:cBhvr>
                                    </p:animEffect>
                                  </p:childTnLst>
                                </p:cTn>
                              </p:par>
                            </p:childTnLst>
                          </p:cTn>
                        </p:par>
                        <p:par>
                          <p:cTn id="52" fill="hold" nodeType="afterGroup">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244748"/>
                                        </p:tgtEl>
                                        <p:attrNameLst>
                                          <p:attrName>style.visibility</p:attrName>
                                        </p:attrNameLst>
                                      </p:cBhvr>
                                      <p:to>
                                        <p:strVal val="visible"/>
                                      </p:to>
                                    </p:set>
                                    <p:animEffect transition="in" filter="wipe(left)">
                                      <p:cBhvr>
                                        <p:cTn id="55" dur="500"/>
                                        <p:tgtEl>
                                          <p:spTgt spid="24474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44739">
                                            <p:txEl>
                                              <p:pRg st="0" end="0"/>
                                            </p:txEl>
                                          </p:spTgt>
                                        </p:tgtEl>
                                        <p:attrNameLst>
                                          <p:attrName>style.visibility</p:attrName>
                                        </p:attrNameLst>
                                      </p:cBhvr>
                                      <p:to>
                                        <p:strVal val="visible"/>
                                      </p:to>
                                    </p:set>
                                    <p:animEffect transition="in" filter="wipe(left)">
                                      <p:cBhvr>
                                        <p:cTn id="60" dur="500"/>
                                        <p:tgtEl>
                                          <p:spTgt spid="244739">
                                            <p:txEl>
                                              <p:pRg st="0" end="0"/>
                                            </p:txEl>
                                          </p:spTgt>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44739">
                                            <p:txEl>
                                              <p:pRg st="1" end="1"/>
                                            </p:txEl>
                                          </p:spTgt>
                                        </p:tgtEl>
                                        <p:attrNameLst>
                                          <p:attrName>style.visibility</p:attrName>
                                        </p:attrNameLst>
                                      </p:cBhvr>
                                      <p:to>
                                        <p:strVal val="visible"/>
                                      </p:to>
                                    </p:set>
                                    <p:animEffect transition="in" filter="wipe(left)">
                                      <p:cBhvr>
                                        <p:cTn id="64" dur="500"/>
                                        <p:tgtEl>
                                          <p:spTgt spid="244739">
                                            <p:txEl>
                                              <p:pRg st="1" end="1"/>
                                            </p:txEl>
                                          </p:spTgt>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44739">
                                            <p:txEl>
                                              <p:pRg st="2" end="2"/>
                                            </p:txEl>
                                          </p:spTgt>
                                        </p:tgtEl>
                                        <p:attrNameLst>
                                          <p:attrName>style.visibility</p:attrName>
                                        </p:attrNameLst>
                                      </p:cBhvr>
                                      <p:to>
                                        <p:strVal val="visible"/>
                                      </p:to>
                                    </p:set>
                                    <p:animEffect transition="in" filter="wipe(left)">
                                      <p:cBhvr>
                                        <p:cTn id="68" dur="500"/>
                                        <p:tgtEl>
                                          <p:spTgt spid="244739">
                                            <p:txEl>
                                              <p:pRg st="2" end="2"/>
                                            </p:txEl>
                                          </p:spTgt>
                                        </p:tgtEl>
                                      </p:cBhvr>
                                    </p:animEffect>
                                  </p:childTnLst>
                                </p:cTn>
                              </p:par>
                            </p:childTnLst>
                          </p:cTn>
                        </p:par>
                        <p:par>
                          <p:cTn id="69" fill="hold" nodeType="afterGroup">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244739">
                                            <p:txEl>
                                              <p:pRg st="3" end="3"/>
                                            </p:txEl>
                                          </p:spTgt>
                                        </p:tgtEl>
                                        <p:attrNameLst>
                                          <p:attrName>style.visibility</p:attrName>
                                        </p:attrNameLst>
                                      </p:cBhvr>
                                      <p:to>
                                        <p:strVal val="visible"/>
                                      </p:to>
                                    </p:set>
                                    <p:animEffect transition="in" filter="wipe(left)">
                                      <p:cBhvr>
                                        <p:cTn id="72" dur="500"/>
                                        <p:tgtEl>
                                          <p:spTgt spid="244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244740" grpId="0"/>
      <p:bldP spid="244741" grpId="0" animBg="1"/>
      <p:bldP spid="244742" grpId="0" animBg="1"/>
      <p:bldP spid="244743" grpId="0" animBg="1"/>
      <p:bldP spid="244744" grpId="0" animBg="1"/>
      <p:bldP spid="244745" grpId="0" animBg="1"/>
      <p:bldP spid="244746" grpId="0"/>
      <p:bldP spid="244747" grpId="0" animBg="1"/>
      <p:bldP spid="244748" grpId="0" animBg="1"/>
      <p:bldP spid="244749" grpId="0" animBg="1"/>
      <p:bldP spid="2447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12700"/>
            <a:ext cx="8915400" cy="839788"/>
          </a:xfrm>
        </p:spPr>
        <p:txBody>
          <a:bodyPr/>
          <a:lstStyle/>
          <a:p>
            <a:pPr eaLnBrk="1" hangingPunct="1"/>
            <a:r>
              <a:rPr lang="zh-CN" altLang="en-US" sz="3400" smtClean="0">
                <a:ea typeface="宋体" panose="02010600030101010101" pitchFamily="2" charset="-122"/>
              </a:rPr>
              <a:t>构建嵌入式系统时的选择</a:t>
            </a:r>
            <a:endParaRPr lang="en-US" altLang="zh-CN" sz="3400" smtClean="0">
              <a:ea typeface="宋体" panose="02010600030101010101" pitchFamily="2" charset="-122"/>
            </a:endParaRPr>
          </a:p>
        </p:txBody>
      </p:sp>
      <p:graphicFrame>
        <p:nvGraphicFramePr>
          <p:cNvPr id="359712" name="Group 288"/>
          <p:cNvGraphicFramePr>
            <a:graphicFrameLocks noGrp="1"/>
          </p:cNvGraphicFramePr>
          <p:nvPr/>
        </p:nvGraphicFramePr>
        <p:xfrm>
          <a:off x="685800" y="1143000"/>
          <a:ext cx="8382000" cy="5051424"/>
        </p:xfrm>
        <a:graphic>
          <a:graphicData uri="http://schemas.openxmlformats.org/drawingml/2006/table">
            <a:tbl>
              <a:tblPr/>
              <a:tblGrid>
                <a:gridCol w="2133600"/>
                <a:gridCol w="792163"/>
                <a:gridCol w="608012"/>
                <a:gridCol w="1028700"/>
                <a:gridCol w="847725"/>
                <a:gridCol w="1066800"/>
                <a:gridCol w="838200"/>
                <a:gridCol w="1066800"/>
              </a:tblGrid>
              <a:tr h="7315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实现</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设计成本</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产品成本</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升级和改错</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大小</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重量</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功耗</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Verdana" pitchFamily="34" charset="0"/>
                        </a:rPr>
                        <a:t>系统运行速度</a:t>
                      </a:r>
                      <a:endParaRPr kumimoji="0" lang="en-US" sz="1400" b="0" i="0" u="none" strike="noStrike" cap="none" normalizeH="0" baseline="0" dirty="0" smtClean="0">
                        <a:ln>
                          <a:noFill/>
                        </a:ln>
                        <a:solidFill>
                          <a:schemeClr val="bg1"/>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r>
              <a:tr h="6779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tx1">
                              <a:lumMod val="60000"/>
                              <a:lumOff val="40000"/>
                            </a:schemeClr>
                          </a:solidFill>
                          <a:effectLst/>
                          <a:latin typeface="Verdana" pitchFamily="34" charset="0"/>
                        </a:rPr>
                        <a:t>分立逻辑</a:t>
                      </a:r>
                      <a:endParaRPr kumimoji="0" lang="en-US" sz="1400" b="0" i="0" u="none" strike="noStrike" cap="none" normalizeH="0" baseline="0" dirty="0" smtClean="0">
                        <a:ln>
                          <a:noFill/>
                        </a:ln>
                        <a:solidFill>
                          <a:schemeClr val="tx1">
                            <a:lumMod val="60000"/>
                            <a:lumOff val="40000"/>
                          </a:schemeClr>
                        </a:solidFill>
                        <a:effectLst/>
                        <a:latin typeface="Verdana"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低</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困难</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大</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重</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非常快</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1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lumMod val="60000"/>
                              <a:lumOff val="40000"/>
                            </a:schemeClr>
                          </a:solidFill>
                          <a:effectLst/>
                          <a:latin typeface="Verdana" pitchFamily="34" charset="0"/>
                        </a:rPr>
                        <a:t>ASIC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高</a:t>
                      </a:r>
                      <a:r>
                        <a:rPr kumimoji="0" lang="en-US" sz="1200" b="0" i="0" u="none" strike="noStrike" cap="none" normalizeH="0" baseline="0" dirty="0" smtClean="0">
                          <a:ln>
                            <a:noFill/>
                          </a:ln>
                          <a:solidFill>
                            <a:srgbClr val="040000"/>
                          </a:solidFill>
                          <a:effectLst/>
                          <a:latin typeface="Verdana" pitchFamily="34" charset="0"/>
                        </a:rPr>
                        <a:t>($500K/</a:t>
                      </a:r>
                      <a:r>
                        <a:rPr kumimoji="0" lang="zh-CN" altLang="en-US" sz="1200" b="0" i="0" u="none" strike="noStrike" cap="none" normalizeH="0" baseline="0" dirty="0" smtClean="0">
                          <a:ln>
                            <a:noFill/>
                          </a:ln>
                          <a:solidFill>
                            <a:srgbClr val="040000"/>
                          </a:solidFill>
                          <a:effectLst/>
                          <a:latin typeface="Verdana" pitchFamily="34" charset="0"/>
                        </a:rPr>
                        <a:t>每组掩膜</a:t>
                      </a:r>
                      <a:r>
                        <a:rPr kumimoji="0" lang="en-US" sz="1200" b="0" i="0" u="none" strike="noStrike" cap="none" normalizeH="0" baseline="0" dirty="0" smtClean="0">
                          <a:ln>
                            <a:noFill/>
                          </a:ln>
                          <a:solidFill>
                            <a:srgbClr val="040000"/>
                          </a:solidFill>
                          <a:effectLst/>
                          <a:latin typeface="Verdana" pitchFamily="34"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非常低</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困难</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微小</a:t>
                      </a:r>
                      <a:r>
                        <a:rPr kumimoji="0" lang="en-US" sz="1200" b="0" i="0" u="none" strike="noStrike" cap="none" normalizeH="0" baseline="0" dirty="0" smtClean="0">
                          <a:ln>
                            <a:noFill/>
                          </a:ln>
                          <a:solidFill>
                            <a:srgbClr val="040000"/>
                          </a:solidFill>
                          <a:effectLst/>
                          <a:latin typeface="Verdana" pitchFamily="34" charset="0"/>
                        </a:rPr>
                        <a:t> – 1</a:t>
                      </a:r>
                      <a:r>
                        <a:rPr kumimoji="0" lang="zh-CN" altLang="en-US" sz="1200" b="0" i="0" u="none" strike="noStrike" cap="none" normalizeH="0" baseline="0" dirty="0" smtClean="0">
                          <a:ln>
                            <a:noFill/>
                          </a:ln>
                          <a:solidFill>
                            <a:srgbClr val="040000"/>
                          </a:solidFill>
                          <a:effectLst/>
                          <a:latin typeface="Verdana" pitchFamily="34" charset="0"/>
                        </a:rPr>
                        <a:t>个硅片</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非常轻</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低</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极快</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tx1">
                              <a:lumMod val="60000"/>
                              <a:lumOff val="40000"/>
                            </a:schemeClr>
                          </a:solidFill>
                          <a:effectLst/>
                          <a:latin typeface="Verdana" pitchFamily="34" charset="0"/>
                        </a:rPr>
                        <a:t>可编程逻辑</a:t>
                      </a:r>
                      <a:r>
                        <a:rPr kumimoji="0" lang="en-US" sz="1400" b="0" i="0" u="none" strike="noStrike" cap="none" normalizeH="0" baseline="0" dirty="0" smtClean="0">
                          <a:ln>
                            <a:noFill/>
                          </a:ln>
                          <a:solidFill>
                            <a:schemeClr val="tx1">
                              <a:lumMod val="60000"/>
                              <a:lumOff val="40000"/>
                            </a:schemeClr>
                          </a:solidFill>
                          <a:effectLst/>
                          <a:latin typeface="Verdana" pitchFamily="34" charset="0"/>
                        </a:rPr>
                        <a:t> – FPGA, PLD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低</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中等</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容易</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小</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轻</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中等到高</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非常快</a:t>
                      </a:r>
                      <a:endParaRPr kumimoji="0" lang="en-US" altLang="zh-CN"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5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accent2"/>
                          </a:solidFill>
                          <a:effectLst/>
                          <a:latin typeface="Verdana" pitchFamily="34" charset="0"/>
                        </a:rPr>
                        <a:t>微处理器</a:t>
                      </a:r>
                      <a:r>
                        <a:rPr kumimoji="0" lang="en-US" altLang="zh-CN" sz="1400" b="0" i="0" u="none" strike="noStrike" cap="none" normalizeH="0" baseline="0" dirty="0" smtClean="0">
                          <a:ln>
                            <a:noFill/>
                          </a:ln>
                          <a:solidFill>
                            <a:schemeClr val="accent2"/>
                          </a:solidFill>
                          <a:effectLst/>
                          <a:latin typeface="Verdana" pitchFamily="34" charset="0"/>
                        </a:rPr>
                        <a:t> + </a:t>
                      </a:r>
                      <a:r>
                        <a:rPr kumimoji="0" lang="zh-CN" altLang="en-US" sz="1400" b="0" i="0" u="none" strike="noStrike" cap="none" normalizeH="0" baseline="0" dirty="0" smtClean="0">
                          <a:ln>
                            <a:noFill/>
                          </a:ln>
                          <a:solidFill>
                            <a:schemeClr val="accent2"/>
                          </a:solidFill>
                          <a:effectLst/>
                          <a:latin typeface="Verdana" pitchFamily="34" charset="0"/>
                        </a:rPr>
                        <a:t>内存</a:t>
                      </a:r>
                      <a:r>
                        <a:rPr kumimoji="0" lang="en-US" altLang="zh-CN" sz="1400" b="0" i="0" u="none" strike="noStrike" cap="none" normalizeH="0" baseline="0" dirty="0" smtClean="0">
                          <a:ln>
                            <a:noFill/>
                          </a:ln>
                          <a:solidFill>
                            <a:schemeClr val="accent2"/>
                          </a:solidFill>
                          <a:effectLst/>
                          <a:latin typeface="Verdana" pitchFamily="34" charset="0"/>
                        </a:rPr>
                        <a:t> + </a:t>
                      </a:r>
                      <a:r>
                        <a:rPr kumimoji="0" lang="zh-CN" altLang="en-US" sz="1400" b="0" i="0" u="none" strike="noStrike" cap="none" normalizeH="0" baseline="0" dirty="0" smtClean="0">
                          <a:ln>
                            <a:noFill/>
                          </a:ln>
                          <a:solidFill>
                            <a:schemeClr val="accent2"/>
                          </a:solidFill>
                          <a:effectLst/>
                          <a:latin typeface="Verdana" pitchFamily="34" charset="0"/>
                        </a:rPr>
                        <a:t>外围器件</a:t>
                      </a:r>
                      <a:endParaRPr kumimoji="0" lang="en-US" sz="1400" b="0" i="0" u="none" strike="noStrike" cap="none" normalizeH="0" baseline="0" dirty="0" smtClean="0">
                        <a:ln>
                          <a:noFill/>
                        </a:ln>
                        <a:solidFill>
                          <a:schemeClr val="accent2"/>
                        </a:solidFill>
                        <a:effectLst/>
                        <a:latin typeface="Verdana"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低到中等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中等</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容易</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小到中等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轻到中等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5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accent2"/>
                          </a:solidFill>
                          <a:effectLst/>
                          <a:latin typeface="Verdana" pitchFamily="34" charset="0"/>
                        </a:rPr>
                        <a:t>单片机（片内内存和外围部件）</a:t>
                      </a:r>
                      <a:endParaRPr kumimoji="0" lang="en-US" sz="1400" b="0" i="0" u="none" strike="noStrike" cap="none" normalizeH="0" baseline="0" dirty="0" smtClean="0">
                        <a:ln>
                          <a:noFill/>
                        </a:ln>
                        <a:solidFill>
                          <a:schemeClr val="accent2"/>
                        </a:solidFill>
                        <a:effectLst/>
                        <a:latin typeface="Verdana"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低</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中等到低</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容易</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小</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轻</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慢速到中等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accent2"/>
                          </a:solidFill>
                          <a:effectLst/>
                          <a:latin typeface="Verdana" pitchFamily="34" charset="0"/>
                        </a:rPr>
                        <a:t>嵌入式</a:t>
                      </a:r>
                      <a:r>
                        <a:rPr kumimoji="0" lang="en-US" altLang="zh-CN" sz="1400" b="0" i="0" u="none" strike="noStrike" cap="none" normalizeH="0" baseline="0" dirty="0" smtClean="0">
                          <a:ln>
                            <a:noFill/>
                          </a:ln>
                          <a:solidFill>
                            <a:schemeClr val="accent2"/>
                          </a:solidFill>
                          <a:effectLst/>
                          <a:latin typeface="Verdana" pitchFamily="34" charset="0"/>
                        </a:rPr>
                        <a:t>PC</a:t>
                      </a:r>
                      <a:endParaRPr kumimoji="0" lang="en-US" sz="1400" b="0" i="0" u="none" strike="noStrike" cap="none" normalizeH="0" baseline="0" dirty="0" smtClean="0">
                        <a:ln>
                          <a:noFill/>
                        </a:ln>
                        <a:solidFill>
                          <a:schemeClr val="accent2"/>
                        </a:solidFill>
                        <a:effectLst/>
                        <a:latin typeface="Verdana"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低</a:t>
                      </a:r>
                      <a:endParaRPr kumimoji="0" lang="en-US" altLang="zh-CN"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高</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200" b="0" i="0" u="none" strike="noStrike" cap="none" normalizeH="0" baseline="0" dirty="0" smtClean="0">
                          <a:ln>
                            <a:noFill/>
                          </a:ln>
                          <a:solidFill>
                            <a:srgbClr val="040000"/>
                          </a:solidFill>
                          <a:effectLst/>
                          <a:latin typeface="Verdana" pitchFamily="34" charset="0"/>
                        </a:rPr>
                        <a:t>容易</a:t>
                      </a:r>
                      <a:endParaRPr kumimoji="0" lang="en-US" altLang="zh-CN" sz="1200" b="0" i="0" u="none" strike="noStrike" cap="none" normalizeH="0" baseline="0" dirty="0" smtClean="0">
                        <a:ln>
                          <a:noFill/>
                        </a:ln>
                        <a:solidFill>
                          <a:srgbClr val="040000"/>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中等到重</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中等到高</a:t>
                      </a:r>
                      <a:endParaRPr kumimoji="0" lang="en-US" altLang="zh-CN"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rgbClr val="040000"/>
                          </a:solidFill>
                          <a:effectLst/>
                          <a:latin typeface="Verdana" pitchFamily="34" charset="0"/>
                        </a:rPr>
                        <a:t>快</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89" name="Text Box 90"/>
          <p:cNvSpPr txBox="1">
            <a:spLocks noChangeArrowheads="1"/>
          </p:cNvSpPr>
          <p:nvPr/>
        </p:nvSpPr>
        <p:spPr bwMode="auto">
          <a:xfrm rot="-5400000">
            <a:off x="-69056" y="2583656"/>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zh-CN" altLang="en-US" sz="1400" dirty="0" smtClean="0">
                <a:solidFill>
                  <a:srgbClr val="1D315B">
                    <a:lumMod val="60000"/>
                    <a:lumOff val="40000"/>
                  </a:srgbClr>
                </a:solidFill>
                <a:latin typeface="Verdana" pitchFamily="34" charset="0"/>
                <a:ea typeface="+mn-ea"/>
              </a:rPr>
              <a:t>专用硬件</a:t>
            </a:r>
            <a:endParaRPr lang="en-US" sz="1400" dirty="0">
              <a:solidFill>
                <a:srgbClr val="1D315B">
                  <a:lumMod val="60000"/>
                  <a:lumOff val="40000"/>
                </a:srgbClr>
              </a:solidFill>
              <a:latin typeface="Verdana" pitchFamily="34" charset="0"/>
              <a:ea typeface="+mn-ea"/>
            </a:endParaRPr>
          </a:p>
        </p:txBody>
      </p:sp>
      <p:sp>
        <p:nvSpPr>
          <p:cNvPr id="13390" name="Text Box 93"/>
          <p:cNvSpPr txBox="1">
            <a:spLocks noChangeArrowheads="1"/>
          </p:cNvSpPr>
          <p:nvPr/>
        </p:nvSpPr>
        <p:spPr bwMode="auto">
          <a:xfrm rot="-5400000">
            <a:off x="-744537" y="4775200"/>
            <a:ext cx="215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zh-CN" altLang="en-US" sz="1400" dirty="0" smtClean="0">
                <a:solidFill>
                  <a:srgbClr val="990033"/>
                </a:solidFill>
                <a:latin typeface="Verdana" pitchFamily="34" charset="0"/>
                <a:ea typeface="+mn-ea"/>
              </a:rPr>
              <a:t>在通用硬件上运行的软件</a:t>
            </a:r>
            <a:endParaRPr lang="en-US" sz="1400" dirty="0">
              <a:solidFill>
                <a:srgbClr val="990033"/>
              </a:solidFill>
              <a:latin typeface="Verdana" pitchFamily="34" charset="0"/>
              <a:ea typeface="+mn-ea"/>
            </a:endParaRPr>
          </a:p>
        </p:txBody>
      </p:sp>
    </p:spTree>
  </p:cSld>
  <p:clrMapOvr>
    <a:masterClrMapping/>
  </p:clrMapOvr>
  <p:transition>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0" y="0"/>
            <a:ext cx="8229600" cy="1143000"/>
          </a:xfrm>
        </p:spPr>
        <p:txBody>
          <a:bodyPr>
            <a:scene3d>
              <a:camera prst="orthographicFront"/>
              <a:lightRig rig="soft" dir="t"/>
            </a:scene3d>
          </a:bodyPr>
          <a:lstStyle/>
          <a:p>
            <a:pPr eaLnBrk="1" fontAlgn="auto" hangingPunct="1">
              <a:spcAft>
                <a:spcPts val="0"/>
              </a:spcAft>
              <a:defRPr/>
            </a:pPr>
            <a:r>
              <a:rPr lang="zh-CN" altLang="en-US" dirty="0">
                <a:latin typeface="微软雅黑" pitchFamily="34" charset="-122"/>
                <a:ea typeface="微软雅黑" pitchFamily="34" charset="-122"/>
                <a:cs typeface="+mj-cs"/>
              </a:rPr>
              <a:t>总线</a:t>
            </a:r>
            <a:r>
              <a:rPr lang="zh-CN" altLang="en-US" dirty="0" smtClean="0">
                <a:latin typeface="微软雅黑" pitchFamily="34" charset="-122"/>
                <a:ea typeface="微软雅黑" pitchFamily="34" charset="-122"/>
                <a:cs typeface="+mj-cs"/>
              </a:rPr>
              <a:t>概述</a:t>
            </a:r>
            <a:r>
              <a:rPr lang="en-US" altLang="zh-CN" dirty="0" smtClean="0">
                <a:latin typeface="微软雅黑" pitchFamily="34" charset="-122"/>
                <a:ea typeface="微软雅黑" pitchFamily="34" charset="-122"/>
                <a:cs typeface="+mj-cs"/>
              </a:rPr>
              <a:t>-</a:t>
            </a:r>
            <a:r>
              <a:rPr lang="zh-CN" altLang="en-US" dirty="0" smtClean="0">
                <a:latin typeface="微软雅黑" pitchFamily="34" charset="-122"/>
                <a:ea typeface="微软雅黑" pitchFamily="34" charset="-122"/>
                <a:cs typeface="+mj-cs"/>
              </a:rPr>
              <a:t>典型</a:t>
            </a:r>
            <a:r>
              <a:rPr lang="en-US" altLang="zh-CN" dirty="0" smtClean="0">
                <a:latin typeface="微软雅黑" pitchFamily="34" charset="-122"/>
                <a:ea typeface="微软雅黑" pitchFamily="34" charset="-122"/>
                <a:cs typeface="+mj-cs"/>
              </a:rPr>
              <a:t>PC</a:t>
            </a:r>
            <a:r>
              <a:rPr lang="zh-CN" altLang="en-US" dirty="0" smtClean="0">
                <a:latin typeface="微软雅黑" pitchFamily="34" charset="-122"/>
                <a:ea typeface="微软雅黑" pitchFamily="34" charset="-122"/>
                <a:cs typeface="+mj-cs"/>
              </a:rPr>
              <a:t>机总线结构</a:t>
            </a:r>
            <a:endParaRPr lang="zh-CN" altLang="en-US" dirty="0">
              <a:latin typeface="微软雅黑" pitchFamily="34" charset="-122"/>
              <a:ea typeface="微软雅黑" pitchFamily="34" charset="-122"/>
              <a:cs typeface="+mj-cs"/>
            </a:endParaRPr>
          </a:p>
        </p:txBody>
      </p:sp>
      <p:graphicFrame>
        <p:nvGraphicFramePr>
          <p:cNvPr id="108547" name="Object 3"/>
          <p:cNvGraphicFramePr>
            <a:graphicFrameLocks noChangeAspect="1"/>
          </p:cNvGraphicFramePr>
          <p:nvPr/>
        </p:nvGraphicFramePr>
        <p:xfrm>
          <a:off x="457200" y="1163638"/>
          <a:ext cx="8153400" cy="4841875"/>
        </p:xfrm>
        <a:graphic>
          <a:graphicData uri="http://schemas.openxmlformats.org/presentationml/2006/ole">
            <mc:AlternateContent xmlns:mc="http://schemas.openxmlformats.org/markup-compatibility/2006">
              <mc:Choice xmlns:v="urn:schemas-microsoft-com:vml" Requires="v">
                <p:oleObj spid="_x0000_s108558" name="Image" r:id="rId4" imgW="11792446" imgH="7001765" progId="Photoshop.Image.5">
                  <p:embed/>
                </p:oleObj>
              </mc:Choice>
              <mc:Fallback>
                <p:oleObj name="Image" r:id="rId4" imgW="11792446" imgH="7001765" progId="Photoshop.Image.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63638"/>
                        <a:ext cx="8153400"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1750" y="0"/>
            <a:ext cx="8229600" cy="1143000"/>
          </a:xfrm>
        </p:spPr>
        <p:txBody>
          <a:bodyPr>
            <a:scene3d>
              <a:camera prst="orthographicFront"/>
              <a:lightRig rig="soft" dir="t"/>
            </a:scene3d>
          </a:bodyPr>
          <a:lstStyle/>
          <a:p>
            <a:pPr eaLnBrk="1" fontAlgn="auto" hangingPunct="1">
              <a:spcAft>
                <a:spcPts val="0"/>
              </a:spcAft>
              <a:defRPr/>
            </a:pPr>
            <a:r>
              <a:rPr lang="zh-CN" altLang="en-US" dirty="0">
                <a:latin typeface="微软雅黑" pitchFamily="34" charset="-122"/>
                <a:ea typeface="微软雅黑" pitchFamily="34" charset="-122"/>
                <a:cs typeface="+mj-cs"/>
              </a:rPr>
              <a:t>总线概述</a:t>
            </a:r>
            <a:r>
              <a:rPr lang="en-US" altLang="zh-CN" dirty="0">
                <a:latin typeface="微软雅黑" pitchFamily="34" charset="-122"/>
                <a:ea typeface="微软雅黑" pitchFamily="34" charset="-122"/>
                <a:cs typeface="+mj-cs"/>
              </a:rPr>
              <a:t>-</a:t>
            </a:r>
            <a:r>
              <a:rPr lang="zh-CN" altLang="en-US" dirty="0">
                <a:latin typeface="微软雅黑" pitchFamily="34" charset="-122"/>
                <a:ea typeface="微软雅黑" pitchFamily="34" charset="-122"/>
                <a:cs typeface="+mj-cs"/>
              </a:rPr>
              <a:t>嵌入式系统总线</a:t>
            </a:r>
          </a:p>
        </p:txBody>
      </p:sp>
      <p:sp>
        <p:nvSpPr>
          <p:cNvPr id="247811" name="Line 3"/>
          <p:cNvSpPr>
            <a:spLocks noChangeShapeType="1"/>
          </p:cNvSpPr>
          <p:nvPr/>
        </p:nvSpPr>
        <p:spPr bwMode="auto">
          <a:xfrm flipV="1">
            <a:off x="876300" y="3005138"/>
            <a:ext cx="7239000" cy="3175"/>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7812" name="Line 4"/>
          <p:cNvSpPr>
            <a:spLocks noChangeShapeType="1"/>
          </p:cNvSpPr>
          <p:nvPr/>
        </p:nvSpPr>
        <p:spPr bwMode="auto">
          <a:xfrm>
            <a:off x="7556500" y="3005138"/>
            <a:ext cx="3175" cy="669925"/>
          </a:xfrm>
          <a:prstGeom prst="line">
            <a:avLst/>
          </a:prstGeom>
          <a:noFill/>
          <a:ln w="38100">
            <a:solidFill>
              <a:schemeClr val="fo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7813" name="Text Box 5"/>
          <p:cNvSpPr txBox="1">
            <a:spLocks noChangeArrowheads="1"/>
          </p:cNvSpPr>
          <p:nvPr/>
        </p:nvSpPr>
        <p:spPr bwMode="auto">
          <a:xfrm>
            <a:off x="1670050" y="3117850"/>
            <a:ext cx="44402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800" b="1">
                <a:solidFill>
                  <a:srgbClr val="FF0000"/>
                </a:solidFill>
                <a:latin typeface="Times New Roman" panose="02020603050405020304" pitchFamily="18" charset="0"/>
                <a:ea typeface="宋体" panose="02010600030101010101" pitchFamily="2" charset="-122"/>
              </a:rPr>
              <a:t>Processor-local bus</a:t>
            </a:r>
          </a:p>
        </p:txBody>
      </p:sp>
      <p:sp>
        <p:nvSpPr>
          <p:cNvPr id="247814" name="Rectangle 6"/>
          <p:cNvSpPr>
            <a:spLocks noChangeArrowheads="1"/>
          </p:cNvSpPr>
          <p:nvPr/>
        </p:nvSpPr>
        <p:spPr bwMode="auto">
          <a:xfrm>
            <a:off x="1512888" y="1333500"/>
            <a:ext cx="1193800" cy="1003300"/>
          </a:xfrm>
          <a:prstGeom prst="rect">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Micro-</a:t>
            </a: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processor</a:t>
            </a:r>
          </a:p>
        </p:txBody>
      </p:sp>
      <p:sp>
        <p:nvSpPr>
          <p:cNvPr id="247815" name="Rectangle 7"/>
          <p:cNvSpPr>
            <a:spLocks noChangeArrowheads="1"/>
          </p:cNvSpPr>
          <p:nvPr/>
        </p:nvSpPr>
        <p:spPr bwMode="auto">
          <a:xfrm>
            <a:off x="2944813" y="1333500"/>
            <a:ext cx="1193800" cy="1003300"/>
          </a:xfrm>
          <a:prstGeom prst="rect">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Cache</a:t>
            </a:r>
            <a:endParaRPr kumimoji="0" lang="en-US" altLang="zh-CN" sz="1800">
              <a:solidFill>
                <a:srgbClr val="000000"/>
              </a:solidFill>
              <a:latin typeface="Times New Roman" panose="02020603050405020304" pitchFamily="18" charset="0"/>
              <a:ea typeface="宋体" panose="02010600030101010101" pitchFamily="2" charset="-122"/>
            </a:endParaRPr>
          </a:p>
        </p:txBody>
      </p:sp>
      <p:sp>
        <p:nvSpPr>
          <p:cNvPr id="247816" name="Rectangle 8"/>
          <p:cNvSpPr>
            <a:spLocks noChangeArrowheads="1"/>
          </p:cNvSpPr>
          <p:nvPr/>
        </p:nvSpPr>
        <p:spPr bwMode="auto">
          <a:xfrm>
            <a:off x="4456113" y="1333500"/>
            <a:ext cx="1193800" cy="1003300"/>
          </a:xfrm>
          <a:prstGeom prst="rect">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Memory</a:t>
            </a: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controller</a:t>
            </a:r>
          </a:p>
        </p:txBody>
      </p:sp>
      <p:sp>
        <p:nvSpPr>
          <p:cNvPr id="247817" name="Rectangle 9"/>
          <p:cNvSpPr>
            <a:spLocks noChangeArrowheads="1"/>
          </p:cNvSpPr>
          <p:nvPr/>
        </p:nvSpPr>
        <p:spPr bwMode="auto">
          <a:xfrm>
            <a:off x="5965825" y="1333500"/>
            <a:ext cx="1193800" cy="1003300"/>
          </a:xfrm>
          <a:prstGeom prst="rect">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DMA</a:t>
            </a: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controller</a:t>
            </a:r>
          </a:p>
        </p:txBody>
      </p:sp>
      <p:grpSp>
        <p:nvGrpSpPr>
          <p:cNvPr id="247833" name="Group 25"/>
          <p:cNvGrpSpPr>
            <a:grpSpLocks/>
          </p:cNvGrpSpPr>
          <p:nvPr/>
        </p:nvGrpSpPr>
        <p:grpSpPr bwMode="auto">
          <a:xfrm>
            <a:off x="2147888" y="2336800"/>
            <a:ext cx="4376737" cy="668338"/>
            <a:chOff x="1405" y="1472"/>
            <a:chExt cx="2757" cy="421"/>
          </a:xfrm>
        </p:grpSpPr>
        <p:sp>
          <p:nvSpPr>
            <p:cNvPr id="110615" name="Line 10"/>
            <p:cNvSpPr>
              <a:spLocks noChangeShapeType="1"/>
            </p:cNvSpPr>
            <p:nvPr/>
          </p:nvSpPr>
          <p:spPr bwMode="auto">
            <a:xfrm>
              <a:off x="1405" y="1472"/>
              <a:ext cx="0" cy="42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16" name="Line 11"/>
            <p:cNvSpPr>
              <a:spLocks noChangeShapeType="1"/>
            </p:cNvSpPr>
            <p:nvPr/>
          </p:nvSpPr>
          <p:spPr bwMode="auto">
            <a:xfrm>
              <a:off x="2308" y="1472"/>
              <a:ext cx="0" cy="42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17" name="Line 12"/>
            <p:cNvSpPr>
              <a:spLocks noChangeShapeType="1"/>
            </p:cNvSpPr>
            <p:nvPr/>
          </p:nvSpPr>
          <p:spPr bwMode="auto">
            <a:xfrm>
              <a:off x="3210" y="1472"/>
              <a:ext cx="0" cy="42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18" name="Line 13"/>
            <p:cNvSpPr>
              <a:spLocks noChangeShapeType="1"/>
            </p:cNvSpPr>
            <p:nvPr/>
          </p:nvSpPr>
          <p:spPr bwMode="auto">
            <a:xfrm>
              <a:off x="4162" y="1472"/>
              <a:ext cx="0" cy="421"/>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7822" name="Rectangle 14"/>
          <p:cNvSpPr>
            <a:spLocks noChangeArrowheads="1"/>
          </p:cNvSpPr>
          <p:nvPr/>
        </p:nvSpPr>
        <p:spPr bwMode="auto">
          <a:xfrm>
            <a:off x="6921500" y="3675063"/>
            <a:ext cx="1193800" cy="1003300"/>
          </a:xfrm>
          <a:prstGeom prst="rect">
            <a:avLst/>
          </a:prstGeom>
          <a:gradFill rotWithShape="1">
            <a:gsLst>
              <a:gs pos="0">
                <a:srgbClr val="767676"/>
              </a:gs>
              <a:gs pos="100000">
                <a:srgbClr val="FFFFFF"/>
              </a:gs>
            </a:gsLst>
            <a:path path="shape">
              <a:fillToRect l="50000" t="50000" r="50000" b="50000"/>
            </a:path>
          </a:gradFill>
          <a:ln w="9525">
            <a:solidFill>
              <a:srgbClr val="000000"/>
            </a:solidFill>
            <a:miter lim="800000"/>
            <a:headEnd/>
            <a:tailEnd/>
          </a:ln>
          <a:effectLst>
            <a:prstShdw prst="shdw13" dist="53882" dir="13500000">
              <a:srgbClr val="808080">
                <a:alpha val="50000"/>
              </a:srgbClr>
            </a:prstShdw>
          </a:effectLst>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Bridge</a:t>
            </a:r>
          </a:p>
        </p:txBody>
      </p:sp>
      <p:sp>
        <p:nvSpPr>
          <p:cNvPr id="247823" name="Line 15"/>
          <p:cNvSpPr>
            <a:spLocks noChangeShapeType="1"/>
          </p:cNvSpPr>
          <p:nvPr/>
        </p:nvSpPr>
        <p:spPr bwMode="auto">
          <a:xfrm flipV="1">
            <a:off x="876300" y="5345113"/>
            <a:ext cx="72390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7824" name="Line 16"/>
          <p:cNvSpPr>
            <a:spLocks noChangeShapeType="1"/>
          </p:cNvSpPr>
          <p:nvPr/>
        </p:nvSpPr>
        <p:spPr bwMode="auto">
          <a:xfrm>
            <a:off x="7556500" y="4678363"/>
            <a:ext cx="0" cy="666750"/>
          </a:xfrm>
          <a:prstGeom prst="line">
            <a:avLst/>
          </a:prstGeom>
          <a:noFill/>
          <a:ln w="38100">
            <a:solidFill>
              <a:schemeClr val="fo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7826" name="Rectangle 18"/>
          <p:cNvSpPr>
            <a:spLocks noChangeArrowheads="1"/>
          </p:cNvSpPr>
          <p:nvPr/>
        </p:nvSpPr>
        <p:spPr bwMode="auto">
          <a:xfrm>
            <a:off x="4456113" y="3675063"/>
            <a:ext cx="1193800" cy="1003300"/>
          </a:xfrm>
          <a:prstGeom prst="rect">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Peripheral</a:t>
            </a:r>
          </a:p>
        </p:txBody>
      </p:sp>
      <p:sp>
        <p:nvSpPr>
          <p:cNvPr id="247828" name="Rectangle 20"/>
          <p:cNvSpPr>
            <a:spLocks noChangeArrowheads="1"/>
          </p:cNvSpPr>
          <p:nvPr/>
        </p:nvSpPr>
        <p:spPr bwMode="auto">
          <a:xfrm>
            <a:off x="3025775" y="3675063"/>
            <a:ext cx="1190625" cy="1003300"/>
          </a:xfrm>
          <a:prstGeom prst="rect">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Peripheral</a:t>
            </a:r>
            <a:endParaRPr kumimoji="0" lang="en-US" altLang="zh-CN" sz="1800">
              <a:solidFill>
                <a:srgbClr val="000000"/>
              </a:solidFill>
              <a:latin typeface="Times New Roman" panose="02020603050405020304" pitchFamily="18" charset="0"/>
              <a:ea typeface="宋体" panose="02010600030101010101" pitchFamily="2" charset="-122"/>
            </a:endParaRPr>
          </a:p>
        </p:txBody>
      </p:sp>
      <p:grpSp>
        <p:nvGrpSpPr>
          <p:cNvPr id="247834" name="Group 26"/>
          <p:cNvGrpSpPr>
            <a:grpSpLocks/>
          </p:cNvGrpSpPr>
          <p:nvPr/>
        </p:nvGrpSpPr>
        <p:grpSpPr bwMode="auto">
          <a:xfrm>
            <a:off x="2070100" y="4678363"/>
            <a:ext cx="2943225" cy="666750"/>
            <a:chOff x="1356" y="2947"/>
            <a:chExt cx="1854" cy="420"/>
          </a:xfrm>
        </p:grpSpPr>
        <p:sp>
          <p:nvSpPr>
            <p:cNvPr id="110612" name="Line 17"/>
            <p:cNvSpPr>
              <a:spLocks noChangeShapeType="1"/>
            </p:cNvSpPr>
            <p:nvPr/>
          </p:nvSpPr>
          <p:spPr bwMode="auto">
            <a:xfrm>
              <a:off x="3210" y="2947"/>
              <a:ext cx="0" cy="42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13" name="Line 19"/>
            <p:cNvSpPr>
              <a:spLocks noChangeShapeType="1"/>
            </p:cNvSpPr>
            <p:nvPr/>
          </p:nvSpPr>
          <p:spPr bwMode="auto">
            <a:xfrm>
              <a:off x="2308" y="2947"/>
              <a:ext cx="0" cy="42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14" name="Line 21"/>
            <p:cNvSpPr>
              <a:spLocks noChangeShapeType="1"/>
            </p:cNvSpPr>
            <p:nvPr/>
          </p:nvSpPr>
          <p:spPr bwMode="auto">
            <a:xfrm>
              <a:off x="1356" y="2947"/>
              <a:ext cx="0" cy="42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7830" name="Rectangle 22"/>
          <p:cNvSpPr>
            <a:spLocks noChangeArrowheads="1"/>
          </p:cNvSpPr>
          <p:nvPr/>
        </p:nvSpPr>
        <p:spPr bwMode="auto">
          <a:xfrm>
            <a:off x="1512888" y="3675063"/>
            <a:ext cx="1193800" cy="1003300"/>
          </a:xfrm>
          <a:prstGeom prst="rect">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1800" b="1">
              <a:solidFill>
                <a:srgbClr val="000000"/>
              </a:solidFill>
              <a:latin typeface="Times New Roman" panose="02020603050405020304" pitchFamily="18" charset="0"/>
              <a:ea typeface="宋体" panose="02010600030101010101" pitchFamily="2" charset="-122"/>
            </a:endParaRPr>
          </a:p>
          <a:p>
            <a:pPr algn="ctr">
              <a:spcBef>
                <a:spcPct val="0"/>
              </a:spcBef>
              <a:buClrTx/>
              <a:buSzTx/>
              <a:buFontTx/>
              <a:buNone/>
            </a:pPr>
            <a:r>
              <a:rPr kumimoji="0" lang="en-US" altLang="zh-CN" sz="1800" b="1">
                <a:solidFill>
                  <a:srgbClr val="000000"/>
                </a:solidFill>
                <a:latin typeface="Times New Roman" panose="02020603050405020304" pitchFamily="18" charset="0"/>
                <a:ea typeface="宋体" panose="02010600030101010101" pitchFamily="2" charset="-122"/>
              </a:rPr>
              <a:t>Peripheral</a:t>
            </a:r>
          </a:p>
        </p:txBody>
      </p:sp>
      <p:sp>
        <p:nvSpPr>
          <p:cNvPr id="247831" name="Text Box 23"/>
          <p:cNvSpPr txBox="1">
            <a:spLocks noChangeArrowheads="1"/>
          </p:cNvSpPr>
          <p:nvPr/>
        </p:nvSpPr>
        <p:spPr bwMode="auto">
          <a:xfrm>
            <a:off x="1670050" y="5457825"/>
            <a:ext cx="1752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1800" b="1">
                <a:solidFill>
                  <a:schemeClr val="accent2"/>
                </a:solidFill>
                <a:latin typeface="Times New Roman" panose="02020603050405020304" pitchFamily="18" charset="0"/>
                <a:ea typeface="宋体" panose="02010600030101010101" pitchFamily="2" charset="-122"/>
              </a:rPr>
              <a:t>Peripheral bus</a:t>
            </a:r>
            <a:endParaRPr kumimoji="0" lang="en-US" altLang="zh-CN" sz="1800">
              <a:solidFill>
                <a:schemeClr val="accent2"/>
              </a:solidFill>
              <a:latin typeface="Times New Roman" panose="02020603050405020304" pitchFamily="18" charset="0"/>
              <a:ea typeface="宋体" panose="02010600030101010101" pitchFamily="2" charset="-122"/>
            </a:endParaRPr>
          </a:p>
        </p:txBody>
      </p:sp>
      <p:sp>
        <p:nvSpPr>
          <p:cNvPr id="110611" name="Text Box 24"/>
          <p:cNvSpPr txBox="1">
            <a:spLocks noChangeArrowheads="1"/>
          </p:cNvSpPr>
          <p:nvPr/>
        </p:nvSpPr>
        <p:spPr bwMode="auto">
          <a:xfrm>
            <a:off x="2432050" y="5867400"/>
            <a:ext cx="37957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zh-CN" altLang="en-US" sz="2400" b="1">
                <a:solidFill>
                  <a:srgbClr val="800000"/>
                </a:solidFill>
                <a:latin typeface="Times New Roman" panose="02020603050405020304" pitchFamily="18" charset="0"/>
                <a:ea typeface="楷体_GB2312" pitchFamily="49" charset="-122"/>
              </a:rPr>
              <a:t>嵌入式系统总线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7814"/>
                                        </p:tgtEl>
                                        <p:attrNameLst>
                                          <p:attrName>style.visibility</p:attrName>
                                        </p:attrNameLst>
                                      </p:cBhvr>
                                      <p:to>
                                        <p:strVal val="visible"/>
                                      </p:to>
                                    </p:set>
                                    <p:animEffect transition="in" filter="dissolve">
                                      <p:cBhvr>
                                        <p:cTn id="7" dur="500"/>
                                        <p:tgtEl>
                                          <p:spTgt spid="24781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7815"/>
                                        </p:tgtEl>
                                        <p:attrNameLst>
                                          <p:attrName>style.visibility</p:attrName>
                                        </p:attrNameLst>
                                      </p:cBhvr>
                                      <p:to>
                                        <p:strVal val="visible"/>
                                      </p:to>
                                    </p:set>
                                    <p:animEffect transition="in" filter="dissolve">
                                      <p:cBhvr>
                                        <p:cTn id="11" dur="500"/>
                                        <p:tgtEl>
                                          <p:spTgt spid="24781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47816"/>
                                        </p:tgtEl>
                                        <p:attrNameLst>
                                          <p:attrName>style.visibility</p:attrName>
                                        </p:attrNameLst>
                                      </p:cBhvr>
                                      <p:to>
                                        <p:strVal val="visible"/>
                                      </p:to>
                                    </p:set>
                                    <p:animEffect transition="in" filter="dissolve">
                                      <p:cBhvr>
                                        <p:cTn id="15" dur="500"/>
                                        <p:tgtEl>
                                          <p:spTgt spid="247816"/>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7817"/>
                                        </p:tgtEl>
                                        <p:attrNameLst>
                                          <p:attrName>style.visibility</p:attrName>
                                        </p:attrNameLst>
                                      </p:cBhvr>
                                      <p:to>
                                        <p:strVal val="visible"/>
                                      </p:to>
                                    </p:set>
                                    <p:animEffect transition="in" filter="dissolve">
                                      <p:cBhvr>
                                        <p:cTn id="19" dur="500"/>
                                        <p:tgtEl>
                                          <p:spTgt spid="24781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47833"/>
                                        </p:tgtEl>
                                        <p:attrNameLst>
                                          <p:attrName>style.visibility</p:attrName>
                                        </p:attrNameLst>
                                      </p:cBhvr>
                                      <p:to>
                                        <p:strVal val="visible"/>
                                      </p:to>
                                    </p:set>
                                    <p:animEffect transition="in" filter="wipe(up)">
                                      <p:cBhvr>
                                        <p:cTn id="24" dur="500"/>
                                        <p:tgtEl>
                                          <p:spTgt spid="247833"/>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47811"/>
                                        </p:tgtEl>
                                        <p:attrNameLst>
                                          <p:attrName>style.visibility</p:attrName>
                                        </p:attrNameLst>
                                      </p:cBhvr>
                                      <p:to>
                                        <p:strVal val="visible"/>
                                      </p:to>
                                    </p:set>
                                    <p:animEffect transition="in" filter="wipe(left)">
                                      <p:cBhvr>
                                        <p:cTn id="28" dur="500"/>
                                        <p:tgtEl>
                                          <p:spTgt spid="247811"/>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247813"/>
                                        </p:tgtEl>
                                        <p:attrNameLst>
                                          <p:attrName>style.visibility</p:attrName>
                                        </p:attrNameLst>
                                      </p:cBhvr>
                                      <p:to>
                                        <p:strVal val="visible"/>
                                      </p:to>
                                    </p:set>
                                    <p:animEffect transition="in" filter="dissolve">
                                      <p:cBhvr>
                                        <p:cTn id="32" dur="500"/>
                                        <p:tgtEl>
                                          <p:spTgt spid="2478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7830"/>
                                        </p:tgtEl>
                                        <p:attrNameLst>
                                          <p:attrName>style.visibility</p:attrName>
                                        </p:attrNameLst>
                                      </p:cBhvr>
                                      <p:to>
                                        <p:strVal val="visible"/>
                                      </p:to>
                                    </p:set>
                                    <p:animEffect transition="in" filter="dissolve">
                                      <p:cBhvr>
                                        <p:cTn id="37" dur="500"/>
                                        <p:tgtEl>
                                          <p:spTgt spid="247830"/>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47828"/>
                                        </p:tgtEl>
                                        <p:attrNameLst>
                                          <p:attrName>style.visibility</p:attrName>
                                        </p:attrNameLst>
                                      </p:cBhvr>
                                      <p:to>
                                        <p:strVal val="visible"/>
                                      </p:to>
                                    </p:set>
                                    <p:animEffect transition="in" filter="dissolve">
                                      <p:cBhvr>
                                        <p:cTn id="41" dur="500"/>
                                        <p:tgtEl>
                                          <p:spTgt spid="247828"/>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47826"/>
                                        </p:tgtEl>
                                        <p:attrNameLst>
                                          <p:attrName>style.visibility</p:attrName>
                                        </p:attrNameLst>
                                      </p:cBhvr>
                                      <p:to>
                                        <p:strVal val="visible"/>
                                      </p:to>
                                    </p:set>
                                    <p:animEffect transition="in" filter="dissolve">
                                      <p:cBhvr>
                                        <p:cTn id="45" dur="500"/>
                                        <p:tgtEl>
                                          <p:spTgt spid="2478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47834"/>
                                        </p:tgtEl>
                                        <p:attrNameLst>
                                          <p:attrName>style.visibility</p:attrName>
                                        </p:attrNameLst>
                                      </p:cBhvr>
                                      <p:to>
                                        <p:strVal val="visible"/>
                                      </p:to>
                                    </p:set>
                                    <p:animEffect transition="in" filter="wipe(up)">
                                      <p:cBhvr>
                                        <p:cTn id="50" dur="500"/>
                                        <p:tgtEl>
                                          <p:spTgt spid="247834"/>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247823"/>
                                        </p:tgtEl>
                                        <p:attrNameLst>
                                          <p:attrName>style.visibility</p:attrName>
                                        </p:attrNameLst>
                                      </p:cBhvr>
                                      <p:to>
                                        <p:strVal val="visible"/>
                                      </p:to>
                                    </p:set>
                                    <p:animEffect transition="in" filter="wipe(left)">
                                      <p:cBhvr>
                                        <p:cTn id="54" dur="500"/>
                                        <p:tgtEl>
                                          <p:spTgt spid="247823"/>
                                        </p:tgtEl>
                                      </p:cBhvr>
                                    </p:animEffect>
                                  </p:childTnLst>
                                </p:cTn>
                              </p:par>
                            </p:childTnLst>
                          </p:cTn>
                        </p:par>
                        <p:par>
                          <p:cTn id="55" fill="hold" nodeType="afterGroup">
                            <p:stCondLst>
                              <p:cond delay="1000"/>
                            </p:stCondLst>
                            <p:childTnLst>
                              <p:par>
                                <p:cTn id="56" presetID="9" presetClass="entr" presetSubtype="0" fill="hold" grpId="0" nodeType="afterEffect">
                                  <p:stCondLst>
                                    <p:cond delay="0"/>
                                  </p:stCondLst>
                                  <p:childTnLst>
                                    <p:set>
                                      <p:cBhvr>
                                        <p:cTn id="57" dur="1" fill="hold">
                                          <p:stCondLst>
                                            <p:cond delay="0"/>
                                          </p:stCondLst>
                                        </p:cTn>
                                        <p:tgtEl>
                                          <p:spTgt spid="247831"/>
                                        </p:tgtEl>
                                        <p:attrNameLst>
                                          <p:attrName>style.visibility</p:attrName>
                                        </p:attrNameLst>
                                      </p:cBhvr>
                                      <p:to>
                                        <p:strVal val="visible"/>
                                      </p:to>
                                    </p:set>
                                    <p:animEffect transition="in" filter="dissolve">
                                      <p:cBhvr>
                                        <p:cTn id="58" dur="500"/>
                                        <p:tgtEl>
                                          <p:spTgt spid="24783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247822"/>
                                        </p:tgtEl>
                                        <p:attrNameLst>
                                          <p:attrName>style.visibility</p:attrName>
                                        </p:attrNameLst>
                                      </p:cBhvr>
                                      <p:to>
                                        <p:strVal val="visible"/>
                                      </p:to>
                                    </p:set>
                                    <p:animEffect transition="in" filter="fade">
                                      <p:cBhvr>
                                        <p:cTn id="63" dur="1000"/>
                                        <p:tgtEl>
                                          <p:spTgt spid="247822"/>
                                        </p:tgtEl>
                                      </p:cBhvr>
                                    </p:animEffect>
                                    <p:anim calcmode="lin" valueType="num">
                                      <p:cBhvr>
                                        <p:cTn id="64" dur="1000" fill="hold"/>
                                        <p:tgtEl>
                                          <p:spTgt spid="247822"/>
                                        </p:tgtEl>
                                        <p:attrNameLst>
                                          <p:attrName>ppt_x</p:attrName>
                                        </p:attrNameLst>
                                      </p:cBhvr>
                                      <p:tavLst>
                                        <p:tav tm="0">
                                          <p:val>
                                            <p:strVal val="#ppt_x"/>
                                          </p:val>
                                        </p:tav>
                                        <p:tav tm="100000">
                                          <p:val>
                                            <p:strVal val="#ppt_x"/>
                                          </p:val>
                                        </p:tav>
                                      </p:tavLst>
                                    </p:anim>
                                    <p:anim calcmode="lin" valueType="num">
                                      <p:cBhvr>
                                        <p:cTn id="65" dur="1000" fill="hold"/>
                                        <p:tgtEl>
                                          <p:spTgt spid="247822"/>
                                        </p:tgtEl>
                                        <p:attrNameLst>
                                          <p:attrName>ppt_y</p:attrName>
                                        </p:attrNameLst>
                                      </p:cBhvr>
                                      <p:tavLst>
                                        <p:tav tm="0">
                                          <p:val>
                                            <p:strVal val="#ppt_y-.1"/>
                                          </p:val>
                                        </p:tav>
                                        <p:tav tm="100000">
                                          <p:val>
                                            <p:strVal val="#ppt_y"/>
                                          </p:val>
                                        </p:tav>
                                      </p:tavLst>
                                    </p:anim>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247812"/>
                                        </p:tgtEl>
                                        <p:attrNameLst>
                                          <p:attrName>style.visibility</p:attrName>
                                        </p:attrNameLst>
                                      </p:cBhvr>
                                      <p:to>
                                        <p:strVal val="visible"/>
                                      </p:to>
                                    </p:set>
                                    <p:animEffect transition="in" filter="wipe(down)">
                                      <p:cBhvr>
                                        <p:cTn id="69" dur="500"/>
                                        <p:tgtEl>
                                          <p:spTgt spid="247812"/>
                                        </p:tgtEl>
                                      </p:cBhvr>
                                    </p:animEffect>
                                  </p:childTnLst>
                                </p:cTn>
                              </p:par>
                            </p:childTnLst>
                          </p:cTn>
                        </p:par>
                        <p:par>
                          <p:cTn id="70" fill="hold" nodeType="afterGroup">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247824"/>
                                        </p:tgtEl>
                                        <p:attrNameLst>
                                          <p:attrName>style.visibility</p:attrName>
                                        </p:attrNameLst>
                                      </p:cBhvr>
                                      <p:to>
                                        <p:strVal val="visible"/>
                                      </p:to>
                                    </p:set>
                                    <p:animEffect transition="in" filter="wipe(up)">
                                      <p:cBhvr>
                                        <p:cTn id="73" dur="500"/>
                                        <p:tgtEl>
                                          <p:spTgt spid="247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nimBg="1"/>
      <p:bldP spid="247812" grpId="0" animBg="1"/>
      <p:bldP spid="247813" grpId="0"/>
      <p:bldP spid="247814" grpId="0" animBg="1"/>
      <p:bldP spid="247815" grpId="0" animBg="1"/>
      <p:bldP spid="247816" grpId="0" animBg="1"/>
      <p:bldP spid="247817" grpId="0" animBg="1"/>
      <p:bldP spid="247822" grpId="0" animBg="1"/>
      <p:bldP spid="247823" grpId="0" animBg="1"/>
      <p:bldP spid="247824" grpId="0" animBg="1"/>
      <p:bldP spid="247826" grpId="0" animBg="1"/>
      <p:bldP spid="247828" grpId="0" animBg="1"/>
      <p:bldP spid="247830" grpId="0" animBg="1"/>
      <p:bldP spid="2478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0" y="0"/>
            <a:ext cx="8229600" cy="1066800"/>
          </a:xfrm>
        </p:spPr>
        <p:txBody>
          <a:bodyPr>
            <a:scene3d>
              <a:camera prst="orthographicFront"/>
              <a:lightRig rig="soft" dir="t"/>
            </a:scene3d>
          </a:bodyPr>
          <a:lstStyle/>
          <a:p>
            <a:pPr eaLnBrk="1" fontAlgn="auto" hangingPunct="1">
              <a:spcAft>
                <a:spcPts val="0"/>
              </a:spcAft>
              <a:defRPr/>
            </a:pPr>
            <a:r>
              <a:rPr lang="en-US" altLang="zh-CN" dirty="0">
                <a:latin typeface="微软雅黑" pitchFamily="34" charset="-122"/>
                <a:ea typeface="微软雅黑" pitchFamily="34" charset="-122"/>
                <a:cs typeface="+mj-cs"/>
              </a:rPr>
              <a:t>AMBA</a:t>
            </a:r>
            <a:r>
              <a:rPr lang="zh-CN" altLang="en-US" dirty="0">
                <a:latin typeface="微软雅黑" pitchFamily="34" charset="-122"/>
                <a:ea typeface="微软雅黑" pitchFamily="34" charset="-122"/>
                <a:cs typeface="+mj-cs"/>
              </a:rPr>
              <a:t>总线</a:t>
            </a:r>
          </a:p>
        </p:txBody>
      </p:sp>
      <p:sp>
        <p:nvSpPr>
          <p:cNvPr id="112643" name="Rectangle 3"/>
          <p:cNvSpPr>
            <a:spLocks noGrp="1" noChangeArrowheads="1"/>
          </p:cNvSpPr>
          <p:nvPr>
            <p:ph type="body" idx="1"/>
          </p:nvPr>
        </p:nvSpPr>
        <p:spPr>
          <a:xfrm>
            <a:off x="387350" y="900113"/>
            <a:ext cx="8285163" cy="5410200"/>
          </a:xfrm>
        </p:spPr>
        <p:txBody>
          <a:bodyPr/>
          <a:lstStyle/>
          <a:p>
            <a:pPr eaLnBrk="1" hangingPunct="1">
              <a:lnSpc>
                <a:spcPct val="90000"/>
              </a:lnSpc>
              <a:spcBef>
                <a:spcPct val="50000"/>
              </a:spcBef>
              <a:buSzPct val="80000"/>
            </a:pPr>
            <a:r>
              <a:rPr kumimoji="0" lang="en-US" altLang="zh-CN" sz="2800" smtClean="0">
                <a:latin typeface="微软雅黑" panose="020B0503020204020204" pitchFamily="34" charset="-122"/>
                <a:ea typeface="微软雅黑" panose="020B0503020204020204" pitchFamily="34" charset="-122"/>
              </a:rPr>
              <a:t>AMBA</a:t>
            </a:r>
            <a:r>
              <a:rPr kumimoji="0" lang="zh-CN" altLang="en-US" sz="2800" smtClean="0">
                <a:latin typeface="微软雅黑" panose="020B0503020204020204" pitchFamily="34" charset="-122"/>
                <a:ea typeface="微软雅黑" panose="020B0503020204020204" pitchFamily="34" charset="-122"/>
              </a:rPr>
              <a:t>（</a:t>
            </a:r>
            <a:r>
              <a:rPr kumimoji="0" lang="en-US" altLang="zh-CN" sz="2800" u="sng" smtClean="0">
                <a:solidFill>
                  <a:srgbClr val="660033"/>
                </a:solidFill>
                <a:latin typeface="微软雅黑" panose="020B0503020204020204" pitchFamily="34" charset="-122"/>
                <a:ea typeface="微软雅黑" panose="020B0503020204020204" pitchFamily="34" charset="-122"/>
              </a:rPr>
              <a:t>A</a:t>
            </a:r>
            <a:r>
              <a:rPr kumimoji="0" lang="en-US" altLang="zh-CN" sz="2800" smtClean="0">
                <a:latin typeface="微软雅黑" panose="020B0503020204020204" pitchFamily="34" charset="-122"/>
                <a:ea typeface="微软雅黑" panose="020B0503020204020204" pitchFamily="34" charset="-122"/>
              </a:rPr>
              <a:t>dvanced </a:t>
            </a:r>
            <a:r>
              <a:rPr kumimoji="0" lang="en-US" altLang="zh-CN" sz="2800" u="sng" smtClean="0">
                <a:solidFill>
                  <a:srgbClr val="660033"/>
                </a:solidFill>
                <a:latin typeface="微软雅黑" panose="020B0503020204020204" pitchFamily="34" charset="-122"/>
                <a:ea typeface="微软雅黑" panose="020B0503020204020204" pitchFamily="34" charset="-122"/>
              </a:rPr>
              <a:t>M</a:t>
            </a:r>
            <a:r>
              <a:rPr kumimoji="0" lang="en-US" altLang="zh-CN" sz="2800" smtClean="0">
                <a:latin typeface="微软雅黑" panose="020B0503020204020204" pitchFamily="34" charset="-122"/>
                <a:ea typeface="微软雅黑" panose="020B0503020204020204" pitchFamily="34" charset="-122"/>
              </a:rPr>
              <a:t>icrocontroller </a:t>
            </a:r>
            <a:r>
              <a:rPr kumimoji="0" lang="en-US" altLang="zh-CN" sz="2800" u="sng" smtClean="0">
                <a:solidFill>
                  <a:srgbClr val="660033"/>
                </a:solidFill>
                <a:latin typeface="微软雅黑" panose="020B0503020204020204" pitchFamily="34" charset="-122"/>
                <a:ea typeface="微软雅黑" panose="020B0503020204020204" pitchFamily="34" charset="-122"/>
              </a:rPr>
              <a:t>B</a:t>
            </a:r>
            <a:r>
              <a:rPr kumimoji="0" lang="en-US" altLang="zh-CN" sz="2800" smtClean="0">
                <a:latin typeface="微软雅黑" panose="020B0503020204020204" pitchFamily="34" charset="-122"/>
                <a:ea typeface="微软雅黑" panose="020B0503020204020204" pitchFamily="34" charset="-122"/>
              </a:rPr>
              <a:t>us </a:t>
            </a:r>
            <a:r>
              <a:rPr kumimoji="0" lang="en-US" altLang="zh-CN" sz="2800" u="sng" smtClean="0">
                <a:solidFill>
                  <a:srgbClr val="660033"/>
                </a:solidFill>
                <a:latin typeface="微软雅黑" panose="020B0503020204020204" pitchFamily="34" charset="-122"/>
                <a:ea typeface="微软雅黑" panose="020B0503020204020204" pitchFamily="34" charset="-122"/>
              </a:rPr>
              <a:t>A</a:t>
            </a:r>
            <a:r>
              <a:rPr kumimoji="0" lang="en-US" altLang="zh-CN" sz="2800" smtClean="0">
                <a:latin typeface="微软雅黑" panose="020B0503020204020204" pitchFamily="34" charset="-122"/>
                <a:ea typeface="微软雅黑" panose="020B0503020204020204" pitchFamily="34" charset="-122"/>
              </a:rPr>
              <a:t>rchitecture</a:t>
            </a:r>
            <a:r>
              <a:rPr kumimoji="0" lang="zh-CN" altLang="en-US" sz="2800" smtClean="0">
                <a:latin typeface="微软雅黑" panose="020B0503020204020204" pitchFamily="34" charset="-122"/>
                <a:ea typeface="微软雅黑" panose="020B0503020204020204" pitchFamily="34" charset="-122"/>
              </a:rPr>
              <a:t>）是</a:t>
            </a:r>
            <a:r>
              <a:rPr kumimoji="0" lang="en-US" altLang="zh-CN" sz="2800" smtClean="0">
                <a:latin typeface="微软雅黑" panose="020B0503020204020204" pitchFamily="34" charset="-122"/>
                <a:ea typeface="微软雅黑" panose="020B0503020204020204" pitchFamily="34" charset="-122"/>
              </a:rPr>
              <a:t>ARM </a:t>
            </a:r>
            <a:r>
              <a:rPr kumimoji="0" lang="zh-CN" altLang="en-US" sz="2800" smtClean="0">
                <a:latin typeface="微软雅黑" panose="020B0503020204020204" pitchFamily="34" charset="-122"/>
                <a:ea typeface="微软雅黑" panose="020B0503020204020204" pitchFamily="34" charset="-122"/>
              </a:rPr>
              <a:t>公司研发的一种总线规范，目前为</a:t>
            </a:r>
            <a:r>
              <a:rPr kumimoji="0" lang="en-US" altLang="zh-CN" sz="2800" smtClean="0">
                <a:latin typeface="微软雅黑" panose="020B0503020204020204" pitchFamily="34" charset="-122"/>
                <a:ea typeface="微软雅黑" panose="020B0503020204020204" pitchFamily="34" charset="-122"/>
              </a:rPr>
              <a:t>3.0 </a:t>
            </a:r>
            <a:r>
              <a:rPr kumimoji="0" lang="zh-CN" altLang="en-US" sz="2800" smtClean="0">
                <a:latin typeface="微软雅黑" panose="020B0503020204020204" pitchFamily="34" charset="-122"/>
                <a:ea typeface="微软雅黑" panose="020B0503020204020204" pitchFamily="34" charset="-122"/>
              </a:rPr>
              <a:t>版本。</a:t>
            </a:r>
          </a:p>
          <a:p>
            <a:pPr eaLnBrk="1" hangingPunct="1">
              <a:lnSpc>
                <a:spcPct val="90000"/>
              </a:lnSpc>
              <a:spcBef>
                <a:spcPct val="50000"/>
              </a:spcBef>
              <a:buSzPct val="80000"/>
            </a:pPr>
            <a:r>
              <a:rPr kumimoji="0" lang="zh-CN" altLang="en-US" sz="2800" smtClean="0">
                <a:latin typeface="微软雅黑" panose="020B0503020204020204" pitchFamily="34" charset="-122"/>
                <a:ea typeface="微软雅黑" panose="020B0503020204020204" pitchFamily="34" charset="-122"/>
              </a:rPr>
              <a:t>在</a:t>
            </a:r>
            <a:r>
              <a:rPr kumimoji="0" lang="en-US" altLang="zh-CN" sz="2800" smtClean="0">
                <a:latin typeface="微软雅黑" panose="020B0503020204020204" pitchFamily="34" charset="-122"/>
                <a:ea typeface="微软雅黑" panose="020B0503020204020204" pitchFamily="34" charset="-122"/>
              </a:rPr>
              <a:t>AMBA</a:t>
            </a:r>
            <a:r>
              <a:rPr kumimoji="0" lang="zh-CN" altLang="en-US" sz="2800" smtClean="0">
                <a:latin typeface="微软雅黑" panose="020B0503020204020204" pitchFamily="34" charset="-122"/>
                <a:ea typeface="微软雅黑" panose="020B0503020204020204" pitchFamily="34" charset="-122"/>
              </a:rPr>
              <a:t>总线规范中，定义了</a:t>
            </a:r>
            <a:r>
              <a:rPr kumimoji="0" lang="en-US" altLang="zh-CN" sz="2800" smtClean="0">
                <a:latin typeface="微软雅黑" panose="020B0503020204020204" pitchFamily="34" charset="-122"/>
                <a:ea typeface="微软雅黑" panose="020B0503020204020204" pitchFamily="34" charset="-122"/>
              </a:rPr>
              <a:t>3</a:t>
            </a:r>
            <a:r>
              <a:rPr kumimoji="0" lang="zh-CN" altLang="en-US" sz="2800" smtClean="0">
                <a:latin typeface="微软雅黑" panose="020B0503020204020204" pitchFamily="34" charset="-122"/>
                <a:ea typeface="微软雅黑" panose="020B0503020204020204" pitchFamily="34" charset="-122"/>
              </a:rPr>
              <a:t>种总线</a:t>
            </a:r>
            <a:r>
              <a:rPr kumimoji="0" lang="en-US" altLang="zh-CN" sz="2800" smtClean="0">
                <a:latin typeface="微软雅黑" panose="020B0503020204020204" pitchFamily="34" charset="-122"/>
                <a:ea typeface="微软雅黑" panose="020B0503020204020204" pitchFamily="34" charset="-122"/>
              </a:rPr>
              <a:t>:</a:t>
            </a:r>
          </a:p>
          <a:p>
            <a:pPr lvl="1" eaLnBrk="1" hangingPunct="1">
              <a:lnSpc>
                <a:spcPct val="90000"/>
              </a:lnSpc>
              <a:spcBef>
                <a:spcPct val="50000"/>
              </a:spcBef>
              <a:buSzPct val="80000"/>
            </a:pPr>
            <a:r>
              <a:rPr kumimoji="0" lang="en-US" altLang="zh-CN" sz="2400" smtClean="0">
                <a:solidFill>
                  <a:srgbClr val="660033"/>
                </a:solidFill>
                <a:latin typeface="微软雅黑" panose="020B0503020204020204" pitchFamily="34" charset="-122"/>
                <a:ea typeface="微软雅黑" panose="020B0503020204020204" pitchFamily="34" charset="-122"/>
              </a:rPr>
              <a:t>AHB(Advanced High-performance Bus)</a:t>
            </a:r>
            <a:r>
              <a:rPr kumimoji="0" lang="zh-CN" altLang="en-US" sz="2400" smtClean="0">
                <a:latin typeface="微软雅黑" panose="020B0503020204020204" pitchFamily="34" charset="-122"/>
                <a:ea typeface="微软雅黑" panose="020B0503020204020204" pitchFamily="34" charset="-122"/>
              </a:rPr>
              <a:t>：用于高性能系统模块的连接，支持突发模式数据传输和事务分割；可以有效地连接处理器、片上和片外存储器，支持流水线操作。</a:t>
            </a:r>
          </a:p>
          <a:p>
            <a:pPr lvl="1" eaLnBrk="1" hangingPunct="1">
              <a:lnSpc>
                <a:spcPct val="90000"/>
              </a:lnSpc>
              <a:spcBef>
                <a:spcPct val="50000"/>
              </a:spcBef>
              <a:buSzPct val="80000"/>
            </a:pPr>
            <a:r>
              <a:rPr kumimoji="0" lang="en-US" altLang="zh-CN" sz="2400" smtClean="0">
                <a:solidFill>
                  <a:srgbClr val="660033"/>
                </a:solidFill>
                <a:latin typeface="微软雅黑" panose="020B0503020204020204" pitchFamily="34" charset="-122"/>
                <a:ea typeface="微软雅黑" panose="020B0503020204020204" pitchFamily="34" charset="-122"/>
              </a:rPr>
              <a:t>ASB</a:t>
            </a:r>
            <a:r>
              <a:rPr kumimoji="0" lang="zh-CN" altLang="en-US" sz="2400" smtClean="0">
                <a:solidFill>
                  <a:srgbClr val="660033"/>
                </a:solidFill>
                <a:latin typeface="微软雅黑" panose="020B0503020204020204" pitchFamily="34" charset="-122"/>
                <a:ea typeface="微软雅黑" panose="020B0503020204020204" pitchFamily="34" charset="-122"/>
              </a:rPr>
              <a:t>（</a:t>
            </a:r>
            <a:r>
              <a:rPr kumimoji="0" lang="en-US" altLang="zh-CN" sz="2400" smtClean="0">
                <a:solidFill>
                  <a:srgbClr val="660033"/>
                </a:solidFill>
                <a:latin typeface="微软雅黑" panose="020B0503020204020204" pitchFamily="34" charset="-122"/>
                <a:ea typeface="微软雅黑" panose="020B0503020204020204" pitchFamily="34" charset="-122"/>
              </a:rPr>
              <a:t>Advanced System Bus</a:t>
            </a:r>
            <a:r>
              <a:rPr kumimoji="0" lang="zh-CN" altLang="en-US" sz="2400" smtClean="0">
                <a:solidFill>
                  <a:srgbClr val="660033"/>
                </a:solidFill>
                <a:latin typeface="微软雅黑" panose="020B0503020204020204" pitchFamily="34" charset="-122"/>
                <a:ea typeface="微软雅黑" panose="020B0503020204020204" pitchFamily="34" charset="-122"/>
              </a:rPr>
              <a:t>）：</a:t>
            </a:r>
            <a:r>
              <a:rPr kumimoji="0" lang="zh-CN" altLang="en-US" sz="2400" smtClean="0">
                <a:latin typeface="微软雅黑" panose="020B0503020204020204" pitchFamily="34" charset="-122"/>
                <a:ea typeface="微软雅黑" panose="020B0503020204020204" pitchFamily="34" charset="-122"/>
              </a:rPr>
              <a:t>也用于高性能系统模块的连接，由</a:t>
            </a:r>
            <a:r>
              <a:rPr kumimoji="0" lang="en-US" altLang="zh-CN" sz="2400" smtClean="0">
                <a:latin typeface="微软雅黑" panose="020B0503020204020204" pitchFamily="34" charset="-122"/>
                <a:ea typeface="微软雅黑" panose="020B0503020204020204" pitchFamily="34" charset="-122"/>
              </a:rPr>
              <a:t>AHB</a:t>
            </a:r>
            <a:r>
              <a:rPr kumimoji="0" lang="zh-CN" altLang="en-US" sz="2400" smtClean="0">
                <a:latin typeface="微软雅黑" panose="020B0503020204020204" pitchFamily="34" charset="-122"/>
                <a:ea typeface="微软雅黑" panose="020B0503020204020204" pitchFamily="34" charset="-122"/>
              </a:rPr>
              <a:t>总线替代； </a:t>
            </a:r>
          </a:p>
          <a:p>
            <a:pPr lvl="1" eaLnBrk="1" hangingPunct="1">
              <a:lnSpc>
                <a:spcPct val="90000"/>
              </a:lnSpc>
              <a:spcBef>
                <a:spcPct val="50000"/>
              </a:spcBef>
              <a:buSzPct val="80000"/>
            </a:pPr>
            <a:r>
              <a:rPr kumimoji="0" lang="en-US" altLang="zh-CN" sz="2400" smtClean="0">
                <a:solidFill>
                  <a:srgbClr val="660033"/>
                </a:solidFill>
                <a:latin typeface="微软雅黑" panose="020B0503020204020204" pitchFamily="34" charset="-122"/>
                <a:ea typeface="微软雅黑" panose="020B0503020204020204" pitchFamily="34" charset="-122"/>
              </a:rPr>
              <a:t>APB</a:t>
            </a:r>
            <a:r>
              <a:rPr kumimoji="0" lang="zh-CN" altLang="en-US" sz="2400" smtClean="0">
                <a:solidFill>
                  <a:srgbClr val="660033"/>
                </a:solidFill>
                <a:latin typeface="微软雅黑" panose="020B0503020204020204" pitchFamily="34" charset="-122"/>
                <a:ea typeface="微软雅黑" panose="020B0503020204020204" pitchFamily="34" charset="-122"/>
              </a:rPr>
              <a:t>（</a:t>
            </a:r>
            <a:r>
              <a:rPr kumimoji="0" lang="en-US" altLang="zh-CN" sz="2400" smtClean="0">
                <a:solidFill>
                  <a:srgbClr val="660033"/>
                </a:solidFill>
                <a:latin typeface="微软雅黑" panose="020B0503020204020204" pitchFamily="34" charset="-122"/>
                <a:ea typeface="微软雅黑" panose="020B0503020204020204" pitchFamily="34" charset="-122"/>
              </a:rPr>
              <a:t>Advanced Peripheral Bus</a:t>
            </a:r>
            <a:r>
              <a:rPr kumimoji="0" lang="zh-CN" altLang="en-US" sz="2400" smtClean="0">
                <a:solidFill>
                  <a:srgbClr val="660033"/>
                </a:solidFill>
                <a:latin typeface="微软雅黑" panose="020B0503020204020204" pitchFamily="34" charset="-122"/>
                <a:ea typeface="微软雅黑" panose="020B0503020204020204" pitchFamily="34" charset="-122"/>
              </a:rPr>
              <a:t>）：</a:t>
            </a:r>
            <a:r>
              <a:rPr kumimoji="0" lang="zh-CN" altLang="en-US" sz="2400" smtClean="0">
                <a:latin typeface="微软雅黑" panose="020B0503020204020204" pitchFamily="34" charset="-122"/>
                <a:ea typeface="微软雅黑" panose="020B0503020204020204" pitchFamily="34" charset="-122"/>
              </a:rPr>
              <a:t>用于较低性能外设的简单连接，一般是接在</a:t>
            </a:r>
            <a:r>
              <a:rPr kumimoji="0" lang="en-US" altLang="zh-CN" sz="2400" smtClean="0">
                <a:latin typeface="微软雅黑" panose="020B0503020204020204" pitchFamily="34" charset="-122"/>
                <a:ea typeface="微软雅黑" panose="020B0503020204020204" pitchFamily="34" charset="-122"/>
              </a:rPr>
              <a:t>AHB</a:t>
            </a:r>
            <a:r>
              <a:rPr kumimoji="0" lang="zh-CN" altLang="en-US" sz="2400" smtClean="0">
                <a:latin typeface="微软雅黑" panose="020B0503020204020204" pitchFamily="34" charset="-122"/>
                <a:ea typeface="微软雅黑" panose="020B0503020204020204" pitchFamily="34" charset="-122"/>
              </a:rPr>
              <a:t>或</a:t>
            </a:r>
            <a:r>
              <a:rPr kumimoji="0" lang="en-US" altLang="zh-CN" sz="2400" smtClean="0">
                <a:latin typeface="微软雅黑" panose="020B0503020204020204" pitchFamily="34" charset="-122"/>
                <a:ea typeface="微软雅黑" panose="020B0503020204020204" pitchFamily="34" charset="-122"/>
              </a:rPr>
              <a:t>ASB</a:t>
            </a:r>
            <a:r>
              <a:rPr kumimoji="0" lang="zh-CN" altLang="en-US" sz="2400" smtClean="0">
                <a:latin typeface="微软雅黑" panose="020B0503020204020204" pitchFamily="34" charset="-122"/>
                <a:ea typeface="微软雅黑" panose="020B0503020204020204" pitchFamily="34" charset="-122"/>
              </a:rPr>
              <a:t>系统总线上的第二级总线。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0" y="0"/>
            <a:ext cx="8229600" cy="1143000"/>
          </a:xfrm>
        </p:spPr>
        <p:txBody>
          <a:bodyPr>
            <a:scene3d>
              <a:camera prst="orthographicFront"/>
              <a:lightRig rig="soft" dir="t"/>
            </a:scene3d>
          </a:bodyPr>
          <a:lstStyle/>
          <a:p>
            <a:pPr eaLnBrk="1" fontAlgn="auto" hangingPunct="1">
              <a:spcAft>
                <a:spcPts val="0"/>
              </a:spcAft>
              <a:defRPr/>
            </a:pPr>
            <a:r>
              <a:rPr lang="en-US" altLang="zh-CN" dirty="0">
                <a:latin typeface="微软雅黑" pitchFamily="34" charset="-122"/>
                <a:ea typeface="微软雅黑" pitchFamily="34" charset="-122"/>
                <a:cs typeface="+mj-cs"/>
              </a:rPr>
              <a:t>AMBA</a:t>
            </a:r>
            <a:r>
              <a:rPr lang="zh-CN" altLang="en-US" dirty="0">
                <a:latin typeface="微软雅黑" pitchFamily="34" charset="-122"/>
                <a:ea typeface="微软雅黑" pitchFamily="34" charset="-122"/>
                <a:cs typeface="+mj-cs"/>
              </a:rPr>
              <a:t>总线</a:t>
            </a:r>
          </a:p>
        </p:txBody>
      </p:sp>
      <p:sp>
        <p:nvSpPr>
          <p:cNvPr id="114691" name="Line 9"/>
          <p:cNvSpPr>
            <a:spLocks noChangeShapeType="1"/>
          </p:cNvSpPr>
          <p:nvPr/>
        </p:nvSpPr>
        <p:spPr bwMode="auto">
          <a:xfrm>
            <a:off x="1806575" y="3454400"/>
            <a:ext cx="3081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2" name="Text Box 10"/>
          <p:cNvSpPr txBox="1">
            <a:spLocks noChangeArrowheads="1"/>
          </p:cNvSpPr>
          <p:nvPr/>
        </p:nvSpPr>
        <p:spPr bwMode="auto">
          <a:xfrm>
            <a:off x="2276475" y="1524000"/>
            <a:ext cx="947738" cy="1103313"/>
          </a:xfrm>
          <a:prstGeom prst="rect">
            <a:avLst/>
          </a:prstGeom>
          <a:solidFill>
            <a:schemeClr val="folHlink"/>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zh-CN" altLang="en-US" sz="2200" b="1">
                <a:solidFill>
                  <a:schemeClr val="bg1"/>
                </a:solidFill>
                <a:latin typeface="仿宋_GB2312" pitchFamily="49" charset="-122"/>
                <a:ea typeface="仿宋_GB2312" pitchFamily="49" charset="-122"/>
              </a:rPr>
              <a:t>测试接口</a:t>
            </a:r>
          </a:p>
        </p:txBody>
      </p:sp>
      <p:sp>
        <p:nvSpPr>
          <p:cNvPr id="114693" name="Text Box 11"/>
          <p:cNvSpPr txBox="1">
            <a:spLocks noChangeArrowheads="1"/>
          </p:cNvSpPr>
          <p:nvPr/>
        </p:nvSpPr>
        <p:spPr bwMode="auto">
          <a:xfrm>
            <a:off x="3462338" y="1524000"/>
            <a:ext cx="1184275" cy="1103313"/>
          </a:xfrm>
          <a:prstGeom prst="rect">
            <a:avLst/>
          </a:prstGeom>
          <a:solidFill>
            <a:schemeClr val="folHlink"/>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2200" b="1">
                <a:solidFill>
                  <a:schemeClr val="bg1"/>
                </a:solidFill>
                <a:latin typeface="仿宋_GB2312" pitchFamily="49" charset="-122"/>
                <a:ea typeface="仿宋_GB2312" pitchFamily="49" charset="-122"/>
              </a:rPr>
              <a:t>ARM</a:t>
            </a:r>
          </a:p>
          <a:p>
            <a:pPr algn="ctr">
              <a:spcBef>
                <a:spcPct val="0"/>
              </a:spcBef>
              <a:buClrTx/>
              <a:buSzTx/>
              <a:buFontTx/>
              <a:buNone/>
            </a:pPr>
            <a:r>
              <a:rPr kumimoji="0" lang="en-US" altLang="zh-CN" sz="2200" b="1">
                <a:solidFill>
                  <a:schemeClr val="bg1"/>
                </a:solidFill>
                <a:latin typeface="仿宋_GB2312" pitchFamily="49" charset="-122"/>
                <a:ea typeface="仿宋_GB2312" pitchFamily="49" charset="-122"/>
              </a:rPr>
              <a:t>CPU</a:t>
            </a:r>
          </a:p>
        </p:txBody>
      </p:sp>
      <p:sp>
        <p:nvSpPr>
          <p:cNvPr id="114694" name="Text Box 12"/>
          <p:cNvSpPr txBox="1">
            <a:spLocks noChangeArrowheads="1"/>
          </p:cNvSpPr>
          <p:nvPr/>
        </p:nvSpPr>
        <p:spPr bwMode="auto">
          <a:xfrm>
            <a:off x="381000" y="2903538"/>
            <a:ext cx="1422400" cy="1103312"/>
          </a:xfrm>
          <a:prstGeom prst="rect">
            <a:avLst/>
          </a:prstGeom>
          <a:solidFill>
            <a:schemeClr val="folHlink"/>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2200" b="1">
                <a:solidFill>
                  <a:schemeClr val="bg1"/>
                </a:solidFill>
                <a:latin typeface="仿宋_GB2312" pitchFamily="49" charset="-122"/>
                <a:ea typeface="仿宋_GB2312" pitchFamily="49" charset="-122"/>
              </a:rPr>
              <a:t>SDRAM</a:t>
            </a:r>
          </a:p>
          <a:p>
            <a:pPr algn="ctr">
              <a:spcBef>
                <a:spcPct val="0"/>
              </a:spcBef>
              <a:buClrTx/>
              <a:buSzTx/>
              <a:buFontTx/>
              <a:buNone/>
            </a:pPr>
            <a:r>
              <a:rPr kumimoji="0" lang="en-US" altLang="zh-CN" sz="2200" b="1">
                <a:solidFill>
                  <a:schemeClr val="bg1"/>
                </a:solidFill>
                <a:latin typeface="仿宋_GB2312" pitchFamily="49" charset="-122"/>
                <a:ea typeface="仿宋_GB2312" pitchFamily="49" charset="-122"/>
              </a:rPr>
              <a:t>Control</a:t>
            </a:r>
          </a:p>
        </p:txBody>
      </p:sp>
      <p:sp>
        <p:nvSpPr>
          <p:cNvPr id="114695" name="Text Box 13"/>
          <p:cNvSpPr txBox="1">
            <a:spLocks noChangeArrowheads="1"/>
          </p:cNvSpPr>
          <p:nvPr/>
        </p:nvSpPr>
        <p:spPr bwMode="auto">
          <a:xfrm>
            <a:off x="2039938" y="4306888"/>
            <a:ext cx="1184275" cy="827087"/>
          </a:xfrm>
          <a:prstGeom prst="rect">
            <a:avLst/>
          </a:prstGeom>
          <a:solidFill>
            <a:schemeClr val="folHlink"/>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2200" b="1">
                <a:solidFill>
                  <a:schemeClr val="bg1"/>
                </a:solidFill>
                <a:latin typeface="仿宋_GB2312" pitchFamily="49" charset="-122"/>
                <a:ea typeface="仿宋_GB2312" pitchFamily="49" charset="-122"/>
              </a:rPr>
              <a:t>SRAM</a:t>
            </a:r>
          </a:p>
        </p:txBody>
      </p:sp>
      <p:sp>
        <p:nvSpPr>
          <p:cNvPr id="114696" name="Text Box 14"/>
          <p:cNvSpPr txBox="1">
            <a:spLocks noChangeArrowheads="1"/>
          </p:cNvSpPr>
          <p:nvPr/>
        </p:nvSpPr>
        <p:spPr bwMode="auto">
          <a:xfrm>
            <a:off x="3462338" y="4306888"/>
            <a:ext cx="1184275" cy="1103312"/>
          </a:xfrm>
          <a:prstGeom prst="rect">
            <a:avLst/>
          </a:prstGeom>
          <a:solidFill>
            <a:schemeClr val="folHlink"/>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2000" b="1">
                <a:solidFill>
                  <a:schemeClr val="bg1"/>
                </a:solidFill>
                <a:latin typeface="仿宋_GB2312" pitchFamily="49" charset="-122"/>
                <a:ea typeface="仿宋_GB2312" pitchFamily="49" charset="-122"/>
              </a:rPr>
              <a:t>LCD</a:t>
            </a:r>
          </a:p>
          <a:p>
            <a:pPr algn="ctr">
              <a:spcBef>
                <a:spcPct val="0"/>
              </a:spcBef>
              <a:buClrTx/>
              <a:buSzTx/>
              <a:buFontTx/>
              <a:buNone/>
            </a:pPr>
            <a:r>
              <a:rPr kumimoji="0" lang="en-US" altLang="zh-CN" sz="2000" b="1">
                <a:solidFill>
                  <a:schemeClr val="bg1"/>
                </a:solidFill>
                <a:latin typeface="仿宋_GB2312" pitchFamily="49" charset="-122"/>
                <a:ea typeface="仿宋_GB2312" pitchFamily="49" charset="-122"/>
              </a:rPr>
              <a:t>Control</a:t>
            </a:r>
          </a:p>
        </p:txBody>
      </p:sp>
      <p:sp>
        <p:nvSpPr>
          <p:cNvPr id="114697" name="Line 15"/>
          <p:cNvSpPr>
            <a:spLocks noChangeShapeType="1"/>
          </p:cNvSpPr>
          <p:nvPr/>
        </p:nvSpPr>
        <p:spPr bwMode="auto">
          <a:xfrm>
            <a:off x="2751138" y="2627313"/>
            <a:ext cx="0" cy="8270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8" name="Line 16"/>
          <p:cNvSpPr>
            <a:spLocks noChangeShapeType="1"/>
          </p:cNvSpPr>
          <p:nvPr/>
        </p:nvSpPr>
        <p:spPr bwMode="auto">
          <a:xfrm>
            <a:off x="4013200" y="2627313"/>
            <a:ext cx="0" cy="8270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9" name="Line 17"/>
          <p:cNvSpPr>
            <a:spLocks noChangeShapeType="1"/>
          </p:cNvSpPr>
          <p:nvPr/>
        </p:nvSpPr>
        <p:spPr bwMode="auto">
          <a:xfrm>
            <a:off x="2751138" y="3454400"/>
            <a:ext cx="0"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0" name="Line 18"/>
          <p:cNvSpPr>
            <a:spLocks noChangeShapeType="1"/>
          </p:cNvSpPr>
          <p:nvPr/>
        </p:nvSpPr>
        <p:spPr bwMode="auto">
          <a:xfrm>
            <a:off x="3994150" y="3454400"/>
            <a:ext cx="0"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1" name="Line 19"/>
          <p:cNvSpPr>
            <a:spLocks noChangeShapeType="1"/>
          </p:cNvSpPr>
          <p:nvPr/>
        </p:nvSpPr>
        <p:spPr bwMode="auto">
          <a:xfrm>
            <a:off x="1328738" y="2052638"/>
            <a:ext cx="949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2" name="Line 20"/>
          <p:cNvSpPr>
            <a:spLocks noChangeShapeType="1"/>
          </p:cNvSpPr>
          <p:nvPr/>
        </p:nvSpPr>
        <p:spPr bwMode="auto">
          <a:xfrm>
            <a:off x="1314450" y="2057400"/>
            <a:ext cx="0"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3" name="Line 21"/>
          <p:cNvSpPr>
            <a:spLocks noChangeShapeType="1"/>
          </p:cNvSpPr>
          <p:nvPr/>
        </p:nvSpPr>
        <p:spPr bwMode="auto">
          <a:xfrm>
            <a:off x="2751138" y="3494088"/>
            <a:ext cx="0" cy="8270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4" name="Text Box 22"/>
          <p:cNvSpPr txBox="1">
            <a:spLocks noChangeArrowheads="1"/>
          </p:cNvSpPr>
          <p:nvPr/>
        </p:nvSpPr>
        <p:spPr bwMode="auto">
          <a:xfrm>
            <a:off x="4884738" y="2979738"/>
            <a:ext cx="949325" cy="1104900"/>
          </a:xfrm>
          <a:prstGeom prst="rect">
            <a:avLst/>
          </a:prstGeom>
          <a:gradFill rotWithShape="1">
            <a:gsLst>
              <a:gs pos="0">
                <a:srgbClr val="FFFFFF"/>
              </a:gs>
              <a:gs pos="100000">
                <a:srgbClr val="767676"/>
              </a:gs>
            </a:gsLst>
            <a:path path="shape">
              <a:fillToRect l="50000" t="50000" r="50000" b="50000"/>
            </a:path>
          </a:gradFill>
          <a:ln w="9525">
            <a:solidFill>
              <a:srgbClr val="000000"/>
            </a:solidFill>
            <a:miter lim="800000"/>
            <a:headEnd/>
            <a:tailEnd/>
          </a:ln>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endParaRPr kumimoji="0" lang="en-US" altLang="zh-CN" sz="2800" b="1">
              <a:solidFill>
                <a:srgbClr val="660033"/>
              </a:solidFill>
              <a:latin typeface="黑体" panose="02010609060101010101" pitchFamily="49" charset="-122"/>
            </a:endParaRPr>
          </a:p>
          <a:p>
            <a:pPr algn="ctr">
              <a:spcBef>
                <a:spcPct val="0"/>
              </a:spcBef>
              <a:buClrTx/>
              <a:buSzTx/>
              <a:buFontTx/>
              <a:buNone/>
            </a:pPr>
            <a:r>
              <a:rPr kumimoji="0" lang="zh-CN" altLang="en-US" sz="2800" b="1">
                <a:solidFill>
                  <a:srgbClr val="660033"/>
                </a:solidFill>
                <a:latin typeface="黑体" panose="02010609060101010101" pitchFamily="49" charset="-122"/>
              </a:rPr>
              <a:t>桥</a:t>
            </a:r>
          </a:p>
        </p:txBody>
      </p:sp>
      <p:sp>
        <p:nvSpPr>
          <p:cNvPr id="114705" name="Line 23"/>
          <p:cNvSpPr>
            <a:spLocks noChangeShapeType="1"/>
          </p:cNvSpPr>
          <p:nvPr/>
        </p:nvSpPr>
        <p:spPr bwMode="auto">
          <a:xfrm>
            <a:off x="5834063" y="3494088"/>
            <a:ext cx="3081337"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Text Box 24"/>
          <p:cNvSpPr txBox="1">
            <a:spLocks noChangeArrowheads="1"/>
          </p:cNvSpPr>
          <p:nvPr/>
        </p:nvSpPr>
        <p:spPr bwMode="auto">
          <a:xfrm>
            <a:off x="6303963" y="1563688"/>
            <a:ext cx="949325" cy="1101725"/>
          </a:xfrm>
          <a:prstGeom prst="rect">
            <a:avLst/>
          </a:prstGeom>
          <a:solidFill>
            <a:schemeClr val="accent1"/>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zh-CN" altLang="en-US" sz="2200" b="1">
                <a:latin typeface="仿宋_GB2312" pitchFamily="49" charset="-122"/>
                <a:ea typeface="仿宋_GB2312" pitchFamily="49" charset="-122"/>
              </a:rPr>
              <a:t>并行接口</a:t>
            </a:r>
          </a:p>
        </p:txBody>
      </p:sp>
      <p:sp>
        <p:nvSpPr>
          <p:cNvPr id="114707" name="Text Box 25"/>
          <p:cNvSpPr txBox="1">
            <a:spLocks noChangeArrowheads="1"/>
          </p:cNvSpPr>
          <p:nvPr/>
        </p:nvSpPr>
        <p:spPr bwMode="auto">
          <a:xfrm>
            <a:off x="7489825" y="1563688"/>
            <a:ext cx="1185863" cy="1101725"/>
          </a:xfrm>
          <a:prstGeom prst="rect">
            <a:avLst/>
          </a:prstGeom>
          <a:solidFill>
            <a:schemeClr val="accent1"/>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zh-CN" altLang="en-US" sz="2200" b="1">
                <a:latin typeface="仿宋_GB2312" pitchFamily="49" charset="-122"/>
                <a:ea typeface="仿宋_GB2312" pitchFamily="49" charset="-122"/>
              </a:rPr>
              <a:t>串行</a:t>
            </a:r>
          </a:p>
          <a:p>
            <a:pPr algn="ctr">
              <a:spcBef>
                <a:spcPct val="0"/>
              </a:spcBef>
              <a:buClrTx/>
              <a:buSzTx/>
              <a:buFontTx/>
              <a:buNone/>
            </a:pPr>
            <a:r>
              <a:rPr kumimoji="0" lang="zh-CN" altLang="en-US" sz="2200" b="1">
                <a:latin typeface="仿宋_GB2312" pitchFamily="49" charset="-122"/>
                <a:ea typeface="仿宋_GB2312" pitchFamily="49" charset="-122"/>
              </a:rPr>
              <a:t>接口</a:t>
            </a:r>
          </a:p>
        </p:txBody>
      </p:sp>
      <p:sp>
        <p:nvSpPr>
          <p:cNvPr id="114708" name="Text Box 26"/>
          <p:cNvSpPr txBox="1">
            <a:spLocks noChangeArrowheads="1"/>
          </p:cNvSpPr>
          <p:nvPr/>
        </p:nvSpPr>
        <p:spPr bwMode="auto">
          <a:xfrm>
            <a:off x="6070600" y="4346575"/>
            <a:ext cx="1182688" cy="801688"/>
          </a:xfrm>
          <a:prstGeom prst="rect">
            <a:avLst/>
          </a:prstGeom>
          <a:solidFill>
            <a:schemeClr val="accent1"/>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2200" b="1">
                <a:latin typeface="仿宋_GB2312" pitchFamily="49" charset="-122"/>
                <a:ea typeface="仿宋_GB2312" pitchFamily="49" charset="-122"/>
              </a:rPr>
              <a:t>Timer</a:t>
            </a:r>
          </a:p>
        </p:txBody>
      </p:sp>
      <p:sp>
        <p:nvSpPr>
          <p:cNvPr id="114709" name="Text Box 27"/>
          <p:cNvSpPr txBox="1">
            <a:spLocks noChangeArrowheads="1"/>
          </p:cNvSpPr>
          <p:nvPr/>
        </p:nvSpPr>
        <p:spPr bwMode="auto">
          <a:xfrm>
            <a:off x="7489825" y="4346575"/>
            <a:ext cx="1185863" cy="801688"/>
          </a:xfrm>
          <a:prstGeom prst="rect">
            <a:avLst/>
          </a:prstGeom>
          <a:solidFill>
            <a:schemeClr val="accent1"/>
          </a:solidFill>
          <a:ln w="25400">
            <a:solidFill>
              <a:schemeClr val="tx1"/>
            </a:solidFill>
            <a:miter lim="800000"/>
            <a:headEnd/>
            <a:tailEnd/>
          </a:ln>
          <a:effectLst>
            <a:prstShdw prst="shdw13" dist="53882" dir="13500000">
              <a:srgbClr val="808080">
                <a:alpha val="50000"/>
              </a:srgbClr>
            </a:prstShdw>
          </a:effec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en-US" altLang="zh-CN" sz="2200" b="1">
                <a:latin typeface="仿宋_GB2312" pitchFamily="49" charset="-122"/>
                <a:ea typeface="仿宋_GB2312" pitchFamily="49" charset="-122"/>
              </a:rPr>
              <a:t>UART</a:t>
            </a:r>
          </a:p>
        </p:txBody>
      </p:sp>
      <p:sp>
        <p:nvSpPr>
          <p:cNvPr id="114710" name="Line 28"/>
          <p:cNvSpPr>
            <a:spLocks noChangeShapeType="1"/>
          </p:cNvSpPr>
          <p:nvPr/>
        </p:nvSpPr>
        <p:spPr bwMode="auto">
          <a:xfrm>
            <a:off x="6778625" y="2665413"/>
            <a:ext cx="0" cy="82867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1" name="Line 29"/>
          <p:cNvSpPr>
            <a:spLocks noChangeShapeType="1"/>
          </p:cNvSpPr>
          <p:nvPr/>
        </p:nvSpPr>
        <p:spPr bwMode="auto">
          <a:xfrm>
            <a:off x="8042275" y="2665413"/>
            <a:ext cx="0" cy="82867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2" name="Line 30"/>
          <p:cNvSpPr>
            <a:spLocks noChangeShapeType="1"/>
          </p:cNvSpPr>
          <p:nvPr/>
        </p:nvSpPr>
        <p:spPr bwMode="auto">
          <a:xfrm>
            <a:off x="6778625" y="3494088"/>
            <a:ext cx="0" cy="82708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3" name="Line 31"/>
          <p:cNvSpPr>
            <a:spLocks noChangeShapeType="1"/>
          </p:cNvSpPr>
          <p:nvPr/>
        </p:nvSpPr>
        <p:spPr bwMode="auto">
          <a:xfrm>
            <a:off x="8021638" y="3494088"/>
            <a:ext cx="0" cy="82708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4" name="Text Box 32"/>
          <p:cNvSpPr txBox="1">
            <a:spLocks noChangeArrowheads="1"/>
          </p:cNvSpPr>
          <p:nvPr/>
        </p:nvSpPr>
        <p:spPr bwMode="auto">
          <a:xfrm>
            <a:off x="2362200" y="5638800"/>
            <a:ext cx="467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0" lang="zh-CN" altLang="en-US" sz="2400" b="1">
                <a:solidFill>
                  <a:srgbClr val="800000"/>
                </a:solidFill>
                <a:latin typeface="Times New Roman" panose="02020603050405020304" pitchFamily="18" charset="0"/>
                <a:ea typeface="楷体_GB2312" pitchFamily="49" charset="-122"/>
              </a:rPr>
              <a:t>基于</a:t>
            </a:r>
            <a:r>
              <a:rPr kumimoji="0" lang="en-US" altLang="zh-CN" sz="2400" b="1">
                <a:solidFill>
                  <a:srgbClr val="800000"/>
                </a:solidFill>
                <a:latin typeface="Times New Roman" panose="02020603050405020304" pitchFamily="18" charset="0"/>
                <a:ea typeface="楷体_GB2312" pitchFamily="49" charset="-122"/>
              </a:rPr>
              <a:t>AMBA</a:t>
            </a:r>
            <a:r>
              <a:rPr kumimoji="0" lang="zh-CN" altLang="en-US" sz="2400" b="1">
                <a:solidFill>
                  <a:srgbClr val="800000"/>
                </a:solidFill>
                <a:latin typeface="Times New Roman" panose="02020603050405020304" pitchFamily="18" charset="0"/>
                <a:ea typeface="楷体_GB2312" pitchFamily="49" charset="-122"/>
              </a:rPr>
              <a:t>总线的典型系统</a:t>
            </a:r>
          </a:p>
        </p:txBody>
      </p:sp>
      <p:grpSp>
        <p:nvGrpSpPr>
          <p:cNvPr id="249893" name="Group 37"/>
          <p:cNvGrpSpPr>
            <a:grpSpLocks/>
          </p:cNvGrpSpPr>
          <p:nvPr/>
        </p:nvGrpSpPr>
        <p:grpSpPr bwMode="auto">
          <a:xfrm>
            <a:off x="2590800" y="2895600"/>
            <a:ext cx="1600200" cy="1143000"/>
            <a:chOff x="1632" y="1824"/>
            <a:chExt cx="1008" cy="720"/>
          </a:xfrm>
        </p:grpSpPr>
        <p:sp>
          <p:nvSpPr>
            <p:cNvPr id="114719" name="WordArt 33"/>
            <p:cNvSpPr>
              <a:spLocks noChangeArrowheads="1" noChangeShapeType="1" noTextEdit="1"/>
            </p:cNvSpPr>
            <p:nvPr/>
          </p:nvSpPr>
          <p:spPr bwMode="auto">
            <a:xfrm>
              <a:off x="1872" y="2208"/>
              <a:ext cx="432" cy="336"/>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a:tailEnd/>
                  </a:ln>
                  <a:solidFill>
                    <a:srgbClr val="0066CC"/>
                  </a:solidFill>
                  <a:effectLst>
                    <a:outerShdw dist="35921" dir="2700000" algn="ctr" rotWithShape="0">
                      <a:srgbClr val="990000">
                        <a:alpha val="74997"/>
                      </a:srgbClr>
                    </a:outerShdw>
                  </a:effectLst>
                  <a:latin typeface="宋体" panose="02010600030101010101" pitchFamily="2" charset="-122"/>
                </a:rPr>
                <a:t>AHB</a:t>
              </a:r>
              <a:endParaRPr lang="zh-CN" altLang="en-US" sz="3600" kern="10">
                <a:ln w="19050">
                  <a:solidFill>
                    <a:srgbClr val="99CCFF"/>
                  </a:solidFill>
                  <a:round/>
                  <a:headEnd/>
                  <a:tailEnd/>
                </a:ln>
                <a:solidFill>
                  <a:srgbClr val="0066CC"/>
                </a:solidFill>
                <a:effectLst>
                  <a:outerShdw dist="35921" dir="2700000" algn="ctr" rotWithShape="0">
                    <a:srgbClr val="990000">
                      <a:alpha val="74997"/>
                    </a:srgbClr>
                  </a:outerShdw>
                </a:effectLst>
                <a:latin typeface="宋体" panose="02010600030101010101" pitchFamily="2" charset="-122"/>
              </a:endParaRPr>
            </a:p>
          </p:txBody>
        </p:sp>
        <p:sp>
          <p:nvSpPr>
            <p:cNvPr id="114720" name="WordArt 35"/>
            <p:cNvSpPr>
              <a:spLocks noChangeArrowheads="1" noChangeShapeType="1" noTextEdit="1"/>
            </p:cNvSpPr>
            <p:nvPr/>
          </p:nvSpPr>
          <p:spPr bwMode="auto">
            <a:xfrm>
              <a:off x="1632" y="1824"/>
              <a:ext cx="1008" cy="2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panose="02010600030101010101" pitchFamily="2" charset="-122"/>
                </a:rPr>
                <a:t>系统总线</a:t>
              </a:r>
            </a:p>
          </p:txBody>
        </p:sp>
      </p:grpSp>
      <p:grpSp>
        <p:nvGrpSpPr>
          <p:cNvPr id="249894" name="Group 38"/>
          <p:cNvGrpSpPr>
            <a:grpSpLocks/>
          </p:cNvGrpSpPr>
          <p:nvPr/>
        </p:nvGrpSpPr>
        <p:grpSpPr bwMode="auto">
          <a:xfrm>
            <a:off x="6553200" y="2895600"/>
            <a:ext cx="1600200" cy="1143000"/>
            <a:chOff x="4128" y="1824"/>
            <a:chExt cx="1008" cy="720"/>
          </a:xfrm>
        </p:grpSpPr>
        <p:sp>
          <p:nvSpPr>
            <p:cNvPr id="114717" name="WordArt 34"/>
            <p:cNvSpPr>
              <a:spLocks noChangeArrowheads="1" noChangeShapeType="1" noTextEdit="1"/>
            </p:cNvSpPr>
            <p:nvPr/>
          </p:nvSpPr>
          <p:spPr bwMode="auto">
            <a:xfrm>
              <a:off x="4464" y="2208"/>
              <a:ext cx="432" cy="336"/>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a:tailEnd/>
                  </a:ln>
                  <a:solidFill>
                    <a:srgbClr val="0066CC"/>
                  </a:solidFill>
                  <a:effectLst>
                    <a:outerShdw dist="35921" dir="2700000" algn="ctr" rotWithShape="0">
                      <a:srgbClr val="990000">
                        <a:alpha val="74997"/>
                      </a:srgbClr>
                    </a:outerShdw>
                  </a:effectLst>
                  <a:latin typeface="宋体" panose="02010600030101010101" pitchFamily="2" charset="-122"/>
                </a:rPr>
                <a:t>APB</a:t>
              </a:r>
              <a:endParaRPr lang="zh-CN" altLang="en-US" sz="3600" kern="10">
                <a:ln w="19050">
                  <a:solidFill>
                    <a:srgbClr val="99CCFF"/>
                  </a:solidFill>
                  <a:round/>
                  <a:headEnd/>
                  <a:tailEnd/>
                </a:ln>
                <a:solidFill>
                  <a:srgbClr val="0066CC"/>
                </a:solidFill>
                <a:effectLst>
                  <a:outerShdw dist="35921" dir="2700000" algn="ctr" rotWithShape="0">
                    <a:srgbClr val="990000">
                      <a:alpha val="74997"/>
                    </a:srgbClr>
                  </a:outerShdw>
                </a:effectLst>
                <a:latin typeface="宋体" panose="02010600030101010101" pitchFamily="2" charset="-122"/>
              </a:endParaRPr>
            </a:p>
          </p:txBody>
        </p:sp>
        <p:sp>
          <p:nvSpPr>
            <p:cNvPr id="114718" name="WordArt 36"/>
            <p:cNvSpPr>
              <a:spLocks noChangeArrowheads="1" noChangeShapeType="1" noTextEdit="1"/>
            </p:cNvSpPr>
            <p:nvPr/>
          </p:nvSpPr>
          <p:spPr bwMode="auto">
            <a:xfrm>
              <a:off x="4128" y="1824"/>
              <a:ext cx="1008" cy="2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panose="02010600030101010101" pitchFamily="2" charset="-122"/>
                </a:rPr>
                <a:t>外部总线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249893"/>
                                        </p:tgtEl>
                                        <p:attrNameLst>
                                          <p:attrName>style.visibility</p:attrName>
                                        </p:attrNameLst>
                                      </p:cBhvr>
                                      <p:to>
                                        <p:strVal val="visible"/>
                                      </p:to>
                                    </p:set>
                                    <p:animEffect transition="in" filter="fade">
                                      <p:cBhvr>
                                        <p:cTn id="7" dur="385" decel="100000"/>
                                        <p:tgtEl>
                                          <p:spTgt spid="249893"/>
                                        </p:tgtEl>
                                      </p:cBhvr>
                                    </p:animEffect>
                                    <p:animScale>
                                      <p:cBhvr>
                                        <p:cTn id="8" dur="385" decel="100000"/>
                                        <p:tgtEl>
                                          <p:spTgt spid="249893"/>
                                        </p:tgtEl>
                                      </p:cBhvr>
                                      <p:from x="10000" y="10000"/>
                                      <p:to x="200000" y="450000"/>
                                    </p:animScale>
                                    <p:animScale>
                                      <p:cBhvr>
                                        <p:cTn id="9" dur="615" accel="100000" fill="hold">
                                          <p:stCondLst>
                                            <p:cond delay="385"/>
                                          </p:stCondLst>
                                        </p:cTn>
                                        <p:tgtEl>
                                          <p:spTgt spid="249893"/>
                                        </p:tgtEl>
                                      </p:cBhvr>
                                      <p:from x="200000" y="450000"/>
                                      <p:to x="100000" y="100000"/>
                                    </p:animScale>
                                    <p:set>
                                      <p:cBhvr>
                                        <p:cTn id="10" dur="385" fill="hold"/>
                                        <p:tgtEl>
                                          <p:spTgt spid="249893"/>
                                        </p:tgtEl>
                                        <p:attrNameLst>
                                          <p:attrName>ppt_x</p:attrName>
                                        </p:attrNameLst>
                                      </p:cBhvr>
                                      <p:to>
                                        <p:strVal val="(0.5)"/>
                                      </p:to>
                                    </p:set>
                                    <p:anim from="(0.5)" to="(#ppt_x)" calcmode="lin" valueType="num">
                                      <p:cBhvr>
                                        <p:cTn id="11" dur="615" accel="100000" fill="hold">
                                          <p:stCondLst>
                                            <p:cond delay="385"/>
                                          </p:stCondLst>
                                        </p:cTn>
                                        <p:tgtEl>
                                          <p:spTgt spid="249893"/>
                                        </p:tgtEl>
                                        <p:attrNameLst>
                                          <p:attrName>ppt_x</p:attrName>
                                        </p:attrNameLst>
                                      </p:cBhvr>
                                    </p:anim>
                                    <p:set>
                                      <p:cBhvr>
                                        <p:cTn id="12" dur="385" fill="hold"/>
                                        <p:tgtEl>
                                          <p:spTgt spid="249893"/>
                                        </p:tgtEl>
                                        <p:attrNameLst>
                                          <p:attrName>ppt_y</p:attrName>
                                        </p:attrNameLst>
                                      </p:cBhvr>
                                      <p:to>
                                        <p:strVal val="(#ppt_y+0.4)"/>
                                      </p:to>
                                    </p:set>
                                    <p:anim from="(#ppt_y+0.4)" to="(#ppt_y)" calcmode="lin" valueType="num">
                                      <p:cBhvr>
                                        <p:cTn id="13" dur="615" accel="100000" fill="hold">
                                          <p:stCondLst>
                                            <p:cond delay="385"/>
                                          </p:stCondLst>
                                        </p:cTn>
                                        <p:tgtEl>
                                          <p:spTgt spid="24989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249894"/>
                                        </p:tgtEl>
                                        <p:attrNameLst>
                                          <p:attrName>style.visibility</p:attrName>
                                        </p:attrNameLst>
                                      </p:cBhvr>
                                      <p:to>
                                        <p:strVal val="visible"/>
                                      </p:to>
                                    </p:set>
                                    <p:animEffect transition="in" filter="fade">
                                      <p:cBhvr>
                                        <p:cTn id="18" dur="385" decel="100000"/>
                                        <p:tgtEl>
                                          <p:spTgt spid="249894"/>
                                        </p:tgtEl>
                                      </p:cBhvr>
                                    </p:animEffect>
                                    <p:animScale>
                                      <p:cBhvr>
                                        <p:cTn id="19" dur="385" decel="100000"/>
                                        <p:tgtEl>
                                          <p:spTgt spid="249894"/>
                                        </p:tgtEl>
                                      </p:cBhvr>
                                      <p:from x="10000" y="10000"/>
                                      <p:to x="200000" y="450000"/>
                                    </p:animScale>
                                    <p:animScale>
                                      <p:cBhvr>
                                        <p:cTn id="20" dur="615" accel="100000" fill="hold">
                                          <p:stCondLst>
                                            <p:cond delay="385"/>
                                          </p:stCondLst>
                                        </p:cTn>
                                        <p:tgtEl>
                                          <p:spTgt spid="249894"/>
                                        </p:tgtEl>
                                      </p:cBhvr>
                                      <p:from x="200000" y="450000"/>
                                      <p:to x="100000" y="100000"/>
                                    </p:animScale>
                                    <p:set>
                                      <p:cBhvr>
                                        <p:cTn id="21" dur="385" fill="hold"/>
                                        <p:tgtEl>
                                          <p:spTgt spid="249894"/>
                                        </p:tgtEl>
                                        <p:attrNameLst>
                                          <p:attrName>ppt_x</p:attrName>
                                        </p:attrNameLst>
                                      </p:cBhvr>
                                      <p:to>
                                        <p:strVal val="(0.5)"/>
                                      </p:to>
                                    </p:set>
                                    <p:anim from="(0.5)" to="(#ppt_x)" calcmode="lin" valueType="num">
                                      <p:cBhvr>
                                        <p:cTn id="22" dur="615" accel="100000" fill="hold">
                                          <p:stCondLst>
                                            <p:cond delay="385"/>
                                          </p:stCondLst>
                                        </p:cTn>
                                        <p:tgtEl>
                                          <p:spTgt spid="249894"/>
                                        </p:tgtEl>
                                        <p:attrNameLst>
                                          <p:attrName>ppt_x</p:attrName>
                                        </p:attrNameLst>
                                      </p:cBhvr>
                                    </p:anim>
                                    <p:set>
                                      <p:cBhvr>
                                        <p:cTn id="23" dur="385" fill="hold"/>
                                        <p:tgtEl>
                                          <p:spTgt spid="249894"/>
                                        </p:tgtEl>
                                        <p:attrNameLst>
                                          <p:attrName>ppt_y</p:attrName>
                                        </p:attrNameLst>
                                      </p:cBhvr>
                                      <p:to>
                                        <p:strVal val="(#ppt_y+0.4)"/>
                                      </p:to>
                                    </p:set>
                                    <p:anim from="(#ppt_y+0.4)" to="(#ppt_y)" calcmode="lin" valueType="num">
                                      <p:cBhvr>
                                        <p:cTn id="24" dur="615" accel="100000" fill="hold">
                                          <p:stCondLst>
                                            <p:cond delay="385"/>
                                          </p:stCondLst>
                                        </p:cTn>
                                        <p:tgtEl>
                                          <p:spTgt spid="24989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85344"/>
            <a:ext cx="8229600" cy="928255"/>
          </a:xfrm>
        </p:spPr>
        <p:txBody>
          <a:bodyPr>
            <a:scene3d>
              <a:camera prst="orthographicFront"/>
              <a:lightRig rig="soft" dir="t"/>
            </a:scene3d>
          </a:bodyPr>
          <a:lstStyle/>
          <a:p>
            <a:pPr eaLnBrk="1" fontAlgn="auto" hangingPunct="1">
              <a:spcAft>
                <a:spcPts val="0"/>
              </a:spcAft>
              <a:defRPr/>
            </a:pPr>
            <a:r>
              <a:rPr lang="en-US" altLang="zh-CN" dirty="0">
                <a:latin typeface="微软雅黑" pitchFamily="34" charset="-122"/>
                <a:ea typeface="微软雅黑" pitchFamily="34" charset="-122"/>
                <a:cs typeface="+mj-cs"/>
              </a:rPr>
              <a:t>AMBA</a:t>
            </a:r>
            <a:r>
              <a:rPr lang="zh-CN" altLang="en-US" dirty="0">
                <a:latin typeface="微软雅黑" pitchFamily="34" charset="-122"/>
                <a:ea typeface="微软雅黑" pitchFamily="34" charset="-122"/>
                <a:cs typeface="+mj-cs"/>
              </a:rPr>
              <a:t>总线 － </a:t>
            </a:r>
            <a:r>
              <a:rPr lang="en-US" altLang="zh-CN" dirty="0" smtClean="0">
                <a:latin typeface="微软雅黑" pitchFamily="34" charset="-122"/>
                <a:ea typeface="微软雅黑" pitchFamily="34" charset="-122"/>
                <a:cs typeface="+mj-cs"/>
              </a:rPr>
              <a:t>S3C2410X</a:t>
            </a:r>
            <a:endParaRPr lang="en-US" altLang="zh-CN" dirty="0">
              <a:latin typeface="微软雅黑" pitchFamily="34" charset="-122"/>
              <a:ea typeface="微软雅黑" pitchFamily="34" charset="-122"/>
              <a:cs typeface="+mj-cs"/>
            </a:endParaRPr>
          </a:p>
        </p:txBody>
      </p:sp>
      <p:pic>
        <p:nvPicPr>
          <p:cNvPr id="1167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650875"/>
            <a:ext cx="6284913" cy="630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0" y="0"/>
            <a:ext cx="8229600" cy="900545"/>
          </a:xfrm>
        </p:spPr>
        <p:txBody>
          <a:bodyPr>
            <a:scene3d>
              <a:camera prst="orthographicFront"/>
              <a:lightRig rig="soft" dir="t"/>
            </a:scene3d>
          </a:bodyPr>
          <a:lstStyle/>
          <a:p>
            <a:pPr eaLnBrk="1" fontAlgn="auto" hangingPunct="1">
              <a:spcAft>
                <a:spcPts val="0"/>
              </a:spcAft>
              <a:defRPr/>
            </a:pPr>
            <a:r>
              <a:rPr lang="en-US" altLang="zh-CN" dirty="0">
                <a:latin typeface="微软雅黑" pitchFamily="34" charset="-122"/>
                <a:ea typeface="微软雅黑" pitchFamily="34" charset="-122"/>
                <a:cs typeface="+mj-cs"/>
              </a:rPr>
              <a:t>AMBA</a:t>
            </a:r>
            <a:r>
              <a:rPr lang="zh-CN" altLang="en-US" dirty="0">
                <a:latin typeface="微软雅黑" pitchFamily="34" charset="-122"/>
                <a:ea typeface="微软雅黑" pitchFamily="34" charset="-122"/>
                <a:cs typeface="+mj-cs"/>
              </a:rPr>
              <a:t>总线</a:t>
            </a:r>
            <a:r>
              <a:rPr lang="en-US" altLang="zh-CN" dirty="0">
                <a:latin typeface="微软雅黑" pitchFamily="34" charset="-122"/>
                <a:ea typeface="微软雅黑" pitchFamily="34" charset="-122"/>
                <a:cs typeface="+mj-cs"/>
              </a:rPr>
              <a:t>-AHB</a:t>
            </a:r>
          </a:p>
        </p:txBody>
      </p:sp>
      <p:sp>
        <p:nvSpPr>
          <p:cNvPr id="251907" name="Rectangle 3"/>
          <p:cNvSpPr>
            <a:spLocks noGrp="1" noChangeArrowheads="1"/>
          </p:cNvSpPr>
          <p:nvPr>
            <p:ph type="body" idx="1"/>
          </p:nvPr>
        </p:nvSpPr>
        <p:spPr>
          <a:xfrm>
            <a:off x="4738688" y="1101725"/>
            <a:ext cx="4267200" cy="3657600"/>
          </a:xfrm>
          <a:solidFill>
            <a:schemeClr val="accent1"/>
          </a:solidFill>
        </p:spPr>
        <p:txBody>
          <a:bodyPr/>
          <a:lstStyle/>
          <a:p>
            <a:pPr eaLnBrk="1" hangingPunct="1">
              <a:lnSpc>
                <a:spcPct val="90000"/>
              </a:lnSpc>
              <a:spcBef>
                <a:spcPct val="50000"/>
              </a:spcBef>
              <a:buSzPct val="80000"/>
            </a:pPr>
            <a:r>
              <a:rPr kumimoji="0" lang="zh-CN" altLang="en-US" sz="2800" smtClean="0"/>
              <a:t>只有主单元可在任何时刻使用总线。</a:t>
            </a:r>
          </a:p>
          <a:p>
            <a:pPr eaLnBrk="1" hangingPunct="1">
              <a:lnSpc>
                <a:spcPct val="90000"/>
              </a:lnSpc>
              <a:spcBef>
                <a:spcPct val="50000"/>
              </a:spcBef>
              <a:buSzPct val="80000"/>
            </a:pPr>
            <a:r>
              <a:rPr kumimoji="0" lang="en-US" altLang="zh-CN" sz="2800" smtClean="0"/>
              <a:t>AHB</a:t>
            </a:r>
            <a:r>
              <a:rPr kumimoji="0" lang="zh-CN" altLang="en-US" sz="2800" smtClean="0"/>
              <a:t>可以有一个或多个主单元。</a:t>
            </a:r>
          </a:p>
          <a:p>
            <a:pPr eaLnBrk="1" hangingPunct="1">
              <a:lnSpc>
                <a:spcPct val="90000"/>
              </a:lnSpc>
              <a:spcBef>
                <a:spcPct val="50000"/>
              </a:spcBef>
              <a:buSzPct val="80000"/>
            </a:pPr>
            <a:r>
              <a:rPr kumimoji="0" lang="zh-CN" altLang="en-US" sz="2800" smtClean="0"/>
              <a:t>主单元可以是</a:t>
            </a:r>
            <a:r>
              <a:rPr kumimoji="0" lang="en-US" altLang="zh-CN" sz="2800" smtClean="0"/>
              <a:t>RISC</a:t>
            </a:r>
            <a:r>
              <a:rPr kumimoji="0" lang="zh-CN" altLang="en-US" sz="2800" smtClean="0"/>
              <a:t>处理器、协处理器以及</a:t>
            </a:r>
            <a:r>
              <a:rPr kumimoji="0" lang="en-US" altLang="zh-CN" sz="2800" smtClean="0"/>
              <a:t>DMA</a:t>
            </a:r>
            <a:r>
              <a:rPr kumimoji="0" lang="zh-CN" altLang="en-US" sz="2800" smtClean="0"/>
              <a:t>控制器，以</a:t>
            </a:r>
            <a:r>
              <a:rPr kumimoji="0" lang="zh-CN" altLang="en-US" sz="2800" smtClean="0">
                <a:solidFill>
                  <a:srgbClr val="660033"/>
                </a:solidFill>
              </a:rPr>
              <a:t>启动</a:t>
            </a:r>
            <a:r>
              <a:rPr kumimoji="0" lang="zh-CN" altLang="en-US" sz="2800" smtClean="0"/>
              <a:t>和</a:t>
            </a:r>
            <a:r>
              <a:rPr kumimoji="0" lang="zh-CN" altLang="en-US" sz="2800" smtClean="0">
                <a:solidFill>
                  <a:srgbClr val="660033"/>
                </a:solidFill>
              </a:rPr>
              <a:t>控制</a:t>
            </a:r>
            <a:r>
              <a:rPr kumimoji="0" lang="zh-CN" altLang="en-US" sz="2800" smtClean="0"/>
              <a:t>总线操作。</a:t>
            </a:r>
          </a:p>
        </p:txBody>
      </p:sp>
      <p:sp>
        <p:nvSpPr>
          <p:cNvPr id="251912" name="Rectangle 8"/>
          <p:cNvSpPr>
            <a:spLocks noChangeArrowheads="1"/>
          </p:cNvSpPr>
          <p:nvPr/>
        </p:nvSpPr>
        <p:spPr bwMode="auto">
          <a:xfrm>
            <a:off x="-61913" y="3006725"/>
            <a:ext cx="16700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accent2"/>
                </a:solidFill>
              </a:rPr>
              <a:t>AHB</a:t>
            </a:r>
            <a:r>
              <a:rPr lang="zh-CN" altLang="en-US" sz="2800" b="1">
                <a:solidFill>
                  <a:schemeClr val="accent2"/>
                </a:solidFill>
              </a:rPr>
              <a:t>总线</a:t>
            </a:r>
          </a:p>
        </p:txBody>
      </p:sp>
      <p:sp>
        <p:nvSpPr>
          <p:cNvPr id="251913" name="AutoShape 9"/>
          <p:cNvSpPr>
            <a:spLocks noChangeArrowheads="1"/>
          </p:cNvSpPr>
          <p:nvPr/>
        </p:nvSpPr>
        <p:spPr bwMode="auto">
          <a:xfrm>
            <a:off x="2147888" y="1101725"/>
            <a:ext cx="2057400" cy="914400"/>
          </a:xfrm>
          <a:prstGeom prst="roundRect">
            <a:avLst>
              <a:gd name="adj" fmla="val 16667"/>
            </a:avLst>
          </a:prstGeom>
          <a:solidFill>
            <a:schemeClr val="folHlink"/>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kumimoji="0" lang="zh-CN" altLang="en-US" sz="2800" b="1">
                <a:latin typeface="Times New Roman" panose="02020603050405020304" pitchFamily="18" charset="0"/>
                <a:ea typeface="隶书" panose="02010509060101010101" pitchFamily="49" charset="-122"/>
              </a:rPr>
              <a:t>主单元</a:t>
            </a:r>
          </a:p>
        </p:txBody>
      </p:sp>
      <p:sp>
        <p:nvSpPr>
          <p:cNvPr id="251914" name="AutoShape 10"/>
          <p:cNvSpPr>
            <a:spLocks noChangeArrowheads="1"/>
          </p:cNvSpPr>
          <p:nvPr/>
        </p:nvSpPr>
        <p:spPr bwMode="auto">
          <a:xfrm>
            <a:off x="2147888" y="2244725"/>
            <a:ext cx="2057400" cy="914400"/>
          </a:xfrm>
          <a:prstGeom prst="roundRect">
            <a:avLst>
              <a:gd name="adj" fmla="val 16667"/>
            </a:avLst>
          </a:prstGeom>
          <a:solidFill>
            <a:schemeClr val="folHlink"/>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kumimoji="0" lang="zh-CN" altLang="en-US" sz="2800" b="1">
                <a:latin typeface="Times New Roman" panose="02020603050405020304" pitchFamily="18" charset="0"/>
                <a:ea typeface="隶书" panose="02010509060101010101" pitchFamily="49" charset="-122"/>
              </a:rPr>
              <a:t>从单元</a:t>
            </a:r>
          </a:p>
        </p:txBody>
      </p:sp>
      <p:sp>
        <p:nvSpPr>
          <p:cNvPr id="251915" name="AutoShape 11"/>
          <p:cNvSpPr>
            <a:spLocks noChangeArrowheads="1"/>
          </p:cNvSpPr>
          <p:nvPr/>
        </p:nvSpPr>
        <p:spPr bwMode="auto">
          <a:xfrm>
            <a:off x="2147888" y="3387725"/>
            <a:ext cx="2057400" cy="914400"/>
          </a:xfrm>
          <a:prstGeom prst="roundRect">
            <a:avLst>
              <a:gd name="adj" fmla="val 16667"/>
            </a:avLst>
          </a:prstGeom>
          <a:solidFill>
            <a:schemeClr val="folHlink"/>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隶书" panose="02010509060101010101" pitchFamily="49" charset="-122"/>
              </a:rPr>
              <a:t>仲裁器</a:t>
            </a:r>
          </a:p>
        </p:txBody>
      </p:sp>
      <p:sp>
        <p:nvSpPr>
          <p:cNvPr id="251916" name="AutoShape 12"/>
          <p:cNvSpPr>
            <a:spLocks noChangeArrowheads="1"/>
          </p:cNvSpPr>
          <p:nvPr/>
        </p:nvSpPr>
        <p:spPr bwMode="auto">
          <a:xfrm>
            <a:off x="2147888" y="4530725"/>
            <a:ext cx="2057400" cy="914400"/>
          </a:xfrm>
          <a:prstGeom prst="roundRect">
            <a:avLst>
              <a:gd name="adj" fmla="val 16667"/>
            </a:avLst>
          </a:prstGeom>
          <a:solidFill>
            <a:schemeClr val="folHlink"/>
          </a:solidFill>
          <a:ln w="9525">
            <a:solidFill>
              <a:schemeClr val="tx1"/>
            </a:solidFill>
            <a:round/>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kumimoji="0" lang="zh-CN" altLang="en-US" sz="2800" b="1">
                <a:latin typeface="Times New Roman" panose="02020603050405020304" pitchFamily="18" charset="0"/>
                <a:ea typeface="隶书" panose="02010509060101010101" pitchFamily="49" charset="-122"/>
              </a:rPr>
              <a:t>译码器</a:t>
            </a:r>
          </a:p>
        </p:txBody>
      </p:sp>
      <p:sp>
        <p:nvSpPr>
          <p:cNvPr id="251917" name="AutoShape 13"/>
          <p:cNvSpPr>
            <a:spLocks/>
          </p:cNvSpPr>
          <p:nvPr/>
        </p:nvSpPr>
        <p:spPr bwMode="auto">
          <a:xfrm>
            <a:off x="1614488" y="1406525"/>
            <a:ext cx="457200" cy="3733800"/>
          </a:xfrm>
          <a:prstGeom prst="leftBrace">
            <a:avLst>
              <a:gd name="adj1" fmla="val 680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918" name="AutoShape 14"/>
          <p:cNvSpPr>
            <a:spLocks noChangeArrowheads="1"/>
          </p:cNvSpPr>
          <p:nvPr/>
        </p:nvSpPr>
        <p:spPr bwMode="auto">
          <a:xfrm>
            <a:off x="4281488" y="14827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919" name="AutoShape 15"/>
          <p:cNvSpPr>
            <a:spLocks noChangeArrowheads="1"/>
          </p:cNvSpPr>
          <p:nvPr/>
        </p:nvSpPr>
        <p:spPr bwMode="auto">
          <a:xfrm>
            <a:off x="4281488" y="24733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920" name="AutoShape 16"/>
          <p:cNvSpPr>
            <a:spLocks noChangeArrowheads="1"/>
          </p:cNvSpPr>
          <p:nvPr/>
        </p:nvSpPr>
        <p:spPr bwMode="auto">
          <a:xfrm>
            <a:off x="4281488" y="36925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921" name="AutoShape 17"/>
          <p:cNvSpPr>
            <a:spLocks noChangeArrowheads="1"/>
          </p:cNvSpPr>
          <p:nvPr/>
        </p:nvSpPr>
        <p:spPr bwMode="auto">
          <a:xfrm>
            <a:off x="4281488" y="48355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922" name="Rectangle 18"/>
          <p:cNvSpPr>
            <a:spLocks noChangeArrowheads="1"/>
          </p:cNvSpPr>
          <p:nvPr/>
        </p:nvSpPr>
        <p:spPr bwMode="auto">
          <a:xfrm>
            <a:off x="4738688" y="1177925"/>
            <a:ext cx="4267200" cy="5334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lnSpc>
                <a:spcPct val="90000"/>
              </a:lnSpc>
              <a:spcBef>
                <a:spcPct val="50000"/>
              </a:spcBef>
              <a:buClrTx/>
              <a:buSzPct val="80000"/>
              <a:buFontTx/>
              <a:buChar char="•"/>
            </a:pPr>
            <a:r>
              <a:rPr kumimoji="0" lang="zh-CN" altLang="en-US" sz="2400" b="1">
                <a:solidFill>
                  <a:schemeClr val="accent2"/>
                </a:solidFill>
                <a:latin typeface="仿宋_GB2312" pitchFamily="49" charset="-122"/>
                <a:ea typeface="仿宋_GB2312" pitchFamily="49" charset="-122"/>
              </a:rPr>
              <a:t>可以响应（并非启动）读或写总线操作。</a:t>
            </a:r>
          </a:p>
          <a:p>
            <a:pPr eaLnBrk="1" hangingPunct="1">
              <a:lnSpc>
                <a:spcPct val="90000"/>
              </a:lnSpc>
              <a:spcBef>
                <a:spcPct val="50000"/>
              </a:spcBef>
              <a:buClrTx/>
              <a:buSzPct val="80000"/>
              <a:buFontTx/>
              <a:buChar char="•"/>
            </a:pPr>
            <a:r>
              <a:rPr kumimoji="0" lang="zh-CN" altLang="en-US" sz="2400" b="1">
                <a:solidFill>
                  <a:schemeClr val="accent2"/>
                </a:solidFill>
                <a:latin typeface="仿宋_GB2312" pitchFamily="49" charset="-122"/>
                <a:ea typeface="仿宋_GB2312" pitchFamily="49" charset="-122"/>
              </a:rPr>
              <a:t>总线的从单元可以在给定的地址范围内对读写操作进行相应的反应。</a:t>
            </a:r>
          </a:p>
          <a:p>
            <a:pPr eaLnBrk="1" hangingPunct="1">
              <a:lnSpc>
                <a:spcPct val="90000"/>
              </a:lnSpc>
              <a:spcBef>
                <a:spcPct val="50000"/>
              </a:spcBef>
              <a:buClrTx/>
              <a:buSzPct val="80000"/>
              <a:buFontTx/>
              <a:buChar char="•"/>
            </a:pPr>
            <a:r>
              <a:rPr kumimoji="0" lang="zh-CN" altLang="en-US" sz="2400" b="1">
                <a:solidFill>
                  <a:schemeClr val="accent2"/>
                </a:solidFill>
                <a:latin typeface="仿宋_GB2312" pitchFamily="49" charset="-122"/>
                <a:ea typeface="仿宋_GB2312" pitchFamily="49" charset="-122"/>
              </a:rPr>
              <a:t>从单元向主单元发出成功、失败信号或等待各种反馈信号。</a:t>
            </a:r>
          </a:p>
          <a:p>
            <a:pPr eaLnBrk="1" hangingPunct="1">
              <a:lnSpc>
                <a:spcPct val="90000"/>
              </a:lnSpc>
              <a:spcBef>
                <a:spcPct val="50000"/>
              </a:spcBef>
              <a:buClrTx/>
              <a:buSzPct val="80000"/>
              <a:buFontTx/>
              <a:buChar char="•"/>
            </a:pPr>
            <a:r>
              <a:rPr kumimoji="0" lang="zh-CN" altLang="en-US" sz="2400" b="1">
                <a:solidFill>
                  <a:schemeClr val="accent2"/>
                </a:solidFill>
                <a:latin typeface="仿宋_GB2312" pitchFamily="49" charset="-122"/>
                <a:ea typeface="仿宋_GB2312" pitchFamily="49" charset="-122"/>
              </a:rPr>
              <a:t>从单元通常是其复杂程度不足以成为主单元的固定功能块，例如外存接口、总线桥接口以及任何内存都可以是从单元，系统的其他外设也包含在</a:t>
            </a:r>
            <a:r>
              <a:rPr kumimoji="0" lang="en-US" altLang="zh-CN" sz="2400" b="1">
                <a:solidFill>
                  <a:schemeClr val="accent2"/>
                </a:solidFill>
                <a:latin typeface="仿宋_GB2312" pitchFamily="49" charset="-122"/>
                <a:ea typeface="仿宋_GB2312" pitchFamily="49" charset="-122"/>
              </a:rPr>
              <a:t>AHB</a:t>
            </a:r>
            <a:r>
              <a:rPr kumimoji="0" lang="zh-CN" altLang="en-US" sz="2400" b="1">
                <a:solidFill>
                  <a:schemeClr val="accent2"/>
                </a:solidFill>
                <a:latin typeface="仿宋_GB2312" pitchFamily="49" charset="-122"/>
                <a:ea typeface="仿宋_GB2312" pitchFamily="49" charset="-122"/>
              </a:rPr>
              <a:t>的从单元中。 </a:t>
            </a:r>
          </a:p>
        </p:txBody>
      </p:sp>
      <p:sp>
        <p:nvSpPr>
          <p:cNvPr id="251923" name="Rectangle 19"/>
          <p:cNvSpPr>
            <a:spLocks noChangeArrowheads="1"/>
          </p:cNvSpPr>
          <p:nvPr/>
        </p:nvSpPr>
        <p:spPr bwMode="auto">
          <a:xfrm>
            <a:off x="4738688" y="3159125"/>
            <a:ext cx="4267200" cy="304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lnSpc>
                <a:spcPct val="90000"/>
              </a:lnSpc>
              <a:spcBef>
                <a:spcPct val="50000"/>
              </a:spcBef>
              <a:buClrTx/>
              <a:buSzPct val="80000"/>
              <a:buFontTx/>
              <a:buChar char="•"/>
            </a:pPr>
            <a:r>
              <a:rPr kumimoji="0" lang="zh-CN" altLang="en-US" sz="2400" b="1">
                <a:solidFill>
                  <a:schemeClr val="accent2"/>
                </a:solidFill>
                <a:latin typeface="仿宋_GB2312" pitchFamily="49" charset="-122"/>
                <a:ea typeface="仿宋_GB2312" pitchFamily="49" charset="-122"/>
              </a:rPr>
              <a:t>用来确定控制总线是哪个主单元，以保证在任何时候只有一个主单元可以启动数据传输。</a:t>
            </a:r>
          </a:p>
          <a:p>
            <a:pPr eaLnBrk="1" hangingPunct="1">
              <a:lnSpc>
                <a:spcPct val="90000"/>
              </a:lnSpc>
              <a:spcBef>
                <a:spcPct val="50000"/>
              </a:spcBef>
              <a:buClrTx/>
              <a:buSzPct val="80000"/>
              <a:buFontTx/>
              <a:buChar char="•"/>
            </a:pPr>
            <a:r>
              <a:rPr kumimoji="0" lang="zh-CN" altLang="en-US" sz="2400" b="1">
                <a:solidFill>
                  <a:schemeClr val="accent2"/>
                </a:solidFill>
                <a:latin typeface="仿宋_GB2312" pitchFamily="49" charset="-122"/>
                <a:ea typeface="仿宋_GB2312" pitchFamily="49" charset="-122"/>
              </a:rPr>
              <a:t>一般来说仲裁协议都是固定好的，例如最高优先级方法或平等方法，可根据实际的情况选择适当的仲裁协议。</a:t>
            </a:r>
          </a:p>
        </p:txBody>
      </p:sp>
      <p:sp>
        <p:nvSpPr>
          <p:cNvPr id="251924" name="Rectangle 20"/>
          <p:cNvSpPr>
            <a:spLocks noChangeArrowheads="1"/>
          </p:cNvSpPr>
          <p:nvPr/>
        </p:nvSpPr>
        <p:spPr bwMode="auto">
          <a:xfrm>
            <a:off x="4738688" y="4530725"/>
            <a:ext cx="4267200" cy="1143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lnSpc>
                <a:spcPct val="90000"/>
              </a:lnSpc>
              <a:spcBef>
                <a:spcPct val="50000"/>
              </a:spcBef>
              <a:buClrTx/>
              <a:buSzPct val="80000"/>
              <a:buFontTx/>
              <a:buChar char="•"/>
            </a:pPr>
            <a:r>
              <a:rPr kumimoji="0" lang="zh-CN" altLang="en-US" sz="2400" b="1">
                <a:solidFill>
                  <a:schemeClr val="accent2"/>
                </a:solidFill>
                <a:latin typeface="仿宋_GB2312" pitchFamily="49" charset="-122"/>
                <a:ea typeface="仿宋_GB2312" pitchFamily="49" charset="-122"/>
              </a:rPr>
              <a:t>总线译码器用于传输译码工作，提供传输过程中从单元的片选信号。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51912"/>
                                        </p:tgtEl>
                                        <p:attrNameLst>
                                          <p:attrName>style.visibility</p:attrName>
                                        </p:attrNameLst>
                                      </p:cBhvr>
                                      <p:to>
                                        <p:strVal val="visible"/>
                                      </p:to>
                                    </p:set>
                                    <p:animEffect transition="in" filter="fade">
                                      <p:cBhvr>
                                        <p:cTn id="7" dur="1000"/>
                                        <p:tgtEl>
                                          <p:spTgt spid="251912"/>
                                        </p:tgtEl>
                                      </p:cBhvr>
                                    </p:animEffect>
                                    <p:anim calcmode="lin" valueType="num">
                                      <p:cBhvr>
                                        <p:cTn id="8" dur="1000" fill="hold"/>
                                        <p:tgtEl>
                                          <p:spTgt spid="251912"/>
                                        </p:tgtEl>
                                        <p:attrNameLst>
                                          <p:attrName>ppt_x</p:attrName>
                                        </p:attrNameLst>
                                      </p:cBhvr>
                                      <p:tavLst>
                                        <p:tav tm="0">
                                          <p:val>
                                            <p:strVal val="#ppt_x"/>
                                          </p:val>
                                        </p:tav>
                                        <p:tav tm="100000">
                                          <p:val>
                                            <p:strVal val="#ppt_x"/>
                                          </p:val>
                                        </p:tav>
                                      </p:tavLst>
                                    </p:anim>
                                    <p:anim calcmode="lin" valueType="num">
                                      <p:cBhvr>
                                        <p:cTn id="9" dur="1000" fill="hold"/>
                                        <p:tgtEl>
                                          <p:spTgt spid="25191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51917"/>
                                        </p:tgtEl>
                                        <p:attrNameLst>
                                          <p:attrName>style.visibility</p:attrName>
                                        </p:attrNameLst>
                                      </p:cBhvr>
                                      <p:to>
                                        <p:strVal val="visible"/>
                                      </p:to>
                                    </p:set>
                                    <p:animEffect transition="in" filter="wipe(left)">
                                      <p:cBhvr>
                                        <p:cTn id="13" dur="500"/>
                                        <p:tgtEl>
                                          <p:spTgt spid="251917"/>
                                        </p:tgtEl>
                                      </p:cBhvr>
                                    </p:animEffect>
                                  </p:childTnLst>
                                </p:cTn>
                              </p:par>
                            </p:childTnLst>
                          </p:cTn>
                        </p:par>
                        <p:par>
                          <p:cTn id="14" fill="hold" nodeType="afterGroup">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51913"/>
                                        </p:tgtEl>
                                        <p:attrNameLst>
                                          <p:attrName>style.visibility</p:attrName>
                                        </p:attrNameLst>
                                      </p:cBhvr>
                                      <p:to>
                                        <p:strVal val="visible"/>
                                      </p:to>
                                    </p:set>
                                    <p:animEffect transition="in" filter="fade">
                                      <p:cBhvr>
                                        <p:cTn id="17" dur="1000"/>
                                        <p:tgtEl>
                                          <p:spTgt spid="251913"/>
                                        </p:tgtEl>
                                      </p:cBhvr>
                                    </p:animEffect>
                                    <p:anim calcmode="lin" valueType="num">
                                      <p:cBhvr>
                                        <p:cTn id="18" dur="1000" fill="hold"/>
                                        <p:tgtEl>
                                          <p:spTgt spid="251913"/>
                                        </p:tgtEl>
                                        <p:attrNameLst>
                                          <p:attrName>ppt_x</p:attrName>
                                        </p:attrNameLst>
                                      </p:cBhvr>
                                      <p:tavLst>
                                        <p:tav tm="0">
                                          <p:val>
                                            <p:strVal val="#ppt_x"/>
                                          </p:val>
                                        </p:tav>
                                        <p:tav tm="100000">
                                          <p:val>
                                            <p:strVal val="#ppt_x"/>
                                          </p:val>
                                        </p:tav>
                                      </p:tavLst>
                                    </p:anim>
                                    <p:anim calcmode="lin" valueType="num">
                                      <p:cBhvr>
                                        <p:cTn id="19" dur="1000" fill="hold"/>
                                        <p:tgtEl>
                                          <p:spTgt spid="251913"/>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2500"/>
                            </p:stCondLst>
                            <p:childTnLst>
                              <p:par>
                                <p:cTn id="21" presetID="47" presetClass="entr" presetSubtype="0" fill="hold" grpId="0" nodeType="afterEffect">
                                  <p:stCondLst>
                                    <p:cond delay="0"/>
                                  </p:stCondLst>
                                  <p:childTnLst>
                                    <p:set>
                                      <p:cBhvr>
                                        <p:cTn id="22" dur="1" fill="hold">
                                          <p:stCondLst>
                                            <p:cond delay="0"/>
                                          </p:stCondLst>
                                        </p:cTn>
                                        <p:tgtEl>
                                          <p:spTgt spid="251914"/>
                                        </p:tgtEl>
                                        <p:attrNameLst>
                                          <p:attrName>style.visibility</p:attrName>
                                        </p:attrNameLst>
                                      </p:cBhvr>
                                      <p:to>
                                        <p:strVal val="visible"/>
                                      </p:to>
                                    </p:set>
                                    <p:animEffect transition="in" filter="fade">
                                      <p:cBhvr>
                                        <p:cTn id="23" dur="1000"/>
                                        <p:tgtEl>
                                          <p:spTgt spid="251914"/>
                                        </p:tgtEl>
                                      </p:cBhvr>
                                    </p:animEffect>
                                    <p:anim calcmode="lin" valueType="num">
                                      <p:cBhvr>
                                        <p:cTn id="24" dur="1000" fill="hold"/>
                                        <p:tgtEl>
                                          <p:spTgt spid="251914"/>
                                        </p:tgtEl>
                                        <p:attrNameLst>
                                          <p:attrName>ppt_x</p:attrName>
                                        </p:attrNameLst>
                                      </p:cBhvr>
                                      <p:tavLst>
                                        <p:tav tm="0">
                                          <p:val>
                                            <p:strVal val="#ppt_x"/>
                                          </p:val>
                                        </p:tav>
                                        <p:tav tm="100000">
                                          <p:val>
                                            <p:strVal val="#ppt_x"/>
                                          </p:val>
                                        </p:tav>
                                      </p:tavLst>
                                    </p:anim>
                                    <p:anim calcmode="lin" valueType="num">
                                      <p:cBhvr>
                                        <p:cTn id="25" dur="1000" fill="hold"/>
                                        <p:tgtEl>
                                          <p:spTgt spid="251914"/>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3500"/>
                            </p:stCondLst>
                            <p:childTnLst>
                              <p:par>
                                <p:cTn id="27" presetID="47" presetClass="entr" presetSubtype="0" fill="hold" grpId="0" nodeType="afterEffect">
                                  <p:stCondLst>
                                    <p:cond delay="0"/>
                                  </p:stCondLst>
                                  <p:childTnLst>
                                    <p:set>
                                      <p:cBhvr>
                                        <p:cTn id="28" dur="1" fill="hold">
                                          <p:stCondLst>
                                            <p:cond delay="0"/>
                                          </p:stCondLst>
                                        </p:cTn>
                                        <p:tgtEl>
                                          <p:spTgt spid="251915"/>
                                        </p:tgtEl>
                                        <p:attrNameLst>
                                          <p:attrName>style.visibility</p:attrName>
                                        </p:attrNameLst>
                                      </p:cBhvr>
                                      <p:to>
                                        <p:strVal val="visible"/>
                                      </p:to>
                                    </p:set>
                                    <p:animEffect transition="in" filter="fade">
                                      <p:cBhvr>
                                        <p:cTn id="29" dur="1000"/>
                                        <p:tgtEl>
                                          <p:spTgt spid="251915"/>
                                        </p:tgtEl>
                                      </p:cBhvr>
                                    </p:animEffect>
                                    <p:anim calcmode="lin" valueType="num">
                                      <p:cBhvr>
                                        <p:cTn id="30" dur="1000" fill="hold"/>
                                        <p:tgtEl>
                                          <p:spTgt spid="251915"/>
                                        </p:tgtEl>
                                        <p:attrNameLst>
                                          <p:attrName>ppt_x</p:attrName>
                                        </p:attrNameLst>
                                      </p:cBhvr>
                                      <p:tavLst>
                                        <p:tav tm="0">
                                          <p:val>
                                            <p:strVal val="#ppt_x"/>
                                          </p:val>
                                        </p:tav>
                                        <p:tav tm="100000">
                                          <p:val>
                                            <p:strVal val="#ppt_x"/>
                                          </p:val>
                                        </p:tav>
                                      </p:tavLst>
                                    </p:anim>
                                    <p:anim calcmode="lin" valueType="num">
                                      <p:cBhvr>
                                        <p:cTn id="31" dur="1000" fill="hold"/>
                                        <p:tgtEl>
                                          <p:spTgt spid="251915"/>
                                        </p:tgtEl>
                                        <p:attrNameLst>
                                          <p:attrName>ppt_y</p:attrName>
                                        </p:attrNameLst>
                                      </p:cBhvr>
                                      <p:tavLst>
                                        <p:tav tm="0">
                                          <p:val>
                                            <p:strVal val="#ppt_y-.1"/>
                                          </p:val>
                                        </p:tav>
                                        <p:tav tm="100000">
                                          <p:val>
                                            <p:strVal val="#ppt_y"/>
                                          </p:val>
                                        </p:tav>
                                      </p:tavLst>
                                    </p:anim>
                                  </p:childTnLst>
                                </p:cTn>
                              </p:par>
                            </p:childTnLst>
                          </p:cTn>
                        </p:par>
                        <p:par>
                          <p:cTn id="32" fill="hold" nodeType="afterGroup">
                            <p:stCondLst>
                              <p:cond delay="4500"/>
                            </p:stCondLst>
                            <p:childTnLst>
                              <p:par>
                                <p:cTn id="33" presetID="47" presetClass="entr" presetSubtype="0" fill="hold" grpId="0" nodeType="afterEffect">
                                  <p:stCondLst>
                                    <p:cond delay="0"/>
                                  </p:stCondLst>
                                  <p:childTnLst>
                                    <p:set>
                                      <p:cBhvr>
                                        <p:cTn id="34" dur="1" fill="hold">
                                          <p:stCondLst>
                                            <p:cond delay="0"/>
                                          </p:stCondLst>
                                        </p:cTn>
                                        <p:tgtEl>
                                          <p:spTgt spid="251916"/>
                                        </p:tgtEl>
                                        <p:attrNameLst>
                                          <p:attrName>style.visibility</p:attrName>
                                        </p:attrNameLst>
                                      </p:cBhvr>
                                      <p:to>
                                        <p:strVal val="visible"/>
                                      </p:to>
                                    </p:set>
                                    <p:animEffect transition="in" filter="fade">
                                      <p:cBhvr>
                                        <p:cTn id="35" dur="1000"/>
                                        <p:tgtEl>
                                          <p:spTgt spid="251916"/>
                                        </p:tgtEl>
                                      </p:cBhvr>
                                    </p:animEffect>
                                    <p:anim calcmode="lin" valueType="num">
                                      <p:cBhvr>
                                        <p:cTn id="36" dur="1000" fill="hold"/>
                                        <p:tgtEl>
                                          <p:spTgt spid="251916"/>
                                        </p:tgtEl>
                                        <p:attrNameLst>
                                          <p:attrName>ppt_x</p:attrName>
                                        </p:attrNameLst>
                                      </p:cBhvr>
                                      <p:tavLst>
                                        <p:tav tm="0">
                                          <p:val>
                                            <p:strVal val="#ppt_x"/>
                                          </p:val>
                                        </p:tav>
                                        <p:tav tm="100000">
                                          <p:val>
                                            <p:strVal val="#ppt_x"/>
                                          </p:val>
                                        </p:tav>
                                      </p:tavLst>
                                    </p:anim>
                                    <p:anim calcmode="lin" valueType="num">
                                      <p:cBhvr>
                                        <p:cTn id="37" dur="1000" fill="hold"/>
                                        <p:tgtEl>
                                          <p:spTgt spid="251916"/>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18"/>
                                        </p:tgtEl>
                                        <p:attrNameLst>
                                          <p:attrName>style.visibility</p:attrName>
                                        </p:attrNameLst>
                                      </p:cBhvr>
                                      <p:to>
                                        <p:strVal val="visible"/>
                                      </p:to>
                                    </p:set>
                                    <p:animEffect transition="in" filter="wipe(left)">
                                      <p:cBhvr>
                                        <p:cTn id="42" dur="500"/>
                                        <p:tgtEl>
                                          <p:spTgt spid="251918"/>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51907">
                                            <p:bg/>
                                          </p:spTgt>
                                        </p:tgtEl>
                                        <p:attrNameLst>
                                          <p:attrName>style.visibility</p:attrName>
                                        </p:attrNameLst>
                                      </p:cBhvr>
                                      <p:to>
                                        <p:strVal val="visible"/>
                                      </p:to>
                                    </p:set>
                                    <p:animEffect transition="in" filter="wipe(left)">
                                      <p:cBhvr>
                                        <p:cTn id="46" dur="500"/>
                                        <p:tgtEl>
                                          <p:spTgt spid="251907">
                                            <p:bg/>
                                          </p:spTgt>
                                        </p:tgtEl>
                                      </p:cBhvr>
                                    </p:animEffec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51907">
                                            <p:txEl>
                                              <p:pRg st="0" end="0"/>
                                            </p:txEl>
                                          </p:spTgt>
                                        </p:tgtEl>
                                        <p:attrNameLst>
                                          <p:attrName>style.visibility</p:attrName>
                                        </p:attrNameLst>
                                      </p:cBhvr>
                                      <p:to>
                                        <p:strVal val="visible"/>
                                      </p:to>
                                    </p:set>
                                    <p:animEffect transition="in" filter="wipe(left)">
                                      <p:cBhvr>
                                        <p:cTn id="50" dur="500"/>
                                        <p:tgtEl>
                                          <p:spTgt spid="251907">
                                            <p:txEl>
                                              <p:pRg st="0" end="0"/>
                                            </p:txEl>
                                          </p:spTgt>
                                        </p:tgtEl>
                                      </p:cBhvr>
                                    </p:animEffect>
                                  </p:childTnLst>
                                </p:cTn>
                              </p:par>
                            </p:childTnLst>
                          </p:cTn>
                        </p:par>
                        <p:par>
                          <p:cTn id="51" fill="hold" nodeType="afterGroup">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251907">
                                            <p:txEl>
                                              <p:pRg st="1" end="1"/>
                                            </p:txEl>
                                          </p:spTgt>
                                        </p:tgtEl>
                                        <p:attrNameLst>
                                          <p:attrName>style.visibility</p:attrName>
                                        </p:attrNameLst>
                                      </p:cBhvr>
                                      <p:to>
                                        <p:strVal val="visible"/>
                                      </p:to>
                                    </p:set>
                                    <p:animEffect transition="in" filter="wipe(left)">
                                      <p:cBhvr>
                                        <p:cTn id="54" dur="500"/>
                                        <p:tgtEl>
                                          <p:spTgt spid="251907">
                                            <p:txEl>
                                              <p:pRg st="1" end="1"/>
                                            </p:txEl>
                                          </p:spTgt>
                                        </p:tgtEl>
                                      </p:cBhvr>
                                    </p:animEffect>
                                  </p:childTnLst>
                                </p:cTn>
                              </p:par>
                            </p:childTnLst>
                          </p:cTn>
                        </p:par>
                        <p:par>
                          <p:cTn id="55" fill="hold" nodeType="afterGroup">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251907">
                                            <p:txEl>
                                              <p:pRg st="2" end="2"/>
                                            </p:txEl>
                                          </p:spTgt>
                                        </p:tgtEl>
                                        <p:attrNameLst>
                                          <p:attrName>style.visibility</p:attrName>
                                        </p:attrNameLst>
                                      </p:cBhvr>
                                      <p:to>
                                        <p:strVal val="visible"/>
                                      </p:to>
                                    </p:set>
                                    <p:animEffect transition="in" filter="wipe(left)">
                                      <p:cBhvr>
                                        <p:cTn id="58" dur="500"/>
                                        <p:tgtEl>
                                          <p:spTgt spid="251907">
                                            <p:txEl>
                                              <p:pRg st="2" end="2"/>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xit" presetSubtype="0" fill="hold" grpId="1" nodeType="clickEffect">
                                  <p:stCondLst>
                                    <p:cond delay="0"/>
                                  </p:stCondLst>
                                  <p:childTnLst>
                                    <p:animEffect transition="out" filter="dissolve">
                                      <p:cBhvr>
                                        <p:cTn id="62" dur="500"/>
                                        <p:tgtEl>
                                          <p:spTgt spid="251918"/>
                                        </p:tgtEl>
                                      </p:cBhvr>
                                    </p:animEffect>
                                    <p:set>
                                      <p:cBhvr>
                                        <p:cTn id="63" dur="1" fill="hold">
                                          <p:stCondLst>
                                            <p:cond delay="499"/>
                                          </p:stCondLst>
                                        </p:cTn>
                                        <p:tgtEl>
                                          <p:spTgt spid="251918"/>
                                        </p:tgtEl>
                                        <p:attrNameLst>
                                          <p:attrName>style.visibility</p:attrName>
                                        </p:attrNameLst>
                                      </p:cBhvr>
                                      <p:to>
                                        <p:strVal val="hidden"/>
                                      </p:to>
                                    </p:set>
                                  </p:childTnLst>
                                </p:cTn>
                              </p:par>
                            </p:childTnLst>
                          </p:cTn>
                        </p:par>
                        <p:par>
                          <p:cTn id="64" fill="hold" nodeType="afterGroup">
                            <p:stCondLst>
                              <p:cond delay="500"/>
                            </p:stCondLst>
                            <p:childTnLst>
                              <p:par>
                                <p:cTn id="65" presetID="9" presetClass="exit" presetSubtype="0" fill="hold" grpId="1" nodeType="afterEffect">
                                  <p:stCondLst>
                                    <p:cond delay="0"/>
                                  </p:stCondLst>
                                  <p:childTnLst>
                                    <p:animEffect transition="out" filter="dissolve">
                                      <p:cBhvr>
                                        <p:cTn id="66" dur="500"/>
                                        <p:tgtEl>
                                          <p:spTgt spid="251907">
                                            <p:txEl>
                                              <p:pRg st="0" end="0"/>
                                            </p:txEl>
                                          </p:spTgt>
                                        </p:tgtEl>
                                      </p:cBhvr>
                                    </p:animEffect>
                                    <p:set>
                                      <p:cBhvr>
                                        <p:cTn id="67" dur="1" fill="hold">
                                          <p:stCondLst>
                                            <p:cond delay="499"/>
                                          </p:stCondLst>
                                        </p:cTn>
                                        <p:tgtEl>
                                          <p:spTgt spid="251907">
                                            <p:txEl>
                                              <p:pRg st="0" end="0"/>
                                            </p:txEl>
                                          </p:spTgt>
                                        </p:tgtEl>
                                        <p:attrNameLst>
                                          <p:attrName>style.visibility</p:attrName>
                                        </p:attrNameLst>
                                      </p:cBhvr>
                                      <p:to>
                                        <p:strVal val="hidden"/>
                                      </p:to>
                                    </p:set>
                                  </p:childTnLst>
                                </p:cTn>
                              </p:par>
                            </p:childTnLst>
                          </p:cTn>
                        </p:par>
                        <p:par>
                          <p:cTn id="68" fill="hold" nodeType="afterGroup">
                            <p:stCondLst>
                              <p:cond delay="1000"/>
                            </p:stCondLst>
                            <p:childTnLst>
                              <p:par>
                                <p:cTn id="69" presetID="9" presetClass="exit" presetSubtype="0" fill="hold" grpId="1" nodeType="afterEffect">
                                  <p:stCondLst>
                                    <p:cond delay="0"/>
                                  </p:stCondLst>
                                  <p:childTnLst>
                                    <p:animEffect transition="out" filter="dissolve">
                                      <p:cBhvr>
                                        <p:cTn id="70" dur="500"/>
                                        <p:tgtEl>
                                          <p:spTgt spid="251907">
                                            <p:txEl>
                                              <p:pRg st="1" end="1"/>
                                            </p:txEl>
                                          </p:spTgt>
                                        </p:tgtEl>
                                      </p:cBhvr>
                                    </p:animEffect>
                                    <p:set>
                                      <p:cBhvr>
                                        <p:cTn id="71" dur="1" fill="hold">
                                          <p:stCondLst>
                                            <p:cond delay="499"/>
                                          </p:stCondLst>
                                        </p:cTn>
                                        <p:tgtEl>
                                          <p:spTgt spid="251907">
                                            <p:txEl>
                                              <p:pRg st="1" end="1"/>
                                            </p:txEl>
                                          </p:spTgt>
                                        </p:tgtEl>
                                        <p:attrNameLst>
                                          <p:attrName>style.visibility</p:attrName>
                                        </p:attrNameLst>
                                      </p:cBhvr>
                                      <p:to>
                                        <p:strVal val="hidden"/>
                                      </p:to>
                                    </p:set>
                                  </p:childTnLst>
                                </p:cTn>
                              </p:par>
                            </p:childTnLst>
                          </p:cTn>
                        </p:par>
                        <p:par>
                          <p:cTn id="72" fill="hold" nodeType="afterGroup">
                            <p:stCondLst>
                              <p:cond delay="1500"/>
                            </p:stCondLst>
                            <p:childTnLst>
                              <p:par>
                                <p:cTn id="73" presetID="9" presetClass="exit" presetSubtype="0" fill="hold" grpId="1" nodeType="afterEffect">
                                  <p:stCondLst>
                                    <p:cond delay="0"/>
                                  </p:stCondLst>
                                  <p:childTnLst>
                                    <p:animEffect transition="out" filter="dissolve">
                                      <p:cBhvr>
                                        <p:cTn id="74" dur="500"/>
                                        <p:tgtEl>
                                          <p:spTgt spid="251907">
                                            <p:txEl>
                                              <p:pRg st="2" end="2"/>
                                            </p:txEl>
                                          </p:spTgt>
                                        </p:tgtEl>
                                      </p:cBhvr>
                                    </p:animEffect>
                                    <p:set>
                                      <p:cBhvr>
                                        <p:cTn id="75" dur="1" fill="hold">
                                          <p:stCondLst>
                                            <p:cond delay="499"/>
                                          </p:stCondLst>
                                        </p:cTn>
                                        <p:tgtEl>
                                          <p:spTgt spid="251907">
                                            <p:txEl>
                                              <p:pRg st="2" end="2"/>
                                            </p:txEl>
                                          </p:spTgt>
                                        </p:tgtEl>
                                        <p:attrNameLst>
                                          <p:attrName>style.visibility</p:attrName>
                                        </p:attrNameLst>
                                      </p:cBhvr>
                                      <p:to>
                                        <p:strVal val="hidden"/>
                                      </p:to>
                                    </p:set>
                                  </p:childTnLst>
                                </p:cTn>
                              </p:par>
                            </p:childTnLst>
                          </p:cTn>
                        </p:par>
                        <p:par>
                          <p:cTn id="76" fill="hold" nodeType="afterGroup">
                            <p:stCondLst>
                              <p:cond delay="2000"/>
                            </p:stCondLst>
                            <p:childTnLst>
                              <p:par>
                                <p:cTn id="77" presetID="9" presetClass="exit" presetSubtype="0" fill="hold" grpId="1" nodeType="afterEffect">
                                  <p:stCondLst>
                                    <p:cond delay="0"/>
                                  </p:stCondLst>
                                  <p:childTnLst>
                                    <p:animEffect transition="out" filter="dissolve">
                                      <p:cBhvr>
                                        <p:cTn id="78" dur="500"/>
                                        <p:tgtEl>
                                          <p:spTgt spid="251907">
                                            <p:bg/>
                                          </p:spTgt>
                                        </p:tgtEl>
                                      </p:cBhvr>
                                    </p:animEffect>
                                    <p:set>
                                      <p:cBhvr>
                                        <p:cTn id="79" dur="1" fill="hold">
                                          <p:stCondLst>
                                            <p:cond delay="499"/>
                                          </p:stCondLst>
                                        </p:cTn>
                                        <p:tgtEl>
                                          <p:spTgt spid="251907">
                                            <p:bg/>
                                          </p:spTgt>
                                        </p:tgtEl>
                                        <p:attrNameLst>
                                          <p:attrName>style.visibility</p:attrName>
                                        </p:attrNameLst>
                                      </p:cBhvr>
                                      <p:to>
                                        <p:strVal val="hidden"/>
                                      </p:to>
                                    </p:set>
                                  </p:childTnLst>
                                </p:cTn>
                              </p:par>
                            </p:childTnLst>
                          </p:cTn>
                        </p:par>
                        <p:par>
                          <p:cTn id="80" fill="hold" nodeType="afterGroup">
                            <p:stCondLst>
                              <p:cond delay="2500"/>
                            </p:stCondLst>
                            <p:childTnLst>
                              <p:par>
                                <p:cTn id="81" presetID="22" presetClass="entr" presetSubtype="8" fill="hold" grpId="0" nodeType="afterEffect">
                                  <p:stCondLst>
                                    <p:cond delay="0"/>
                                  </p:stCondLst>
                                  <p:childTnLst>
                                    <p:set>
                                      <p:cBhvr>
                                        <p:cTn id="82" dur="1" fill="hold">
                                          <p:stCondLst>
                                            <p:cond delay="0"/>
                                          </p:stCondLst>
                                        </p:cTn>
                                        <p:tgtEl>
                                          <p:spTgt spid="251919"/>
                                        </p:tgtEl>
                                        <p:attrNameLst>
                                          <p:attrName>style.visibility</p:attrName>
                                        </p:attrNameLst>
                                      </p:cBhvr>
                                      <p:to>
                                        <p:strVal val="visible"/>
                                      </p:to>
                                    </p:set>
                                    <p:animEffect transition="in" filter="wipe(left)">
                                      <p:cBhvr>
                                        <p:cTn id="83" dur="500"/>
                                        <p:tgtEl>
                                          <p:spTgt spid="251919"/>
                                        </p:tgtEl>
                                      </p:cBhvr>
                                    </p:animEffect>
                                  </p:childTnLst>
                                </p:cTn>
                              </p:par>
                            </p:childTnLst>
                          </p:cTn>
                        </p:par>
                        <p:par>
                          <p:cTn id="84" fill="hold" nodeType="afterGroup">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251922"/>
                                        </p:tgtEl>
                                        <p:attrNameLst>
                                          <p:attrName>style.visibility</p:attrName>
                                        </p:attrNameLst>
                                      </p:cBhvr>
                                      <p:to>
                                        <p:strVal val="visible"/>
                                      </p:to>
                                    </p:set>
                                    <p:animEffect transition="in" filter="wipe(left)">
                                      <p:cBhvr>
                                        <p:cTn id="87" dur="500"/>
                                        <p:tgtEl>
                                          <p:spTgt spid="25192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xit" presetSubtype="0" fill="hold" grpId="1" nodeType="clickEffect">
                                  <p:stCondLst>
                                    <p:cond delay="0"/>
                                  </p:stCondLst>
                                  <p:childTnLst>
                                    <p:animEffect transition="out" filter="dissolve">
                                      <p:cBhvr>
                                        <p:cTn id="91" dur="500"/>
                                        <p:tgtEl>
                                          <p:spTgt spid="251919"/>
                                        </p:tgtEl>
                                      </p:cBhvr>
                                    </p:animEffect>
                                    <p:set>
                                      <p:cBhvr>
                                        <p:cTn id="92" dur="1" fill="hold">
                                          <p:stCondLst>
                                            <p:cond delay="499"/>
                                          </p:stCondLst>
                                        </p:cTn>
                                        <p:tgtEl>
                                          <p:spTgt spid="251919"/>
                                        </p:tgtEl>
                                        <p:attrNameLst>
                                          <p:attrName>style.visibility</p:attrName>
                                        </p:attrNameLst>
                                      </p:cBhvr>
                                      <p:to>
                                        <p:strVal val="hidden"/>
                                      </p:to>
                                    </p:set>
                                  </p:childTnLst>
                                </p:cTn>
                              </p:par>
                            </p:childTnLst>
                          </p:cTn>
                        </p:par>
                        <p:par>
                          <p:cTn id="93" fill="hold" nodeType="afterGroup">
                            <p:stCondLst>
                              <p:cond delay="500"/>
                            </p:stCondLst>
                            <p:childTnLst>
                              <p:par>
                                <p:cTn id="94" presetID="9" presetClass="exit" presetSubtype="0" fill="hold" grpId="1" nodeType="afterEffect">
                                  <p:stCondLst>
                                    <p:cond delay="0"/>
                                  </p:stCondLst>
                                  <p:childTnLst>
                                    <p:animEffect transition="out" filter="dissolve">
                                      <p:cBhvr>
                                        <p:cTn id="95" dur="500"/>
                                        <p:tgtEl>
                                          <p:spTgt spid="251922"/>
                                        </p:tgtEl>
                                      </p:cBhvr>
                                    </p:animEffect>
                                    <p:set>
                                      <p:cBhvr>
                                        <p:cTn id="96" dur="1" fill="hold">
                                          <p:stCondLst>
                                            <p:cond delay="499"/>
                                          </p:stCondLst>
                                        </p:cTn>
                                        <p:tgtEl>
                                          <p:spTgt spid="251922"/>
                                        </p:tgtEl>
                                        <p:attrNameLst>
                                          <p:attrName>style.visibility</p:attrName>
                                        </p:attrNameLst>
                                      </p:cBhvr>
                                      <p:to>
                                        <p:strVal val="hidden"/>
                                      </p:to>
                                    </p:set>
                                  </p:childTnLst>
                                </p:cTn>
                              </p:par>
                            </p:childTnLst>
                          </p:cTn>
                        </p:par>
                        <p:par>
                          <p:cTn id="97" fill="hold" nodeType="afterGroup">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251920"/>
                                        </p:tgtEl>
                                        <p:attrNameLst>
                                          <p:attrName>style.visibility</p:attrName>
                                        </p:attrNameLst>
                                      </p:cBhvr>
                                      <p:to>
                                        <p:strVal val="visible"/>
                                      </p:to>
                                    </p:set>
                                    <p:animEffect transition="in" filter="wipe(left)">
                                      <p:cBhvr>
                                        <p:cTn id="100" dur="500"/>
                                        <p:tgtEl>
                                          <p:spTgt spid="251920"/>
                                        </p:tgtEl>
                                      </p:cBhvr>
                                    </p:animEffect>
                                  </p:childTnLst>
                                </p:cTn>
                              </p:par>
                            </p:childTnLst>
                          </p:cTn>
                        </p:par>
                        <p:par>
                          <p:cTn id="101" fill="hold" nodeType="afterGroup">
                            <p:stCondLst>
                              <p:cond delay="1500"/>
                            </p:stCondLst>
                            <p:childTnLst>
                              <p:par>
                                <p:cTn id="102" presetID="22" presetClass="entr" presetSubtype="8" fill="hold" grpId="0" nodeType="afterEffect">
                                  <p:stCondLst>
                                    <p:cond delay="0"/>
                                  </p:stCondLst>
                                  <p:childTnLst>
                                    <p:set>
                                      <p:cBhvr>
                                        <p:cTn id="103" dur="1" fill="hold">
                                          <p:stCondLst>
                                            <p:cond delay="0"/>
                                          </p:stCondLst>
                                        </p:cTn>
                                        <p:tgtEl>
                                          <p:spTgt spid="251923"/>
                                        </p:tgtEl>
                                        <p:attrNameLst>
                                          <p:attrName>style.visibility</p:attrName>
                                        </p:attrNameLst>
                                      </p:cBhvr>
                                      <p:to>
                                        <p:strVal val="visible"/>
                                      </p:to>
                                    </p:set>
                                    <p:animEffect transition="in" filter="wipe(left)">
                                      <p:cBhvr>
                                        <p:cTn id="104" dur="500"/>
                                        <p:tgtEl>
                                          <p:spTgt spid="25192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xit" presetSubtype="0" fill="hold" grpId="1" nodeType="clickEffect">
                                  <p:stCondLst>
                                    <p:cond delay="0"/>
                                  </p:stCondLst>
                                  <p:childTnLst>
                                    <p:animEffect transition="out" filter="dissolve">
                                      <p:cBhvr>
                                        <p:cTn id="108" dur="500"/>
                                        <p:tgtEl>
                                          <p:spTgt spid="251920"/>
                                        </p:tgtEl>
                                      </p:cBhvr>
                                    </p:animEffect>
                                    <p:set>
                                      <p:cBhvr>
                                        <p:cTn id="109" dur="1" fill="hold">
                                          <p:stCondLst>
                                            <p:cond delay="499"/>
                                          </p:stCondLst>
                                        </p:cTn>
                                        <p:tgtEl>
                                          <p:spTgt spid="251920"/>
                                        </p:tgtEl>
                                        <p:attrNameLst>
                                          <p:attrName>style.visibility</p:attrName>
                                        </p:attrNameLst>
                                      </p:cBhvr>
                                      <p:to>
                                        <p:strVal val="hidden"/>
                                      </p:to>
                                    </p:set>
                                  </p:childTnLst>
                                </p:cTn>
                              </p:par>
                            </p:childTnLst>
                          </p:cTn>
                        </p:par>
                        <p:par>
                          <p:cTn id="110" fill="hold" nodeType="afterGroup">
                            <p:stCondLst>
                              <p:cond delay="500"/>
                            </p:stCondLst>
                            <p:childTnLst>
                              <p:par>
                                <p:cTn id="111" presetID="9" presetClass="exit" presetSubtype="0" fill="hold" grpId="1" nodeType="afterEffect">
                                  <p:stCondLst>
                                    <p:cond delay="0"/>
                                  </p:stCondLst>
                                  <p:childTnLst>
                                    <p:animEffect transition="out" filter="dissolve">
                                      <p:cBhvr>
                                        <p:cTn id="112" dur="500"/>
                                        <p:tgtEl>
                                          <p:spTgt spid="251923"/>
                                        </p:tgtEl>
                                      </p:cBhvr>
                                    </p:animEffect>
                                    <p:set>
                                      <p:cBhvr>
                                        <p:cTn id="113" dur="1" fill="hold">
                                          <p:stCondLst>
                                            <p:cond delay="499"/>
                                          </p:stCondLst>
                                        </p:cTn>
                                        <p:tgtEl>
                                          <p:spTgt spid="251923"/>
                                        </p:tgtEl>
                                        <p:attrNameLst>
                                          <p:attrName>style.visibility</p:attrName>
                                        </p:attrNameLst>
                                      </p:cBhvr>
                                      <p:to>
                                        <p:strVal val="hidden"/>
                                      </p:to>
                                    </p:set>
                                  </p:childTnLst>
                                </p:cTn>
                              </p:par>
                            </p:childTnLst>
                          </p:cTn>
                        </p:par>
                        <p:par>
                          <p:cTn id="114" fill="hold" nodeType="afterGroup">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251921"/>
                                        </p:tgtEl>
                                        <p:attrNameLst>
                                          <p:attrName>style.visibility</p:attrName>
                                        </p:attrNameLst>
                                      </p:cBhvr>
                                      <p:to>
                                        <p:strVal val="visible"/>
                                      </p:to>
                                    </p:set>
                                    <p:animEffect transition="in" filter="wipe(left)">
                                      <p:cBhvr>
                                        <p:cTn id="117" dur="500"/>
                                        <p:tgtEl>
                                          <p:spTgt spid="251921"/>
                                        </p:tgtEl>
                                      </p:cBhvr>
                                    </p:animEffect>
                                  </p:childTnLst>
                                </p:cTn>
                              </p:par>
                            </p:childTnLst>
                          </p:cTn>
                        </p:par>
                        <p:par>
                          <p:cTn id="118" fill="hold" nodeType="afterGroup">
                            <p:stCondLst>
                              <p:cond delay="1500"/>
                            </p:stCondLst>
                            <p:childTnLst>
                              <p:par>
                                <p:cTn id="119" presetID="22" presetClass="entr" presetSubtype="8" fill="hold" grpId="0" nodeType="afterEffect">
                                  <p:stCondLst>
                                    <p:cond delay="0"/>
                                  </p:stCondLst>
                                  <p:childTnLst>
                                    <p:set>
                                      <p:cBhvr>
                                        <p:cTn id="120" dur="1" fill="hold">
                                          <p:stCondLst>
                                            <p:cond delay="0"/>
                                          </p:stCondLst>
                                        </p:cTn>
                                        <p:tgtEl>
                                          <p:spTgt spid="251924"/>
                                        </p:tgtEl>
                                        <p:attrNameLst>
                                          <p:attrName>style.visibility</p:attrName>
                                        </p:attrNameLst>
                                      </p:cBhvr>
                                      <p:to>
                                        <p:strVal val="visible"/>
                                      </p:to>
                                    </p:set>
                                    <p:animEffect transition="in" filter="wipe(left)">
                                      <p:cBhvr>
                                        <p:cTn id="121" dur="500"/>
                                        <p:tgtEl>
                                          <p:spTgt spid="25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nimBg="1"/>
      <p:bldP spid="251907" grpId="1" build="p" animBg="1"/>
      <p:bldP spid="251912" grpId="0"/>
      <p:bldP spid="251913" grpId="0" animBg="1"/>
      <p:bldP spid="251914" grpId="0" animBg="1"/>
      <p:bldP spid="251915" grpId="0" animBg="1"/>
      <p:bldP spid="251916" grpId="0" animBg="1"/>
      <p:bldP spid="251917" grpId="0" animBg="1"/>
      <p:bldP spid="251918" grpId="0" animBg="1"/>
      <p:bldP spid="251918" grpId="1" animBg="1"/>
      <p:bldP spid="251919" grpId="0" animBg="1"/>
      <p:bldP spid="251919" grpId="1" animBg="1"/>
      <p:bldP spid="251920" grpId="0" animBg="1"/>
      <p:bldP spid="251920" grpId="1" animBg="1"/>
      <p:bldP spid="251921" grpId="0" animBg="1"/>
      <p:bldP spid="251922" grpId="0" animBg="1"/>
      <p:bldP spid="251922" grpId="1" animBg="1"/>
      <p:bldP spid="251923" grpId="0" animBg="1"/>
      <p:bldP spid="251923" grpId="1" animBg="1"/>
      <p:bldP spid="2519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0" y="0"/>
            <a:ext cx="8229600" cy="858982"/>
          </a:xfrm>
        </p:spPr>
        <p:txBody>
          <a:bodyPr>
            <a:scene3d>
              <a:camera prst="orthographicFront"/>
              <a:lightRig rig="soft" dir="t"/>
            </a:scene3d>
          </a:bodyPr>
          <a:lstStyle/>
          <a:p>
            <a:pPr eaLnBrk="1" fontAlgn="auto" hangingPunct="1">
              <a:spcAft>
                <a:spcPts val="0"/>
              </a:spcAft>
              <a:defRPr/>
            </a:pPr>
            <a:r>
              <a:rPr lang="en-US" altLang="zh-CN" dirty="0">
                <a:latin typeface="微软雅黑" pitchFamily="34" charset="-122"/>
                <a:ea typeface="微软雅黑" pitchFamily="34" charset="-122"/>
                <a:cs typeface="+mj-cs"/>
              </a:rPr>
              <a:t>AMBA</a:t>
            </a:r>
            <a:r>
              <a:rPr lang="zh-CN" altLang="en-US" dirty="0">
                <a:latin typeface="微软雅黑" pitchFamily="34" charset="-122"/>
                <a:ea typeface="微软雅黑" pitchFamily="34" charset="-122"/>
                <a:cs typeface="+mj-cs"/>
              </a:rPr>
              <a:t>总线</a:t>
            </a:r>
            <a:r>
              <a:rPr lang="en-US" altLang="zh-CN" dirty="0">
                <a:latin typeface="微软雅黑" pitchFamily="34" charset="-122"/>
                <a:ea typeface="微软雅黑" pitchFamily="34" charset="-122"/>
                <a:cs typeface="+mj-cs"/>
              </a:rPr>
              <a:t>-AHB</a:t>
            </a:r>
          </a:p>
        </p:txBody>
      </p:sp>
      <p:sp>
        <p:nvSpPr>
          <p:cNvPr id="120835" name="Rectangle 3"/>
          <p:cNvSpPr>
            <a:spLocks noGrp="1" noChangeArrowheads="1"/>
          </p:cNvSpPr>
          <p:nvPr>
            <p:ph type="body" idx="1"/>
          </p:nvPr>
        </p:nvSpPr>
        <p:spPr>
          <a:xfrm>
            <a:off x="277813" y="1447800"/>
            <a:ext cx="8408987" cy="4525963"/>
          </a:xfrm>
        </p:spPr>
        <p:txBody>
          <a:bodyPr/>
          <a:lstStyle/>
          <a:p>
            <a:pPr eaLnBrk="1" hangingPunct="1">
              <a:lnSpc>
                <a:spcPct val="90000"/>
              </a:lnSpc>
              <a:spcBef>
                <a:spcPct val="50000"/>
              </a:spcBef>
              <a:buSzPct val="80000"/>
            </a:pPr>
            <a:r>
              <a:rPr kumimoji="0" lang="zh-CN" altLang="en-US" sz="2800" smtClean="0"/>
              <a:t>一个典型的</a:t>
            </a:r>
            <a:r>
              <a:rPr kumimoji="0" lang="en-US" altLang="zh-CN" sz="2800" smtClean="0"/>
              <a:t>AHB</a:t>
            </a:r>
            <a:r>
              <a:rPr kumimoji="0" lang="zh-CN" altLang="en-US" sz="2800" smtClean="0"/>
              <a:t>总线工作过程，它包括以下两个阶段： </a:t>
            </a:r>
          </a:p>
          <a:p>
            <a:pPr lvl="1" eaLnBrk="1" hangingPunct="1">
              <a:lnSpc>
                <a:spcPct val="90000"/>
              </a:lnSpc>
              <a:spcBef>
                <a:spcPct val="50000"/>
              </a:spcBef>
              <a:buSzPct val="80000"/>
            </a:pPr>
            <a:r>
              <a:rPr kumimoji="0" lang="zh-CN" altLang="en-US" sz="2800" b="1" smtClean="0">
                <a:solidFill>
                  <a:srgbClr val="660033"/>
                </a:solidFill>
                <a:latin typeface="楷体_GB2312" pitchFamily="49" charset="-122"/>
                <a:ea typeface="楷体_GB2312" pitchFamily="49" charset="-122"/>
              </a:rPr>
              <a:t>地址传送阶段</a:t>
            </a:r>
            <a:r>
              <a:rPr kumimoji="0" lang="en-US" altLang="zh-CN" sz="2800" b="1" smtClean="0">
                <a:solidFill>
                  <a:srgbClr val="660033"/>
                </a:solidFill>
                <a:latin typeface="楷体_GB2312" pitchFamily="49" charset="-122"/>
                <a:ea typeface="楷体_GB2312" pitchFamily="49" charset="-122"/>
              </a:rPr>
              <a:t>(address phase)</a:t>
            </a:r>
            <a:r>
              <a:rPr kumimoji="0" lang="zh-CN" altLang="en-US" sz="2800" smtClean="0"/>
              <a:t>：它将只持续一个时钟周期。在</a:t>
            </a:r>
            <a:r>
              <a:rPr kumimoji="0" lang="en-US" altLang="zh-CN" sz="2800" smtClean="0"/>
              <a:t>HCLK</a:t>
            </a:r>
            <a:r>
              <a:rPr kumimoji="0" lang="zh-CN" altLang="en-US" sz="2800" smtClean="0"/>
              <a:t>的上升沿数据有效。所有的从单元都在这个上升沿来采样地址信息。</a:t>
            </a:r>
          </a:p>
          <a:p>
            <a:pPr lvl="1" eaLnBrk="1" hangingPunct="1">
              <a:lnSpc>
                <a:spcPct val="90000"/>
              </a:lnSpc>
              <a:spcBef>
                <a:spcPct val="50000"/>
              </a:spcBef>
              <a:buSzPct val="80000"/>
            </a:pPr>
            <a:r>
              <a:rPr kumimoji="0" lang="zh-CN" altLang="en-US" sz="2800" b="1" smtClean="0">
                <a:solidFill>
                  <a:srgbClr val="660033"/>
                </a:solidFill>
                <a:latin typeface="楷体_GB2312" pitchFamily="49" charset="-122"/>
                <a:ea typeface="楷体_GB2312" pitchFamily="49" charset="-122"/>
              </a:rPr>
              <a:t>数据传送阶段（</a:t>
            </a:r>
            <a:r>
              <a:rPr kumimoji="0" lang="en-US" altLang="zh-CN" sz="2800" b="1" smtClean="0">
                <a:solidFill>
                  <a:srgbClr val="660033"/>
                </a:solidFill>
                <a:latin typeface="楷体_GB2312" pitchFamily="49" charset="-122"/>
                <a:ea typeface="楷体_GB2312" pitchFamily="49" charset="-122"/>
              </a:rPr>
              <a:t>data phase</a:t>
            </a:r>
            <a:r>
              <a:rPr kumimoji="0" lang="zh-CN" altLang="en-US" sz="2800" b="1" smtClean="0">
                <a:solidFill>
                  <a:srgbClr val="660033"/>
                </a:solidFill>
                <a:latin typeface="楷体_GB2312" pitchFamily="49" charset="-122"/>
                <a:ea typeface="楷体_GB2312" pitchFamily="49" charset="-122"/>
              </a:rPr>
              <a:t>）：</a:t>
            </a:r>
            <a:r>
              <a:rPr kumimoji="0" lang="zh-CN" altLang="en-US" sz="2800" smtClean="0"/>
              <a:t>它需要一个或几个时钟周期。可以通过</a:t>
            </a:r>
            <a:r>
              <a:rPr kumimoji="0" lang="en-US" altLang="zh-CN" sz="2800" smtClean="0"/>
              <a:t>HREADY</a:t>
            </a:r>
            <a:r>
              <a:rPr kumimoji="0" lang="zh-CN" altLang="en-US" sz="2800" smtClean="0"/>
              <a:t>信号来延长数据传输时间，当</a:t>
            </a:r>
            <a:r>
              <a:rPr kumimoji="0" lang="en-US" altLang="zh-CN" sz="2800" smtClean="0"/>
              <a:t>HREADY</a:t>
            </a:r>
            <a:r>
              <a:rPr kumimoji="0" lang="zh-CN" altLang="en-US" sz="2800" smtClean="0"/>
              <a:t>信号为低电平时，就在数据传输中加入等待周期，直到</a:t>
            </a:r>
            <a:r>
              <a:rPr kumimoji="0" lang="en-US" altLang="zh-CN" sz="2800" smtClean="0"/>
              <a:t>HREADY</a:t>
            </a:r>
            <a:r>
              <a:rPr kumimoji="0" lang="zh-CN" altLang="en-US" sz="2800" smtClean="0"/>
              <a:t>信号为高电平才表示这次传输阶段结束。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idx="1"/>
          </p:nvPr>
        </p:nvSpPr>
        <p:spPr>
          <a:xfrm>
            <a:off x="277813" y="1481138"/>
            <a:ext cx="8547100" cy="4525962"/>
          </a:xfrm>
        </p:spPr>
        <p:txBody>
          <a:bodyPr/>
          <a:lstStyle/>
          <a:p>
            <a:pPr eaLnBrk="1" hangingPunct="1">
              <a:lnSpc>
                <a:spcPct val="90000"/>
              </a:lnSpc>
              <a:buFont typeface="Wingdings 2" panose="05020102010507070707" pitchFamily="18" charset="2"/>
              <a:buChar char=""/>
            </a:pPr>
            <a:r>
              <a:rPr kumimoji="0" lang="en-US" altLang="zh-CN" sz="2800" b="1" smtClean="0">
                <a:latin typeface="宋体" panose="02010600030101010101" pitchFamily="2" charset="-122"/>
              </a:rPr>
              <a:t>IBM</a:t>
            </a:r>
            <a:r>
              <a:rPr kumimoji="0" lang="zh-CN" altLang="en-US" sz="2800" b="1" smtClean="0">
                <a:latin typeface="宋体" panose="02010600030101010101" pitchFamily="2" charset="-122"/>
              </a:rPr>
              <a:t>公司于</a:t>
            </a:r>
            <a:r>
              <a:rPr kumimoji="0" lang="en-US" altLang="zh-CN" sz="2800" b="1" smtClean="0">
                <a:latin typeface="宋体" panose="02010600030101010101" pitchFamily="2" charset="-122"/>
              </a:rPr>
              <a:t>1981</a:t>
            </a:r>
            <a:r>
              <a:rPr kumimoji="0" lang="zh-CN" altLang="en-US" sz="2800" b="1" smtClean="0">
                <a:latin typeface="宋体" panose="02010600030101010101" pitchFamily="2" charset="-122"/>
              </a:rPr>
              <a:t>年推出的基于</a:t>
            </a:r>
            <a:r>
              <a:rPr kumimoji="0" lang="en-US" altLang="zh-CN" sz="2800" b="1" smtClean="0">
                <a:latin typeface="宋体" panose="02010600030101010101" pitchFamily="2" charset="-122"/>
              </a:rPr>
              <a:t>8 </a:t>
            </a:r>
            <a:r>
              <a:rPr kumimoji="0" lang="zh-CN" altLang="en-US" sz="2800" b="1" smtClean="0">
                <a:latin typeface="宋体" panose="02010600030101010101" pitchFamily="2" charset="-122"/>
              </a:rPr>
              <a:t>位机</a:t>
            </a:r>
            <a:r>
              <a:rPr kumimoji="0" lang="en-US" altLang="zh-CN" sz="2800" b="1" smtClean="0">
                <a:latin typeface="宋体" panose="02010600030101010101" pitchFamily="2" charset="-122"/>
              </a:rPr>
              <a:t>PC/XT</a:t>
            </a:r>
            <a:r>
              <a:rPr kumimoji="0" lang="zh-CN" altLang="en-US" sz="2800" b="1" smtClean="0">
                <a:latin typeface="宋体" panose="02010600030101010101" pitchFamily="2" charset="-122"/>
              </a:rPr>
              <a:t>的总线，称为</a:t>
            </a:r>
            <a:r>
              <a:rPr kumimoji="0" lang="en-US" altLang="zh-CN" sz="2800" b="1" smtClean="0">
                <a:latin typeface="宋体" panose="02010600030101010101" pitchFamily="2" charset="-122"/>
              </a:rPr>
              <a:t>PC</a:t>
            </a:r>
            <a:r>
              <a:rPr kumimoji="0" lang="zh-CN" altLang="en-US" sz="2800" b="1" smtClean="0">
                <a:latin typeface="宋体" panose="02010600030101010101" pitchFamily="2" charset="-122"/>
              </a:rPr>
              <a:t>总线。</a:t>
            </a:r>
          </a:p>
          <a:p>
            <a:pPr eaLnBrk="1" hangingPunct="1">
              <a:lnSpc>
                <a:spcPct val="90000"/>
              </a:lnSpc>
              <a:buFont typeface="Wingdings 2" panose="05020102010507070707" pitchFamily="18" charset="2"/>
              <a:buChar char=""/>
            </a:pPr>
            <a:r>
              <a:rPr kumimoji="0" lang="en-US" altLang="zh-CN" sz="2800" b="1" smtClean="0">
                <a:latin typeface="宋体" panose="02010600030101010101" pitchFamily="2" charset="-122"/>
              </a:rPr>
              <a:t>IBM</a:t>
            </a:r>
            <a:r>
              <a:rPr kumimoji="0" lang="zh-CN" altLang="en-US" sz="2800" b="1" smtClean="0">
                <a:latin typeface="宋体" panose="02010600030101010101" pitchFamily="2" charset="-122"/>
              </a:rPr>
              <a:t>公司于</a:t>
            </a:r>
            <a:r>
              <a:rPr kumimoji="0" lang="en-US" altLang="zh-CN" sz="2800" b="1" smtClean="0">
                <a:latin typeface="宋体" panose="02010600030101010101" pitchFamily="2" charset="-122"/>
              </a:rPr>
              <a:t>1984 </a:t>
            </a:r>
            <a:r>
              <a:rPr kumimoji="0" lang="zh-CN" altLang="en-US" sz="2800" b="1" smtClean="0">
                <a:latin typeface="宋体" panose="02010600030101010101" pitchFamily="2" charset="-122"/>
              </a:rPr>
              <a:t>年推出了</a:t>
            </a:r>
            <a:r>
              <a:rPr kumimoji="0" lang="en-US" altLang="zh-CN" sz="2800" b="1" smtClean="0">
                <a:latin typeface="宋体" panose="02010600030101010101" pitchFamily="2" charset="-122"/>
              </a:rPr>
              <a:t>16 </a:t>
            </a:r>
            <a:r>
              <a:rPr kumimoji="0" lang="zh-CN" altLang="en-US" sz="2800" b="1" smtClean="0">
                <a:latin typeface="宋体" panose="02010600030101010101" pitchFamily="2" charset="-122"/>
              </a:rPr>
              <a:t>位</a:t>
            </a:r>
            <a:r>
              <a:rPr kumimoji="0" lang="en-US" altLang="zh-CN" sz="2800" b="1" smtClean="0">
                <a:latin typeface="宋体" panose="02010600030101010101" pitchFamily="2" charset="-122"/>
              </a:rPr>
              <a:t>PC</a:t>
            </a:r>
            <a:r>
              <a:rPr kumimoji="0" lang="zh-CN" altLang="en-US" sz="2800" b="1" smtClean="0">
                <a:latin typeface="宋体" panose="02010600030101010101" pitchFamily="2" charset="-122"/>
              </a:rPr>
              <a:t>机</a:t>
            </a:r>
            <a:r>
              <a:rPr kumimoji="0" lang="en-US" altLang="zh-CN" sz="2800" b="1" smtClean="0">
                <a:latin typeface="宋体" panose="02010600030101010101" pitchFamily="2" charset="-122"/>
              </a:rPr>
              <a:t>PC/AT</a:t>
            </a:r>
            <a:r>
              <a:rPr kumimoji="0" lang="zh-CN" altLang="en-US" sz="2800" b="1" smtClean="0">
                <a:latin typeface="宋体" panose="02010600030101010101" pitchFamily="2" charset="-122"/>
              </a:rPr>
              <a:t>，其总线称为</a:t>
            </a:r>
            <a:r>
              <a:rPr kumimoji="0" lang="en-US" altLang="zh-CN" sz="2800" b="1" smtClean="0">
                <a:latin typeface="宋体" panose="02010600030101010101" pitchFamily="2" charset="-122"/>
              </a:rPr>
              <a:t>AT</a:t>
            </a:r>
            <a:r>
              <a:rPr kumimoji="0" lang="zh-CN" altLang="en-US" sz="2800" b="1" smtClean="0">
                <a:latin typeface="宋体" panose="02010600030101010101" pitchFamily="2" charset="-122"/>
              </a:rPr>
              <a:t>总线。然而</a:t>
            </a:r>
            <a:r>
              <a:rPr kumimoji="0" lang="en-US" altLang="zh-CN" sz="2800" b="1" smtClean="0">
                <a:latin typeface="宋体" panose="02010600030101010101" pitchFamily="2" charset="-122"/>
              </a:rPr>
              <a:t>IBM </a:t>
            </a:r>
            <a:r>
              <a:rPr kumimoji="0" lang="zh-CN" altLang="en-US" sz="2800" b="1" smtClean="0">
                <a:latin typeface="宋体" panose="02010600030101010101" pitchFamily="2" charset="-122"/>
              </a:rPr>
              <a:t>公司从未公布过他们的</a:t>
            </a:r>
            <a:r>
              <a:rPr kumimoji="0" lang="en-US" altLang="zh-CN" sz="2800" b="1" smtClean="0">
                <a:latin typeface="宋体" panose="02010600030101010101" pitchFamily="2" charset="-122"/>
              </a:rPr>
              <a:t>AT</a:t>
            </a:r>
            <a:r>
              <a:rPr kumimoji="0" lang="zh-CN" altLang="en-US" sz="2800" b="1" smtClean="0">
                <a:latin typeface="宋体" panose="02010600030101010101" pitchFamily="2" charset="-122"/>
              </a:rPr>
              <a:t>总线规格。</a:t>
            </a:r>
          </a:p>
          <a:p>
            <a:pPr eaLnBrk="1" hangingPunct="1">
              <a:lnSpc>
                <a:spcPct val="90000"/>
              </a:lnSpc>
              <a:buFont typeface="Wingdings 2" panose="05020102010507070707" pitchFamily="18" charset="2"/>
              <a:buChar char=""/>
            </a:pPr>
            <a:r>
              <a:rPr kumimoji="0" lang="zh-CN" altLang="en-US" sz="2800" b="1" smtClean="0">
                <a:latin typeface="宋体" panose="02010600030101010101" pitchFamily="2" charset="-122"/>
              </a:rPr>
              <a:t>由</a:t>
            </a:r>
            <a:r>
              <a:rPr kumimoji="0" lang="en-US" altLang="zh-CN" sz="2800" b="1" smtClean="0">
                <a:latin typeface="宋体" panose="02010600030101010101" pitchFamily="2" charset="-122"/>
              </a:rPr>
              <a:t>Intel</a:t>
            </a:r>
            <a:r>
              <a:rPr kumimoji="0" lang="zh-CN" altLang="en-US" sz="2800" b="1" smtClean="0">
                <a:latin typeface="宋体" panose="02010600030101010101" pitchFamily="2" charset="-122"/>
              </a:rPr>
              <a:t>公司，</a:t>
            </a:r>
            <a:r>
              <a:rPr kumimoji="0" lang="en-US" altLang="zh-CN" sz="2800" b="1" smtClean="0">
                <a:latin typeface="宋体" panose="02010600030101010101" pitchFamily="2" charset="-122"/>
              </a:rPr>
              <a:t>IEEE</a:t>
            </a:r>
            <a:r>
              <a:rPr kumimoji="0" lang="zh-CN" altLang="en-US" sz="2800" b="1" smtClean="0">
                <a:latin typeface="宋体" panose="02010600030101010101" pitchFamily="2" charset="-122"/>
              </a:rPr>
              <a:t>和</a:t>
            </a:r>
            <a:r>
              <a:rPr kumimoji="0" lang="en-US" altLang="zh-CN" sz="2800" b="1" smtClean="0">
                <a:latin typeface="宋体" panose="02010600030101010101" pitchFamily="2" charset="-122"/>
              </a:rPr>
              <a:t>EISA</a:t>
            </a:r>
            <a:r>
              <a:rPr kumimoji="0" lang="zh-CN" altLang="en-US" sz="2800" b="1" smtClean="0">
                <a:latin typeface="宋体" panose="02010600030101010101" pitchFamily="2" charset="-122"/>
              </a:rPr>
              <a:t>集团联合开发了与</a:t>
            </a:r>
            <a:r>
              <a:rPr kumimoji="0" lang="en-US" altLang="zh-CN" sz="2800" b="1" smtClean="0">
                <a:latin typeface="宋体" panose="02010600030101010101" pitchFamily="2" charset="-122"/>
              </a:rPr>
              <a:t>IBM/AT</a:t>
            </a:r>
            <a:r>
              <a:rPr kumimoji="0" lang="zh-CN" altLang="en-US" sz="2800" b="1" smtClean="0">
                <a:latin typeface="宋体" panose="02010600030101010101" pitchFamily="2" charset="-122"/>
              </a:rPr>
              <a:t>原装机总线意义相近的</a:t>
            </a:r>
            <a:r>
              <a:rPr kumimoji="0" lang="en-US" altLang="zh-CN" sz="2800" b="1" smtClean="0">
                <a:latin typeface="宋体" panose="02010600030101010101" pitchFamily="2" charset="-122"/>
              </a:rPr>
              <a:t>ISA</a:t>
            </a:r>
            <a:r>
              <a:rPr kumimoji="0" lang="zh-CN" altLang="en-US" sz="2800" b="1" smtClean="0">
                <a:latin typeface="宋体" panose="02010600030101010101" pitchFamily="2" charset="-122"/>
              </a:rPr>
              <a:t>总线，即</a:t>
            </a:r>
            <a:r>
              <a:rPr kumimoji="0" lang="en-US" altLang="zh-CN" sz="2800" b="1" smtClean="0">
                <a:latin typeface="宋体" panose="02010600030101010101" pitchFamily="2" charset="-122"/>
              </a:rPr>
              <a:t>8/16</a:t>
            </a:r>
            <a:r>
              <a:rPr kumimoji="0" lang="zh-CN" altLang="en-US" sz="2800" b="1" smtClean="0">
                <a:latin typeface="宋体" panose="02010600030101010101" pitchFamily="2" charset="-122"/>
              </a:rPr>
              <a:t>位的“工业标准结构”</a:t>
            </a:r>
            <a:r>
              <a:rPr kumimoji="0" lang="en-US" altLang="zh-CN" sz="2800" b="1" smtClean="0">
                <a:latin typeface="宋体" panose="02010600030101010101" pitchFamily="2" charset="-122"/>
              </a:rPr>
              <a:t>(ISA-Industry Standard Architecture)</a:t>
            </a:r>
            <a:r>
              <a:rPr kumimoji="0" lang="zh-CN" altLang="en-US" sz="2800" b="1" smtClean="0">
                <a:latin typeface="宋体" panose="02010600030101010101" pitchFamily="2" charset="-122"/>
              </a:rPr>
              <a:t>总线。</a:t>
            </a:r>
          </a:p>
          <a:p>
            <a:pPr eaLnBrk="1" hangingPunct="1">
              <a:lnSpc>
                <a:spcPct val="90000"/>
              </a:lnSpc>
              <a:buFont typeface="Wingdings 2" panose="05020102010507070707" pitchFamily="18" charset="2"/>
              <a:buChar char=""/>
            </a:pPr>
            <a:r>
              <a:rPr kumimoji="0" lang="en-US" altLang="zh-CN" sz="2800" b="1" smtClean="0">
                <a:latin typeface="宋体" panose="02010600030101010101" pitchFamily="2" charset="-122"/>
              </a:rPr>
              <a:t>6.66MHZ</a:t>
            </a:r>
            <a:r>
              <a:rPr kumimoji="0" lang="zh-CN" altLang="en-US" sz="2800" b="1" smtClean="0">
                <a:latin typeface="宋体" panose="02010600030101010101" pitchFamily="2" charset="-122"/>
              </a:rPr>
              <a:t>至</a:t>
            </a:r>
            <a:r>
              <a:rPr kumimoji="0" lang="en-US" altLang="zh-CN" sz="2800" b="1" smtClean="0">
                <a:latin typeface="宋体" panose="02010600030101010101" pitchFamily="2" charset="-122"/>
              </a:rPr>
              <a:t>26.66MHZ</a:t>
            </a:r>
            <a:r>
              <a:rPr kumimoji="0" lang="zh-CN" altLang="en-US" sz="2800" b="1" smtClean="0">
                <a:latin typeface="宋体" panose="02010600030101010101" pitchFamily="2" charset="-122"/>
              </a:rPr>
              <a:t>，典型</a:t>
            </a:r>
            <a:r>
              <a:rPr kumimoji="0" lang="en-US" altLang="zh-CN" sz="2800" b="1" smtClean="0">
                <a:latin typeface="宋体" panose="02010600030101010101" pitchFamily="2" charset="-122"/>
              </a:rPr>
              <a:t>8MHz</a:t>
            </a:r>
            <a:r>
              <a:rPr kumimoji="0" lang="zh-CN" altLang="en-US" sz="2800" b="1" smtClean="0">
                <a:latin typeface="宋体" panose="02010600030101010101" pitchFamily="2" charset="-122"/>
              </a:rPr>
              <a:t>。</a:t>
            </a:r>
            <a:endParaRPr kumimoji="0" lang="en-US" altLang="zh-CN" sz="2800" b="1" smtClean="0">
              <a:latin typeface="宋体" panose="02010600030101010101" pitchFamily="2" charset="-122"/>
            </a:endParaRPr>
          </a:p>
          <a:p>
            <a:pPr eaLnBrk="1" hangingPunct="1">
              <a:lnSpc>
                <a:spcPct val="90000"/>
              </a:lnSpc>
              <a:buFont typeface="Wingdings 2" panose="05020102010507070707" pitchFamily="18" charset="2"/>
              <a:buChar char=""/>
            </a:pPr>
            <a:r>
              <a:rPr kumimoji="0" lang="en-US" altLang="zh-CN" sz="2800" b="1" smtClean="0">
                <a:latin typeface="宋体" panose="02010600030101010101" pitchFamily="2" charset="-122"/>
              </a:rPr>
              <a:t>EISA</a:t>
            </a:r>
            <a:r>
              <a:rPr kumimoji="0" lang="zh-CN" altLang="en-US" sz="2800" b="1" smtClean="0">
                <a:latin typeface="宋体" panose="02010600030101010101" pitchFamily="2" charset="-122"/>
              </a:rPr>
              <a:t>总线，</a:t>
            </a:r>
            <a:r>
              <a:rPr kumimoji="0" lang="en-US" altLang="zh-CN" sz="2800" b="1" smtClean="0">
                <a:latin typeface="宋体" panose="02010600030101010101" pitchFamily="2" charset="-122"/>
              </a:rPr>
              <a:t>32</a:t>
            </a:r>
            <a:r>
              <a:rPr kumimoji="0" lang="zh-CN" altLang="en-US" sz="2800" b="1" smtClean="0">
                <a:latin typeface="宋体" panose="02010600030101010101" pitchFamily="2" charset="-122"/>
              </a:rPr>
              <a:t>位。</a:t>
            </a:r>
          </a:p>
        </p:txBody>
      </p:sp>
      <p:sp>
        <p:nvSpPr>
          <p:cNvPr id="2084866" name="Rectangle 2"/>
          <p:cNvSpPr>
            <a:spLocks noGrp="1" noChangeArrowheads="1"/>
          </p:cNvSpPr>
          <p:nvPr>
            <p:ph type="title"/>
          </p:nvPr>
        </p:nvSpPr>
        <p:spPr>
          <a:xfrm>
            <a:off x="0" y="0"/>
            <a:ext cx="7669427"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ISA</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457200" y="1081088"/>
            <a:ext cx="8229600" cy="4926012"/>
          </a:xfrm>
        </p:spPr>
        <p:txBody>
          <a:bodyPr/>
          <a:lstStyle/>
          <a:p>
            <a:pPr eaLnBrk="1" hangingPunct="1"/>
            <a:r>
              <a:rPr kumimoji="0" lang="en-US" altLang="zh-CN" sz="2600" smtClean="0"/>
              <a:t>1991 </a:t>
            </a:r>
            <a:r>
              <a:rPr kumimoji="0" lang="zh-CN" altLang="en-US" sz="2600" smtClean="0"/>
              <a:t>年下半年，</a:t>
            </a:r>
            <a:r>
              <a:rPr kumimoji="0" lang="en-US" altLang="zh-CN" sz="2600" smtClean="0"/>
              <a:t>Intel </a:t>
            </a:r>
            <a:r>
              <a:rPr kumimoji="0" lang="zh-CN" altLang="en-US" sz="2600" smtClean="0"/>
              <a:t>公司首先提出了</a:t>
            </a:r>
            <a:r>
              <a:rPr kumimoji="0" lang="en-US" altLang="zh-CN" sz="2600" smtClean="0"/>
              <a:t>PCI </a:t>
            </a:r>
            <a:r>
              <a:rPr kumimoji="0" lang="zh-CN" altLang="en-US" sz="2600" smtClean="0"/>
              <a:t>的概念。</a:t>
            </a:r>
          </a:p>
          <a:p>
            <a:pPr eaLnBrk="1" hangingPunct="1"/>
            <a:r>
              <a:rPr kumimoji="0" lang="en-US" altLang="zh-CN" sz="2600" smtClean="0"/>
              <a:t>Intel</a:t>
            </a:r>
            <a:r>
              <a:rPr kumimoji="0" lang="zh-CN" altLang="en-US" sz="2600" smtClean="0"/>
              <a:t>联合</a:t>
            </a:r>
            <a:r>
              <a:rPr kumimoji="0" lang="en-US" altLang="zh-CN" sz="2600" smtClean="0"/>
              <a:t>IBM</a:t>
            </a:r>
            <a:r>
              <a:rPr kumimoji="0" lang="zh-CN" altLang="en-US" sz="2600" smtClean="0"/>
              <a:t>、</a:t>
            </a:r>
            <a:r>
              <a:rPr kumimoji="0" lang="en-US" altLang="zh-CN" sz="2600" smtClean="0"/>
              <a:t>Compaq</a:t>
            </a:r>
            <a:r>
              <a:rPr kumimoji="0" lang="zh-CN" altLang="en-US" sz="2600" smtClean="0"/>
              <a:t>、</a:t>
            </a:r>
            <a:r>
              <a:rPr kumimoji="0" lang="en-US" altLang="zh-CN" sz="2600" smtClean="0"/>
              <a:t>AST</a:t>
            </a:r>
            <a:r>
              <a:rPr kumimoji="0" lang="zh-CN" altLang="en-US" sz="2600" smtClean="0"/>
              <a:t>、</a:t>
            </a:r>
            <a:r>
              <a:rPr kumimoji="0" lang="en-US" altLang="zh-CN" sz="2600" smtClean="0"/>
              <a:t>HP</a:t>
            </a:r>
            <a:r>
              <a:rPr kumimoji="0" lang="zh-CN" altLang="en-US" sz="2600" smtClean="0"/>
              <a:t>、</a:t>
            </a:r>
            <a:r>
              <a:rPr kumimoji="0" lang="en-US" altLang="zh-CN" sz="2600" smtClean="0"/>
              <a:t>DEC </a:t>
            </a:r>
            <a:r>
              <a:rPr kumimoji="0" lang="zh-CN" altLang="en-US" sz="2600" smtClean="0"/>
              <a:t>等</a:t>
            </a:r>
            <a:r>
              <a:rPr kumimoji="0" lang="en-US" altLang="zh-CN" sz="2600" smtClean="0"/>
              <a:t>100 </a:t>
            </a:r>
            <a:r>
              <a:rPr kumimoji="0" lang="zh-CN" altLang="en-US" sz="2600" smtClean="0"/>
              <a:t>多家公司成立了</a:t>
            </a:r>
            <a:r>
              <a:rPr kumimoji="0" lang="en-US" altLang="zh-CN" sz="2600" smtClean="0"/>
              <a:t>PCI </a:t>
            </a:r>
            <a:r>
              <a:rPr kumimoji="0" lang="zh-CN" altLang="en-US" sz="2600" smtClean="0"/>
              <a:t>集团，其英文全称为：</a:t>
            </a:r>
            <a:r>
              <a:rPr kumimoji="0" lang="en-US" altLang="zh-CN" sz="2600" smtClean="0"/>
              <a:t>Peripheral Component Interconnect Special Interest Group(</a:t>
            </a:r>
            <a:r>
              <a:rPr kumimoji="0" lang="zh-CN" altLang="en-US" sz="2600" smtClean="0"/>
              <a:t>外围部件互连专业组</a:t>
            </a:r>
            <a:r>
              <a:rPr kumimoji="0" lang="en-US" altLang="zh-CN" sz="2600" smtClean="0"/>
              <a:t>)</a:t>
            </a:r>
            <a:r>
              <a:rPr kumimoji="0" lang="zh-CN" altLang="en-US" sz="2600" smtClean="0"/>
              <a:t>，简称</a:t>
            </a:r>
            <a:r>
              <a:rPr kumimoji="0" lang="en-US" altLang="zh-CN" sz="2600" smtClean="0"/>
              <a:t>PCISIG</a:t>
            </a:r>
            <a:r>
              <a:rPr kumimoji="0" lang="zh-CN" altLang="en-US" sz="2600" smtClean="0"/>
              <a:t>。</a:t>
            </a:r>
          </a:p>
          <a:p>
            <a:pPr eaLnBrk="1" hangingPunct="1"/>
            <a:r>
              <a:rPr kumimoji="0" lang="en-US" altLang="zh-CN" sz="2600" smtClean="0"/>
              <a:t>93</a:t>
            </a:r>
            <a:r>
              <a:rPr kumimoji="0" lang="zh-CN" altLang="en-US" sz="2600" smtClean="0"/>
              <a:t>年发布</a:t>
            </a:r>
            <a:r>
              <a:rPr kumimoji="0" lang="en-US" altLang="zh-CN" sz="2600" smtClean="0"/>
              <a:t>PCI2.0</a:t>
            </a:r>
            <a:r>
              <a:rPr kumimoji="0" lang="zh-CN" altLang="en-US" sz="2600" smtClean="0"/>
              <a:t>，</a:t>
            </a:r>
            <a:r>
              <a:rPr kumimoji="0" lang="en-US" altLang="zh-CN" sz="2600" smtClean="0"/>
              <a:t>32</a:t>
            </a:r>
            <a:r>
              <a:rPr kumimoji="0" lang="zh-CN" altLang="en-US" sz="2600" smtClean="0"/>
              <a:t>位，</a:t>
            </a:r>
            <a:r>
              <a:rPr kumimoji="0" lang="en-US" altLang="zh-CN" sz="2600" smtClean="0"/>
              <a:t>33MHz</a:t>
            </a:r>
            <a:r>
              <a:rPr kumimoji="0" lang="zh-CN" altLang="en-US" sz="2600" smtClean="0"/>
              <a:t>。</a:t>
            </a:r>
            <a:r>
              <a:rPr kumimoji="0" lang="en-US" altLang="zh-CN" sz="2600" smtClean="0"/>
              <a:t>5</a:t>
            </a:r>
            <a:r>
              <a:rPr kumimoji="0" lang="zh-CN" altLang="en-US" sz="2600" smtClean="0"/>
              <a:t>个以上</a:t>
            </a:r>
            <a:r>
              <a:rPr kumimoji="0" lang="en-US" altLang="zh-CN" sz="2600" smtClean="0"/>
              <a:t>PCI</a:t>
            </a:r>
            <a:r>
              <a:rPr kumimoji="0" lang="zh-CN" altLang="en-US" sz="2600" smtClean="0"/>
              <a:t>插槽</a:t>
            </a:r>
          </a:p>
          <a:p>
            <a:pPr eaLnBrk="1" hangingPunct="1"/>
            <a:r>
              <a:rPr kumimoji="0" lang="en-US" altLang="zh-CN" sz="2600" smtClean="0"/>
              <a:t>AGP</a:t>
            </a:r>
            <a:r>
              <a:rPr kumimoji="0" lang="zh-CN" altLang="en-US" sz="2600" smtClean="0"/>
              <a:t>（图形加速处理）</a:t>
            </a:r>
          </a:p>
          <a:p>
            <a:pPr eaLnBrk="1" hangingPunct="1"/>
            <a:r>
              <a:rPr kumimoji="0" lang="en-US" altLang="zh-CN" sz="2600" smtClean="0"/>
              <a:t>90</a:t>
            </a:r>
            <a:r>
              <a:rPr kumimoji="0" lang="zh-CN" altLang="en-US" sz="2600" smtClean="0"/>
              <a:t>年代后期，</a:t>
            </a:r>
            <a:r>
              <a:rPr kumimoji="0" lang="en-US" altLang="zh-CN" sz="2600" smtClean="0"/>
              <a:t>PCI-X</a:t>
            </a:r>
            <a:r>
              <a:rPr kumimoji="0" lang="zh-CN" altLang="en-US" sz="2600" smtClean="0"/>
              <a:t>，</a:t>
            </a:r>
            <a:r>
              <a:rPr kumimoji="0" lang="en-US" altLang="zh-CN" sz="2600" smtClean="0"/>
              <a:t>64</a:t>
            </a:r>
            <a:r>
              <a:rPr kumimoji="0" lang="zh-CN" altLang="en-US" sz="2600" smtClean="0"/>
              <a:t>位</a:t>
            </a:r>
            <a:r>
              <a:rPr kumimoji="0" lang="en-US" altLang="zh-CN" sz="2600" smtClean="0"/>
              <a:t>/66MHz</a:t>
            </a:r>
          </a:p>
          <a:p>
            <a:pPr eaLnBrk="1" hangingPunct="1"/>
            <a:r>
              <a:rPr kumimoji="0" lang="zh-CN" altLang="en-US" sz="2600" smtClean="0"/>
              <a:t>目前，</a:t>
            </a:r>
            <a:r>
              <a:rPr kumimoji="0" lang="en-US" altLang="zh-CN" sz="2600" smtClean="0"/>
              <a:t>PCI-Express</a:t>
            </a:r>
            <a:r>
              <a:rPr kumimoji="0" lang="zh-CN" altLang="en-US" sz="2600" smtClean="0"/>
              <a:t>，最高</a:t>
            </a:r>
            <a:r>
              <a:rPr kumimoji="0" lang="en-US" altLang="zh-CN" sz="2600" smtClean="0"/>
              <a:t>10GB/s</a:t>
            </a:r>
          </a:p>
          <a:p>
            <a:pPr eaLnBrk="1" hangingPunct="1"/>
            <a:endParaRPr kumimoji="0" lang="en-US" altLang="zh-CN" sz="2600" smtClean="0"/>
          </a:p>
        </p:txBody>
      </p:sp>
      <p:sp>
        <p:nvSpPr>
          <p:cNvPr id="2085890" name="Rectangle 2"/>
          <p:cNvSpPr>
            <a:spLocks noGrp="1" noChangeArrowheads="1"/>
          </p:cNvSpPr>
          <p:nvPr>
            <p:ph type="title"/>
          </p:nvPr>
        </p:nvSpPr>
        <p:spPr>
          <a:xfrm>
            <a:off x="0" y="0"/>
            <a:ext cx="7669427"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PCI</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6" descr="48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1176338"/>
            <a:ext cx="5397500"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Rectangle 4"/>
          <p:cNvSpPr>
            <a:spLocks noGrp="1" noChangeArrowheads="1"/>
          </p:cNvSpPr>
          <p:nvPr>
            <p:ph idx="1"/>
          </p:nvPr>
        </p:nvSpPr>
        <p:spPr>
          <a:xfrm>
            <a:off x="249238" y="1135063"/>
            <a:ext cx="8229600" cy="4525962"/>
          </a:xfrm>
        </p:spPr>
        <p:txBody>
          <a:bodyPr/>
          <a:lstStyle/>
          <a:p>
            <a:pPr eaLnBrk="1" hangingPunct="1"/>
            <a:r>
              <a:rPr kumimoji="0" lang="zh-CN" altLang="en-US" smtClean="0"/>
              <a:t>南桥</a:t>
            </a:r>
            <a:r>
              <a:rPr kumimoji="0" lang="en-US" altLang="zh-CN" smtClean="0"/>
              <a:t>/</a:t>
            </a:r>
            <a:r>
              <a:rPr kumimoji="0" lang="zh-CN" altLang="en-US" smtClean="0"/>
              <a:t>北桥</a:t>
            </a:r>
          </a:p>
          <a:p>
            <a:pPr lvl="1" eaLnBrk="1" hangingPunct="1"/>
            <a:r>
              <a:rPr kumimoji="0" lang="en-US" altLang="zh-CN" sz="2400" smtClean="0"/>
              <a:t>Intel 440</a:t>
            </a:r>
            <a:r>
              <a:rPr kumimoji="0" lang="zh-CN" altLang="en-US" sz="2400" smtClean="0"/>
              <a:t>系列以后</a:t>
            </a:r>
          </a:p>
          <a:p>
            <a:pPr lvl="1" eaLnBrk="1" hangingPunct="1"/>
            <a:r>
              <a:rPr kumimoji="0" lang="en-US" altLang="zh-CN" sz="2400" smtClean="0"/>
              <a:t>PCI</a:t>
            </a:r>
            <a:r>
              <a:rPr kumimoji="0" lang="zh-CN" altLang="en-US" sz="2400" smtClean="0"/>
              <a:t>地位大大降低</a:t>
            </a:r>
          </a:p>
        </p:txBody>
      </p:sp>
      <p:sp>
        <p:nvSpPr>
          <p:cNvPr id="2221058" name="Rectangle 2"/>
          <p:cNvSpPr>
            <a:spLocks noGrp="1" noChangeArrowheads="1"/>
          </p:cNvSpPr>
          <p:nvPr>
            <p:ph type="title"/>
          </p:nvPr>
        </p:nvSpPr>
        <p:spPr>
          <a:xfrm>
            <a:off x="0" y="0"/>
            <a:ext cx="775592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PCI</a:t>
            </a:r>
            <a:r>
              <a:rPr lang="zh-CN" altLang="en-US" dirty="0">
                <a:latin typeface="微软雅黑" pitchFamily="34" charset="-122"/>
                <a:ea typeface="微软雅黑" pitchFamily="34" charset="-122"/>
                <a:cs typeface="+mj-cs"/>
              </a:rPr>
              <a:t>－力不从心</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831850" y="1231900"/>
            <a:ext cx="7610475" cy="5156200"/>
          </a:xfrm>
        </p:spPr>
        <p:txBody>
          <a:bodyPr/>
          <a:lstStyle/>
          <a:p>
            <a:pPr eaLnBrk="1" hangingPunct="1"/>
            <a:r>
              <a:rPr kumimoji="0" lang="en-US" altLang="zh-CN" dirty="0" smtClean="0">
                <a:latin typeface="微软雅黑" panose="020B0503020204020204" pitchFamily="34" charset="-122"/>
                <a:ea typeface="微软雅黑" panose="020B0503020204020204" pitchFamily="34" charset="-122"/>
              </a:rPr>
              <a:t>RISC</a:t>
            </a:r>
            <a:r>
              <a:rPr kumimoji="0" lang="zh-CN" altLang="en-US" dirty="0" smtClean="0">
                <a:latin typeface="微软雅黑" panose="020B0503020204020204" pitchFamily="34" charset="-122"/>
                <a:ea typeface="微软雅黑" panose="020B0503020204020204" pitchFamily="34" charset="-122"/>
              </a:rPr>
              <a:t>和</a:t>
            </a:r>
            <a:r>
              <a:rPr kumimoji="0" lang="en-US" altLang="zh-CN" dirty="0" smtClean="0">
                <a:latin typeface="微软雅黑" panose="020B0503020204020204" pitchFamily="34" charset="-122"/>
                <a:ea typeface="微软雅黑" panose="020B0503020204020204" pitchFamily="34" charset="-122"/>
              </a:rPr>
              <a:t>CISC</a:t>
            </a:r>
          </a:p>
          <a:p>
            <a:pPr eaLnBrk="1" hangingPunct="1"/>
            <a:r>
              <a:rPr kumimoji="0" lang="zh-CN" altLang="en-US" dirty="0" smtClean="0">
                <a:latin typeface="微软雅黑" panose="020B0503020204020204" pitchFamily="34" charset="-122"/>
                <a:ea typeface="微软雅黑" panose="020B0503020204020204" pitchFamily="34" charset="-122"/>
              </a:rPr>
              <a:t>冯</a:t>
            </a:r>
            <a:r>
              <a:rPr kumimoji="0" lang="en-US" altLang="zh-CN" dirty="0" smtClean="0">
                <a:latin typeface="微软雅黑" panose="020B0503020204020204" pitchFamily="34" charset="-122"/>
                <a:ea typeface="微软雅黑" panose="020B0503020204020204" pitchFamily="34" charset="-122"/>
              </a:rPr>
              <a:t>·</a:t>
            </a:r>
            <a:r>
              <a:rPr kumimoji="0" lang="zh-CN" altLang="en-US" dirty="0" smtClean="0">
                <a:latin typeface="微软雅黑" panose="020B0503020204020204" pitchFamily="34" charset="-122"/>
                <a:ea typeface="微软雅黑" panose="020B0503020204020204" pitchFamily="34" charset="-122"/>
              </a:rPr>
              <a:t>诺依曼体系结构和哈佛体系结构</a:t>
            </a:r>
          </a:p>
          <a:p>
            <a:pPr eaLnBrk="1" hangingPunct="1"/>
            <a:r>
              <a:rPr kumimoji="0" lang="zh-CN" altLang="en-US" dirty="0" smtClean="0">
                <a:latin typeface="微软雅黑" panose="020B0503020204020204" pitchFamily="34" charset="-122"/>
                <a:ea typeface="微软雅黑" panose="020B0503020204020204" pitchFamily="34" charset="-122"/>
              </a:rPr>
              <a:t>流水线</a:t>
            </a:r>
          </a:p>
          <a:p>
            <a:pPr eaLnBrk="1" hangingPunct="1"/>
            <a:r>
              <a:rPr kumimoji="0" lang="zh-CN" altLang="en-US" dirty="0" smtClean="0">
                <a:latin typeface="微软雅黑" panose="020B0503020204020204" pitchFamily="34" charset="-122"/>
                <a:ea typeface="微软雅黑" panose="020B0503020204020204" pitchFamily="34" charset="-122"/>
              </a:rPr>
              <a:t>嵌入式微处理器体系架构</a:t>
            </a:r>
          </a:p>
          <a:p>
            <a:pPr eaLnBrk="1" hangingPunct="1"/>
            <a:r>
              <a:rPr kumimoji="0" lang="zh-CN" altLang="en-US" dirty="0" smtClean="0">
                <a:latin typeface="微软雅黑" panose="020B0503020204020204" pitchFamily="34" charset="-122"/>
                <a:ea typeface="微软雅黑" panose="020B0503020204020204" pitchFamily="34" charset="-122"/>
              </a:rPr>
              <a:t>总线</a:t>
            </a:r>
          </a:p>
          <a:p>
            <a:pPr eaLnBrk="1" hangingPunct="1"/>
            <a:r>
              <a:rPr kumimoji="0" lang="zh-CN" altLang="en-US" dirty="0" smtClean="0">
                <a:latin typeface="微软雅黑" panose="020B0503020204020204" pitchFamily="34" charset="-122"/>
                <a:ea typeface="微软雅黑" panose="020B0503020204020204" pitchFamily="34" charset="-122"/>
              </a:rPr>
              <a:t>高速输入输出接口</a:t>
            </a:r>
          </a:p>
          <a:p>
            <a:pPr eaLnBrk="1" hangingPunct="1"/>
            <a:r>
              <a:rPr kumimoji="0" lang="zh-CN" altLang="en-US" smtClean="0">
                <a:latin typeface="微软雅黑" panose="020B0503020204020204" pitchFamily="34" charset="-122"/>
                <a:ea typeface="微软雅黑" panose="020B0503020204020204" pitchFamily="34" charset="-122"/>
              </a:rPr>
              <a:t>输入输出设备</a:t>
            </a:r>
            <a:endParaRPr kumimoji="0" lang="zh-CN" altLang="en-US" dirty="0" smtClean="0">
              <a:latin typeface="微软雅黑" panose="020B0503020204020204" pitchFamily="34" charset="-122"/>
              <a:ea typeface="微软雅黑" panose="020B0503020204020204" pitchFamily="34" charset="-122"/>
            </a:endParaRPr>
          </a:p>
        </p:txBody>
      </p:sp>
      <p:sp>
        <p:nvSpPr>
          <p:cNvPr id="1584132" name="Rectangle 4"/>
          <p:cNvSpPr>
            <a:spLocks noGrp="1" noChangeArrowheads="1"/>
          </p:cNvSpPr>
          <p:nvPr>
            <p:ph type="title"/>
          </p:nvPr>
        </p:nvSpPr>
        <p:spPr>
          <a:xfrm>
            <a:off x="0" y="0"/>
            <a:ext cx="7798420" cy="838200"/>
          </a:xfrm>
        </p:spPr>
        <p:txBody>
          <a:bodyPr lIns="82550" tIns="41275" rIns="82550" bIns="41275">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嵌入式系统硬件基础</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457200" y="1011238"/>
            <a:ext cx="8686800" cy="4527550"/>
          </a:xfrm>
        </p:spPr>
        <p:txBody>
          <a:bodyPr/>
          <a:lstStyle/>
          <a:p>
            <a:pPr eaLnBrk="1" hangingPunct="1"/>
            <a:r>
              <a:rPr kumimoji="0" lang="en-US" altLang="zh-CN" smtClean="0"/>
              <a:t>PCI VS. PCI Express</a:t>
            </a:r>
          </a:p>
          <a:p>
            <a:pPr eaLnBrk="1" hangingPunct="1"/>
            <a:endParaRPr kumimoji="0" lang="en-US" altLang="zh-CN" smtClean="0"/>
          </a:p>
        </p:txBody>
      </p:sp>
      <p:sp>
        <p:nvSpPr>
          <p:cNvPr id="2204674" name="Rectangle 2"/>
          <p:cNvSpPr>
            <a:spLocks noGrp="1" noChangeArrowheads="1"/>
          </p:cNvSpPr>
          <p:nvPr>
            <p:ph type="title"/>
          </p:nvPr>
        </p:nvSpPr>
        <p:spPr>
          <a:xfrm>
            <a:off x="0" y="0"/>
            <a:ext cx="7743568"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3GIO-PCI Express</a:t>
            </a:r>
          </a:p>
        </p:txBody>
      </p:sp>
      <p:pic>
        <p:nvPicPr>
          <p:cNvPr id="129028" name="Picture 5" descr="pciex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778000"/>
            <a:ext cx="5427663"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9" name="Picture 7" descr="pciexp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4313238"/>
            <a:ext cx="5476875"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Text Box 8"/>
          <p:cNvSpPr txBox="1">
            <a:spLocks noChangeArrowheads="1"/>
          </p:cNvSpPr>
          <p:nvPr/>
        </p:nvSpPr>
        <p:spPr bwMode="auto">
          <a:xfrm>
            <a:off x="7175500" y="2463800"/>
            <a:ext cx="1519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kumimoji="0" lang="en-US" altLang="zh-CN" sz="2800">
                <a:latin typeface="Times New Roman" panose="02020603050405020304" pitchFamily="18" charset="0"/>
                <a:ea typeface="宋体" panose="02010600030101010101" pitchFamily="2" charset="-122"/>
              </a:rPr>
              <a:t>PCI</a:t>
            </a:r>
          </a:p>
        </p:txBody>
      </p:sp>
      <p:sp>
        <p:nvSpPr>
          <p:cNvPr id="129031" name="Text Box 9"/>
          <p:cNvSpPr txBox="1">
            <a:spLocks noChangeArrowheads="1"/>
          </p:cNvSpPr>
          <p:nvPr/>
        </p:nvSpPr>
        <p:spPr bwMode="auto">
          <a:xfrm>
            <a:off x="7277100" y="4999038"/>
            <a:ext cx="15192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kumimoji="0" lang="en-US" altLang="zh-CN" sz="2800">
                <a:latin typeface="Times New Roman" panose="02020603050405020304" pitchFamily="18" charset="0"/>
                <a:ea typeface="宋体" panose="02010600030101010101" pitchFamily="2" charset="-122"/>
              </a:rPr>
              <a:t>PCI Express</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p:txBody>
          <a:bodyPr/>
          <a:lstStyle/>
          <a:p>
            <a:pPr eaLnBrk="1" hangingPunct="1"/>
            <a:r>
              <a:rPr kumimoji="0" lang="en-US" altLang="zh-CN" smtClean="0"/>
              <a:t>CPCI</a:t>
            </a:r>
            <a:r>
              <a:rPr kumimoji="0" lang="zh-CN" altLang="en-US" smtClean="0"/>
              <a:t>（</a:t>
            </a:r>
            <a:r>
              <a:rPr kumimoji="0" lang="en-US" altLang="zh-CN" smtClean="0"/>
              <a:t>Compact PCI</a:t>
            </a:r>
            <a:r>
              <a:rPr kumimoji="0" lang="zh-CN" altLang="en-US" smtClean="0"/>
              <a:t>）</a:t>
            </a:r>
          </a:p>
          <a:p>
            <a:pPr lvl="1" eaLnBrk="1" hangingPunct="1">
              <a:lnSpc>
                <a:spcPct val="115000"/>
              </a:lnSpc>
            </a:pPr>
            <a:r>
              <a:rPr kumimoji="0" lang="en-US" altLang="zh-CN" smtClean="0"/>
              <a:t>PICMG</a:t>
            </a:r>
            <a:r>
              <a:rPr kumimoji="0" lang="zh-CN" altLang="en-US" smtClean="0"/>
              <a:t>协会于</a:t>
            </a:r>
            <a:r>
              <a:rPr kumimoji="0" lang="en-US" altLang="zh-CN" smtClean="0"/>
              <a:t>1994</a:t>
            </a:r>
            <a:r>
              <a:rPr kumimoji="0" lang="zh-CN" altLang="en-US" smtClean="0"/>
              <a:t>提出来的一种总线接口标准，面向嵌入式设备</a:t>
            </a:r>
          </a:p>
          <a:p>
            <a:pPr lvl="1" eaLnBrk="1" hangingPunct="1">
              <a:lnSpc>
                <a:spcPct val="115000"/>
              </a:lnSpc>
            </a:pPr>
            <a:r>
              <a:rPr kumimoji="0" lang="zh-CN" altLang="en-US" smtClean="0"/>
              <a:t>解决了</a:t>
            </a:r>
            <a:r>
              <a:rPr kumimoji="0" lang="en-US" altLang="zh-CN" smtClean="0"/>
              <a:t>VME</a:t>
            </a:r>
            <a:r>
              <a:rPr kumimoji="0" lang="zh-CN" altLang="en-US" smtClean="0"/>
              <a:t>与</a:t>
            </a:r>
            <a:r>
              <a:rPr kumimoji="0" lang="en-US" altLang="zh-CN" smtClean="0"/>
              <a:t>PCI</a:t>
            </a:r>
            <a:r>
              <a:rPr kumimoji="0" lang="zh-CN" altLang="en-US" smtClean="0"/>
              <a:t>总线不兼容问题，与</a:t>
            </a:r>
            <a:r>
              <a:rPr kumimoji="0" lang="en-US" altLang="zh-CN" smtClean="0"/>
              <a:t>PCI</a:t>
            </a:r>
            <a:r>
              <a:rPr kumimoji="0" lang="zh-CN" altLang="en-US" smtClean="0"/>
              <a:t>完全兼容</a:t>
            </a:r>
          </a:p>
          <a:p>
            <a:pPr lvl="1" eaLnBrk="1" hangingPunct="1">
              <a:lnSpc>
                <a:spcPct val="115000"/>
              </a:lnSpc>
            </a:pPr>
            <a:r>
              <a:rPr kumimoji="0" lang="zh-CN" altLang="en-US" smtClean="0"/>
              <a:t>高可靠性（</a:t>
            </a:r>
            <a:r>
              <a:rPr kumimoji="0" lang="en-US" altLang="zh-CN" smtClean="0"/>
              <a:t>99.999%</a:t>
            </a:r>
            <a:r>
              <a:rPr kumimoji="0" lang="zh-CN" altLang="en-US" smtClean="0"/>
              <a:t>）、低价位</a:t>
            </a:r>
          </a:p>
          <a:p>
            <a:pPr lvl="1" eaLnBrk="1" hangingPunct="1">
              <a:lnSpc>
                <a:spcPct val="115000"/>
              </a:lnSpc>
            </a:pPr>
            <a:r>
              <a:rPr kumimoji="0" lang="zh-CN" altLang="en-US" smtClean="0"/>
              <a:t>热插拔（</a:t>
            </a:r>
            <a:r>
              <a:rPr kumimoji="0" lang="en-US" altLang="zh-CN" smtClean="0"/>
              <a:t>hot swap</a:t>
            </a:r>
            <a:r>
              <a:rPr kumimoji="0" lang="zh-CN" altLang="en-US" smtClean="0"/>
              <a:t>）</a:t>
            </a:r>
          </a:p>
        </p:txBody>
      </p:sp>
      <p:sp>
        <p:nvSpPr>
          <p:cNvPr id="2214914" name="Rectangle 2"/>
          <p:cNvSpPr>
            <a:spLocks noGrp="1" noChangeArrowheads="1"/>
          </p:cNvSpPr>
          <p:nvPr>
            <p:ph type="title"/>
          </p:nvPr>
        </p:nvSpPr>
        <p:spPr>
          <a:xfrm>
            <a:off x="0" y="0"/>
            <a:ext cx="775592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CPCI</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p:txBody>
          <a:bodyPr/>
          <a:lstStyle/>
          <a:p>
            <a:pPr eaLnBrk="1" hangingPunct="1"/>
            <a:r>
              <a:rPr kumimoji="0" lang="en-US" altLang="zh-CN" b="1" smtClean="0">
                <a:latin typeface="宋体" panose="02010600030101010101" pitchFamily="2" charset="-122"/>
              </a:rPr>
              <a:t>PC104</a:t>
            </a:r>
            <a:r>
              <a:rPr kumimoji="0" lang="zh-CN" altLang="en-US" b="1" smtClean="0">
                <a:latin typeface="宋体" panose="02010600030101010101" pitchFamily="2" charset="-122"/>
              </a:rPr>
              <a:t>是一种专门为嵌入式控制而定义的工业控制总线，实质上就是一种紧凑型的</a:t>
            </a:r>
            <a:r>
              <a:rPr kumimoji="0" lang="en-US" altLang="zh-CN" b="1" smtClean="0">
                <a:latin typeface="宋体" panose="02010600030101010101" pitchFamily="2" charset="-122"/>
              </a:rPr>
              <a:t>IEEE-P996</a:t>
            </a:r>
            <a:r>
              <a:rPr kumimoji="0" lang="zh-CN" altLang="en-US" b="1" smtClean="0">
                <a:latin typeface="宋体" panose="02010600030101010101" pitchFamily="2" charset="-122"/>
              </a:rPr>
              <a:t>（</a:t>
            </a:r>
            <a:r>
              <a:rPr kumimoji="0" lang="en-US" altLang="zh-CN" b="1" smtClean="0">
                <a:latin typeface="宋体" panose="02010600030101010101" pitchFamily="2" charset="-122"/>
              </a:rPr>
              <a:t>ISA</a:t>
            </a:r>
            <a:r>
              <a:rPr kumimoji="0" lang="zh-CN" altLang="en-US" b="1" smtClean="0">
                <a:latin typeface="宋体" panose="02010600030101010101" pitchFamily="2" charset="-122"/>
              </a:rPr>
              <a:t>）。</a:t>
            </a:r>
          </a:p>
          <a:p>
            <a:pPr eaLnBrk="1" hangingPunct="1"/>
            <a:r>
              <a:rPr kumimoji="0" lang="en-US" altLang="zh-CN" b="1" smtClean="0">
                <a:latin typeface="宋体" panose="02010600030101010101" pitchFamily="2" charset="-122"/>
              </a:rPr>
              <a:t>PC104 </a:t>
            </a:r>
            <a:r>
              <a:rPr kumimoji="0" lang="zh-CN" altLang="en-US" b="1" smtClean="0">
                <a:latin typeface="宋体" panose="02010600030101010101" pitchFamily="2" charset="-122"/>
              </a:rPr>
              <a:t>有两个版本，</a:t>
            </a:r>
            <a:r>
              <a:rPr kumimoji="0" lang="en-US" altLang="zh-CN" b="1" smtClean="0">
                <a:latin typeface="宋体" panose="02010600030101010101" pitchFamily="2" charset="-122"/>
              </a:rPr>
              <a:t>8 </a:t>
            </a:r>
            <a:r>
              <a:rPr kumimoji="0" lang="zh-CN" altLang="en-US" b="1" smtClean="0">
                <a:latin typeface="宋体" panose="02010600030101010101" pitchFamily="2" charset="-122"/>
              </a:rPr>
              <a:t>位和</a:t>
            </a:r>
            <a:r>
              <a:rPr kumimoji="0" lang="en-US" altLang="zh-CN" b="1" smtClean="0">
                <a:latin typeface="宋体" panose="02010600030101010101" pitchFamily="2" charset="-122"/>
              </a:rPr>
              <a:t>16 </a:t>
            </a:r>
            <a:r>
              <a:rPr kumimoji="0" lang="zh-CN" altLang="en-US" b="1" smtClean="0">
                <a:latin typeface="宋体" panose="02010600030101010101" pitchFamily="2" charset="-122"/>
              </a:rPr>
              <a:t>位，分别与</a:t>
            </a:r>
            <a:r>
              <a:rPr kumimoji="0" lang="en-US" altLang="zh-CN" b="1" smtClean="0">
                <a:latin typeface="宋体" panose="02010600030101010101" pitchFamily="2" charset="-122"/>
              </a:rPr>
              <a:t>PC </a:t>
            </a:r>
            <a:r>
              <a:rPr kumimoji="0" lang="zh-CN" altLang="en-US" b="1" smtClean="0">
                <a:latin typeface="宋体" panose="02010600030101010101" pitchFamily="2" charset="-122"/>
              </a:rPr>
              <a:t>和</a:t>
            </a:r>
            <a:r>
              <a:rPr kumimoji="0" lang="en-US" altLang="zh-CN" b="1" smtClean="0">
                <a:latin typeface="宋体" panose="02010600030101010101" pitchFamily="2" charset="-122"/>
              </a:rPr>
              <a:t>PC/AT </a:t>
            </a:r>
            <a:r>
              <a:rPr kumimoji="0" lang="zh-CN" altLang="en-US" b="1" smtClean="0">
                <a:latin typeface="宋体" panose="02010600030101010101" pitchFamily="2" charset="-122"/>
              </a:rPr>
              <a:t>相对应。</a:t>
            </a:r>
            <a:r>
              <a:rPr kumimoji="0" lang="en-US" altLang="zh-CN" b="1" smtClean="0">
                <a:latin typeface="宋体" panose="02010600030101010101" pitchFamily="2" charset="-122"/>
              </a:rPr>
              <a:t>PC104PLUS </a:t>
            </a:r>
            <a:r>
              <a:rPr kumimoji="0" lang="zh-CN" altLang="en-US" b="1" smtClean="0">
                <a:latin typeface="宋体" panose="02010600030101010101" pitchFamily="2" charset="-122"/>
              </a:rPr>
              <a:t>则与</a:t>
            </a:r>
            <a:r>
              <a:rPr kumimoji="0" lang="en-US" altLang="zh-CN" b="1" smtClean="0">
                <a:latin typeface="宋体" panose="02010600030101010101" pitchFamily="2" charset="-122"/>
              </a:rPr>
              <a:t>PCI</a:t>
            </a:r>
            <a:r>
              <a:rPr kumimoji="0" lang="zh-CN" altLang="en-US" b="1" smtClean="0">
                <a:latin typeface="宋体" panose="02010600030101010101" pitchFamily="2" charset="-122"/>
              </a:rPr>
              <a:t>总线相对应。</a:t>
            </a:r>
          </a:p>
          <a:p>
            <a:pPr eaLnBrk="1" hangingPunct="1"/>
            <a:endParaRPr kumimoji="0" lang="en-US" altLang="zh-CN" smtClean="0">
              <a:latin typeface="宋体" panose="02010600030101010101" pitchFamily="2" charset="-122"/>
            </a:endParaRPr>
          </a:p>
        </p:txBody>
      </p:sp>
      <p:sp>
        <p:nvSpPr>
          <p:cNvPr id="2087938" name="Rectangle 2"/>
          <p:cNvSpPr>
            <a:spLocks noGrp="1" noChangeArrowheads="1"/>
          </p:cNvSpPr>
          <p:nvPr>
            <p:ph type="title"/>
          </p:nvPr>
        </p:nvSpPr>
        <p:spPr>
          <a:xfrm>
            <a:off x="0" y="0"/>
            <a:ext cx="7780638"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PC104</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914" name="Rectangle 2"/>
          <p:cNvSpPr>
            <a:spLocks noGrp="1" noChangeArrowheads="1"/>
          </p:cNvSpPr>
          <p:nvPr>
            <p:ph type="title"/>
          </p:nvPr>
        </p:nvSpPr>
        <p:spPr>
          <a:xfrm>
            <a:off x="0" y="0"/>
            <a:ext cx="7793037" cy="9017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I</a:t>
            </a:r>
            <a:r>
              <a:rPr lang="en-US" altLang="zh-CN" baseline="30000" dirty="0">
                <a:latin typeface="微软雅黑" pitchFamily="34" charset="-122"/>
                <a:ea typeface="微软雅黑" pitchFamily="34" charset="-122"/>
                <a:cs typeface="+mj-cs"/>
              </a:rPr>
              <a:t>2</a:t>
            </a:r>
            <a:r>
              <a:rPr lang="en-US" altLang="zh-CN" dirty="0">
                <a:latin typeface="微软雅黑" pitchFamily="34" charset="-122"/>
                <a:ea typeface="微软雅黑" pitchFamily="34" charset="-122"/>
                <a:cs typeface="+mj-cs"/>
              </a:rPr>
              <a:t>C</a:t>
            </a:r>
          </a:p>
        </p:txBody>
      </p:sp>
      <p:sp>
        <p:nvSpPr>
          <p:cNvPr id="135171" name="Rectangle 3"/>
          <p:cNvSpPr>
            <a:spLocks noGrp="1" noChangeArrowheads="1"/>
          </p:cNvSpPr>
          <p:nvPr>
            <p:ph type="body" sz="half" idx="1"/>
          </p:nvPr>
        </p:nvSpPr>
        <p:spPr>
          <a:xfrm>
            <a:off x="522288" y="1223963"/>
            <a:ext cx="8086725" cy="1298575"/>
          </a:xfrm>
        </p:spPr>
        <p:txBody>
          <a:bodyPr/>
          <a:lstStyle/>
          <a:p>
            <a:pPr eaLnBrk="1" hangingPunct="1"/>
            <a:r>
              <a:rPr kumimoji="0" lang="en-US" altLang="zh-CN" sz="2400" smtClean="0"/>
              <a:t>PHILIPS </a:t>
            </a:r>
            <a:r>
              <a:rPr kumimoji="0" lang="zh-CN" altLang="en-US" sz="2400" smtClean="0"/>
              <a:t>开发了一种用于内部</a:t>
            </a:r>
            <a:r>
              <a:rPr kumimoji="0" lang="en-US" altLang="zh-CN" sz="2400" smtClean="0"/>
              <a:t>IC</a:t>
            </a:r>
            <a:r>
              <a:rPr kumimoji="0" lang="zh-CN" altLang="en-US" sz="2400" smtClean="0"/>
              <a:t>控制的简单的双向两线串行总线</a:t>
            </a:r>
            <a:r>
              <a:rPr kumimoji="0" lang="en-US" altLang="zh-CN" sz="2400" smtClean="0"/>
              <a:t>I</a:t>
            </a:r>
            <a:r>
              <a:rPr kumimoji="0" lang="en-US" altLang="zh-CN" sz="2400" baseline="30000" smtClean="0"/>
              <a:t>2</a:t>
            </a:r>
            <a:r>
              <a:rPr kumimoji="0" lang="en-US" altLang="zh-CN" sz="2400" smtClean="0"/>
              <a:t>C(Inter-Integrated Circuit )</a:t>
            </a:r>
          </a:p>
          <a:p>
            <a:pPr eaLnBrk="1" hangingPunct="1"/>
            <a:r>
              <a:rPr kumimoji="0" lang="zh-CN" altLang="en-US" sz="2400" smtClean="0"/>
              <a:t>最高速率</a:t>
            </a:r>
            <a:r>
              <a:rPr kumimoji="0" lang="en-US" altLang="zh-CN" sz="2400" smtClean="0"/>
              <a:t>100Kbps</a:t>
            </a:r>
            <a:r>
              <a:rPr kumimoji="0" lang="zh-CN" altLang="en-US" sz="2400" smtClean="0"/>
              <a:t>，</a:t>
            </a:r>
            <a:r>
              <a:rPr kumimoji="0" lang="en-US" altLang="zh-CN" sz="2400" smtClean="0"/>
              <a:t>25</a:t>
            </a:r>
            <a:r>
              <a:rPr kumimoji="0" lang="zh-CN" altLang="en-US" sz="2400" smtClean="0"/>
              <a:t>英尺，最多可支持</a:t>
            </a:r>
            <a:r>
              <a:rPr kumimoji="0" lang="en-US" altLang="zh-CN" sz="2400" smtClean="0"/>
              <a:t>40</a:t>
            </a:r>
            <a:r>
              <a:rPr kumimoji="0" lang="zh-CN" altLang="en-US" sz="2400" smtClean="0"/>
              <a:t>个设备</a:t>
            </a:r>
          </a:p>
        </p:txBody>
      </p:sp>
      <p:pic>
        <p:nvPicPr>
          <p:cNvPr id="135172"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1177925" y="2451100"/>
            <a:ext cx="6423025" cy="2425700"/>
          </a:xfrm>
        </p:spPr>
      </p:pic>
      <p:graphicFrame>
        <p:nvGraphicFramePr>
          <p:cNvPr id="135173" name="Object 7"/>
          <p:cNvGraphicFramePr>
            <a:graphicFrameLocks noChangeAspect="1"/>
          </p:cNvGraphicFramePr>
          <p:nvPr/>
        </p:nvGraphicFramePr>
        <p:xfrm>
          <a:off x="2373313" y="5140325"/>
          <a:ext cx="4121150" cy="1517650"/>
        </p:xfrm>
        <a:graphic>
          <a:graphicData uri="http://schemas.openxmlformats.org/presentationml/2006/ole">
            <mc:AlternateContent xmlns:mc="http://schemas.openxmlformats.org/markup-compatibility/2006">
              <mc:Choice xmlns:v="urn:schemas-microsoft-com:vml" Requires="v">
                <p:oleObj spid="_x0000_s135187" name="位图图像" r:id="rId5" imgW="3000000" imgH="1104762" progId="PBrush">
                  <p:embed/>
                </p:oleObj>
              </mc:Choice>
              <mc:Fallback>
                <p:oleObj name="位图图像" r:id="rId5" imgW="3000000" imgH="1104762" progId="PBrush">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3313" y="5140325"/>
                        <a:ext cx="412115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5174" name="Text Box 8"/>
          <p:cNvSpPr txBox="1">
            <a:spLocks noChangeArrowheads="1"/>
          </p:cNvSpPr>
          <p:nvPr/>
        </p:nvSpPr>
        <p:spPr bwMode="auto">
          <a:xfrm>
            <a:off x="6678613" y="5270500"/>
            <a:ext cx="14573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35175" name="Text Box 9"/>
          <p:cNvSpPr txBox="1">
            <a:spLocks noChangeArrowheads="1"/>
          </p:cNvSpPr>
          <p:nvPr/>
        </p:nvSpPr>
        <p:spPr bwMode="auto">
          <a:xfrm>
            <a:off x="6494463" y="5191125"/>
            <a:ext cx="15954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kumimoji="0" lang="zh-CN" altLang="en-US" sz="2400">
                <a:latin typeface="Times New Roman" panose="02020603050405020304" pitchFamily="18" charset="0"/>
                <a:ea typeface="宋体" panose="02010600030101010101" pitchFamily="2" charset="-122"/>
              </a:rPr>
              <a:t>数据线</a:t>
            </a:r>
          </a:p>
        </p:txBody>
      </p:sp>
      <p:sp>
        <p:nvSpPr>
          <p:cNvPr id="135176" name="Text Box 10"/>
          <p:cNvSpPr txBox="1">
            <a:spLocks noChangeArrowheads="1"/>
          </p:cNvSpPr>
          <p:nvPr/>
        </p:nvSpPr>
        <p:spPr bwMode="auto">
          <a:xfrm>
            <a:off x="6534150" y="5819775"/>
            <a:ext cx="15954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kumimoji="0" lang="zh-CN" altLang="en-US" sz="2400">
                <a:latin typeface="Times New Roman" panose="02020603050405020304" pitchFamily="18" charset="0"/>
                <a:ea typeface="宋体" panose="02010600030101010101" pitchFamily="2" charset="-122"/>
              </a:rPr>
              <a:t>时钟线</a:t>
            </a:r>
          </a:p>
        </p:txBody>
      </p:sp>
    </p:spTree>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p:txBody>
          <a:bodyPr/>
          <a:lstStyle/>
          <a:p>
            <a:pPr eaLnBrk="1" hangingPunct="1">
              <a:lnSpc>
                <a:spcPct val="80000"/>
              </a:lnSpc>
              <a:buFont typeface="Wingdings 2" panose="05020102010507070707" pitchFamily="18" charset="2"/>
              <a:buChar char=""/>
            </a:pPr>
            <a:r>
              <a:rPr kumimoji="0" lang="en-US" altLang="zh-CN" sz="2800" smtClean="0"/>
              <a:t>80</a:t>
            </a:r>
            <a:r>
              <a:rPr kumimoji="0" lang="zh-CN" altLang="en-US" sz="2800" smtClean="0"/>
              <a:t>年代末，由德国</a:t>
            </a:r>
            <a:r>
              <a:rPr kumimoji="0" lang="en-US" altLang="zh-CN" sz="2800" smtClean="0"/>
              <a:t>Bosch</a:t>
            </a:r>
            <a:r>
              <a:rPr kumimoji="0" lang="zh-CN" altLang="en-US" sz="2800" smtClean="0"/>
              <a:t>公司最先提出</a:t>
            </a:r>
          </a:p>
          <a:p>
            <a:pPr eaLnBrk="1" hangingPunct="1">
              <a:lnSpc>
                <a:spcPct val="80000"/>
              </a:lnSpc>
              <a:buFont typeface="Wingdings 2" panose="05020102010507070707" pitchFamily="18" charset="2"/>
              <a:buChar char=""/>
            </a:pPr>
            <a:r>
              <a:rPr kumimoji="0" lang="zh-CN" altLang="en-US" sz="2800" smtClean="0"/>
              <a:t>被设计作为汽车环境中的微控制器通讯，在车载各电子控制装置</a:t>
            </a:r>
            <a:r>
              <a:rPr kumimoji="0" lang="en-US" altLang="zh-CN" sz="2800" smtClean="0"/>
              <a:t>ECU</a:t>
            </a:r>
            <a:r>
              <a:rPr kumimoji="0" lang="zh-CN" altLang="en-US" sz="2800" smtClean="0"/>
              <a:t>之间交换信息，形成汽车电子控制网络。</a:t>
            </a:r>
          </a:p>
          <a:p>
            <a:pPr eaLnBrk="1" hangingPunct="1">
              <a:lnSpc>
                <a:spcPct val="80000"/>
              </a:lnSpc>
              <a:buFont typeface="Wingdings 2" panose="05020102010507070707" pitchFamily="18" charset="2"/>
              <a:buChar char=""/>
            </a:pPr>
            <a:r>
              <a:rPr kumimoji="0" lang="zh-CN" altLang="en-US" sz="2800" smtClean="0"/>
              <a:t>发动机管理系统、变速箱控制器、仪表装备、电子主干系统中，均嵌入</a:t>
            </a:r>
            <a:r>
              <a:rPr kumimoji="0" lang="en-US" altLang="zh-CN" sz="2800" smtClean="0"/>
              <a:t>CAN </a:t>
            </a:r>
            <a:r>
              <a:rPr kumimoji="0" lang="zh-CN" altLang="en-US" sz="2800" smtClean="0"/>
              <a:t>控制装置。</a:t>
            </a:r>
          </a:p>
          <a:p>
            <a:pPr eaLnBrk="1" hangingPunct="1">
              <a:lnSpc>
                <a:spcPct val="80000"/>
              </a:lnSpc>
              <a:buFont typeface="Wingdings 2" panose="05020102010507070707" pitchFamily="18" charset="2"/>
              <a:buChar char=""/>
            </a:pPr>
            <a:r>
              <a:rPr kumimoji="0" lang="zh-CN" altLang="en-US" sz="2800" smtClean="0"/>
              <a:t>使用</a:t>
            </a:r>
            <a:r>
              <a:rPr kumimoji="0" lang="en-US" altLang="zh-CN" sz="2800" smtClean="0"/>
              <a:t>CSMA/CD</a:t>
            </a:r>
            <a:r>
              <a:rPr kumimoji="0" lang="zh-CN" altLang="en-US" sz="2800" smtClean="0"/>
              <a:t>协议</a:t>
            </a:r>
          </a:p>
          <a:p>
            <a:pPr eaLnBrk="1" hangingPunct="1">
              <a:lnSpc>
                <a:spcPct val="80000"/>
              </a:lnSpc>
              <a:buFont typeface="Wingdings 2" panose="05020102010507070707" pitchFamily="18" charset="2"/>
              <a:buChar char=""/>
            </a:pPr>
            <a:r>
              <a:rPr kumimoji="0" lang="en-US" altLang="zh-CN" sz="2800" smtClean="0"/>
              <a:t>40</a:t>
            </a:r>
            <a:r>
              <a:rPr kumimoji="0" lang="zh-CN" altLang="en-US" sz="2800" smtClean="0"/>
              <a:t>米以内，</a:t>
            </a:r>
            <a:r>
              <a:rPr kumimoji="0" lang="en-US" altLang="zh-CN" sz="2800" smtClean="0"/>
              <a:t>1Mbps</a:t>
            </a:r>
            <a:r>
              <a:rPr kumimoji="0" lang="zh-CN" altLang="en-US" sz="2800" smtClean="0"/>
              <a:t>；</a:t>
            </a:r>
            <a:r>
              <a:rPr kumimoji="0" lang="en-US" altLang="zh-CN" sz="2800" smtClean="0"/>
              <a:t>10Km</a:t>
            </a:r>
            <a:r>
              <a:rPr kumimoji="0" lang="zh-CN" altLang="en-US" sz="2800" smtClean="0"/>
              <a:t>，</a:t>
            </a:r>
            <a:r>
              <a:rPr kumimoji="0" lang="en-US" altLang="zh-CN" sz="2800" smtClean="0"/>
              <a:t>5Kbps</a:t>
            </a:r>
            <a:r>
              <a:rPr kumimoji="0" lang="zh-CN" altLang="en-US" sz="2800" smtClean="0"/>
              <a:t>；理论上可以支持无限多个设备</a:t>
            </a:r>
          </a:p>
          <a:p>
            <a:pPr eaLnBrk="1" hangingPunct="1">
              <a:lnSpc>
                <a:spcPct val="80000"/>
              </a:lnSpc>
              <a:buFont typeface="Wingdings 2" panose="05020102010507070707" pitchFamily="18" charset="2"/>
              <a:buChar char=""/>
            </a:pPr>
            <a:r>
              <a:rPr kumimoji="0" lang="zh-CN" altLang="en-US" sz="2800" smtClean="0"/>
              <a:t>可靠性高，误码率为</a:t>
            </a:r>
            <a:r>
              <a:rPr kumimoji="0" lang="en-US" altLang="zh-CN" sz="2800" smtClean="0"/>
              <a:t>10</a:t>
            </a:r>
            <a:r>
              <a:rPr kumimoji="0" lang="en-US" altLang="zh-CN" sz="2800" baseline="30000" smtClean="0"/>
              <a:t>-11</a:t>
            </a:r>
          </a:p>
          <a:p>
            <a:pPr eaLnBrk="1" hangingPunct="1">
              <a:lnSpc>
                <a:spcPct val="80000"/>
              </a:lnSpc>
              <a:buFont typeface="Wingdings 2" panose="05020102010507070707" pitchFamily="18" charset="2"/>
              <a:buChar char=""/>
            </a:pPr>
            <a:r>
              <a:rPr kumimoji="0" lang="zh-CN" altLang="en-US" sz="2800" smtClean="0"/>
              <a:t>抗电磁干扰性强</a:t>
            </a:r>
          </a:p>
        </p:txBody>
      </p:sp>
      <p:sp>
        <p:nvSpPr>
          <p:cNvPr id="2089986" name="Rectangle 2"/>
          <p:cNvSpPr>
            <a:spLocks noGrp="1" noChangeArrowheads="1"/>
          </p:cNvSpPr>
          <p:nvPr>
            <p:ph type="title"/>
          </p:nvPr>
        </p:nvSpPr>
        <p:spPr>
          <a:xfrm>
            <a:off x="0" y="0"/>
            <a:ext cx="7883612" cy="838200"/>
          </a:xfrm>
        </p:spPr>
        <p:txBody>
          <a:bodyPr>
            <a:normAutofit fontScale="90000"/>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CAN</a:t>
            </a:r>
            <a:r>
              <a:rPr lang="zh-CN" altLang="en-US" dirty="0">
                <a:latin typeface="微软雅黑" pitchFamily="34" charset="-122"/>
                <a:ea typeface="微软雅黑" pitchFamily="34" charset="-122"/>
                <a:cs typeface="+mj-cs"/>
              </a:rPr>
              <a:t>（</a:t>
            </a:r>
            <a:r>
              <a:rPr lang="en-US" altLang="zh-CN" dirty="0">
                <a:latin typeface="微软雅黑" pitchFamily="34" charset="-122"/>
                <a:ea typeface="微软雅黑" pitchFamily="34" charset="-122"/>
                <a:cs typeface="+mj-cs"/>
              </a:rPr>
              <a:t>Controller Area Network</a:t>
            </a:r>
            <a:r>
              <a:rPr lang="zh-CN" altLang="en-US" dirty="0">
                <a:latin typeface="微软雅黑" pitchFamily="34" charset="-122"/>
                <a:ea typeface="微软雅黑" pitchFamily="34" charset="-122"/>
                <a:cs typeface="+mj-cs"/>
              </a:rPr>
              <a:t>）</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p:txBody>
          <a:bodyPr/>
          <a:lstStyle/>
          <a:p>
            <a:pPr eaLnBrk="1" hangingPunct="1"/>
            <a:r>
              <a:rPr kumimoji="0" lang="en-US" altLang="zh-CN" smtClean="0"/>
              <a:t>IrDA/FastIrDA</a:t>
            </a:r>
            <a:r>
              <a:rPr kumimoji="0" lang="zh-CN" altLang="en-US" smtClean="0"/>
              <a:t>（</a:t>
            </a:r>
            <a:r>
              <a:rPr kumimoji="0" lang="en-US" altLang="zh-CN" smtClean="0"/>
              <a:t>Infrared Data Association </a:t>
            </a:r>
            <a:r>
              <a:rPr kumimoji="0" lang="zh-CN" altLang="en-US" smtClean="0"/>
              <a:t>）</a:t>
            </a:r>
          </a:p>
          <a:p>
            <a:pPr lvl="1" eaLnBrk="1" hangingPunct="1"/>
            <a:r>
              <a:rPr kumimoji="0" lang="zh-CN" altLang="en-US" smtClean="0"/>
              <a:t>红外线发光二极管</a:t>
            </a:r>
          </a:p>
          <a:p>
            <a:pPr lvl="2" eaLnBrk="1" hangingPunct="1"/>
            <a:r>
              <a:rPr kumimoji="0" lang="zh-CN" altLang="en-US" smtClean="0"/>
              <a:t>发射</a:t>
            </a:r>
          </a:p>
          <a:p>
            <a:pPr lvl="1" eaLnBrk="1" hangingPunct="1"/>
            <a:r>
              <a:rPr kumimoji="0" lang="zh-CN" altLang="en-US" smtClean="0"/>
              <a:t>硅晶</a:t>
            </a:r>
            <a:r>
              <a:rPr kumimoji="0" lang="en-US" altLang="zh-CN" smtClean="0"/>
              <a:t>PIN</a:t>
            </a:r>
            <a:r>
              <a:rPr kumimoji="0" lang="zh-CN" altLang="en-US" smtClean="0"/>
              <a:t>光检二极管</a:t>
            </a:r>
          </a:p>
          <a:p>
            <a:pPr lvl="2" eaLnBrk="1" hangingPunct="1"/>
            <a:r>
              <a:rPr kumimoji="0" lang="zh-CN" altLang="en-US" smtClean="0"/>
              <a:t>接收</a:t>
            </a:r>
            <a:endParaRPr kumimoji="0" lang="en-US" altLang="zh-CN" smtClean="0"/>
          </a:p>
          <a:p>
            <a:pPr lvl="1" eaLnBrk="1" hangingPunct="1"/>
            <a:r>
              <a:rPr kumimoji="0" lang="zh-CN" altLang="en-US" smtClean="0"/>
              <a:t>控制电路</a:t>
            </a:r>
          </a:p>
          <a:p>
            <a:pPr lvl="1" eaLnBrk="1" hangingPunct="1"/>
            <a:r>
              <a:rPr kumimoji="0" lang="en-US" altLang="zh-CN" smtClean="0"/>
              <a:t>IrDA 1.0</a:t>
            </a:r>
            <a:r>
              <a:rPr kumimoji="0" lang="zh-CN" altLang="en-US" smtClean="0"/>
              <a:t>和</a:t>
            </a:r>
            <a:r>
              <a:rPr kumimoji="0" lang="en-US" altLang="zh-CN" smtClean="0"/>
              <a:t>1.1</a:t>
            </a:r>
            <a:r>
              <a:rPr kumimoji="0" lang="zh-CN" altLang="en-US" smtClean="0"/>
              <a:t>装置的通讯距离可达</a:t>
            </a:r>
            <a:r>
              <a:rPr kumimoji="0" lang="en-US" altLang="zh-CN" smtClean="0"/>
              <a:t>1</a:t>
            </a:r>
            <a:r>
              <a:rPr kumimoji="0" lang="zh-CN" altLang="en-US" smtClean="0"/>
              <a:t>公尺，误码率为</a:t>
            </a:r>
            <a:r>
              <a:rPr kumimoji="0" lang="en-US" altLang="zh-CN" smtClean="0"/>
              <a:t>10</a:t>
            </a:r>
            <a:r>
              <a:rPr kumimoji="0" lang="en-US" altLang="zh-CN" baseline="30000" smtClean="0"/>
              <a:t>-9</a:t>
            </a:r>
            <a:r>
              <a:rPr kumimoji="0" lang="zh-CN" altLang="en-US" smtClean="0"/>
              <a:t>，光源外围的最大亮度为</a:t>
            </a:r>
            <a:r>
              <a:rPr kumimoji="0" lang="en-US" altLang="zh-CN" smtClean="0"/>
              <a:t>10klux </a:t>
            </a:r>
            <a:r>
              <a:rPr kumimoji="0" lang="zh-CN" altLang="en-US" smtClean="0"/>
              <a:t>（勒克斯）</a:t>
            </a:r>
          </a:p>
          <a:p>
            <a:pPr lvl="1" eaLnBrk="1" hangingPunct="1"/>
            <a:endParaRPr kumimoji="0" lang="en-US" altLang="zh-CN" smtClean="0"/>
          </a:p>
        </p:txBody>
      </p:sp>
      <p:sp>
        <p:nvSpPr>
          <p:cNvPr id="2092034" name="Rectangle 2"/>
          <p:cNvSpPr>
            <a:spLocks noGrp="1" noChangeArrowheads="1"/>
          </p:cNvSpPr>
          <p:nvPr>
            <p:ph type="title"/>
          </p:nvPr>
        </p:nvSpPr>
        <p:spPr>
          <a:xfrm>
            <a:off x="0" y="0"/>
            <a:ext cx="771885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smtClean="0">
                <a:latin typeface="微软雅黑" pitchFamily="34" charset="-122"/>
                <a:ea typeface="微软雅黑" pitchFamily="34" charset="-122"/>
                <a:cs typeface="+mj-cs"/>
              </a:rPr>
              <a:t>输入</a:t>
            </a:r>
            <a:r>
              <a:rPr lang="zh-CN" altLang="en-US" dirty="0">
                <a:latin typeface="微软雅黑" pitchFamily="34" charset="-122"/>
                <a:ea typeface="微软雅黑" pitchFamily="34" charset="-122"/>
                <a:cs typeface="+mj-cs"/>
              </a:rPr>
              <a:t>与输出接口</a:t>
            </a:r>
          </a:p>
        </p:txBody>
      </p:sp>
      <p:pic>
        <p:nvPicPr>
          <p:cNvPr id="139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025" y="2247900"/>
            <a:ext cx="18859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a:xfrm>
            <a:off x="827088" y="1196975"/>
            <a:ext cx="7859712" cy="5256213"/>
          </a:xfrm>
        </p:spPr>
        <p:txBody>
          <a:bodyPr/>
          <a:lstStyle/>
          <a:p>
            <a:pPr eaLnBrk="1" hangingPunct="1">
              <a:lnSpc>
                <a:spcPct val="90000"/>
              </a:lnSpc>
            </a:pPr>
            <a:r>
              <a:rPr kumimoji="0" lang="zh-CN" altLang="en-US" smtClean="0"/>
              <a:t>功耗低</a:t>
            </a:r>
          </a:p>
          <a:p>
            <a:pPr lvl="1" eaLnBrk="1" hangingPunct="1">
              <a:lnSpc>
                <a:spcPct val="90000"/>
              </a:lnSpc>
            </a:pPr>
            <a:r>
              <a:rPr kumimoji="0" lang="en-US" altLang="zh-CN" smtClean="0"/>
              <a:t>100M</a:t>
            </a:r>
            <a:r>
              <a:rPr kumimoji="0" lang="zh-CN" altLang="en-US" smtClean="0"/>
              <a:t>，</a:t>
            </a:r>
            <a:r>
              <a:rPr kumimoji="0" lang="en-US" altLang="zh-CN" smtClean="0"/>
              <a:t>100mW</a:t>
            </a:r>
          </a:p>
          <a:p>
            <a:pPr lvl="1" eaLnBrk="1" hangingPunct="1">
              <a:lnSpc>
                <a:spcPct val="90000"/>
              </a:lnSpc>
            </a:pPr>
            <a:r>
              <a:rPr kumimoji="0" lang="en-US" altLang="zh-CN" smtClean="0"/>
              <a:t>10M</a:t>
            </a:r>
            <a:r>
              <a:rPr kumimoji="0" lang="zh-CN" altLang="en-US" smtClean="0"/>
              <a:t>，</a:t>
            </a:r>
            <a:r>
              <a:rPr kumimoji="0" lang="en-US" altLang="zh-CN" smtClean="0"/>
              <a:t>2.5mW</a:t>
            </a:r>
          </a:p>
          <a:p>
            <a:pPr lvl="1" eaLnBrk="1" hangingPunct="1">
              <a:lnSpc>
                <a:spcPct val="90000"/>
              </a:lnSpc>
            </a:pPr>
            <a:r>
              <a:rPr kumimoji="0" lang="en-US" altLang="zh-CN" smtClean="0"/>
              <a:t>1M</a:t>
            </a:r>
            <a:r>
              <a:rPr kumimoji="0" lang="zh-CN" altLang="en-US" smtClean="0"/>
              <a:t>，</a:t>
            </a:r>
            <a:r>
              <a:rPr kumimoji="0" lang="en-US" altLang="zh-CN" smtClean="0"/>
              <a:t>1mW</a:t>
            </a:r>
          </a:p>
          <a:p>
            <a:pPr eaLnBrk="1" hangingPunct="1">
              <a:lnSpc>
                <a:spcPct val="90000"/>
              </a:lnSpc>
            </a:pPr>
            <a:r>
              <a:rPr kumimoji="0" lang="en-US" altLang="zh-TW" smtClean="0"/>
              <a:t>2.4</a:t>
            </a:r>
            <a:r>
              <a:rPr kumimoji="0" lang="en-US" altLang="zh-CN" smtClean="0"/>
              <a:t>-2.4835</a:t>
            </a:r>
            <a:r>
              <a:rPr kumimoji="0" lang="en-US" altLang="zh-TW" smtClean="0"/>
              <a:t> GHz (</a:t>
            </a:r>
            <a:r>
              <a:rPr kumimoji="0" lang="zh-CN" altLang="en-US" smtClean="0"/>
              <a:t>使用</a:t>
            </a:r>
            <a:r>
              <a:rPr kumimoji="0" lang="en-US" altLang="zh-TW" smtClean="0"/>
              <a:t>ISM</a:t>
            </a:r>
            <a:r>
              <a:rPr kumimoji="0" lang="zh-CN" altLang="en-US" smtClean="0"/>
              <a:t>频段</a:t>
            </a:r>
            <a:r>
              <a:rPr kumimoji="0" lang="en-US" altLang="zh-TW" smtClean="0"/>
              <a:t>)</a:t>
            </a:r>
          </a:p>
          <a:p>
            <a:pPr lvl="1" eaLnBrk="1" hangingPunct="1">
              <a:lnSpc>
                <a:spcPct val="90000"/>
              </a:lnSpc>
            </a:pPr>
            <a:r>
              <a:rPr kumimoji="0" lang="zh-CN" altLang="en-US" smtClean="0"/>
              <a:t>优势</a:t>
            </a:r>
            <a:r>
              <a:rPr kumimoji="0" lang="en-US" altLang="zh-TW" smtClean="0"/>
              <a:t>: </a:t>
            </a:r>
            <a:r>
              <a:rPr kumimoji="0" lang="zh-CN" altLang="en-US" smtClean="0"/>
              <a:t>世界范围内可用</a:t>
            </a:r>
          </a:p>
          <a:p>
            <a:pPr lvl="1" eaLnBrk="1" hangingPunct="1">
              <a:lnSpc>
                <a:spcPct val="90000"/>
              </a:lnSpc>
            </a:pPr>
            <a:r>
              <a:rPr kumimoji="0" lang="zh-CN" altLang="en-US" smtClean="0"/>
              <a:t>劣势</a:t>
            </a:r>
            <a:r>
              <a:rPr kumimoji="0" lang="en-US" altLang="zh-TW" smtClean="0"/>
              <a:t>: </a:t>
            </a:r>
            <a:r>
              <a:rPr kumimoji="0" lang="zh-CN" altLang="en-US" smtClean="0"/>
              <a:t>与</a:t>
            </a:r>
            <a:r>
              <a:rPr kumimoji="0" lang="en-US" altLang="zh-TW" smtClean="0"/>
              <a:t>IEEE 802.11b</a:t>
            </a:r>
            <a:r>
              <a:rPr kumimoji="0" lang="zh-CN" altLang="en-US" smtClean="0"/>
              <a:t>产品相互干扰</a:t>
            </a:r>
            <a:endParaRPr kumimoji="0" lang="zh-TW" altLang="en-US" smtClean="0"/>
          </a:p>
          <a:p>
            <a:pPr eaLnBrk="1" hangingPunct="1">
              <a:lnSpc>
                <a:spcPct val="90000"/>
              </a:lnSpc>
            </a:pPr>
            <a:r>
              <a:rPr kumimoji="0" lang="zh-CN" altLang="en-US" smtClean="0"/>
              <a:t>声音和数据传输，总带宽为</a:t>
            </a:r>
            <a:r>
              <a:rPr kumimoji="0" lang="en-US" altLang="zh-TW" smtClean="0"/>
              <a:t>1Mbps</a:t>
            </a:r>
          </a:p>
          <a:p>
            <a:pPr eaLnBrk="1" hangingPunct="1">
              <a:lnSpc>
                <a:spcPct val="90000"/>
              </a:lnSpc>
            </a:pPr>
            <a:r>
              <a:rPr kumimoji="0" lang="zh-CN" altLang="en-US" smtClean="0"/>
              <a:t>成本低</a:t>
            </a:r>
          </a:p>
          <a:p>
            <a:pPr lvl="1" eaLnBrk="1" hangingPunct="1">
              <a:lnSpc>
                <a:spcPct val="90000"/>
              </a:lnSpc>
            </a:pPr>
            <a:r>
              <a:rPr kumimoji="0" lang="zh-CN" altLang="en-US" smtClean="0"/>
              <a:t>低于</a:t>
            </a:r>
            <a:r>
              <a:rPr kumimoji="0" lang="en-US" altLang="zh-TW" smtClean="0"/>
              <a:t>US$5</a:t>
            </a:r>
            <a:r>
              <a:rPr kumimoji="0" lang="en-US" altLang="zh-CN" smtClean="0"/>
              <a:t>/</a:t>
            </a:r>
            <a:r>
              <a:rPr kumimoji="0" lang="zh-CN" altLang="en-US" smtClean="0"/>
              <a:t>蓝牙芯片</a:t>
            </a:r>
            <a:endParaRPr kumimoji="0" lang="zh-TW" altLang="en-US" smtClean="0"/>
          </a:p>
        </p:txBody>
      </p:sp>
      <p:sp>
        <p:nvSpPr>
          <p:cNvPr id="2224130" name="Rectangle 2"/>
          <p:cNvSpPr>
            <a:spLocks noGrp="1" noChangeArrowheads="1"/>
          </p:cNvSpPr>
          <p:nvPr>
            <p:ph type="title"/>
          </p:nvPr>
        </p:nvSpPr>
        <p:spPr>
          <a:xfrm>
            <a:off x="0" y="0"/>
            <a:ext cx="7780638"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TW" dirty="0">
                <a:latin typeface="微软雅黑" pitchFamily="34" charset="-122"/>
                <a:ea typeface="微软雅黑" pitchFamily="34" charset="-122"/>
                <a:cs typeface="+mj-cs"/>
              </a:rPr>
              <a:t>Bluetooth </a:t>
            </a:r>
            <a:r>
              <a:rPr lang="zh-CN" altLang="en-US" dirty="0">
                <a:latin typeface="微软雅黑" pitchFamily="34" charset="-122"/>
                <a:ea typeface="微软雅黑" pitchFamily="34" charset="-122"/>
                <a:cs typeface="+mj-cs"/>
              </a:rPr>
              <a:t>接口</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p:cNvSpPr>
            <a:spLocks noGrp="1" noChangeArrowheads="1"/>
          </p:cNvSpPr>
          <p:nvPr>
            <p:ph type="title"/>
          </p:nvPr>
        </p:nvSpPr>
        <p:spPr>
          <a:xfrm>
            <a:off x="0" y="0"/>
            <a:ext cx="775592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蓝牙和</a:t>
            </a:r>
            <a:r>
              <a:rPr lang="zh-CN" altLang="en-US" dirty="0" smtClean="0">
                <a:latin typeface="微软雅黑" pitchFamily="34" charset="-122"/>
                <a:ea typeface="微软雅黑" pitchFamily="34" charset="-122"/>
                <a:cs typeface="+mj-cs"/>
              </a:rPr>
              <a:t>红外接口的比较</a:t>
            </a:r>
            <a:endParaRPr lang="zh-CN" altLang="en-US" dirty="0">
              <a:latin typeface="微软雅黑" pitchFamily="34" charset="-122"/>
              <a:ea typeface="微软雅黑" pitchFamily="34" charset="-122"/>
              <a:cs typeface="+mj-cs"/>
            </a:endParaRPr>
          </a:p>
        </p:txBody>
      </p:sp>
      <p:graphicFrame>
        <p:nvGraphicFramePr>
          <p:cNvPr id="2101298" name="Group 50"/>
          <p:cNvGraphicFramePr>
            <a:graphicFrameLocks noGrp="1"/>
          </p:cNvGraphicFramePr>
          <p:nvPr/>
        </p:nvGraphicFramePr>
        <p:xfrm>
          <a:off x="534988" y="923925"/>
          <a:ext cx="8129587" cy="5376865"/>
        </p:xfrm>
        <a:graphic>
          <a:graphicData uri="http://schemas.openxmlformats.org/drawingml/2006/table">
            <a:tbl>
              <a:tblPr/>
              <a:tblGrid>
                <a:gridCol w="1708150"/>
                <a:gridCol w="3711575"/>
                <a:gridCol w="2709862"/>
              </a:tblGrid>
              <a:tr h="719138">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82800" marR="82800" marT="39598" marB="395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篮牙接口</a:t>
                      </a:r>
                    </a:p>
                  </a:txBody>
                  <a:tcPr marL="82800" marR="82800" marT="39598" marB="395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红外接口</a:t>
                      </a:r>
                    </a:p>
                  </a:txBody>
                  <a:tcPr marL="82800" marR="828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传输距离</a:t>
                      </a:r>
                    </a:p>
                  </a:txBody>
                  <a:tcPr marL="82800" marR="82800" marT="39598" marB="395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米</a:t>
                      </a:r>
                    </a:p>
                  </a:txBody>
                  <a:tcPr marL="82800" marR="82800" marT="39598" marB="395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米</a:t>
                      </a:r>
                    </a:p>
                  </a:txBody>
                  <a:tcPr marL="82800" marR="828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1213">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传输特性</a:t>
                      </a:r>
                    </a:p>
                  </a:txBody>
                  <a:tcPr marL="82800" marR="82800" marT="39598" marB="395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可以以任何角度传输</a:t>
                      </a:r>
                    </a:p>
                  </a:txBody>
                  <a:tcPr marL="82800" marR="82800" marT="39598" marB="395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只能在一定角度</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度</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内进行传输</a:t>
                      </a:r>
                    </a:p>
                  </a:txBody>
                  <a:tcPr marL="82800" marR="828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安全机制</a:t>
                      </a:r>
                    </a:p>
                  </a:txBody>
                  <a:tcPr marL="82800" marR="82800" marT="39598" marB="395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具有完整安全机制</a:t>
                      </a:r>
                    </a:p>
                  </a:txBody>
                  <a:tcPr marL="82800" marR="82800" marT="39598" marB="395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安全性低</a:t>
                      </a:r>
                    </a:p>
                  </a:txBody>
                  <a:tcPr marL="82800" marR="828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1213">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移动性</a:t>
                      </a:r>
                    </a:p>
                  </a:txBody>
                  <a:tcPr marL="82800" marR="82800" marT="39598" marB="395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可以在嵌入式系统移动时进行传输</a:t>
                      </a:r>
                    </a:p>
                  </a:txBody>
                  <a:tcPr marL="82800" marR="82800" marT="39598" marB="395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需要在静止状态下进行传输</a:t>
                      </a:r>
                    </a:p>
                  </a:txBody>
                  <a:tcPr marL="82800" marR="828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4238">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传输速率</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82800" marR="82800" marT="39598" marB="395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1Mbps</a:t>
                      </a:r>
                    </a:p>
                  </a:txBody>
                  <a:tcPr marL="82800" marR="82800" marT="39598" marB="395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4Mbps</a:t>
                      </a:r>
                    </a:p>
                  </a:txBody>
                  <a:tcPr marL="82800" marR="828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价格</a:t>
                      </a:r>
                    </a:p>
                  </a:txBody>
                  <a:tcPr marL="82800" marR="82800" marT="39598" marB="395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美元</a:t>
                      </a:r>
                    </a:p>
                  </a:txBody>
                  <a:tcPr marL="82800" marR="82800" marT="39598" marB="395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kumimoji="1" sz="23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defRPr kumimoji="1" sz="21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defRPr kumimoji="1" sz="19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defRPr kumimoji="1" sz="17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5pPr>
                      <a:lvl6pPr marL="25146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6pPr>
                      <a:lvl7pPr marL="29718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7pPr>
                      <a:lvl8pPr marL="34290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8pPr>
                      <a:lvl9pPr marL="3886200" indent="-228600" fontAlgn="base">
                        <a:spcBef>
                          <a:spcPts val="350"/>
                        </a:spcBef>
                        <a:spcAft>
                          <a:spcPct val="0"/>
                        </a:spcAft>
                        <a:buClr>
                          <a:schemeClr val="accent2"/>
                        </a:buClr>
                        <a:buFont typeface="Wingdings 2" panose="05020102010507070707" pitchFamily="18" charset="2"/>
                        <a:defRPr kumimoji="1" sz="16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美元</a:t>
                      </a:r>
                    </a:p>
                  </a:txBody>
                  <a:tcPr marL="82800" marR="828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idx="1"/>
          </p:nvPr>
        </p:nvSpPr>
        <p:spPr/>
        <p:txBody>
          <a:bodyPr/>
          <a:lstStyle/>
          <a:p>
            <a:pPr eaLnBrk="1" hangingPunct="1"/>
            <a:r>
              <a:rPr kumimoji="0" lang="en-US" altLang="zh-CN" smtClean="0"/>
              <a:t>IBM</a:t>
            </a:r>
            <a:r>
              <a:rPr kumimoji="0" lang="zh-CN" altLang="en-US" smtClean="0"/>
              <a:t>、</a:t>
            </a:r>
            <a:r>
              <a:rPr kumimoji="0" lang="en-US" altLang="zh-CN" smtClean="0"/>
              <a:t>Compaq</a:t>
            </a:r>
            <a:r>
              <a:rPr kumimoji="0" lang="zh-CN" altLang="en-US" smtClean="0"/>
              <a:t>、</a:t>
            </a:r>
            <a:r>
              <a:rPr kumimoji="0" lang="en-US" altLang="zh-CN" smtClean="0"/>
              <a:t>Nortel</a:t>
            </a:r>
            <a:r>
              <a:rPr kumimoji="0" lang="zh-CN" altLang="en-US" smtClean="0"/>
              <a:t>、</a:t>
            </a:r>
            <a:r>
              <a:rPr kumimoji="0" lang="en-US" altLang="zh-CN" smtClean="0"/>
              <a:t>NEC</a:t>
            </a:r>
            <a:r>
              <a:rPr kumimoji="0" lang="zh-CN" altLang="en-US" smtClean="0"/>
              <a:t>、</a:t>
            </a:r>
            <a:r>
              <a:rPr kumimoji="0" lang="en-US" altLang="zh-CN" smtClean="0"/>
              <a:t>Intel</a:t>
            </a:r>
            <a:r>
              <a:rPr kumimoji="0" lang="zh-CN" altLang="en-US" smtClean="0"/>
              <a:t>以及</a:t>
            </a:r>
            <a:r>
              <a:rPr kumimoji="0" lang="en-US" altLang="zh-CN" smtClean="0"/>
              <a:t>Microsoft</a:t>
            </a:r>
            <a:r>
              <a:rPr kumimoji="0" lang="zh-CN" altLang="en-US" smtClean="0"/>
              <a:t>联合</a:t>
            </a:r>
          </a:p>
          <a:p>
            <a:pPr eaLnBrk="1" hangingPunct="1"/>
            <a:r>
              <a:rPr kumimoji="0" lang="zh-CN" altLang="en-US" smtClean="0"/>
              <a:t>距离</a:t>
            </a:r>
            <a:r>
              <a:rPr kumimoji="0" lang="en-US" altLang="zh-CN" smtClean="0"/>
              <a:t>&lt;5 </a:t>
            </a:r>
            <a:r>
              <a:rPr kumimoji="0" lang="zh-CN" altLang="en-US" smtClean="0"/>
              <a:t>米，</a:t>
            </a:r>
            <a:r>
              <a:rPr kumimoji="0" lang="en-US" altLang="zh-CN" smtClean="0"/>
              <a:t>Hub&lt;30</a:t>
            </a:r>
            <a:r>
              <a:rPr kumimoji="0" lang="zh-CN" altLang="en-US" smtClean="0"/>
              <a:t>米</a:t>
            </a:r>
          </a:p>
          <a:p>
            <a:pPr eaLnBrk="1" hangingPunct="1"/>
            <a:r>
              <a:rPr kumimoji="0" lang="zh-CN" altLang="en-US" smtClean="0"/>
              <a:t>树拓扑结构，</a:t>
            </a:r>
            <a:r>
              <a:rPr kumimoji="0" lang="en-US" altLang="zh-CN" smtClean="0"/>
              <a:t>127</a:t>
            </a:r>
            <a:r>
              <a:rPr kumimoji="0" lang="zh-CN" altLang="en-US" smtClean="0"/>
              <a:t>个点，</a:t>
            </a:r>
            <a:r>
              <a:rPr kumimoji="0" lang="en-US" altLang="zh-CN" smtClean="0"/>
              <a:t>4</a:t>
            </a:r>
            <a:r>
              <a:rPr kumimoji="0" lang="zh-CN" altLang="en-US" smtClean="0"/>
              <a:t>线（</a:t>
            </a:r>
            <a:r>
              <a:rPr kumimoji="0" lang="en-US" altLang="zh-CN" smtClean="0"/>
              <a:t>2</a:t>
            </a:r>
            <a:r>
              <a:rPr kumimoji="0" lang="zh-CN" altLang="en-US" smtClean="0"/>
              <a:t>根电源线，</a:t>
            </a:r>
            <a:r>
              <a:rPr kumimoji="0" lang="en-US" altLang="zh-CN" smtClean="0"/>
              <a:t>2</a:t>
            </a:r>
            <a:r>
              <a:rPr kumimoji="0" lang="zh-CN" altLang="en-US" smtClean="0"/>
              <a:t>根数据线）</a:t>
            </a:r>
          </a:p>
          <a:p>
            <a:pPr eaLnBrk="1" hangingPunct="1"/>
            <a:r>
              <a:rPr kumimoji="0" lang="zh-CN" altLang="en-US" smtClean="0"/>
              <a:t>低速 </a:t>
            </a:r>
            <a:r>
              <a:rPr kumimoji="0" lang="en-US" altLang="zh-CN" smtClean="0"/>
              <a:t>USB1.1</a:t>
            </a:r>
            <a:r>
              <a:rPr kumimoji="0" lang="zh-CN" altLang="en-US" smtClean="0"/>
              <a:t>，</a:t>
            </a:r>
            <a:r>
              <a:rPr kumimoji="0" lang="en-US" altLang="zh-CN" smtClean="0"/>
              <a:t>1.5 M bps</a:t>
            </a:r>
          </a:p>
          <a:p>
            <a:pPr eaLnBrk="1" hangingPunct="1"/>
            <a:r>
              <a:rPr kumimoji="0" lang="en-US" altLang="zh-CN" smtClean="0"/>
              <a:t>USB 2.0 </a:t>
            </a:r>
            <a:r>
              <a:rPr kumimoji="0" lang="zh-CN" altLang="en-US" smtClean="0"/>
              <a:t>速率高达</a:t>
            </a:r>
            <a:r>
              <a:rPr kumimoji="0" lang="en-US" altLang="zh-CN" smtClean="0"/>
              <a:t>480Mbps</a:t>
            </a:r>
          </a:p>
          <a:p>
            <a:pPr eaLnBrk="1" hangingPunct="1"/>
            <a:r>
              <a:rPr kumimoji="0" lang="zh-CN" altLang="en-US" smtClean="0"/>
              <a:t>支持热插拔和即插即用</a:t>
            </a:r>
          </a:p>
        </p:txBody>
      </p:sp>
      <p:sp>
        <p:nvSpPr>
          <p:cNvPr id="2208770" name="Rectangle 2"/>
          <p:cNvSpPr>
            <a:spLocks noGrp="1" noChangeArrowheads="1"/>
          </p:cNvSpPr>
          <p:nvPr>
            <p:ph type="title"/>
          </p:nvPr>
        </p:nvSpPr>
        <p:spPr>
          <a:xfrm>
            <a:off x="0" y="0"/>
            <a:ext cx="7768281"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USB</a:t>
            </a:r>
            <a:r>
              <a:rPr lang="zh-CN" altLang="en-US" dirty="0">
                <a:latin typeface="微软雅黑" pitchFamily="34" charset="-122"/>
                <a:ea typeface="微软雅黑" pitchFamily="34" charset="-122"/>
                <a:cs typeface="+mj-cs"/>
              </a:rPr>
              <a:t>（</a:t>
            </a:r>
            <a:r>
              <a:rPr lang="en-US" altLang="zh-CN" dirty="0">
                <a:latin typeface="微软雅黑" pitchFamily="34" charset="-122"/>
                <a:ea typeface="微软雅黑" pitchFamily="34" charset="-122"/>
                <a:cs typeface="+mj-cs"/>
              </a:rPr>
              <a:t>Universal Serial Bus </a:t>
            </a:r>
            <a:r>
              <a:rPr lang="zh-CN" altLang="en-US" dirty="0">
                <a:latin typeface="微软雅黑" pitchFamily="34" charset="-122"/>
                <a:ea typeface="微软雅黑" pitchFamily="34" charset="-122"/>
                <a:cs typeface="+mj-cs"/>
              </a:rPr>
              <a:t>）</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p:txBody>
          <a:bodyPr/>
          <a:lstStyle/>
          <a:p>
            <a:pPr eaLnBrk="1" hangingPunct="1"/>
            <a:r>
              <a:rPr kumimoji="0" lang="en-US" altLang="zh-CN" smtClean="0"/>
              <a:t>802.3</a:t>
            </a:r>
          </a:p>
          <a:p>
            <a:pPr eaLnBrk="1" hangingPunct="1"/>
            <a:r>
              <a:rPr kumimoji="0" lang="en-US" altLang="zh-CN" smtClean="0"/>
              <a:t>10M/100M/1000M Ethernet</a:t>
            </a:r>
          </a:p>
          <a:p>
            <a:pPr eaLnBrk="1" hangingPunct="1"/>
            <a:r>
              <a:rPr kumimoji="0" lang="en-US" altLang="zh-CN" smtClean="0"/>
              <a:t>100m</a:t>
            </a:r>
            <a:r>
              <a:rPr kumimoji="0" lang="zh-CN" altLang="en-US" smtClean="0"/>
              <a:t>，</a:t>
            </a:r>
            <a:r>
              <a:rPr kumimoji="0" lang="en-US" altLang="zh-CN" smtClean="0"/>
              <a:t>RJ45</a:t>
            </a:r>
            <a:r>
              <a:rPr kumimoji="0" lang="zh-CN" altLang="en-US" smtClean="0"/>
              <a:t>接口</a:t>
            </a:r>
          </a:p>
          <a:p>
            <a:pPr eaLnBrk="1" hangingPunct="1"/>
            <a:r>
              <a:rPr kumimoji="0" lang="en-US" altLang="zh-CN" smtClean="0"/>
              <a:t>MAC</a:t>
            </a:r>
            <a:r>
              <a:rPr kumimoji="0" lang="zh-CN" altLang="en-US" smtClean="0"/>
              <a:t>层协议</a:t>
            </a:r>
          </a:p>
          <a:p>
            <a:pPr lvl="1" eaLnBrk="1" hangingPunct="1"/>
            <a:r>
              <a:rPr kumimoji="0" lang="zh-CN" altLang="en-US" smtClean="0"/>
              <a:t> </a:t>
            </a:r>
            <a:r>
              <a:rPr kumimoji="0" lang="en-US" altLang="zh-CN" smtClean="0"/>
              <a:t>CSMA/CD</a:t>
            </a:r>
          </a:p>
        </p:txBody>
      </p:sp>
      <p:sp>
        <p:nvSpPr>
          <p:cNvPr id="2209794" name="Rectangle 2"/>
          <p:cNvSpPr>
            <a:spLocks noGrp="1" noChangeArrowheads="1"/>
          </p:cNvSpPr>
          <p:nvPr>
            <p:ph type="title"/>
          </p:nvPr>
        </p:nvSpPr>
        <p:spPr>
          <a:xfrm>
            <a:off x="0" y="0"/>
            <a:ext cx="7743568"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Ethernet/Fast Ethernet</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3906" name="Rectangle 2"/>
          <p:cNvSpPr>
            <a:spLocks noChangeArrowheads="1"/>
          </p:cNvSpPr>
          <p:nvPr/>
        </p:nvSpPr>
        <p:spPr bwMode="auto">
          <a:xfrm>
            <a:off x="0" y="15875"/>
            <a:ext cx="7885113" cy="766763"/>
          </a:xfrm>
          <a:prstGeom prst="rect">
            <a:avLst/>
          </a:prstGeom>
          <a:noFill/>
          <a:ln w="9525" algn="ctr">
            <a:noFill/>
            <a:miter lim="800000"/>
            <a:headEnd/>
            <a:tailEnd/>
          </a:ln>
          <a:effectLst/>
        </p:spPr>
        <p:txBody>
          <a:bodyPr lIns="82550" tIns="41275" rIns="82550" bIns="41275"/>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en-US" altLang="zh-CN"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CISC</a:t>
            </a: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和</a:t>
            </a:r>
            <a:r>
              <a:rPr kumimoji="0" lang="en-US" altLang="zh-CN"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RISC</a:t>
            </a:r>
          </a:p>
        </p:txBody>
      </p:sp>
      <p:sp>
        <p:nvSpPr>
          <p:cNvPr id="3277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327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32773" name="Text Box 5"/>
          <p:cNvSpPr txBox="1">
            <a:spLocks noChangeArrowheads="1"/>
          </p:cNvSpPr>
          <p:nvPr/>
        </p:nvSpPr>
        <p:spPr bwMode="auto">
          <a:xfrm>
            <a:off x="647700" y="1106488"/>
            <a:ext cx="826135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lstStyle>
            <a:lvl1pPr marL="254000" indent="-254000" defTabSz="67786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67786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67786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67786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67786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50000"/>
              </a:spcBef>
              <a:buClrTx/>
              <a:buSzPct val="75000"/>
              <a:buFont typeface="Wingdings" panose="05000000000000000000" pitchFamily="2" charset="2"/>
              <a:buNone/>
            </a:pPr>
            <a:r>
              <a:rPr lang="en-US" altLang="zh-CN" sz="2400" b="1">
                <a:solidFill>
                  <a:srgbClr val="FF0000"/>
                </a:solidFill>
                <a:latin typeface="微软雅黑" panose="020B0503020204020204" pitchFamily="34" charset="-122"/>
                <a:ea typeface="楷体_GB2312" pitchFamily="49" charset="-122"/>
              </a:rPr>
              <a:t>CISC</a:t>
            </a:r>
            <a:r>
              <a:rPr lang="zh-CN" altLang="en-US" sz="2400" b="1">
                <a:solidFill>
                  <a:srgbClr val="FF0000"/>
                </a:solidFill>
                <a:latin typeface="微软雅黑" panose="020B0503020204020204" pitchFamily="34" charset="-122"/>
                <a:ea typeface="微软雅黑" panose="020B0503020204020204" pitchFamily="34" charset="-122"/>
              </a:rPr>
              <a:t>：复杂指令集（</a:t>
            </a:r>
            <a:r>
              <a:rPr lang="en-US" altLang="zh-CN" sz="2400" b="1">
                <a:solidFill>
                  <a:srgbClr val="FF0000"/>
                </a:solidFill>
                <a:latin typeface="微软雅黑" panose="020B0503020204020204" pitchFamily="34" charset="-122"/>
                <a:ea typeface="楷体_GB2312" pitchFamily="49" charset="-122"/>
              </a:rPr>
              <a:t>Complex Instruction Set Computer</a:t>
            </a:r>
            <a:r>
              <a:rPr lang="zh-CN" altLang="en-US" sz="2400" b="1">
                <a:solidFill>
                  <a:srgbClr val="FF0000"/>
                </a:solidFill>
                <a:latin typeface="微软雅黑" panose="020B0503020204020204" pitchFamily="34" charset="-122"/>
                <a:ea typeface="微软雅黑" panose="020B0503020204020204" pitchFamily="34" charset="-122"/>
              </a:rPr>
              <a:t>）</a:t>
            </a:r>
          </a:p>
          <a:p>
            <a:pPr>
              <a:spcBef>
                <a:spcPct val="50000"/>
              </a:spcBef>
              <a:buClrTx/>
              <a:buSzPct val="75000"/>
              <a:buFont typeface="Wingdings" panose="05000000000000000000" pitchFamily="2" charset="2"/>
              <a:buNone/>
            </a:pPr>
            <a:r>
              <a:rPr lang="zh-CN" altLang="en-US" sz="2400" b="1">
                <a:solidFill>
                  <a:srgbClr val="000066"/>
                </a:solidFill>
                <a:latin typeface="微软雅黑" panose="020B0503020204020204" pitchFamily="34" charset="-122"/>
                <a:ea typeface="微软雅黑" panose="020B0503020204020204" pitchFamily="34" charset="-122"/>
              </a:rPr>
              <a:t>具有大量的指令和寻址方式，指令长度可变</a:t>
            </a:r>
            <a:endParaRPr lang="en-US" altLang="zh-CN" sz="2400" b="1">
              <a:solidFill>
                <a:srgbClr val="000066"/>
              </a:solidFill>
              <a:latin typeface="微软雅黑" panose="020B0503020204020204" pitchFamily="34" charset="-122"/>
              <a:ea typeface="楷体_GB2312" pitchFamily="49" charset="-122"/>
            </a:endParaRPr>
          </a:p>
          <a:p>
            <a:pPr>
              <a:spcBef>
                <a:spcPct val="50000"/>
              </a:spcBef>
              <a:buClrTx/>
              <a:buSzPct val="75000"/>
              <a:buFont typeface="Wingdings" panose="05000000000000000000" pitchFamily="2" charset="2"/>
              <a:buNone/>
            </a:pPr>
            <a:r>
              <a:rPr lang="en-US" altLang="zh-CN" sz="2400" b="1">
                <a:solidFill>
                  <a:srgbClr val="000066"/>
                </a:solidFill>
                <a:latin typeface="微软雅黑" panose="020B0503020204020204" pitchFamily="34" charset="-122"/>
                <a:ea typeface="楷体_GB2312" pitchFamily="49" charset="-122"/>
              </a:rPr>
              <a:t>8/2</a:t>
            </a:r>
            <a:r>
              <a:rPr lang="zh-CN" altLang="en-US" sz="2400" b="1">
                <a:solidFill>
                  <a:srgbClr val="000066"/>
                </a:solidFill>
                <a:latin typeface="微软雅黑" panose="020B0503020204020204" pitchFamily="34" charset="-122"/>
                <a:ea typeface="微软雅黑" panose="020B0503020204020204" pitchFamily="34" charset="-122"/>
              </a:rPr>
              <a:t>原则：</a:t>
            </a:r>
            <a:r>
              <a:rPr lang="en-US" altLang="zh-CN" sz="2400" b="1">
                <a:solidFill>
                  <a:srgbClr val="000066"/>
                </a:solidFill>
                <a:latin typeface="微软雅黑" panose="020B0503020204020204" pitchFamily="34" charset="-122"/>
                <a:ea typeface="楷体_GB2312" pitchFamily="49" charset="-122"/>
              </a:rPr>
              <a:t>80%</a:t>
            </a:r>
            <a:r>
              <a:rPr lang="zh-CN" altLang="en-US" sz="2400" b="1">
                <a:solidFill>
                  <a:srgbClr val="000066"/>
                </a:solidFill>
                <a:latin typeface="微软雅黑" panose="020B0503020204020204" pitchFamily="34" charset="-122"/>
                <a:ea typeface="微软雅黑" panose="020B0503020204020204" pitchFamily="34" charset="-122"/>
              </a:rPr>
              <a:t>的程序只使用</a:t>
            </a:r>
            <a:r>
              <a:rPr lang="en-US" altLang="zh-CN" sz="2400" b="1">
                <a:solidFill>
                  <a:srgbClr val="000066"/>
                </a:solidFill>
                <a:latin typeface="微软雅黑" panose="020B0503020204020204" pitchFamily="34" charset="-122"/>
                <a:ea typeface="楷体_GB2312" pitchFamily="49" charset="-122"/>
              </a:rPr>
              <a:t>20%</a:t>
            </a:r>
            <a:r>
              <a:rPr lang="zh-CN" altLang="en-US" sz="2400" b="1">
                <a:solidFill>
                  <a:srgbClr val="000066"/>
                </a:solidFill>
                <a:latin typeface="微软雅黑" panose="020B0503020204020204" pitchFamily="34" charset="-122"/>
                <a:ea typeface="微软雅黑" panose="020B0503020204020204" pitchFamily="34" charset="-122"/>
              </a:rPr>
              <a:t>的指令</a:t>
            </a:r>
          </a:p>
          <a:p>
            <a:pPr>
              <a:spcBef>
                <a:spcPct val="50000"/>
              </a:spcBef>
              <a:buClrTx/>
              <a:buSzPct val="75000"/>
              <a:buFont typeface="Wingdings" panose="05000000000000000000" pitchFamily="2" charset="2"/>
              <a:buNone/>
            </a:pPr>
            <a:r>
              <a:rPr lang="zh-CN" altLang="en-US" sz="2400" b="1">
                <a:solidFill>
                  <a:srgbClr val="000066"/>
                </a:solidFill>
                <a:latin typeface="微软雅黑" panose="020B0503020204020204" pitchFamily="34" charset="-122"/>
                <a:ea typeface="微软雅黑" panose="020B0503020204020204" pitchFamily="34" charset="-122"/>
              </a:rPr>
              <a:t>大多数程序只使用少量的指令就能够运行。</a:t>
            </a:r>
          </a:p>
        </p:txBody>
      </p:sp>
      <p:sp>
        <p:nvSpPr>
          <p:cNvPr id="32774" name="Text Box 6"/>
          <p:cNvSpPr txBox="1">
            <a:spLocks noChangeArrowheads="1"/>
          </p:cNvSpPr>
          <p:nvPr/>
        </p:nvSpPr>
        <p:spPr bwMode="auto">
          <a:xfrm>
            <a:off x="647700" y="3865563"/>
            <a:ext cx="822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lstStyle>
            <a:lvl1pPr marL="254000" indent="-254000" defTabSz="677863">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defTabSz="677863">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defTabSz="677863">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defTabSz="677863">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defTabSz="677863">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defTabSz="677863"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50000"/>
              </a:spcBef>
              <a:buClrTx/>
              <a:buSzPct val="75000"/>
              <a:buFont typeface="Wingdings" panose="05000000000000000000" pitchFamily="2" charset="2"/>
              <a:buNone/>
            </a:pPr>
            <a:r>
              <a:rPr lang="en-US" altLang="zh-CN" sz="2400" b="1">
                <a:solidFill>
                  <a:srgbClr val="FF0000"/>
                </a:solidFill>
                <a:latin typeface="微软雅黑" panose="020B0503020204020204" pitchFamily="34" charset="-122"/>
                <a:ea typeface="楷体_GB2312" pitchFamily="49" charset="-122"/>
              </a:rPr>
              <a:t>RISC</a:t>
            </a:r>
            <a:r>
              <a:rPr lang="zh-CN" altLang="en-US" sz="2400" b="1">
                <a:solidFill>
                  <a:srgbClr val="FF0000"/>
                </a:solidFill>
                <a:latin typeface="微软雅黑" panose="020B0503020204020204" pitchFamily="34" charset="-122"/>
                <a:ea typeface="微软雅黑" panose="020B0503020204020204" pitchFamily="34" charset="-122"/>
              </a:rPr>
              <a:t>：精简指令集（</a:t>
            </a:r>
            <a:r>
              <a:rPr lang="en-US" altLang="zh-CN" sz="2400" b="1">
                <a:solidFill>
                  <a:srgbClr val="FF0000"/>
                </a:solidFill>
                <a:latin typeface="微软雅黑" panose="020B0503020204020204" pitchFamily="34" charset="-122"/>
                <a:ea typeface="楷体_GB2312" pitchFamily="49" charset="-122"/>
              </a:rPr>
              <a:t>Reduced Instruction Set Computer)</a:t>
            </a:r>
          </a:p>
          <a:p>
            <a:pPr>
              <a:spcBef>
                <a:spcPct val="50000"/>
              </a:spcBef>
              <a:buClrTx/>
              <a:buSzPct val="75000"/>
              <a:buFont typeface="Wingdings" panose="05000000000000000000" pitchFamily="2" charset="2"/>
              <a:buNone/>
            </a:pPr>
            <a:r>
              <a:rPr lang="zh-CN" altLang="en-US" sz="2400" b="1">
                <a:solidFill>
                  <a:srgbClr val="000066"/>
                </a:solidFill>
                <a:latin typeface="微软雅黑" panose="020B0503020204020204" pitchFamily="34" charset="-122"/>
                <a:ea typeface="微软雅黑" panose="020B0503020204020204" pitchFamily="34" charset="-122"/>
              </a:rPr>
              <a:t>只包含最有用的指令，指令长度固定，确保数据通道快速执行每一条指令，使</a:t>
            </a:r>
            <a:r>
              <a:rPr lang="en-US" altLang="zh-CN" sz="2400" b="1">
                <a:solidFill>
                  <a:srgbClr val="000066"/>
                </a:solidFill>
                <a:latin typeface="微软雅黑" panose="020B0503020204020204" pitchFamily="34" charset="-122"/>
                <a:ea typeface="楷体_GB2312" pitchFamily="49" charset="-122"/>
              </a:rPr>
              <a:t>CPU</a:t>
            </a:r>
            <a:r>
              <a:rPr lang="zh-CN" altLang="en-US" sz="2400" b="1">
                <a:solidFill>
                  <a:srgbClr val="000066"/>
                </a:solidFill>
                <a:latin typeface="微软雅黑" panose="020B0503020204020204" pitchFamily="34" charset="-122"/>
                <a:ea typeface="微软雅黑" panose="020B0503020204020204" pitchFamily="34" charset="-122"/>
              </a:rPr>
              <a:t>硬件结构设计变得更为简单。</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idx="1"/>
          </p:nvPr>
        </p:nvSpPr>
        <p:spPr/>
        <p:txBody>
          <a:bodyPr/>
          <a:lstStyle/>
          <a:p>
            <a:pPr eaLnBrk="1" hangingPunct="1">
              <a:buFont typeface="Wingdings 2" panose="05020102010507070707" pitchFamily="18" charset="2"/>
              <a:buChar char=""/>
            </a:pPr>
            <a:r>
              <a:rPr kumimoji="0" lang="zh-CN" altLang="en-US" smtClean="0"/>
              <a:t>起源于</a:t>
            </a:r>
            <a:r>
              <a:rPr kumimoji="0" lang="en-US" altLang="zh-CN" smtClean="0"/>
              <a:t>APPLE</a:t>
            </a:r>
            <a:r>
              <a:rPr kumimoji="0" lang="zh-CN" altLang="en-US" smtClean="0"/>
              <a:t>公司</a:t>
            </a:r>
            <a:r>
              <a:rPr kumimoji="0" lang="en-US" altLang="zh-CN" smtClean="0"/>
              <a:t>1986</a:t>
            </a:r>
            <a:r>
              <a:rPr kumimoji="0" lang="zh-CN" altLang="en-US" smtClean="0"/>
              <a:t>年提出的</a:t>
            </a:r>
            <a:r>
              <a:rPr kumimoji="0" lang="en-US" altLang="zh-CN" smtClean="0"/>
              <a:t>FireWire</a:t>
            </a:r>
          </a:p>
          <a:p>
            <a:pPr eaLnBrk="1" hangingPunct="1">
              <a:buFont typeface="Wingdings 2" panose="05020102010507070707" pitchFamily="18" charset="2"/>
              <a:buChar char=""/>
            </a:pPr>
            <a:r>
              <a:rPr kumimoji="0" lang="en-US" altLang="zh-CN" smtClean="0"/>
              <a:t>MPU</a:t>
            </a:r>
            <a:r>
              <a:rPr kumimoji="0" lang="zh-CN" altLang="en-US" smtClean="0"/>
              <a:t>与多媒体设备连接接口</a:t>
            </a:r>
          </a:p>
          <a:p>
            <a:pPr eaLnBrk="1" hangingPunct="1">
              <a:buFont typeface="Wingdings 2" panose="05020102010507070707" pitchFamily="18" charset="2"/>
              <a:buChar char=""/>
            </a:pPr>
            <a:r>
              <a:rPr kumimoji="0" lang="en-US" altLang="zh-CN" smtClean="0"/>
              <a:t>20~400M bps</a:t>
            </a:r>
            <a:r>
              <a:rPr kumimoji="0" lang="zh-CN" altLang="en-US" smtClean="0"/>
              <a:t>，高速串行总线</a:t>
            </a:r>
          </a:p>
          <a:p>
            <a:pPr eaLnBrk="1" hangingPunct="1">
              <a:buFont typeface="Wingdings 2" panose="05020102010507070707" pitchFamily="18" charset="2"/>
              <a:buChar char=""/>
            </a:pPr>
            <a:r>
              <a:rPr kumimoji="0" lang="en-US" altLang="zh-CN" smtClean="0"/>
              <a:t>P1394b  1.6Gbps, 100</a:t>
            </a:r>
            <a:r>
              <a:rPr kumimoji="0" lang="zh-CN" altLang="en-US" smtClean="0"/>
              <a:t>米</a:t>
            </a:r>
          </a:p>
          <a:p>
            <a:pPr eaLnBrk="1" hangingPunct="1">
              <a:buFont typeface="Wingdings 2" panose="05020102010507070707" pitchFamily="18" charset="2"/>
              <a:buChar char=""/>
            </a:pPr>
            <a:r>
              <a:rPr kumimoji="0" lang="zh-CN" altLang="en-US" smtClean="0"/>
              <a:t>支持</a:t>
            </a:r>
            <a:r>
              <a:rPr kumimoji="0" lang="en-US" altLang="zh-CN" smtClean="0"/>
              <a:t>63</a:t>
            </a:r>
            <a:r>
              <a:rPr kumimoji="0" lang="zh-CN" altLang="en-US" smtClean="0"/>
              <a:t>个器件，长度</a:t>
            </a:r>
            <a:r>
              <a:rPr kumimoji="0" lang="en-US" altLang="zh-CN" smtClean="0"/>
              <a:t>&lt;4.5</a:t>
            </a:r>
            <a:r>
              <a:rPr kumimoji="0" lang="zh-CN" altLang="en-US" smtClean="0"/>
              <a:t>米</a:t>
            </a:r>
          </a:p>
          <a:p>
            <a:pPr eaLnBrk="1" hangingPunct="1">
              <a:buFont typeface="Wingdings 2" panose="05020102010507070707" pitchFamily="18" charset="2"/>
              <a:buChar char=""/>
            </a:pPr>
            <a:r>
              <a:rPr kumimoji="0" lang="zh-CN" altLang="en-US" smtClean="0"/>
              <a:t>热插拔，即插即用</a:t>
            </a:r>
          </a:p>
          <a:p>
            <a:pPr eaLnBrk="1" hangingPunct="1">
              <a:buFont typeface="Wingdings 2" panose="05020102010507070707" pitchFamily="18" charset="2"/>
              <a:buChar char=""/>
            </a:pPr>
            <a:r>
              <a:rPr kumimoji="0" lang="en-US" altLang="zh-CN" smtClean="0"/>
              <a:t>Sony</a:t>
            </a:r>
            <a:r>
              <a:rPr kumimoji="0" lang="zh-CN" altLang="en-US" smtClean="0"/>
              <a:t>：</a:t>
            </a:r>
            <a:r>
              <a:rPr kumimoji="0" lang="en-US" altLang="zh-CN" smtClean="0"/>
              <a:t>iLink</a:t>
            </a:r>
            <a:r>
              <a:rPr kumimoji="0" lang="zh-CN" altLang="en-US" smtClean="0"/>
              <a:t>；</a:t>
            </a:r>
            <a:r>
              <a:rPr kumimoji="0" lang="en-US" altLang="zh-CN" smtClean="0"/>
              <a:t>TI</a:t>
            </a:r>
            <a:r>
              <a:rPr kumimoji="0" lang="zh-CN" altLang="en-US" smtClean="0"/>
              <a:t>：</a:t>
            </a:r>
            <a:r>
              <a:rPr kumimoji="0" lang="en-US" altLang="zh-CN" smtClean="0"/>
              <a:t>Lynx</a:t>
            </a:r>
          </a:p>
          <a:p>
            <a:pPr eaLnBrk="1" hangingPunct="1">
              <a:buFont typeface="Wingdings" panose="05000000000000000000" pitchFamily="2" charset="2"/>
              <a:buNone/>
            </a:pPr>
            <a:r>
              <a:rPr kumimoji="0" lang="en-US" altLang="zh-CN" smtClean="0"/>
              <a:t>    Apple</a:t>
            </a:r>
            <a:r>
              <a:rPr kumimoji="0" lang="zh-CN" altLang="en-US" smtClean="0"/>
              <a:t>：</a:t>
            </a:r>
            <a:r>
              <a:rPr kumimoji="0" lang="en-US" altLang="zh-CN" smtClean="0"/>
              <a:t>FireWire</a:t>
            </a:r>
          </a:p>
          <a:p>
            <a:pPr eaLnBrk="1" hangingPunct="1">
              <a:buFont typeface="Wingdings 2" panose="05020102010507070707" pitchFamily="18" charset="2"/>
              <a:buChar char=""/>
            </a:pPr>
            <a:endParaRPr kumimoji="0" lang="en-US" altLang="zh-CN" smtClean="0"/>
          </a:p>
        </p:txBody>
      </p:sp>
      <p:sp>
        <p:nvSpPr>
          <p:cNvPr id="2210818" name="Rectangle 2"/>
          <p:cNvSpPr>
            <a:spLocks noGrp="1" noChangeArrowheads="1"/>
          </p:cNvSpPr>
          <p:nvPr>
            <p:ph type="title"/>
          </p:nvPr>
        </p:nvSpPr>
        <p:spPr>
          <a:xfrm>
            <a:off x="0" y="0"/>
            <a:ext cx="771885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IEEE1394</a:t>
            </a:r>
          </a:p>
        </p:txBody>
      </p:sp>
      <p:pic>
        <p:nvPicPr>
          <p:cNvPr id="1495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138" y="4230688"/>
            <a:ext cx="3598862"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fld id="{D07782B4-D811-41F4-9F47-9C3A75404A92}" type="slidenum">
              <a:rPr kumimoji="0" lang="en-US" altLang="zh-CN" sz="1000" smtClean="0">
                <a:latin typeface="Times New Roman" panose="02020603050405020304" pitchFamily="18" charset="0"/>
                <a:ea typeface="宋体" panose="02010600030101010101" pitchFamily="2" charset="-122"/>
              </a:rPr>
              <a:pPr>
                <a:spcBef>
                  <a:spcPct val="0"/>
                </a:spcBef>
                <a:buClrTx/>
                <a:buSzTx/>
                <a:buFontTx/>
                <a:buNone/>
              </a:pPr>
              <a:t>61</a:t>
            </a:fld>
            <a:endParaRPr kumimoji="0" lang="en-US" altLang="zh-CN" sz="1000" smtClean="0">
              <a:latin typeface="Times New Roman" panose="02020603050405020304" pitchFamily="18" charset="0"/>
              <a:ea typeface="宋体" panose="02010600030101010101" pitchFamily="2" charset="-122"/>
            </a:endParaRPr>
          </a:p>
        </p:txBody>
      </p:sp>
      <p:sp>
        <p:nvSpPr>
          <p:cNvPr id="69634" name="Rectangle 2"/>
          <p:cNvSpPr>
            <a:spLocks noGrp="1" noChangeArrowheads="1"/>
          </p:cNvSpPr>
          <p:nvPr>
            <p:ph type="title" idx="4294967295"/>
          </p:nvPr>
        </p:nvSpPr>
        <p:spPr>
          <a:xfrm>
            <a:off x="0" y="228600"/>
            <a:ext cx="7772400" cy="457200"/>
          </a:xfrm>
        </p:spPr>
        <p:txBody>
          <a:bodyPr>
            <a:normAutofit fontScale="90000"/>
            <a:scene3d>
              <a:camera prst="orthographicFront"/>
              <a:lightRig rig="soft" dir="t"/>
            </a:scene3d>
          </a:bodyPr>
          <a:lstStyle/>
          <a:p>
            <a:pPr eaLnBrk="1" fontAlgn="auto" hangingPunct="1">
              <a:spcAft>
                <a:spcPts val="0"/>
              </a:spcAft>
              <a:defRPr/>
            </a:pPr>
            <a:r>
              <a:rPr lang="zh-CN" altLang="en-US" sz="4000">
                <a:cs typeface="+mj-cs"/>
              </a:rPr>
              <a:t>无线局域网</a:t>
            </a:r>
          </a:p>
        </p:txBody>
      </p:sp>
      <p:sp>
        <p:nvSpPr>
          <p:cNvPr id="151556" name="Rectangle 3" descr="Rectangle: Click to edit Master text styles&#10;Second level&#10;Third level&#10;Fourth level&#10;Fifth level"/>
          <p:cNvSpPr>
            <a:spLocks noGrp="1" noChangeArrowheads="1"/>
          </p:cNvSpPr>
          <p:nvPr>
            <p:ph type="body" sz="half" idx="4294967295"/>
          </p:nvPr>
        </p:nvSpPr>
        <p:spPr>
          <a:xfrm>
            <a:off x="193675" y="803275"/>
            <a:ext cx="4184650" cy="5846763"/>
          </a:xfrm>
        </p:spPr>
        <p:txBody>
          <a:bodyPr/>
          <a:lstStyle/>
          <a:p>
            <a:pPr eaLnBrk="1" hangingPunct="1">
              <a:lnSpc>
                <a:spcPct val="90000"/>
              </a:lnSpc>
            </a:pPr>
            <a:r>
              <a:rPr kumimoji="0" lang="en-US" altLang="zh-CN" sz="2000" smtClean="0"/>
              <a:t>Wireless Local Area Networks</a:t>
            </a:r>
          </a:p>
          <a:p>
            <a:pPr eaLnBrk="1" hangingPunct="1">
              <a:lnSpc>
                <a:spcPct val="90000"/>
              </a:lnSpc>
            </a:pPr>
            <a:r>
              <a:rPr kumimoji="0" lang="zh-CN" altLang="en-US" sz="2000" smtClean="0"/>
              <a:t>无线局域网可以有两种组织方式：</a:t>
            </a:r>
          </a:p>
          <a:p>
            <a:pPr lvl="1" eaLnBrk="1" hangingPunct="1">
              <a:lnSpc>
                <a:spcPct val="90000"/>
              </a:lnSpc>
            </a:pPr>
            <a:r>
              <a:rPr kumimoji="0" lang="zh-CN" altLang="en-US" sz="1800" smtClean="0"/>
              <a:t>一种是以一个基站（</a:t>
            </a:r>
            <a:r>
              <a:rPr kumimoji="0" lang="en-US" altLang="zh-CN" sz="1800" smtClean="0"/>
              <a:t>base station</a:t>
            </a:r>
            <a:r>
              <a:rPr kumimoji="0" lang="zh-CN" altLang="en-US" sz="1800" smtClean="0"/>
              <a:t>）为中心，所有的移动设备都连接到这个基站上去，因此基站也称为接入点（</a:t>
            </a:r>
            <a:r>
              <a:rPr kumimoji="0" lang="en-US" altLang="zh-CN" sz="1800" smtClean="0"/>
              <a:t>access point</a:t>
            </a:r>
            <a:r>
              <a:rPr kumimoji="0" lang="zh-CN" altLang="en-US" sz="1800" smtClean="0"/>
              <a:t>）；</a:t>
            </a:r>
          </a:p>
          <a:p>
            <a:pPr lvl="1" eaLnBrk="1" hangingPunct="1">
              <a:lnSpc>
                <a:spcPct val="90000"/>
              </a:lnSpc>
            </a:pPr>
            <a:r>
              <a:rPr kumimoji="0" lang="zh-CN" altLang="en-US" sz="1800" smtClean="0"/>
              <a:t>另一种是没有基站，移动设备之间相互连接组成局域网 </a:t>
            </a:r>
          </a:p>
          <a:p>
            <a:pPr eaLnBrk="1" hangingPunct="1">
              <a:lnSpc>
                <a:spcPct val="90000"/>
              </a:lnSpc>
            </a:pPr>
            <a:r>
              <a:rPr kumimoji="0" lang="en-US" altLang="zh-CN" sz="2000" smtClean="0"/>
              <a:t>802.11</a:t>
            </a:r>
            <a:r>
              <a:rPr kumimoji="0" lang="zh-CN" altLang="en-US" sz="2000" smtClean="0"/>
              <a:t>由</a:t>
            </a:r>
            <a:r>
              <a:rPr kumimoji="0" lang="en-US" altLang="zh-CN" sz="2000" smtClean="0"/>
              <a:t>IEEE</a:t>
            </a:r>
            <a:r>
              <a:rPr kumimoji="0" lang="zh-CN" altLang="en-US" sz="2000" smtClean="0"/>
              <a:t>制定 </a:t>
            </a:r>
          </a:p>
          <a:p>
            <a:pPr lvl="1" eaLnBrk="1" hangingPunct="1">
              <a:lnSpc>
                <a:spcPct val="90000"/>
              </a:lnSpc>
            </a:pPr>
            <a:r>
              <a:rPr kumimoji="0" lang="zh-CN" altLang="en-US" sz="1800" smtClean="0"/>
              <a:t>第一个高速无限局域网是</a:t>
            </a:r>
            <a:r>
              <a:rPr kumimoji="0" lang="en-US" altLang="zh-CN" sz="1800" smtClean="0"/>
              <a:t>802.11a ,1999</a:t>
            </a:r>
            <a:r>
              <a:rPr kumimoji="0" lang="zh-CN" altLang="en-US" sz="1800" smtClean="0"/>
              <a:t>年</a:t>
            </a:r>
          </a:p>
          <a:p>
            <a:pPr lvl="2" eaLnBrk="1" hangingPunct="1">
              <a:lnSpc>
                <a:spcPct val="90000"/>
              </a:lnSpc>
            </a:pPr>
            <a:r>
              <a:rPr kumimoji="0" lang="en-US" altLang="zh-CN" sz="1600" smtClean="0"/>
              <a:t>1999</a:t>
            </a:r>
            <a:r>
              <a:rPr kumimoji="0" lang="zh-CN" altLang="en-US" sz="1600" smtClean="0"/>
              <a:t>年，数据传输速率达到</a:t>
            </a:r>
            <a:r>
              <a:rPr kumimoji="0" lang="en-US" altLang="zh-CN" sz="1600" smtClean="0"/>
              <a:t>54Mbps/72Mbps(Turbo)</a:t>
            </a:r>
            <a:r>
              <a:rPr kumimoji="0" lang="zh-CN" altLang="en-US" sz="1600" smtClean="0"/>
              <a:t>， 传输距离控制在</a:t>
            </a:r>
            <a:r>
              <a:rPr kumimoji="0" lang="en-US" altLang="zh-CN" sz="1600" smtClean="0"/>
              <a:t>10</a:t>
            </a:r>
            <a:r>
              <a:rPr kumimoji="0" lang="zh-CN" altLang="en-US" sz="1600" smtClean="0"/>
              <a:t>～</a:t>
            </a:r>
            <a:r>
              <a:rPr kumimoji="0" lang="en-US" altLang="zh-CN" sz="1600" smtClean="0"/>
              <a:t>100</a:t>
            </a:r>
            <a:r>
              <a:rPr kumimoji="0" lang="zh-CN" altLang="en-US" sz="1600" smtClean="0"/>
              <a:t>米 </a:t>
            </a:r>
          </a:p>
          <a:p>
            <a:pPr lvl="1" eaLnBrk="1" hangingPunct="1">
              <a:lnSpc>
                <a:spcPct val="90000"/>
              </a:lnSpc>
            </a:pPr>
            <a:r>
              <a:rPr kumimoji="0" lang="en-US" altLang="zh-CN" sz="1800" smtClean="0"/>
              <a:t>1999</a:t>
            </a:r>
            <a:r>
              <a:rPr kumimoji="0" lang="zh-CN" altLang="en-US" sz="1800" smtClean="0"/>
              <a:t>年</a:t>
            </a:r>
            <a:r>
              <a:rPr kumimoji="0" lang="en-US" altLang="zh-CN" sz="1800" smtClean="0"/>
              <a:t>9</a:t>
            </a:r>
            <a:r>
              <a:rPr kumimoji="0" lang="zh-CN" altLang="en-US" sz="1800" smtClean="0"/>
              <a:t>月</a:t>
            </a:r>
            <a:r>
              <a:rPr kumimoji="0" lang="en-US" altLang="zh-CN" sz="1800" smtClean="0"/>
              <a:t>IEEE 802.11b</a:t>
            </a:r>
          </a:p>
          <a:p>
            <a:pPr lvl="2" eaLnBrk="1" hangingPunct="1">
              <a:lnSpc>
                <a:spcPct val="90000"/>
              </a:lnSpc>
            </a:pPr>
            <a:r>
              <a:rPr kumimoji="0" lang="zh-CN" altLang="en-US" sz="1600" smtClean="0"/>
              <a:t>数据传输速率达到</a:t>
            </a:r>
            <a:r>
              <a:rPr kumimoji="0" lang="en-US" altLang="zh-CN" sz="1600" smtClean="0"/>
              <a:t>11Mbps</a:t>
            </a:r>
          </a:p>
          <a:p>
            <a:pPr lvl="1" eaLnBrk="1" hangingPunct="1">
              <a:lnSpc>
                <a:spcPct val="90000"/>
              </a:lnSpc>
            </a:pPr>
            <a:r>
              <a:rPr kumimoji="0" lang="en-US" altLang="zh-CN" sz="1800" smtClean="0"/>
              <a:t>2003</a:t>
            </a:r>
            <a:r>
              <a:rPr kumimoji="0" lang="zh-CN" altLang="en-US" sz="1800" smtClean="0"/>
              <a:t>年</a:t>
            </a:r>
            <a:r>
              <a:rPr kumimoji="0" lang="en-US" altLang="zh-CN" sz="1800" smtClean="0"/>
              <a:t>6</a:t>
            </a:r>
            <a:r>
              <a:rPr kumimoji="0" lang="zh-CN" altLang="en-US" sz="1800" smtClean="0"/>
              <a:t>月，</a:t>
            </a:r>
            <a:r>
              <a:rPr kumimoji="0" lang="en-US" altLang="zh-CN" sz="1800" smtClean="0"/>
              <a:t>IEEE</a:t>
            </a:r>
            <a:r>
              <a:rPr kumimoji="0" lang="zh-CN" altLang="en-US" sz="1800" smtClean="0"/>
              <a:t>推出最新版本</a:t>
            </a:r>
            <a:r>
              <a:rPr kumimoji="0" lang="en-US" altLang="zh-CN" sz="1800" smtClean="0"/>
              <a:t>IEEE 802.11g</a:t>
            </a:r>
            <a:r>
              <a:rPr kumimoji="0" lang="zh-CN" altLang="en-US" sz="1800" smtClean="0"/>
              <a:t>认证标准</a:t>
            </a:r>
          </a:p>
          <a:p>
            <a:pPr lvl="2" eaLnBrk="1" hangingPunct="1">
              <a:lnSpc>
                <a:spcPct val="90000"/>
              </a:lnSpc>
            </a:pPr>
            <a:r>
              <a:rPr kumimoji="0" lang="zh-CN" altLang="en-US" sz="1600" smtClean="0"/>
              <a:t>拥有</a:t>
            </a:r>
            <a:r>
              <a:rPr kumimoji="0" lang="en-US" altLang="zh-CN" sz="1600" smtClean="0"/>
              <a:t>IEEE 802.11a</a:t>
            </a:r>
            <a:r>
              <a:rPr kumimoji="0" lang="zh-CN" altLang="en-US" sz="1600" smtClean="0"/>
              <a:t>的传输速率，安全性较</a:t>
            </a:r>
            <a:r>
              <a:rPr kumimoji="0" lang="en-US" altLang="zh-CN" sz="1600" smtClean="0"/>
              <a:t>IEEE 802.11b</a:t>
            </a:r>
            <a:r>
              <a:rPr kumimoji="0" lang="zh-CN" altLang="en-US" sz="1600" smtClean="0"/>
              <a:t>好</a:t>
            </a:r>
          </a:p>
        </p:txBody>
      </p:sp>
      <p:sp>
        <p:nvSpPr>
          <p:cNvPr id="151557" name="Rectangle 4" descr="Rectangle: Click to edit Master text styles&#10;Second level&#10;Third level&#10;Fourth level&#10;Fifth level"/>
          <p:cNvSpPr>
            <a:spLocks noGrp="1" noChangeArrowheads="1"/>
          </p:cNvSpPr>
          <p:nvPr>
            <p:ph type="body" sz="half" idx="4294967295"/>
          </p:nvPr>
        </p:nvSpPr>
        <p:spPr>
          <a:xfrm>
            <a:off x="4505325" y="727075"/>
            <a:ext cx="4500563" cy="5799138"/>
          </a:xfrm>
        </p:spPr>
        <p:txBody>
          <a:bodyPr/>
          <a:lstStyle/>
          <a:p>
            <a:pPr lvl="1" eaLnBrk="1" hangingPunct="1">
              <a:lnSpc>
                <a:spcPct val="80000"/>
              </a:lnSpc>
            </a:pPr>
            <a:r>
              <a:rPr kumimoji="0" lang="en-US" altLang="zh-CN" sz="1800" smtClean="0"/>
              <a:t>IEEE 802.11e</a:t>
            </a:r>
            <a:r>
              <a:rPr kumimoji="0" lang="zh-CN" altLang="en-US" sz="1800" smtClean="0"/>
              <a:t>标准</a:t>
            </a:r>
          </a:p>
          <a:p>
            <a:pPr lvl="2" eaLnBrk="1" hangingPunct="1">
              <a:lnSpc>
                <a:spcPct val="80000"/>
              </a:lnSpc>
            </a:pPr>
            <a:r>
              <a:rPr kumimoji="0" lang="zh-CN" altLang="en-US" sz="1600" smtClean="0"/>
              <a:t>对无线局域网</a:t>
            </a:r>
            <a:r>
              <a:rPr kumimoji="0" lang="en-US" altLang="zh-CN" sz="1600" smtClean="0"/>
              <a:t>MAC</a:t>
            </a:r>
            <a:r>
              <a:rPr kumimoji="0" lang="zh-CN" altLang="en-US" sz="1600" smtClean="0"/>
              <a:t>层协议提出改进</a:t>
            </a:r>
          </a:p>
          <a:p>
            <a:pPr lvl="2" eaLnBrk="1" hangingPunct="1">
              <a:lnSpc>
                <a:spcPct val="80000"/>
              </a:lnSpc>
            </a:pPr>
            <a:r>
              <a:rPr kumimoji="0" lang="zh-CN" altLang="en-US" sz="1600" smtClean="0"/>
              <a:t>支持多媒体传输</a:t>
            </a:r>
          </a:p>
          <a:p>
            <a:pPr lvl="2" eaLnBrk="1" hangingPunct="1">
              <a:lnSpc>
                <a:spcPct val="80000"/>
              </a:lnSpc>
            </a:pPr>
            <a:r>
              <a:rPr kumimoji="0" lang="zh-CN" altLang="en-US" sz="1600" smtClean="0"/>
              <a:t>支持所有无线局域网无线广播接口的服务质量保证</a:t>
            </a:r>
            <a:r>
              <a:rPr kumimoji="0" lang="en-US" altLang="zh-CN" sz="1600" smtClean="0"/>
              <a:t>QoS</a:t>
            </a:r>
            <a:r>
              <a:rPr kumimoji="0" lang="zh-CN" altLang="en-US" sz="1600" smtClean="0"/>
              <a:t>机制</a:t>
            </a:r>
          </a:p>
          <a:p>
            <a:pPr lvl="1" eaLnBrk="1" hangingPunct="1">
              <a:lnSpc>
                <a:spcPct val="80000"/>
              </a:lnSpc>
            </a:pPr>
            <a:r>
              <a:rPr kumimoji="0" lang="zh-CN" altLang="en-US" sz="1800" smtClean="0"/>
              <a:t> </a:t>
            </a:r>
            <a:r>
              <a:rPr kumimoji="0" lang="en-US" altLang="zh-CN" sz="1800" smtClean="0"/>
              <a:t>IEEE 802.11f</a:t>
            </a:r>
          </a:p>
          <a:p>
            <a:pPr lvl="2" eaLnBrk="1" hangingPunct="1">
              <a:lnSpc>
                <a:spcPct val="80000"/>
              </a:lnSpc>
            </a:pPr>
            <a:r>
              <a:rPr kumimoji="0" lang="zh-CN" altLang="en-US" sz="1600" smtClean="0"/>
              <a:t>定义访问节点之间的通信</a:t>
            </a:r>
          </a:p>
          <a:p>
            <a:pPr lvl="2" eaLnBrk="1" hangingPunct="1">
              <a:lnSpc>
                <a:spcPct val="80000"/>
              </a:lnSpc>
            </a:pPr>
            <a:r>
              <a:rPr kumimoji="0" lang="zh-CN" altLang="en-US" sz="1600" smtClean="0"/>
              <a:t>支持</a:t>
            </a:r>
            <a:r>
              <a:rPr kumimoji="0" lang="en-US" altLang="zh-CN" sz="1600" smtClean="0"/>
              <a:t>IEEE 802.11</a:t>
            </a:r>
            <a:r>
              <a:rPr kumimoji="0" lang="zh-CN" altLang="en-US" sz="1600" smtClean="0"/>
              <a:t>的接入点互操作协议（</a:t>
            </a:r>
            <a:r>
              <a:rPr kumimoji="0" lang="en-US" altLang="zh-CN" sz="1600" smtClean="0"/>
              <a:t>IAPP</a:t>
            </a:r>
            <a:r>
              <a:rPr kumimoji="0" lang="zh-CN" altLang="en-US" sz="1600" smtClean="0"/>
              <a:t>）</a:t>
            </a:r>
          </a:p>
          <a:p>
            <a:pPr lvl="1" eaLnBrk="1" hangingPunct="1">
              <a:lnSpc>
                <a:spcPct val="80000"/>
              </a:lnSpc>
            </a:pPr>
            <a:r>
              <a:rPr kumimoji="0" lang="zh-CN" altLang="en-US" sz="1800" smtClean="0"/>
              <a:t> </a:t>
            </a:r>
            <a:r>
              <a:rPr kumimoji="0" lang="en-US" altLang="zh-CN" sz="1800" smtClean="0"/>
              <a:t>IEEE 802.11h</a:t>
            </a:r>
          </a:p>
          <a:p>
            <a:pPr lvl="2" eaLnBrk="1" hangingPunct="1">
              <a:lnSpc>
                <a:spcPct val="80000"/>
              </a:lnSpc>
            </a:pPr>
            <a:r>
              <a:rPr kumimoji="0" lang="zh-CN" altLang="en-US" sz="1600" smtClean="0"/>
              <a:t>用于</a:t>
            </a:r>
            <a:r>
              <a:rPr kumimoji="0" lang="en-US" altLang="zh-CN" sz="1600" smtClean="0"/>
              <a:t>802.11a</a:t>
            </a:r>
            <a:r>
              <a:rPr kumimoji="0" lang="zh-CN" altLang="en-US" sz="1600" smtClean="0"/>
              <a:t>的频谱管理技术</a:t>
            </a:r>
          </a:p>
          <a:p>
            <a:pPr lvl="1" eaLnBrk="1" hangingPunct="1">
              <a:lnSpc>
                <a:spcPct val="80000"/>
              </a:lnSpc>
            </a:pPr>
            <a:r>
              <a:rPr kumimoji="0" lang="en-US" altLang="zh-CN" sz="1800" smtClean="0"/>
              <a:t>IEEE 802.11i</a:t>
            </a:r>
            <a:r>
              <a:rPr kumimoji="0" lang="zh-CN" altLang="en-US" sz="1800" smtClean="0"/>
              <a:t>标准</a:t>
            </a:r>
          </a:p>
          <a:p>
            <a:pPr lvl="2" eaLnBrk="1" hangingPunct="1">
              <a:lnSpc>
                <a:spcPct val="80000"/>
              </a:lnSpc>
            </a:pPr>
            <a:r>
              <a:rPr kumimoji="0" lang="zh-CN" altLang="en-US" sz="1600" smtClean="0"/>
              <a:t>结合</a:t>
            </a:r>
            <a:r>
              <a:rPr kumimoji="0" lang="en-US" altLang="zh-CN" sz="1600" smtClean="0"/>
              <a:t>IEEE 802.1x</a:t>
            </a:r>
            <a:r>
              <a:rPr kumimoji="0" lang="zh-CN" altLang="en-US" sz="1600" smtClean="0"/>
              <a:t>中的用户端口身份验证和设备验证</a:t>
            </a:r>
          </a:p>
          <a:p>
            <a:pPr lvl="2" eaLnBrk="1" hangingPunct="1">
              <a:lnSpc>
                <a:spcPct val="80000"/>
              </a:lnSpc>
            </a:pPr>
            <a:r>
              <a:rPr kumimoji="0" lang="zh-CN" altLang="en-US" sz="1600" smtClean="0"/>
              <a:t>对无线局域网 </a:t>
            </a:r>
            <a:r>
              <a:rPr kumimoji="0" lang="en-US" altLang="zh-CN" sz="1600" smtClean="0"/>
              <a:t>MAC</a:t>
            </a:r>
            <a:r>
              <a:rPr kumimoji="0" lang="zh-CN" altLang="en-US" sz="1600" smtClean="0"/>
              <a:t>层进行修改与整合</a:t>
            </a:r>
          </a:p>
          <a:p>
            <a:pPr lvl="2" eaLnBrk="1" hangingPunct="1">
              <a:lnSpc>
                <a:spcPct val="80000"/>
              </a:lnSpc>
            </a:pPr>
            <a:r>
              <a:rPr kumimoji="0" lang="zh-CN" altLang="en-US" sz="1600" smtClean="0"/>
              <a:t>定义了严格的加密格式和鉴权机制</a:t>
            </a:r>
          </a:p>
          <a:p>
            <a:pPr lvl="2" eaLnBrk="1" hangingPunct="1">
              <a:lnSpc>
                <a:spcPct val="80000"/>
              </a:lnSpc>
            </a:pPr>
            <a:r>
              <a:rPr kumimoji="0" lang="zh-CN" altLang="en-US" sz="1600" smtClean="0"/>
              <a:t>改善无线局域网的安全性</a:t>
            </a:r>
          </a:p>
          <a:p>
            <a:pPr eaLnBrk="1" hangingPunct="1">
              <a:lnSpc>
                <a:spcPct val="80000"/>
              </a:lnSpc>
            </a:pPr>
            <a:r>
              <a:rPr kumimoji="0" lang="zh-CN" altLang="en-US" sz="2000" smtClean="0"/>
              <a:t>个人无线局域网</a:t>
            </a:r>
          </a:p>
          <a:p>
            <a:pPr lvl="1" eaLnBrk="1" hangingPunct="1">
              <a:lnSpc>
                <a:spcPct val="80000"/>
              </a:lnSpc>
            </a:pPr>
            <a:r>
              <a:rPr kumimoji="0" lang="en-US" altLang="zh-CN" sz="1800" smtClean="0"/>
              <a:t>wireless personal area networks</a:t>
            </a:r>
            <a:r>
              <a:rPr kumimoji="0" lang="zh-CN" altLang="en-US" sz="1800" smtClean="0"/>
              <a:t>标准</a:t>
            </a:r>
            <a:r>
              <a:rPr kumimoji="0" lang="en-US" altLang="zh-CN" sz="1800" smtClean="0"/>
              <a:t>802.15</a:t>
            </a:r>
            <a:r>
              <a:rPr kumimoji="0" lang="zh-CN" altLang="en-US" sz="1800" smtClean="0"/>
              <a:t>，这就是蓝牙的技术标准 </a:t>
            </a:r>
          </a:p>
          <a:p>
            <a:pPr lvl="1" eaLnBrk="1" hangingPunct="1">
              <a:lnSpc>
                <a:spcPct val="80000"/>
              </a:lnSpc>
            </a:pPr>
            <a:r>
              <a:rPr kumimoji="0" lang="en-US" altLang="zh-CN" sz="1800" smtClean="0"/>
              <a:t>zigbee</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fld id="{324CC497-58DF-4B6B-99B2-6D36475A049D}" type="slidenum">
              <a:rPr kumimoji="0" lang="en-US" altLang="zh-CN" sz="1000" smtClean="0">
                <a:latin typeface="Times New Roman" panose="02020603050405020304" pitchFamily="18" charset="0"/>
                <a:ea typeface="宋体" panose="02010600030101010101" pitchFamily="2" charset="-122"/>
              </a:rPr>
              <a:pPr>
                <a:spcBef>
                  <a:spcPct val="0"/>
                </a:spcBef>
                <a:buClrTx/>
                <a:buSzTx/>
                <a:buFontTx/>
                <a:buNone/>
              </a:pPr>
              <a:t>62</a:t>
            </a:fld>
            <a:endParaRPr kumimoji="0" lang="en-US" altLang="zh-CN" sz="1000" smtClean="0">
              <a:latin typeface="Times New Roman" panose="02020603050405020304" pitchFamily="18" charset="0"/>
              <a:ea typeface="宋体" panose="02010600030101010101" pitchFamily="2" charset="-122"/>
            </a:endParaRPr>
          </a:p>
        </p:txBody>
      </p:sp>
      <p:sp>
        <p:nvSpPr>
          <p:cNvPr id="76802" name="Rectangle 2"/>
          <p:cNvSpPr>
            <a:spLocks noGrp="1" noChangeArrowheads="1"/>
          </p:cNvSpPr>
          <p:nvPr>
            <p:ph type="title" idx="4294967295"/>
          </p:nvPr>
        </p:nvSpPr>
        <p:spPr>
          <a:xfrm>
            <a:off x="0" y="0"/>
            <a:ext cx="7772400" cy="1143000"/>
          </a:xfrm>
        </p:spPr>
        <p:txBody>
          <a:bodyPr>
            <a:scene3d>
              <a:camera prst="orthographicFront"/>
              <a:lightRig rig="soft" dir="t"/>
            </a:scene3d>
          </a:bodyPr>
          <a:lstStyle/>
          <a:p>
            <a:pPr eaLnBrk="1" fontAlgn="auto" hangingPunct="1">
              <a:spcAft>
                <a:spcPts val="0"/>
              </a:spcAft>
              <a:defRPr/>
            </a:pPr>
            <a:r>
              <a:rPr lang="en-US" altLang="zh-CN">
                <a:cs typeface="+mj-cs"/>
              </a:rPr>
              <a:t>GSM&amp;GPRS</a:t>
            </a:r>
          </a:p>
        </p:txBody>
      </p:sp>
      <p:sp>
        <p:nvSpPr>
          <p:cNvPr id="153604" name="Rectangle 3" descr="Rectangle: Click to edit Master text styles&#10;Second level&#10;Third level&#10;Fourth level&#10;Fifth level"/>
          <p:cNvSpPr>
            <a:spLocks noGrp="1" noChangeArrowheads="1"/>
          </p:cNvSpPr>
          <p:nvPr>
            <p:ph type="body" sz="half" idx="4294967295"/>
          </p:nvPr>
        </p:nvSpPr>
        <p:spPr>
          <a:xfrm>
            <a:off x="0" y="1163638"/>
            <a:ext cx="4641850" cy="5084762"/>
          </a:xfrm>
        </p:spPr>
        <p:txBody>
          <a:bodyPr/>
          <a:lstStyle/>
          <a:p>
            <a:pPr eaLnBrk="1" hangingPunct="1">
              <a:lnSpc>
                <a:spcPct val="80000"/>
              </a:lnSpc>
            </a:pPr>
            <a:r>
              <a:rPr kumimoji="0" lang="zh-CN" altLang="en-US" sz="2400" smtClean="0"/>
              <a:t>全球移动通信系统</a:t>
            </a:r>
          </a:p>
          <a:p>
            <a:pPr eaLnBrk="1" hangingPunct="1">
              <a:lnSpc>
                <a:spcPct val="80000"/>
              </a:lnSpc>
            </a:pPr>
            <a:r>
              <a:rPr kumimoji="0" lang="en-US" altLang="zh-CN" sz="2400" smtClean="0"/>
              <a:t>Global System for Mobile communications</a:t>
            </a:r>
          </a:p>
          <a:p>
            <a:pPr eaLnBrk="1" hangingPunct="1">
              <a:lnSpc>
                <a:spcPct val="80000"/>
              </a:lnSpc>
            </a:pPr>
            <a:r>
              <a:rPr kumimoji="0" lang="zh-CN" altLang="en-US" sz="2400" smtClean="0"/>
              <a:t>蜂窝概念 </a:t>
            </a:r>
          </a:p>
          <a:p>
            <a:pPr lvl="1" eaLnBrk="1" hangingPunct="1">
              <a:lnSpc>
                <a:spcPct val="80000"/>
              </a:lnSpc>
            </a:pPr>
            <a:r>
              <a:rPr kumimoji="0" lang="zh-CN" altLang="en-US" sz="2000" smtClean="0"/>
              <a:t>即所谓小区制</a:t>
            </a:r>
          </a:p>
          <a:p>
            <a:pPr lvl="1" eaLnBrk="1" hangingPunct="1">
              <a:lnSpc>
                <a:spcPct val="80000"/>
              </a:lnSpc>
            </a:pPr>
            <a:r>
              <a:rPr kumimoji="0" lang="zh-CN" altLang="en-US" sz="2000" smtClean="0"/>
              <a:t>实现频率再用，大大提高了系统容量</a:t>
            </a:r>
          </a:p>
          <a:p>
            <a:pPr eaLnBrk="1" hangingPunct="1">
              <a:lnSpc>
                <a:spcPct val="80000"/>
              </a:lnSpc>
            </a:pPr>
            <a:r>
              <a:rPr kumimoji="0" lang="en-US" altLang="zh-CN" sz="2400" smtClean="0"/>
              <a:t>GSM</a:t>
            </a:r>
          </a:p>
          <a:p>
            <a:pPr lvl="1" eaLnBrk="1" hangingPunct="1">
              <a:lnSpc>
                <a:spcPct val="80000"/>
              </a:lnSpc>
            </a:pPr>
            <a:r>
              <a:rPr kumimoji="0" lang="zh-CN" altLang="en-US" sz="2000" smtClean="0"/>
              <a:t>使用时分多址方法</a:t>
            </a:r>
          </a:p>
          <a:p>
            <a:pPr lvl="1" eaLnBrk="1" hangingPunct="1">
              <a:lnSpc>
                <a:spcPct val="80000"/>
              </a:lnSpc>
            </a:pPr>
            <a:r>
              <a:rPr kumimoji="0" lang="zh-CN" altLang="en-US" sz="2000" smtClean="0"/>
              <a:t>为了话音业务和低速数据业务设计的</a:t>
            </a:r>
          </a:p>
          <a:p>
            <a:pPr eaLnBrk="1" hangingPunct="1">
              <a:lnSpc>
                <a:spcPct val="80000"/>
              </a:lnSpc>
            </a:pPr>
            <a:r>
              <a:rPr kumimoji="0" lang="en-US" altLang="zh-CN" sz="2400" smtClean="0"/>
              <a:t>GSM</a:t>
            </a:r>
            <a:r>
              <a:rPr kumimoji="0" lang="zh-CN" altLang="en-US" sz="2400" smtClean="0"/>
              <a:t>移动台分为两部分</a:t>
            </a:r>
          </a:p>
          <a:p>
            <a:pPr lvl="1" eaLnBrk="1" hangingPunct="1">
              <a:lnSpc>
                <a:spcPct val="80000"/>
              </a:lnSpc>
            </a:pPr>
            <a:r>
              <a:rPr kumimoji="0" lang="zh-CN" altLang="en-US" sz="2000" smtClean="0"/>
              <a:t>一部分包含无线接口特有的软件和硬件</a:t>
            </a:r>
          </a:p>
          <a:p>
            <a:pPr lvl="1" eaLnBrk="1" hangingPunct="1">
              <a:lnSpc>
                <a:spcPct val="80000"/>
              </a:lnSpc>
            </a:pPr>
            <a:r>
              <a:rPr kumimoji="0" lang="zh-CN" altLang="en-US" sz="2000" smtClean="0"/>
              <a:t>另一部分是用户数据</a:t>
            </a:r>
            <a:r>
              <a:rPr kumimoji="0" lang="en-US" altLang="zh-CN" sz="2000" smtClean="0">
                <a:latin typeface="Arial" panose="020B0604020202020204" pitchFamily="34" charset="0"/>
              </a:rPr>
              <a:t>——</a:t>
            </a:r>
            <a:r>
              <a:rPr kumimoji="0" lang="zh-CN" altLang="en-US" sz="2000" smtClean="0"/>
              <a:t>用户识别卡（</a:t>
            </a:r>
            <a:r>
              <a:rPr kumimoji="0" lang="en-US" altLang="zh-CN" sz="2000" smtClean="0"/>
              <a:t>SIM</a:t>
            </a:r>
            <a:r>
              <a:rPr kumimoji="0" lang="zh-CN" altLang="en-US" sz="2000" smtClean="0"/>
              <a:t>）</a:t>
            </a:r>
          </a:p>
        </p:txBody>
      </p:sp>
      <p:sp>
        <p:nvSpPr>
          <p:cNvPr id="153605" name="Rectangle 4" descr="Rectangle: Click to edit Master text styles&#10;Second level&#10;Third level&#10;Fourth level&#10;Fifth level"/>
          <p:cNvSpPr>
            <a:spLocks noGrp="1" noChangeArrowheads="1"/>
          </p:cNvSpPr>
          <p:nvPr>
            <p:ph type="body" sz="half" idx="4294967295"/>
          </p:nvPr>
        </p:nvSpPr>
        <p:spPr>
          <a:xfrm>
            <a:off x="4751388" y="1122363"/>
            <a:ext cx="4114800" cy="5126037"/>
          </a:xfrm>
        </p:spPr>
        <p:txBody>
          <a:bodyPr/>
          <a:lstStyle/>
          <a:p>
            <a:pPr eaLnBrk="1" hangingPunct="1"/>
            <a:r>
              <a:rPr kumimoji="0" lang="en-US" altLang="zh-CN" sz="2400" smtClean="0"/>
              <a:t>General Packet Radio Service</a:t>
            </a:r>
          </a:p>
          <a:p>
            <a:pPr lvl="1" eaLnBrk="1" hangingPunct="1"/>
            <a:r>
              <a:rPr kumimoji="0" lang="zh-CN" altLang="en-US" sz="2000" smtClean="0"/>
              <a:t>以分组的形式传送数据</a:t>
            </a:r>
          </a:p>
          <a:p>
            <a:pPr lvl="1" eaLnBrk="1" hangingPunct="1"/>
            <a:r>
              <a:rPr kumimoji="0" lang="zh-CN" altLang="en-US" sz="2000" smtClean="0"/>
              <a:t>基于包转发机制的 </a:t>
            </a:r>
          </a:p>
          <a:p>
            <a:pPr lvl="1" eaLnBrk="1" hangingPunct="1"/>
            <a:r>
              <a:rPr kumimoji="0" lang="en-US" altLang="zh-CN" sz="2000" smtClean="0"/>
              <a:t>171.2kbps</a:t>
            </a:r>
            <a:r>
              <a:rPr kumimoji="0" lang="zh-CN" altLang="en-US" sz="2000" smtClean="0"/>
              <a:t>访问速度 </a:t>
            </a:r>
          </a:p>
          <a:p>
            <a:pPr eaLnBrk="1" hangingPunct="1"/>
            <a:r>
              <a:rPr kumimoji="0" lang="zh-CN" altLang="en-US" sz="2400" smtClean="0"/>
              <a:t>支持了移动</a:t>
            </a:r>
            <a:r>
              <a:rPr kumimoji="0" lang="en-US" altLang="zh-CN" sz="2400" smtClean="0"/>
              <a:t>Internet</a:t>
            </a:r>
            <a:r>
              <a:rPr kumimoji="0" lang="zh-CN" altLang="en-US" sz="2400" smtClean="0"/>
              <a:t>的功能</a:t>
            </a:r>
          </a:p>
          <a:p>
            <a:pPr eaLnBrk="1" hangingPunct="1"/>
            <a:r>
              <a:rPr kumimoji="0" lang="en-US" altLang="zh-CN" sz="2400" smtClean="0"/>
              <a:t>GPRS</a:t>
            </a:r>
            <a:r>
              <a:rPr kumimoji="0" lang="zh-CN" altLang="en-US" sz="2400" smtClean="0"/>
              <a:t>的缺点</a:t>
            </a:r>
          </a:p>
          <a:p>
            <a:pPr lvl="1" eaLnBrk="1" hangingPunct="1"/>
            <a:r>
              <a:rPr kumimoji="0" lang="zh-CN" altLang="en-US" sz="2000" smtClean="0"/>
              <a:t>一个蜂窝小区内用于容量有限</a:t>
            </a:r>
          </a:p>
          <a:p>
            <a:pPr lvl="1" eaLnBrk="1" hangingPunct="1"/>
            <a:r>
              <a:rPr kumimoji="0" lang="zh-CN" altLang="en-US" sz="2000" smtClean="0"/>
              <a:t>实际数据传输速度远低于理论值 </a:t>
            </a:r>
          </a:p>
          <a:p>
            <a:pPr eaLnBrk="1" hangingPunct="1"/>
            <a:endParaRPr kumimoji="0" lang="en-US" altLang="zh-CN" sz="2400" smtClean="0"/>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fld id="{FB1F5FFB-1BD5-4CAD-946D-814E2DCEA6A9}" type="slidenum">
              <a:rPr kumimoji="0" lang="en-US" altLang="zh-CN" sz="1000" smtClean="0">
                <a:latin typeface="Times New Roman" panose="02020603050405020304" pitchFamily="18" charset="0"/>
                <a:ea typeface="宋体" panose="02010600030101010101" pitchFamily="2" charset="-122"/>
              </a:rPr>
              <a:pPr>
                <a:spcBef>
                  <a:spcPct val="0"/>
                </a:spcBef>
                <a:buClrTx/>
                <a:buSzTx/>
                <a:buFontTx/>
                <a:buNone/>
              </a:pPr>
              <a:t>63</a:t>
            </a:fld>
            <a:endParaRPr kumimoji="0" lang="en-US" altLang="zh-CN" sz="1000" smtClean="0">
              <a:latin typeface="Times New Roman" panose="02020603050405020304" pitchFamily="18" charset="0"/>
              <a:ea typeface="宋体" panose="02010600030101010101" pitchFamily="2" charset="-122"/>
            </a:endParaRPr>
          </a:p>
        </p:txBody>
      </p:sp>
      <p:sp>
        <p:nvSpPr>
          <p:cNvPr id="78850" name="Rectangle 2"/>
          <p:cNvSpPr>
            <a:spLocks noGrp="1" noChangeArrowheads="1"/>
          </p:cNvSpPr>
          <p:nvPr>
            <p:ph type="title"/>
          </p:nvPr>
        </p:nvSpPr>
        <p:spPr>
          <a:xfrm>
            <a:off x="609600" y="152400"/>
            <a:ext cx="7772400" cy="1143000"/>
          </a:xfrm>
        </p:spPr>
        <p:txBody>
          <a:bodyPr>
            <a:scene3d>
              <a:camera prst="orthographicFront"/>
              <a:lightRig rig="soft" dir="t"/>
            </a:scene3d>
          </a:bodyPr>
          <a:lstStyle/>
          <a:p>
            <a:pPr eaLnBrk="1" fontAlgn="auto" hangingPunct="1">
              <a:spcAft>
                <a:spcPts val="0"/>
              </a:spcAft>
              <a:defRPr/>
            </a:pPr>
            <a:r>
              <a:rPr lang="en-US" altLang="zh-CN">
                <a:cs typeface="+mj-cs"/>
              </a:rPr>
              <a:t>CDMA </a:t>
            </a:r>
          </a:p>
        </p:txBody>
      </p:sp>
      <p:sp>
        <p:nvSpPr>
          <p:cNvPr id="155652" name="Rectangle 3" descr="Rectangle: Click to edit Master text styles&#10;Second level&#10;Third level&#10;Fourth level&#10;Fifth level"/>
          <p:cNvSpPr>
            <a:spLocks noGrp="1" noChangeArrowheads="1"/>
          </p:cNvSpPr>
          <p:nvPr>
            <p:ph type="body" idx="1"/>
          </p:nvPr>
        </p:nvSpPr>
        <p:spPr>
          <a:xfrm>
            <a:off x="422275" y="1225550"/>
            <a:ext cx="8167688" cy="4703763"/>
          </a:xfrm>
        </p:spPr>
        <p:txBody>
          <a:bodyPr/>
          <a:lstStyle/>
          <a:p>
            <a:pPr eaLnBrk="1" hangingPunct="1"/>
            <a:r>
              <a:rPr kumimoji="0" lang="zh-CN" altLang="en-US" sz="2800" smtClean="0"/>
              <a:t>码分多址接入技术（</a:t>
            </a:r>
            <a:r>
              <a:rPr kumimoji="0" lang="en-US" altLang="zh-CN" sz="2800" smtClean="0"/>
              <a:t>Code Division Multiple Access</a:t>
            </a:r>
            <a:r>
              <a:rPr kumimoji="0" lang="zh-CN" altLang="en-US" sz="2800" smtClean="0"/>
              <a:t>）</a:t>
            </a:r>
          </a:p>
          <a:p>
            <a:pPr lvl="1" eaLnBrk="1" hangingPunct="1"/>
            <a:r>
              <a:rPr kumimoji="0" lang="zh-CN" altLang="en-US" sz="2400" smtClean="0"/>
              <a:t>建立在正交编码、相关接收的理论基础上</a:t>
            </a:r>
          </a:p>
          <a:p>
            <a:pPr lvl="1" eaLnBrk="1" hangingPunct="1"/>
            <a:r>
              <a:rPr kumimoji="0" lang="zh-CN" altLang="en-US" sz="2400" smtClean="0"/>
              <a:t>运用扩频通信技术解决无线通信的选址问题的多址接入方式</a:t>
            </a:r>
          </a:p>
          <a:p>
            <a:pPr eaLnBrk="1" hangingPunct="1"/>
            <a:r>
              <a:rPr kumimoji="0" lang="zh-CN" altLang="en-US" sz="2800" smtClean="0"/>
              <a:t>先用一个扩频码（</a:t>
            </a:r>
            <a:r>
              <a:rPr kumimoji="0" lang="en-US" altLang="zh-CN" sz="2800" smtClean="0"/>
              <a:t>spreading code</a:t>
            </a:r>
            <a:r>
              <a:rPr kumimoji="0" lang="zh-CN" altLang="en-US" sz="2800" smtClean="0"/>
              <a:t>）对数据进行调制</a:t>
            </a:r>
          </a:p>
          <a:p>
            <a:pPr eaLnBrk="1" hangingPunct="1"/>
            <a:r>
              <a:rPr kumimoji="0" lang="zh-CN" altLang="en-US" sz="2800" smtClean="0"/>
              <a:t>然后传输 </a:t>
            </a:r>
          </a:p>
          <a:p>
            <a:pPr eaLnBrk="1" hangingPunct="1"/>
            <a:r>
              <a:rPr kumimoji="0" lang="zh-CN" altLang="en-US" sz="2800" smtClean="0"/>
              <a:t>优点</a:t>
            </a:r>
          </a:p>
          <a:p>
            <a:pPr lvl="1" eaLnBrk="1" hangingPunct="1"/>
            <a:r>
              <a:rPr kumimoji="0" lang="zh-CN" altLang="en-US" sz="2400" smtClean="0"/>
              <a:t>能充分利用多路衰减现象 </a:t>
            </a:r>
          </a:p>
          <a:p>
            <a:pPr eaLnBrk="1" hangingPunct="1"/>
            <a:endParaRPr kumimoji="0" lang="en-US" altLang="zh-CN" sz="2800" smtClean="0"/>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p:txBody>
          <a:bodyPr/>
          <a:lstStyle/>
          <a:p>
            <a:pPr eaLnBrk="1" hangingPunct="1"/>
            <a:r>
              <a:rPr kumimoji="0" lang="en-US" altLang="zh-CN" smtClean="0"/>
              <a:t>Liquid Crystal Display</a:t>
            </a:r>
            <a:r>
              <a:rPr kumimoji="0" lang="zh-CN" altLang="en-US" smtClean="0"/>
              <a:t>，液晶显示器</a:t>
            </a:r>
          </a:p>
          <a:p>
            <a:pPr eaLnBrk="1" hangingPunct="1"/>
            <a:r>
              <a:rPr kumimoji="0" lang="zh-CN" altLang="en-US" smtClean="0"/>
              <a:t>液晶介于固态和液态</a:t>
            </a:r>
          </a:p>
          <a:p>
            <a:pPr eaLnBrk="1" hangingPunct="1"/>
            <a:r>
              <a:rPr kumimoji="0" lang="zh-CN" altLang="en-US" smtClean="0"/>
              <a:t>液晶棒状分子在外加电场的作用下排列状态发生变化，使得通过液晶显示器件的光被调制，从而在显示屏上呈现出不同颜色。每个显示象素都可以单独被电场控制。</a:t>
            </a:r>
          </a:p>
          <a:p>
            <a:pPr eaLnBrk="1" hangingPunct="1"/>
            <a:r>
              <a:rPr kumimoji="0" lang="zh-CN" altLang="en-US" smtClean="0"/>
              <a:t>适用于低压、微功耗电路</a:t>
            </a:r>
          </a:p>
          <a:p>
            <a:pPr eaLnBrk="1" hangingPunct="1"/>
            <a:endParaRPr kumimoji="0" lang="en-US" altLang="zh-CN" smtClean="0"/>
          </a:p>
        </p:txBody>
      </p:sp>
      <p:sp>
        <p:nvSpPr>
          <p:cNvPr id="2106370" name="Rectangle 2"/>
          <p:cNvSpPr>
            <a:spLocks noGrp="1" noChangeArrowheads="1"/>
          </p:cNvSpPr>
          <p:nvPr>
            <p:ph type="title"/>
          </p:nvPr>
        </p:nvSpPr>
        <p:spPr>
          <a:xfrm>
            <a:off x="0" y="0"/>
            <a:ext cx="7694141"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smtClean="0">
                <a:latin typeface="微软雅黑" pitchFamily="34" charset="-122"/>
                <a:ea typeface="微软雅黑" pitchFamily="34" charset="-122"/>
                <a:cs typeface="+mj-cs"/>
              </a:rPr>
              <a:t>显示外设</a:t>
            </a:r>
            <a:r>
              <a:rPr lang="en-US" altLang="zh-CN" dirty="0" smtClean="0">
                <a:latin typeface="微软雅黑" pitchFamily="34" charset="-122"/>
                <a:ea typeface="微软雅黑" pitchFamily="34" charset="-122"/>
                <a:cs typeface="+mj-cs"/>
              </a:rPr>
              <a:t>-LCD</a:t>
            </a:r>
            <a:r>
              <a:rPr lang="zh-CN" altLang="en-US" dirty="0">
                <a:latin typeface="微软雅黑" pitchFamily="34" charset="-122"/>
                <a:ea typeface="微软雅黑" pitchFamily="34" charset="-122"/>
                <a:cs typeface="+mj-cs"/>
              </a:rPr>
              <a:t>显示器</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idx="1"/>
          </p:nvPr>
        </p:nvSpPr>
        <p:spPr/>
        <p:txBody>
          <a:bodyPr/>
          <a:lstStyle/>
          <a:p>
            <a:pPr eaLnBrk="1" hangingPunct="1"/>
            <a:r>
              <a:rPr kumimoji="0" lang="zh-CN" altLang="en-US" smtClean="0"/>
              <a:t>段式液晶</a:t>
            </a:r>
          </a:p>
          <a:p>
            <a:pPr lvl="1" eaLnBrk="1" hangingPunct="1"/>
            <a:r>
              <a:rPr kumimoji="0" lang="zh-CN" altLang="en-US" smtClean="0"/>
              <a:t>常见段式液晶的每字为</a:t>
            </a:r>
            <a:r>
              <a:rPr kumimoji="0" lang="en-US" altLang="zh-CN" smtClean="0"/>
              <a:t>8 </a:t>
            </a:r>
            <a:r>
              <a:rPr kumimoji="0" lang="zh-CN" altLang="en-US" smtClean="0"/>
              <a:t>段组成，即</a:t>
            </a:r>
            <a:r>
              <a:rPr kumimoji="0" lang="en-US" altLang="zh-CN" smtClean="0"/>
              <a:t>8 </a:t>
            </a:r>
            <a:r>
              <a:rPr kumimoji="0" lang="zh-CN" altLang="en-US" smtClean="0"/>
              <a:t>字和一点，只能显示数字和部分字母。</a:t>
            </a:r>
          </a:p>
          <a:p>
            <a:pPr eaLnBrk="1" hangingPunct="1"/>
            <a:r>
              <a:rPr kumimoji="0" lang="zh-CN" altLang="en-US" smtClean="0"/>
              <a:t>字符型液晶</a:t>
            </a:r>
          </a:p>
          <a:p>
            <a:pPr lvl="1" eaLnBrk="1" hangingPunct="1"/>
            <a:r>
              <a:rPr kumimoji="0" lang="zh-CN" altLang="en-US" smtClean="0"/>
              <a:t>字符型液晶是用于显示字符和数字的</a:t>
            </a:r>
          </a:p>
          <a:p>
            <a:pPr eaLnBrk="1" hangingPunct="1"/>
            <a:r>
              <a:rPr kumimoji="0" lang="zh-CN" altLang="en-US" smtClean="0"/>
              <a:t>图形点阵式液晶</a:t>
            </a:r>
          </a:p>
          <a:p>
            <a:pPr lvl="1" eaLnBrk="1" hangingPunct="1"/>
            <a:r>
              <a:rPr kumimoji="0" lang="zh-CN" altLang="en-US" smtClean="0"/>
              <a:t>又将其分为</a:t>
            </a:r>
            <a:r>
              <a:rPr kumimoji="0" lang="en-US" altLang="zh-CN" smtClean="0"/>
              <a:t>TN</a:t>
            </a:r>
            <a:r>
              <a:rPr kumimoji="0" lang="zh-CN" altLang="en-US" smtClean="0"/>
              <a:t>、</a:t>
            </a:r>
            <a:r>
              <a:rPr kumimoji="0" lang="en-US" altLang="zh-CN" smtClean="0"/>
              <a:t>STN</a:t>
            </a:r>
            <a:r>
              <a:rPr kumimoji="0" lang="zh-CN" altLang="en-US" smtClean="0"/>
              <a:t>（</a:t>
            </a:r>
            <a:r>
              <a:rPr kumimoji="0" lang="en-US" altLang="zh-CN" smtClean="0"/>
              <a:t>DSTN</a:t>
            </a:r>
            <a:r>
              <a:rPr kumimoji="0" lang="zh-CN" altLang="en-US" smtClean="0"/>
              <a:t>）、</a:t>
            </a:r>
            <a:r>
              <a:rPr kumimoji="0" lang="en-US" altLang="zh-CN" smtClean="0"/>
              <a:t>TFT </a:t>
            </a:r>
            <a:r>
              <a:rPr kumimoji="0" lang="zh-CN" altLang="en-US" smtClean="0"/>
              <a:t>等几类</a:t>
            </a:r>
          </a:p>
        </p:txBody>
      </p:sp>
      <p:sp>
        <p:nvSpPr>
          <p:cNvPr id="2107396" name="Rectangle 4"/>
          <p:cNvSpPr>
            <a:spLocks noGrp="1" noChangeArrowheads="1"/>
          </p:cNvSpPr>
          <p:nvPr>
            <p:ph type="title"/>
          </p:nvPr>
        </p:nvSpPr>
        <p:spPr>
          <a:xfrm>
            <a:off x="0" y="0"/>
            <a:ext cx="775592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LCD</a:t>
            </a:r>
            <a:r>
              <a:rPr lang="zh-CN" altLang="en-US" dirty="0">
                <a:latin typeface="微软雅黑" pitchFamily="34" charset="-122"/>
                <a:ea typeface="微软雅黑" pitchFamily="34" charset="-122"/>
                <a:cs typeface="+mj-cs"/>
              </a:rPr>
              <a:t>显示器类型</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idx="1"/>
          </p:nvPr>
        </p:nvSpPr>
        <p:spPr/>
        <p:txBody>
          <a:bodyPr/>
          <a:lstStyle/>
          <a:p>
            <a:pPr eaLnBrk="1" hangingPunct="1"/>
            <a:r>
              <a:rPr kumimoji="0" lang="zh-CN" altLang="en-US" sz="2800" smtClean="0"/>
              <a:t>嵌入式系统中的触摸屏分为电阻式、电容式和电感式三种</a:t>
            </a:r>
          </a:p>
          <a:p>
            <a:pPr eaLnBrk="1" hangingPunct="1"/>
            <a:r>
              <a:rPr kumimoji="0" lang="zh-CN" altLang="en-US" sz="2800" smtClean="0"/>
              <a:t>其中电阻式触摸屏最为常用</a:t>
            </a:r>
          </a:p>
          <a:p>
            <a:pPr lvl="1" eaLnBrk="1" hangingPunct="1"/>
            <a:r>
              <a:rPr kumimoji="0" lang="zh-CN" altLang="en-US" sz="2400" smtClean="0"/>
              <a:t>电阻触摸屏的工作部分一般由三部分组成，两层透明的阻性导体层、两层导体之间的隔离层、电极 </a:t>
            </a:r>
          </a:p>
          <a:p>
            <a:pPr lvl="1" eaLnBrk="1" hangingPunct="1"/>
            <a:r>
              <a:rPr kumimoji="0" lang="zh-CN" altLang="en-US" sz="2400" smtClean="0"/>
              <a:t>触摸屏工作时，上下导体层相当于电阻网络，当某一层电极加上电压时，会在该网络上形成电压梯度。</a:t>
            </a:r>
          </a:p>
          <a:p>
            <a:pPr lvl="1" eaLnBrk="1" hangingPunct="1"/>
            <a:r>
              <a:rPr kumimoji="0" lang="zh-CN" altLang="en-US" sz="2400" smtClean="0"/>
              <a:t>如有外力使得上下两层在某一点接触，则在电极未加电压的另一层可以测得接触点处的电压，从而知道接触点处的坐标。</a:t>
            </a:r>
          </a:p>
        </p:txBody>
      </p:sp>
      <p:sp>
        <p:nvSpPr>
          <p:cNvPr id="2110466" name="Rectangle 2"/>
          <p:cNvSpPr>
            <a:spLocks noGrp="1" noChangeArrowheads="1"/>
          </p:cNvSpPr>
          <p:nvPr>
            <p:ph type="title"/>
          </p:nvPr>
        </p:nvSpPr>
        <p:spPr>
          <a:xfrm>
            <a:off x="0" y="0"/>
            <a:ext cx="7805351"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触摸屏 </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soft" dir="t"/>
            </a:scene3d>
          </a:bodyPr>
          <a:lstStyle/>
          <a:p>
            <a:pPr eaLnBrk="1" fontAlgn="auto" hangingPunct="1">
              <a:spcAft>
                <a:spcPts val="0"/>
              </a:spcAft>
              <a:defRPr/>
            </a:pPr>
            <a:endParaRPr lang="zh-CN" altLang="en-US">
              <a:cs typeface="+mj-cs"/>
            </a:endParaRPr>
          </a:p>
        </p:txBody>
      </p:sp>
      <p:pic>
        <p:nvPicPr>
          <p:cNvPr id="163843" name="图片 3" descr="2009119937147428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9438" y="3357563"/>
            <a:ext cx="47593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4" name="图片 4" descr="2009119936248954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357563"/>
            <a:ext cx="434975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5" name="图片 5" descr="2009119935511947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83088" y="0"/>
            <a:ext cx="47736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6" name="图片 6" descr="20091199352429611.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36245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idx="1"/>
          </p:nvPr>
        </p:nvSpPr>
        <p:spPr/>
        <p:txBody>
          <a:bodyPr/>
          <a:lstStyle/>
          <a:p>
            <a:pPr eaLnBrk="1" hangingPunct="1">
              <a:lnSpc>
                <a:spcPct val="90000"/>
              </a:lnSpc>
              <a:buFont typeface="Wingdings 2" panose="05020102010507070707" pitchFamily="18" charset="2"/>
              <a:buChar char=""/>
            </a:pPr>
            <a:r>
              <a:rPr kumimoji="0" lang="zh-CN" altLang="en-US" sz="2600" smtClean="0"/>
              <a:t>电容式触摸屏是一块四层复合玻璃屏，玻璃屏的内表面和夹层各涂一层</a:t>
            </a:r>
            <a:r>
              <a:rPr kumimoji="0" lang="en-US" altLang="zh-CN" sz="2600" smtClean="0"/>
              <a:t>ITO </a:t>
            </a:r>
            <a:r>
              <a:rPr kumimoji="0" lang="zh-CN" altLang="en-US" sz="2600" smtClean="0"/>
              <a:t>（氧化铟锡） ，四个角引出四个电极 。</a:t>
            </a:r>
          </a:p>
          <a:p>
            <a:pPr eaLnBrk="1" hangingPunct="1">
              <a:lnSpc>
                <a:spcPct val="90000"/>
              </a:lnSpc>
              <a:buFont typeface="Wingdings 2" panose="05020102010507070707" pitchFamily="18" charset="2"/>
              <a:buChar char=""/>
            </a:pPr>
            <a:r>
              <a:rPr kumimoji="0" lang="zh-CN" altLang="en-US" sz="2600" smtClean="0"/>
              <a:t>当用户触摸电容屏时，由于人体电场，用户手指和工作面形成一个耦合电容，</a:t>
            </a:r>
          </a:p>
          <a:p>
            <a:pPr eaLnBrk="1" hangingPunct="1">
              <a:lnSpc>
                <a:spcPct val="90000"/>
              </a:lnSpc>
              <a:buFont typeface="Wingdings 2" panose="05020102010507070707" pitchFamily="18" charset="2"/>
              <a:buChar char=""/>
            </a:pPr>
            <a:r>
              <a:rPr kumimoji="0" lang="zh-CN" altLang="en-US" sz="2600" smtClean="0"/>
              <a:t>因为工作面上接有高频信号，于是手指会吸收一个很小的电流，这个电流分别从屏的四个角上的电极中流出，</a:t>
            </a:r>
          </a:p>
          <a:p>
            <a:pPr eaLnBrk="1" hangingPunct="1">
              <a:lnSpc>
                <a:spcPct val="90000"/>
              </a:lnSpc>
              <a:buFont typeface="Wingdings 2" panose="05020102010507070707" pitchFamily="18" charset="2"/>
              <a:buChar char=""/>
            </a:pPr>
            <a:r>
              <a:rPr kumimoji="0" lang="zh-CN" altLang="en-US" sz="2600" smtClean="0"/>
              <a:t>理论上流经四个电极的电流与手指头到四角的距离成比例，控制器通过对四个电流比例的精密计算，得出位置 </a:t>
            </a:r>
          </a:p>
        </p:txBody>
      </p:sp>
      <p:sp>
        <p:nvSpPr>
          <p:cNvPr id="2111490" name="Rectangle 2"/>
          <p:cNvSpPr>
            <a:spLocks noGrp="1" noChangeArrowheads="1"/>
          </p:cNvSpPr>
          <p:nvPr>
            <p:ph type="title"/>
          </p:nvPr>
        </p:nvSpPr>
        <p:spPr>
          <a:xfrm>
            <a:off x="0" y="0"/>
            <a:ext cx="7817708"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电容式触摸屏</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ChangeArrowheads="1"/>
          </p:cNvSpPr>
          <p:nvPr/>
        </p:nvSpPr>
        <p:spPr bwMode="auto">
          <a:xfrm>
            <a:off x="11113" y="0"/>
            <a:ext cx="8077200" cy="969963"/>
          </a:xfrm>
          <a:prstGeom prst="rect">
            <a:avLst/>
          </a:prstGeom>
          <a:noFill/>
          <a:ln w="9525" algn="ctr">
            <a:noFill/>
            <a:miter lim="800000"/>
            <a:headEnd/>
            <a:tailEnd/>
          </a:ln>
          <a:effectLst/>
        </p:spPr>
        <p:txBody>
          <a:bodyPr lIns="82550" tIns="41275" rIns="82550" bIns="41275"/>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存储器系统</a:t>
            </a:r>
          </a:p>
        </p:txBody>
      </p:sp>
      <p:sp>
        <p:nvSpPr>
          <p:cNvPr id="16793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679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pSp>
        <p:nvGrpSpPr>
          <p:cNvPr id="2" name="Group 15"/>
          <p:cNvGrpSpPr>
            <a:grpSpLocks/>
          </p:cNvGrpSpPr>
          <p:nvPr/>
        </p:nvGrpSpPr>
        <p:grpSpPr bwMode="auto">
          <a:xfrm>
            <a:off x="976313" y="1225550"/>
            <a:ext cx="5824537" cy="5207000"/>
            <a:chOff x="939" y="772"/>
            <a:chExt cx="3669" cy="3280"/>
          </a:xfrm>
          <a:solidFill>
            <a:srgbClr val="FFC000"/>
          </a:solidFill>
        </p:grpSpPr>
        <p:sp>
          <p:nvSpPr>
            <p:cNvPr id="1887238" name="AutoShape 6"/>
            <p:cNvSpPr>
              <a:spLocks noChangeArrowheads="1"/>
            </p:cNvSpPr>
            <p:nvPr/>
          </p:nvSpPr>
          <p:spPr bwMode="auto">
            <a:xfrm>
              <a:off x="1542" y="1471"/>
              <a:ext cx="2995" cy="2428"/>
            </a:xfrm>
            <a:prstGeom prst="flowChartExtract">
              <a:avLst/>
            </a:prstGeom>
            <a:grpFill/>
            <a:ln w="9525" algn="ctr">
              <a:noFill/>
              <a:miter lim="800000"/>
              <a:headEnd/>
              <a:tailEnd/>
            </a:ln>
            <a:effectLst/>
          </p:spPr>
          <p:txBody>
            <a:bodyPr wrap="none" lIns="82550" tIns="41275" rIns="82550" bIns="41275" anchor="ctr"/>
            <a:lstStyle/>
            <a:p>
              <a:pPr eaLnBrk="1" hangingPunct="1">
                <a:spcBef>
                  <a:spcPct val="50000"/>
                </a:spcBef>
                <a:defRPr/>
              </a:pPr>
              <a:endParaRPr lang="zh-CN" altLang="en-US"/>
            </a:p>
          </p:txBody>
        </p:sp>
        <p:sp>
          <p:nvSpPr>
            <p:cNvPr id="1887239" name="AutoShape 7"/>
            <p:cNvSpPr>
              <a:spLocks noChangeArrowheads="1"/>
            </p:cNvSpPr>
            <p:nvPr/>
          </p:nvSpPr>
          <p:spPr bwMode="auto">
            <a:xfrm>
              <a:off x="939" y="772"/>
              <a:ext cx="3669" cy="3280"/>
            </a:xfrm>
            <a:prstGeom prst="triangle">
              <a:avLst>
                <a:gd name="adj" fmla="val 50000"/>
              </a:avLst>
            </a:prstGeom>
            <a:grpFill/>
            <a:ln w="19050" algn="ctr">
              <a:solidFill>
                <a:schemeClr val="tx1"/>
              </a:solidFill>
              <a:miter lim="800000"/>
              <a:headEnd/>
              <a:tailEnd/>
            </a:ln>
            <a:effectLst/>
          </p:spPr>
          <p:txBody>
            <a:bodyPr wrap="none" lIns="82550" tIns="41275" rIns="82550" bIns="41275" anchor="ctr"/>
            <a:lstStyle/>
            <a:p>
              <a:pPr eaLnBrk="1" hangingPunct="1">
                <a:spcBef>
                  <a:spcPct val="50000"/>
                </a:spcBef>
                <a:defRPr/>
              </a:pPr>
              <a:endParaRPr lang="zh-CN" altLang="en-US"/>
            </a:p>
          </p:txBody>
        </p:sp>
        <p:sp>
          <p:nvSpPr>
            <p:cNvPr id="1887241" name="Line 9"/>
            <p:cNvSpPr>
              <a:spLocks noChangeShapeType="1"/>
            </p:cNvSpPr>
            <p:nvPr/>
          </p:nvSpPr>
          <p:spPr bwMode="auto">
            <a:xfrm>
              <a:off x="2269" y="1666"/>
              <a:ext cx="1001" cy="0"/>
            </a:xfrm>
            <a:prstGeom prst="line">
              <a:avLst/>
            </a:prstGeom>
            <a:grpFill/>
            <a:ln w="22225">
              <a:solidFill>
                <a:schemeClr val="tx2"/>
              </a:solidFill>
              <a:round/>
              <a:headEnd/>
              <a:tailEnd/>
            </a:ln>
            <a:effectLst/>
          </p:spPr>
          <p:txBody>
            <a:bodyPr lIns="82550" tIns="41275" rIns="82550" bIns="41275"/>
            <a:lstStyle/>
            <a:p>
              <a:pPr eaLnBrk="1" hangingPunct="1">
                <a:spcBef>
                  <a:spcPct val="50000"/>
                </a:spcBef>
                <a:defRPr/>
              </a:pPr>
              <a:endParaRPr lang="zh-CN" altLang="en-US"/>
            </a:p>
          </p:txBody>
        </p:sp>
        <p:sp>
          <p:nvSpPr>
            <p:cNvPr id="1887242" name="Line 10"/>
            <p:cNvSpPr>
              <a:spLocks noChangeShapeType="1"/>
            </p:cNvSpPr>
            <p:nvPr/>
          </p:nvSpPr>
          <p:spPr bwMode="auto">
            <a:xfrm>
              <a:off x="1968" y="2193"/>
              <a:ext cx="1612" cy="0"/>
            </a:xfrm>
            <a:prstGeom prst="line">
              <a:avLst/>
            </a:prstGeom>
            <a:grpFill/>
            <a:ln w="22225">
              <a:solidFill>
                <a:schemeClr val="tx2"/>
              </a:solidFill>
              <a:round/>
              <a:headEnd/>
              <a:tailEnd/>
            </a:ln>
            <a:effectLst/>
          </p:spPr>
          <p:txBody>
            <a:bodyPr lIns="82550" tIns="41275" rIns="82550" bIns="41275"/>
            <a:lstStyle/>
            <a:p>
              <a:pPr eaLnBrk="1" hangingPunct="1">
                <a:spcBef>
                  <a:spcPct val="50000"/>
                </a:spcBef>
                <a:defRPr/>
              </a:pPr>
              <a:endParaRPr lang="zh-CN" altLang="en-US"/>
            </a:p>
          </p:txBody>
        </p:sp>
        <p:sp>
          <p:nvSpPr>
            <p:cNvPr id="1887245" name="Line 13"/>
            <p:cNvSpPr>
              <a:spLocks noChangeShapeType="1"/>
            </p:cNvSpPr>
            <p:nvPr/>
          </p:nvSpPr>
          <p:spPr bwMode="auto">
            <a:xfrm>
              <a:off x="1611" y="2860"/>
              <a:ext cx="2322" cy="0"/>
            </a:xfrm>
            <a:prstGeom prst="line">
              <a:avLst/>
            </a:prstGeom>
            <a:grpFill/>
            <a:ln w="22225">
              <a:solidFill>
                <a:schemeClr val="tx2"/>
              </a:solidFill>
              <a:round/>
              <a:headEnd/>
              <a:tailEnd/>
            </a:ln>
            <a:effectLst/>
          </p:spPr>
          <p:txBody>
            <a:bodyPr lIns="82550" tIns="41275" rIns="82550" bIns="41275"/>
            <a:lstStyle/>
            <a:p>
              <a:pPr eaLnBrk="1" hangingPunct="1">
                <a:spcBef>
                  <a:spcPct val="50000"/>
                </a:spcBef>
                <a:defRPr/>
              </a:pPr>
              <a:endParaRPr lang="zh-CN" altLang="en-US"/>
            </a:p>
          </p:txBody>
        </p:sp>
        <p:sp>
          <p:nvSpPr>
            <p:cNvPr id="1887246" name="Line 14"/>
            <p:cNvSpPr>
              <a:spLocks noChangeShapeType="1"/>
            </p:cNvSpPr>
            <p:nvPr/>
          </p:nvSpPr>
          <p:spPr bwMode="auto">
            <a:xfrm>
              <a:off x="1265" y="3481"/>
              <a:ext cx="3022" cy="0"/>
            </a:xfrm>
            <a:prstGeom prst="line">
              <a:avLst/>
            </a:prstGeom>
            <a:grpFill/>
            <a:ln w="22225">
              <a:solidFill>
                <a:schemeClr val="tx2"/>
              </a:solidFill>
              <a:round/>
              <a:headEnd/>
              <a:tailEnd/>
            </a:ln>
            <a:effectLst/>
          </p:spPr>
          <p:txBody>
            <a:bodyPr lIns="82550" tIns="41275" rIns="82550" bIns="41275"/>
            <a:lstStyle/>
            <a:p>
              <a:pPr eaLnBrk="1" hangingPunct="1">
                <a:spcBef>
                  <a:spcPct val="50000"/>
                </a:spcBef>
                <a:defRPr/>
              </a:pPr>
              <a:endParaRPr lang="zh-CN" altLang="en-US"/>
            </a:p>
          </p:txBody>
        </p:sp>
      </p:grpSp>
      <p:sp>
        <p:nvSpPr>
          <p:cNvPr id="167942" name="Text Box 16"/>
          <p:cNvSpPr txBox="1">
            <a:spLocks noChangeArrowheads="1"/>
          </p:cNvSpPr>
          <p:nvPr/>
        </p:nvSpPr>
        <p:spPr bwMode="auto">
          <a:xfrm>
            <a:off x="3057525" y="2095500"/>
            <a:ext cx="1603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400">
                <a:latin typeface="Times New Roman" panose="02020603050405020304" pitchFamily="18" charset="0"/>
              </a:rPr>
              <a:t>寄存器</a:t>
            </a:r>
          </a:p>
        </p:txBody>
      </p:sp>
      <p:sp>
        <p:nvSpPr>
          <p:cNvPr id="167943" name="Text Box 18"/>
          <p:cNvSpPr txBox="1">
            <a:spLocks noChangeArrowheads="1"/>
          </p:cNvSpPr>
          <p:nvPr/>
        </p:nvSpPr>
        <p:spPr bwMode="auto">
          <a:xfrm>
            <a:off x="3081338" y="2697163"/>
            <a:ext cx="1589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400">
                <a:latin typeface="Times New Roman" panose="02020603050405020304" pitchFamily="18" charset="0"/>
              </a:rPr>
              <a:t>高速缓存</a:t>
            </a:r>
            <a:r>
              <a:rPr lang="en-US" altLang="zh-CN" sz="2400">
                <a:latin typeface="Times New Roman" panose="02020603050405020304" pitchFamily="18" charset="0"/>
              </a:rPr>
              <a:t>SRAM</a:t>
            </a:r>
          </a:p>
        </p:txBody>
      </p:sp>
      <p:sp>
        <p:nvSpPr>
          <p:cNvPr id="167944" name="Text Box 19"/>
          <p:cNvSpPr txBox="1">
            <a:spLocks noChangeArrowheads="1"/>
          </p:cNvSpPr>
          <p:nvPr/>
        </p:nvSpPr>
        <p:spPr bwMode="auto">
          <a:xfrm>
            <a:off x="3038475" y="3641725"/>
            <a:ext cx="16033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400">
                <a:latin typeface="Times New Roman" panose="02020603050405020304" pitchFamily="18" charset="0"/>
              </a:rPr>
              <a:t>主存储器</a:t>
            </a:r>
            <a:r>
              <a:rPr lang="en-US" altLang="zh-CN" sz="2400">
                <a:latin typeface="Times New Roman" panose="02020603050405020304" pitchFamily="18" charset="0"/>
              </a:rPr>
              <a:t>DRAM</a:t>
            </a:r>
          </a:p>
        </p:txBody>
      </p:sp>
      <p:sp>
        <p:nvSpPr>
          <p:cNvPr id="167945" name="Text Box 20"/>
          <p:cNvSpPr txBox="1">
            <a:spLocks noChangeArrowheads="1"/>
          </p:cNvSpPr>
          <p:nvPr/>
        </p:nvSpPr>
        <p:spPr bwMode="auto">
          <a:xfrm>
            <a:off x="2435225" y="4665663"/>
            <a:ext cx="27670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400">
                <a:latin typeface="Times New Roman" panose="02020603050405020304" pitchFamily="18" charset="0"/>
              </a:rPr>
              <a:t>本地存储器     </a:t>
            </a:r>
            <a:r>
              <a:rPr lang="en-US" altLang="zh-CN" sz="2400">
                <a:latin typeface="Times New Roman" panose="02020603050405020304" pitchFamily="18" charset="0"/>
              </a:rPr>
              <a:t>Flash</a:t>
            </a:r>
            <a:r>
              <a:rPr lang="zh-CN" altLang="en-US" sz="2400">
                <a:latin typeface="Times New Roman" panose="02020603050405020304" pitchFamily="18" charset="0"/>
              </a:rPr>
              <a:t>、</a:t>
            </a:r>
            <a:r>
              <a:rPr lang="en-US" altLang="zh-CN" sz="2400">
                <a:latin typeface="Times New Roman" panose="02020603050405020304" pitchFamily="18" charset="0"/>
              </a:rPr>
              <a:t>ROM</a:t>
            </a:r>
            <a:r>
              <a:rPr lang="zh-CN" altLang="en-US" sz="2400">
                <a:latin typeface="Times New Roman" panose="02020603050405020304" pitchFamily="18" charset="0"/>
              </a:rPr>
              <a:t>、磁盘</a:t>
            </a:r>
          </a:p>
        </p:txBody>
      </p:sp>
      <p:sp>
        <p:nvSpPr>
          <p:cNvPr id="167946" name="Text Box 21"/>
          <p:cNvSpPr txBox="1">
            <a:spLocks noChangeArrowheads="1"/>
          </p:cNvSpPr>
          <p:nvPr/>
        </p:nvSpPr>
        <p:spPr bwMode="auto">
          <a:xfrm>
            <a:off x="2573338" y="5634038"/>
            <a:ext cx="27670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400">
                <a:latin typeface="Times New Roman" panose="02020603050405020304" pitchFamily="18" charset="0"/>
              </a:rPr>
              <a:t>网络存储器     </a:t>
            </a:r>
            <a:r>
              <a:rPr lang="en-US" altLang="zh-CN" sz="2400">
                <a:latin typeface="Times New Roman" panose="02020603050405020304" pitchFamily="18" charset="0"/>
              </a:rPr>
              <a:t>Flash</a:t>
            </a:r>
            <a:r>
              <a:rPr lang="zh-CN" altLang="en-US" sz="2400">
                <a:latin typeface="Times New Roman" panose="02020603050405020304" pitchFamily="18" charset="0"/>
              </a:rPr>
              <a:t>、</a:t>
            </a:r>
            <a:r>
              <a:rPr lang="en-US" altLang="zh-CN" sz="2400">
                <a:latin typeface="Times New Roman" panose="02020603050405020304" pitchFamily="18" charset="0"/>
              </a:rPr>
              <a:t>ROM</a:t>
            </a:r>
            <a:r>
              <a:rPr lang="zh-CN" altLang="en-US" sz="2400">
                <a:latin typeface="Times New Roman" panose="02020603050405020304" pitchFamily="18" charset="0"/>
              </a:rPr>
              <a:t>、磁盘</a:t>
            </a:r>
          </a:p>
        </p:txBody>
      </p:sp>
      <p:sp>
        <p:nvSpPr>
          <p:cNvPr id="167947" name="Text Box 22"/>
          <p:cNvSpPr txBox="1">
            <a:spLocks noChangeArrowheads="1"/>
          </p:cNvSpPr>
          <p:nvPr/>
        </p:nvSpPr>
        <p:spPr bwMode="auto">
          <a:xfrm>
            <a:off x="6165850" y="2271713"/>
            <a:ext cx="4064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400">
                <a:latin typeface="Times New Roman" panose="02020603050405020304" pitchFamily="18" charset="0"/>
              </a:rPr>
              <a:t>时钟周期</a:t>
            </a:r>
          </a:p>
        </p:txBody>
      </p:sp>
      <p:sp>
        <p:nvSpPr>
          <p:cNvPr id="167948" name="AutoShape 24"/>
          <p:cNvSpPr>
            <a:spLocks noChangeArrowheads="1"/>
          </p:cNvSpPr>
          <p:nvPr/>
        </p:nvSpPr>
        <p:spPr bwMode="auto">
          <a:xfrm>
            <a:off x="6634163" y="1225550"/>
            <a:ext cx="369887" cy="5175250"/>
          </a:xfrm>
          <a:prstGeom prst="downArrow">
            <a:avLst>
              <a:gd name="adj1" fmla="val 31130"/>
              <a:gd name="adj2" fmla="val 16129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67949" name="Text Box 25"/>
          <p:cNvSpPr txBox="1">
            <a:spLocks noChangeArrowheads="1"/>
          </p:cNvSpPr>
          <p:nvPr/>
        </p:nvSpPr>
        <p:spPr bwMode="auto">
          <a:xfrm>
            <a:off x="7273925" y="1838325"/>
            <a:ext cx="40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0</a:t>
            </a:r>
          </a:p>
        </p:txBody>
      </p:sp>
      <p:sp>
        <p:nvSpPr>
          <p:cNvPr id="167950" name="Text Box 26"/>
          <p:cNvSpPr txBox="1">
            <a:spLocks noChangeArrowheads="1"/>
          </p:cNvSpPr>
          <p:nvPr/>
        </p:nvSpPr>
        <p:spPr bwMode="auto">
          <a:xfrm>
            <a:off x="7286625" y="2782888"/>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1—10</a:t>
            </a:r>
          </a:p>
        </p:txBody>
      </p:sp>
      <p:sp>
        <p:nvSpPr>
          <p:cNvPr id="167951" name="Text Box 27"/>
          <p:cNvSpPr txBox="1">
            <a:spLocks noChangeArrowheads="1"/>
          </p:cNvSpPr>
          <p:nvPr/>
        </p:nvSpPr>
        <p:spPr bwMode="auto">
          <a:xfrm>
            <a:off x="7173913" y="3790950"/>
            <a:ext cx="1209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50—100</a:t>
            </a:r>
          </a:p>
        </p:txBody>
      </p:sp>
      <p:sp>
        <p:nvSpPr>
          <p:cNvPr id="167952" name="Text Box 28"/>
          <p:cNvSpPr txBox="1">
            <a:spLocks noChangeArrowheads="1"/>
          </p:cNvSpPr>
          <p:nvPr/>
        </p:nvSpPr>
        <p:spPr bwMode="auto">
          <a:xfrm>
            <a:off x="7004050" y="4822825"/>
            <a:ext cx="1685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20000000</a:t>
            </a:r>
          </a:p>
        </p:txBody>
      </p:sp>
      <p:sp>
        <p:nvSpPr>
          <p:cNvPr id="167953" name="Text Box 29"/>
          <p:cNvSpPr txBox="1">
            <a:spLocks noChangeArrowheads="1"/>
          </p:cNvSpPr>
          <p:nvPr/>
        </p:nvSpPr>
        <p:spPr bwMode="auto">
          <a:xfrm>
            <a:off x="449263" y="1349375"/>
            <a:ext cx="23098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kumimoji="0" lang="zh-CN" altLang="en-US" sz="2800">
                <a:latin typeface="Times New Roman" panose="02020603050405020304" pitchFamily="18" charset="0"/>
                <a:ea typeface="宋体" panose="02010600030101010101" pitchFamily="2" charset="-122"/>
              </a:rPr>
              <a:t>分层结构</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0" name="Rectangle 2"/>
          <p:cNvSpPr>
            <a:spLocks noGrp="1" noChangeArrowheads="1"/>
          </p:cNvSpPr>
          <p:nvPr>
            <p:ph type="title"/>
          </p:nvPr>
        </p:nvSpPr>
        <p:spPr>
          <a:xfrm>
            <a:off x="0" y="0"/>
            <a:ext cx="7443787" cy="855663"/>
          </a:xfrm>
        </p:spPr>
        <p:txBody>
          <a:bodyPr lIns="82550" tIns="41275" rIns="82550" bIns="41275" anchor="t">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CISC</a:t>
            </a:r>
            <a:r>
              <a:rPr lang="zh-CN" altLang="en-US" dirty="0">
                <a:latin typeface="微软雅黑" pitchFamily="34" charset="-122"/>
                <a:ea typeface="微软雅黑" pitchFamily="34" charset="-122"/>
                <a:cs typeface="+mj-cs"/>
              </a:rPr>
              <a:t>与</a:t>
            </a:r>
            <a:r>
              <a:rPr lang="en-US" altLang="zh-CN" dirty="0">
                <a:latin typeface="微软雅黑" pitchFamily="34" charset="-122"/>
                <a:ea typeface="微软雅黑" pitchFamily="34" charset="-122"/>
                <a:cs typeface="+mj-cs"/>
              </a:rPr>
              <a:t>RISC</a:t>
            </a:r>
            <a:r>
              <a:rPr lang="zh-CN" altLang="en-US" dirty="0">
                <a:latin typeface="微软雅黑" pitchFamily="34" charset="-122"/>
                <a:ea typeface="微软雅黑" pitchFamily="34" charset="-122"/>
                <a:cs typeface="+mj-cs"/>
              </a:rPr>
              <a:t>的数据通道</a:t>
            </a:r>
          </a:p>
        </p:txBody>
      </p:sp>
      <p:sp>
        <p:nvSpPr>
          <p:cNvPr id="34819" name="Text Box 3"/>
          <p:cNvSpPr txBox="1">
            <a:spLocks noChangeArrowheads="1"/>
          </p:cNvSpPr>
          <p:nvPr/>
        </p:nvSpPr>
        <p:spPr bwMode="auto">
          <a:xfrm>
            <a:off x="1841500" y="4937125"/>
            <a:ext cx="579438"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IF</a:t>
            </a:r>
          </a:p>
        </p:txBody>
      </p:sp>
      <p:sp>
        <p:nvSpPr>
          <p:cNvPr id="34820" name="Text Box 4"/>
          <p:cNvSpPr txBox="1">
            <a:spLocks noChangeArrowheads="1"/>
          </p:cNvSpPr>
          <p:nvPr/>
        </p:nvSpPr>
        <p:spPr bwMode="auto">
          <a:xfrm>
            <a:off x="2767013" y="4937125"/>
            <a:ext cx="579437"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ID</a:t>
            </a:r>
          </a:p>
        </p:txBody>
      </p:sp>
      <p:sp>
        <p:nvSpPr>
          <p:cNvPr id="34821" name="Text Box 5"/>
          <p:cNvSpPr txBox="1">
            <a:spLocks noChangeArrowheads="1"/>
          </p:cNvSpPr>
          <p:nvPr/>
        </p:nvSpPr>
        <p:spPr bwMode="auto">
          <a:xfrm>
            <a:off x="3783013" y="4937125"/>
            <a:ext cx="579437" cy="3921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1800">
                <a:latin typeface="Times New Roman" panose="02020603050405020304" pitchFamily="18" charset="0"/>
                <a:ea typeface="宋体" panose="02010600030101010101" pitchFamily="2" charset="-122"/>
              </a:rPr>
              <a:t>REG</a:t>
            </a:r>
          </a:p>
        </p:txBody>
      </p:sp>
      <p:sp>
        <p:nvSpPr>
          <p:cNvPr id="34822" name="Text Box 6"/>
          <p:cNvSpPr txBox="1">
            <a:spLocks noChangeArrowheads="1"/>
          </p:cNvSpPr>
          <p:nvPr/>
        </p:nvSpPr>
        <p:spPr bwMode="auto">
          <a:xfrm>
            <a:off x="4721225" y="4937125"/>
            <a:ext cx="579438" cy="3921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1800">
                <a:latin typeface="Times New Roman" panose="02020603050405020304" pitchFamily="18" charset="0"/>
                <a:ea typeface="宋体" panose="02010600030101010101" pitchFamily="2" charset="-122"/>
              </a:rPr>
              <a:t>ALU</a:t>
            </a:r>
          </a:p>
        </p:txBody>
      </p:sp>
      <p:sp>
        <p:nvSpPr>
          <p:cNvPr id="34823" name="Text Box 7"/>
          <p:cNvSpPr txBox="1">
            <a:spLocks noChangeArrowheads="1"/>
          </p:cNvSpPr>
          <p:nvPr/>
        </p:nvSpPr>
        <p:spPr bwMode="auto">
          <a:xfrm>
            <a:off x="5726113" y="4937125"/>
            <a:ext cx="579437" cy="3921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1800">
                <a:latin typeface="Times New Roman" panose="02020603050405020304" pitchFamily="18" charset="0"/>
                <a:ea typeface="宋体" panose="02010600030101010101" pitchFamily="2" charset="-122"/>
              </a:rPr>
              <a:t>MEM</a:t>
            </a:r>
          </a:p>
        </p:txBody>
      </p:sp>
      <p:sp>
        <p:nvSpPr>
          <p:cNvPr id="34824" name="AutoShape 8"/>
          <p:cNvSpPr>
            <a:spLocks noChangeArrowheads="1"/>
          </p:cNvSpPr>
          <p:nvPr/>
        </p:nvSpPr>
        <p:spPr bwMode="auto">
          <a:xfrm>
            <a:off x="3608388" y="4243388"/>
            <a:ext cx="2952750" cy="1825625"/>
          </a:xfrm>
          <a:prstGeom prst="flowChartAlternateProcess">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34825" name="Text Box 9"/>
          <p:cNvSpPr txBox="1">
            <a:spLocks noChangeArrowheads="1"/>
          </p:cNvSpPr>
          <p:nvPr/>
        </p:nvSpPr>
        <p:spPr bwMode="auto">
          <a:xfrm>
            <a:off x="782638" y="5006975"/>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开始</a:t>
            </a:r>
          </a:p>
        </p:txBody>
      </p:sp>
      <p:sp>
        <p:nvSpPr>
          <p:cNvPr id="34826" name="Text Box 10"/>
          <p:cNvSpPr txBox="1">
            <a:spLocks noChangeArrowheads="1"/>
          </p:cNvSpPr>
          <p:nvPr/>
        </p:nvSpPr>
        <p:spPr bwMode="auto">
          <a:xfrm>
            <a:off x="7196138" y="4953000"/>
            <a:ext cx="65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退出</a:t>
            </a:r>
          </a:p>
        </p:txBody>
      </p:sp>
      <p:sp>
        <p:nvSpPr>
          <p:cNvPr id="34827" name="Line 11"/>
          <p:cNvSpPr>
            <a:spLocks noChangeShapeType="1"/>
          </p:cNvSpPr>
          <p:nvPr/>
        </p:nvSpPr>
        <p:spPr bwMode="auto">
          <a:xfrm>
            <a:off x="1433513" y="5121275"/>
            <a:ext cx="4079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12"/>
          <p:cNvSpPr>
            <a:spLocks noChangeShapeType="1"/>
          </p:cNvSpPr>
          <p:nvPr/>
        </p:nvSpPr>
        <p:spPr bwMode="auto">
          <a:xfrm>
            <a:off x="2420938" y="5121275"/>
            <a:ext cx="34607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13"/>
          <p:cNvSpPr>
            <a:spLocks noChangeShapeType="1"/>
          </p:cNvSpPr>
          <p:nvPr/>
        </p:nvSpPr>
        <p:spPr bwMode="auto">
          <a:xfrm>
            <a:off x="3346450" y="5121275"/>
            <a:ext cx="26193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14"/>
          <p:cNvSpPr>
            <a:spLocks noChangeShapeType="1"/>
          </p:cNvSpPr>
          <p:nvPr/>
        </p:nvSpPr>
        <p:spPr bwMode="auto">
          <a:xfrm>
            <a:off x="6561138" y="5121275"/>
            <a:ext cx="635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15"/>
          <p:cNvSpPr>
            <a:spLocks noChangeShapeType="1"/>
          </p:cNvSpPr>
          <p:nvPr/>
        </p:nvSpPr>
        <p:spPr bwMode="auto">
          <a:xfrm>
            <a:off x="4362450" y="5121275"/>
            <a:ext cx="35877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Line 16"/>
          <p:cNvSpPr>
            <a:spLocks noChangeShapeType="1"/>
          </p:cNvSpPr>
          <p:nvPr/>
        </p:nvSpPr>
        <p:spPr bwMode="auto">
          <a:xfrm>
            <a:off x="5300663" y="5121275"/>
            <a:ext cx="239712" cy="14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17"/>
          <p:cNvSpPr>
            <a:spLocks noChangeShapeType="1"/>
          </p:cNvSpPr>
          <p:nvPr/>
        </p:nvSpPr>
        <p:spPr bwMode="auto">
          <a:xfrm flipH="1">
            <a:off x="4070350" y="5589588"/>
            <a:ext cx="19319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18"/>
          <p:cNvSpPr>
            <a:spLocks noChangeShapeType="1"/>
          </p:cNvSpPr>
          <p:nvPr/>
        </p:nvSpPr>
        <p:spPr bwMode="auto">
          <a:xfrm flipV="1">
            <a:off x="4070350" y="5359400"/>
            <a:ext cx="0" cy="2301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5" name="Line 19"/>
          <p:cNvSpPr>
            <a:spLocks noChangeShapeType="1"/>
          </p:cNvSpPr>
          <p:nvPr/>
        </p:nvSpPr>
        <p:spPr bwMode="auto">
          <a:xfrm>
            <a:off x="6002338" y="5359400"/>
            <a:ext cx="0" cy="230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0"/>
          <p:cNvSpPr>
            <a:spLocks noChangeShapeType="1"/>
          </p:cNvSpPr>
          <p:nvPr/>
        </p:nvSpPr>
        <p:spPr bwMode="auto">
          <a:xfrm>
            <a:off x="5534025" y="5121275"/>
            <a:ext cx="0" cy="4683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7" name="Text Box 21"/>
          <p:cNvSpPr txBox="1">
            <a:spLocks noChangeArrowheads="1"/>
          </p:cNvSpPr>
          <p:nvPr/>
        </p:nvSpPr>
        <p:spPr bwMode="auto">
          <a:xfrm>
            <a:off x="1854200" y="2119313"/>
            <a:ext cx="579438"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IF</a:t>
            </a:r>
          </a:p>
        </p:txBody>
      </p:sp>
      <p:sp>
        <p:nvSpPr>
          <p:cNvPr id="34838" name="Text Box 22"/>
          <p:cNvSpPr txBox="1">
            <a:spLocks noChangeArrowheads="1"/>
          </p:cNvSpPr>
          <p:nvPr/>
        </p:nvSpPr>
        <p:spPr bwMode="auto">
          <a:xfrm>
            <a:off x="2779713" y="2119313"/>
            <a:ext cx="579437"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ID</a:t>
            </a:r>
          </a:p>
        </p:txBody>
      </p:sp>
      <p:sp>
        <p:nvSpPr>
          <p:cNvPr id="34839" name="Text Box 23"/>
          <p:cNvSpPr txBox="1">
            <a:spLocks noChangeArrowheads="1"/>
          </p:cNvSpPr>
          <p:nvPr/>
        </p:nvSpPr>
        <p:spPr bwMode="auto">
          <a:xfrm>
            <a:off x="3795713" y="2119313"/>
            <a:ext cx="579437"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1800">
                <a:latin typeface="Times New Roman" panose="02020603050405020304" pitchFamily="18" charset="0"/>
                <a:ea typeface="宋体" panose="02010600030101010101" pitchFamily="2" charset="-122"/>
              </a:rPr>
              <a:t>ALU</a:t>
            </a:r>
          </a:p>
        </p:txBody>
      </p:sp>
      <p:sp>
        <p:nvSpPr>
          <p:cNvPr id="34840" name="Text Box 24"/>
          <p:cNvSpPr txBox="1">
            <a:spLocks noChangeArrowheads="1"/>
          </p:cNvSpPr>
          <p:nvPr/>
        </p:nvSpPr>
        <p:spPr bwMode="auto">
          <a:xfrm>
            <a:off x="4733925" y="2119313"/>
            <a:ext cx="579438"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1800">
                <a:latin typeface="Times New Roman" panose="02020603050405020304" pitchFamily="18" charset="0"/>
                <a:ea typeface="宋体" panose="02010600030101010101" pitchFamily="2" charset="-122"/>
              </a:rPr>
              <a:t>MEM</a:t>
            </a:r>
          </a:p>
        </p:txBody>
      </p:sp>
      <p:sp>
        <p:nvSpPr>
          <p:cNvPr id="34841" name="Text Box 25"/>
          <p:cNvSpPr txBox="1">
            <a:spLocks noChangeArrowheads="1"/>
          </p:cNvSpPr>
          <p:nvPr/>
        </p:nvSpPr>
        <p:spPr bwMode="auto">
          <a:xfrm>
            <a:off x="5738813" y="2119313"/>
            <a:ext cx="579437" cy="3921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en-US" altLang="zh-CN" sz="1800">
                <a:latin typeface="Times New Roman" panose="02020603050405020304" pitchFamily="18" charset="0"/>
                <a:ea typeface="宋体" panose="02010600030101010101" pitchFamily="2" charset="-122"/>
              </a:rPr>
              <a:t>REG</a:t>
            </a:r>
          </a:p>
        </p:txBody>
      </p:sp>
      <p:sp>
        <p:nvSpPr>
          <p:cNvPr id="34842" name="Line 26"/>
          <p:cNvSpPr>
            <a:spLocks noChangeShapeType="1"/>
          </p:cNvSpPr>
          <p:nvPr/>
        </p:nvSpPr>
        <p:spPr bwMode="auto">
          <a:xfrm flipV="1">
            <a:off x="4133850" y="1938338"/>
            <a:ext cx="0" cy="180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27"/>
          <p:cNvSpPr>
            <a:spLocks noChangeShapeType="1"/>
          </p:cNvSpPr>
          <p:nvPr/>
        </p:nvSpPr>
        <p:spPr bwMode="auto">
          <a:xfrm>
            <a:off x="4945063" y="1938338"/>
            <a:ext cx="0" cy="180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4" name="Line 28"/>
          <p:cNvSpPr>
            <a:spLocks noChangeShapeType="1"/>
          </p:cNvSpPr>
          <p:nvPr/>
        </p:nvSpPr>
        <p:spPr bwMode="auto">
          <a:xfrm>
            <a:off x="4133850" y="1938338"/>
            <a:ext cx="8112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29"/>
          <p:cNvSpPr>
            <a:spLocks noChangeShapeType="1"/>
          </p:cNvSpPr>
          <p:nvPr/>
        </p:nvSpPr>
        <p:spPr bwMode="auto">
          <a:xfrm flipV="1">
            <a:off x="5173663" y="1938338"/>
            <a:ext cx="0" cy="180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30"/>
          <p:cNvSpPr>
            <a:spLocks noChangeShapeType="1"/>
          </p:cNvSpPr>
          <p:nvPr/>
        </p:nvSpPr>
        <p:spPr bwMode="auto">
          <a:xfrm>
            <a:off x="5984875" y="1938338"/>
            <a:ext cx="0" cy="180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7" name="Line 31"/>
          <p:cNvSpPr>
            <a:spLocks noChangeShapeType="1"/>
          </p:cNvSpPr>
          <p:nvPr/>
        </p:nvSpPr>
        <p:spPr bwMode="auto">
          <a:xfrm>
            <a:off x="5173663" y="1938338"/>
            <a:ext cx="811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32"/>
          <p:cNvSpPr>
            <a:spLocks noChangeShapeType="1"/>
          </p:cNvSpPr>
          <p:nvPr/>
        </p:nvSpPr>
        <p:spPr bwMode="auto">
          <a:xfrm flipH="1">
            <a:off x="4945063" y="2525713"/>
            <a:ext cx="0" cy="180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33"/>
          <p:cNvSpPr>
            <a:spLocks noChangeShapeType="1"/>
          </p:cNvSpPr>
          <p:nvPr/>
        </p:nvSpPr>
        <p:spPr bwMode="auto">
          <a:xfrm flipH="1" flipV="1">
            <a:off x="4133850" y="2525713"/>
            <a:ext cx="0" cy="180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0" name="Line 34"/>
          <p:cNvSpPr>
            <a:spLocks noChangeShapeType="1"/>
          </p:cNvSpPr>
          <p:nvPr/>
        </p:nvSpPr>
        <p:spPr bwMode="auto">
          <a:xfrm flipH="1" flipV="1">
            <a:off x="4133850" y="2716213"/>
            <a:ext cx="8112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35"/>
          <p:cNvSpPr>
            <a:spLocks noChangeShapeType="1"/>
          </p:cNvSpPr>
          <p:nvPr/>
        </p:nvSpPr>
        <p:spPr bwMode="auto">
          <a:xfrm flipH="1">
            <a:off x="5984875" y="2538413"/>
            <a:ext cx="0" cy="180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36"/>
          <p:cNvSpPr>
            <a:spLocks noChangeShapeType="1"/>
          </p:cNvSpPr>
          <p:nvPr/>
        </p:nvSpPr>
        <p:spPr bwMode="auto">
          <a:xfrm flipH="1" flipV="1">
            <a:off x="5181600" y="2535238"/>
            <a:ext cx="0" cy="180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3" name="Line 37"/>
          <p:cNvSpPr>
            <a:spLocks noChangeShapeType="1"/>
          </p:cNvSpPr>
          <p:nvPr/>
        </p:nvSpPr>
        <p:spPr bwMode="auto">
          <a:xfrm flipH="1" flipV="1">
            <a:off x="5186363" y="2724150"/>
            <a:ext cx="811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Line 38"/>
          <p:cNvSpPr>
            <a:spLocks noChangeShapeType="1"/>
          </p:cNvSpPr>
          <p:nvPr/>
        </p:nvSpPr>
        <p:spPr bwMode="auto">
          <a:xfrm flipV="1">
            <a:off x="3973513" y="1719263"/>
            <a:ext cx="0" cy="40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Line 39"/>
          <p:cNvSpPr>
            <a:spLocks noChangeShapeType="1"/>
          </p:cNvSpPr>
          <p:nvPr/>
        </p:nvSpPr>
        <p:spPr bwMode="auto">
          <a:xfrm>
            <a:off x="3973513" y="1719263"/>
            <a:ext cx="22018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40"/>
          <p:cNvSpPr>
            <a:spLocks noChangeShapeType="1"/>
          </p:cNvSpPr>
          <p:nvPr/>
        </p:nvSpPr>
        <p:spPr bwMode="auto">
          <a:xfrm>
            <a:off x="6175375" y="1719263"/>
            <a:ext cx="0" cy="4000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7" name="Line 41"/>
          <p:cNvSpPr>
            <a:spLocks noChangeShapeType="1"/>
          </p:cNvSpPr>
          <p:nvPr/>
        </p:nvSpPr>
        <p:spPr bwMode="auto">
          <a:xfrm flipV="1">
            <a:off x="6175375" y="2528888"/>
            <a:ext cx="0" cy="40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Line 42"/>
          <p:cNvSpPr>
            <a:spLocks noChangeShapeType="1"/>
          </p:cNvSpPr>
          <p:nvPr/>
        </p:nvSpPr>
        <p:spPr bwMode="auto">
          <a:xfrm>
            <a:off x="3973513" y="2935288"/>
            <a:ext cx="22018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Line 43"/>
          <p:cNvSpPr>
            <a:spLocks noChangeShapeType="1"/>
          </p:cNvSpPr>
          <p:nvPr/>
        </p:nvSpPr>
        <p:spPr bwMode="auto">
          <a:xfrm flipV="1">
            <a:off x="3973513" y="2535238"/>
            <a:ext cx="0" cy="4000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0" name="AutoShape 44"/>
          <p:cNvSpPr>
            <a:spLocks noChangeArrowheads="1"/>
          </p:cNvSpPr>
          <p:nvPr/>
        </p:nvSpPr>
        <p:spPr bwMode="auto">
          <a:xfrm>
            <a:off x="3621088" y="1425575"/>
            <a:ext cx="2952750" cy="1825625"/>
          </a:xfrm>
          <a:prstGeom prst="flowChartAlternateProcess">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34861" name="Text Box 45"/>
          <p:cNvSpPr txBox="1">
            <a:spLocks noChangeArrowheads="1"/>
          </p:cNvSpPr>
          <p:nvPr/>
        </p:nvSpPr>
        <p:spPr bwMode="auto">
          <a:xfrm>
            <a:off x="3903663" y="2914650"/>
            <a:ext cx="2670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微操作通道</a:t>
            </a:r>
          </a:p>
        </p:txBody>
      </p:sp>
      <p:sp>
        <p:nvSpPr>
          <p:cNvPr id="34862" name="Text Box 46"/>
          <p:cNvSpPr txBox="1">
            <a:spLocks noChangeArrowheads="1"/>
          </p:cNvSpPr>
          <p:nvPr/>
        </p:nvSpPr>
        <p:spPr bwMode="auto">
          <a:xfrm>
            <a:off x="795338" y="2189163"/>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开始</a:t>
            </a:r>
          </a:p>
        </p:txBody>
      </p:sp>
      <p:sp>
        <p:nvSpPr>
          <p:cNvPr id="34863" name="Text Box 47"/>
          <p:cNvSpPr txBox="1">
            <a:spLocks noChangeArrowheads="1"/>
          </p:cNvSpPr>
          <p:nvPr/>
        </p:nvSpPr>
        <p:spPr bwMode="auto">
          <a:xfrm>
            <a:off x="7208838" y="2135188"/>
            <a:ext cx="650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latin typeface="Times New Roman" panose="02020603050405020304" pitchFamily="18" charset="0"/>
                <a:ea typeface="宋体" panose="02010600030101010101" pitchFamily="2" charset="-122"/>
              </a:rPr>
              <a:t>退出</a:t>
            </a:r>
          </a:p>
        </p:txBody>
      </p:sp>
      <p:sp>
        <p:nvSpPr>
          <p:cNvPr id="34864" name="Line 48"/>
          <p:cNvSpPr>
            <a:spLocks noChangeShapeType="1"/>
          </p:cNvSpPr>
          <p:nvPr/>
        </p:nvSpPr>
        <p:spPr bwMode="auto">
          <a:xfrm>
            <a:off x="1446213" y="2303463"/>
            <a:ext cx="4079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5" name="Line 49"/>
          <p:cNvSpPr>
            <a:spLocks noChangeShapeType="1"/>
          </p:cNvSpPr>
          <p:nvPr/>
        </p:nvSpPr>
        <p:spPr bwMode="auto">
          <a:xfrm>
            <a:off x="2433638" y="2303463"/>
            <a:ext cx="34607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6" name="Line 50"/>
          <p:cNvSpPr>
            <a:spLocks noChangeShapeType="1"/>
          </p:cNvSpPr>
          <p:nvPr/>
        </p:nvSpPr>
        <p:spPr bwMode="auto">
          <a:xfrm>
            <a:off x="3359150" y="2303463"/>
            <a:ext cx="26193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7" name="Line 51"/>
          <p:cNvSpPr>
            <a:spLocks noChangeShapeType="1"/>
          </p:cNvSpPr>
          <p:nvPr/>
        </p:nvSpPr>
        <p:spPr bwMode="auto">
          <a:xfrm>
            <a:off x="6573838" y="2303463"/>
            <a:ext cx="635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8" name="Text Box 52"/>
          <p:cNvSpPr txBox="1">
            <a:spLocks noChangeArrowheads="1"/>
          </p:cNvSpPr>
          <p:nvPr/>
        </p:nvSpPr>
        <p:spPr bwMode="auto">
          <a:xfrm>
            <a:off x="3865563" y="5659438"/>
            <a:ext cx="2670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600">
                <a:latin typeface="Times New Roman" panose="02020603050405020304" pitchFamily="18" charset="0"/>
                <a:ea typeface="宋体" panose="02010600030101010101" pitchFamily="2" charset="-122"/>
              </a:rPr>
              <a:t>单通数据通道</a:t>
            </a:r>
          </a:p>
        </p:txBody>
      </p:sp>
      <p:sp>
        <p:nvSpPr>
          <p:cNvPr id="34869" name="Text Box 53"/>
          <p:cNvSpPr txBox="1">
            <a:spLocks noChangeArrowheads="1"/>
          </p:cNvSpPr>
          <p:nvPr/>
        </p:nvSpPr>
        <p:spPr bwMode="auto">
          <a:xfrm>
            <a:off x="2863850" y="6199188"/>
            <a:ext cx="43243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kumimoji="0" lang="en-US" altLang="zh-CN" sz="2400">
                <a:latin typeface="Times New Roman" panose="02020603050405020304" pitchFamily="18" charset="0"/>
                <a:ea typeface="宋体" panose="02010600030101010101" pitchFamily="2" charset="-122"/>
              </a:rPr>
              <a:t>RISC</a:t>
            </a:r>
            <a:r>
              <a:rPr kumimoji="0" lang="zh-CN" altLang="en-US" sz="2400">
                <a:latin typeface="Times New Roman" panose="02020603050405020304" pitchFamily="18" charset="0"/>
                <a:ea typeface="宋体" panose="02010600030101010101" pitchFamily="2" charset="-122"/>
              </a:rPr>
              <a:t>：</a:t>
            </a:r>
            <a:r>
              <a:rPr kumimoji="0" lang="en-US" altLang="zh-CN" sz="2400">
                <a:latin typeface="Times New Roman" panose="02020603050405020304" pitchFamily="18" charset="0"/>
                <a:ea typeface="宋体" panose="02010600030101010101" pitchFamily="2" charset="-122"/>
              </a:rPr>
              <a:t>Load/Store</a:t>
            </a:r>
            <a:r>
              <a:rPr kumimoji="0" lang="zh-CN" altLang="en-US" sz="2400">
                <a:latin typeface="Times New Roman" panose="02020603050405020304" pitchFamily="18" charset="0"/>
                <a:ea typeface="宋体" panose="02010600030101010101" pitchFamily="2" charset="-122"/>
              </a:rPr>
              <a:t>结构</a:t>
            </a:r>
          </a:p>
        </p:txBody>
      </p:sp>
      <p:sp>
        <p:nvSpPr>
          <p:cNvPr id="34870" name="Text Box 54"/>
          <p:cNvSpPr txBox="1">
            <a:spLocks noChangeArrowheads="1"/>
          </p:cNvSpPr>
          <p:nvPr/>
        </p:nvSpPr>
        <p:spPr bwMode="auto">
          <a:xfrm>
            <a:off x="2843213" y="3465513"/>
            <a:ext cx="43243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kumimoji="0" lang="en-US" altLang="zh-CN" sz="2400">
                <a:latin typeface="Times New Roman" panose="02020603050405020304" pitchFamily="18" charset="0"/>
                <a:ea typeface="宋体" panose="02010600030101010101" pitchFamily="2" charset="-122"/>
              </a:rPr>
              <a:t>CISC</a:t>
            </a:r>
            <a:r>
              <a:rPr kumimoji="0" lang="zh-CN" altLang="en-US" sz="2400">
                <a:latin typeface="Times New Roman" panose="02020603050405020304" pitchFamily="18" charset="0"/>
                <a:ea typeface="宋体" panose="02010600030101010101" pitchFamily="2" charset="-122"/>
              </a:rPr>
              <a:t>：寻址方式复杂</a:t>
            </a:r>
          </a:p>
        </p:txBody>
      </p:sp>
      <p:sp>
        <p:nvSpPr>
          <p:cNvPr id="34871" name="Line 55"/>
          <p:cNvSpPr>
            <a:spLocks noChangeShapeType="1"/>
          </p:cNvSpPr>
          <p:nvPr/>
        </p:nvSpPr>
        <p:spPr bwMode="auto">
          <a:xfrm flipH="1">
            <a:off x="4048125" y="4654550"/>
            <a:ext cx="19319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2" name="Line 56"/>
          <p:cNvSpPr>
            <a:spLocks noChangeShapeType="1"/>
          </p:cNvSpPr>
          <p:nvPr/>
        </p:nvSpPr>
        <p:spPr bwMode="auto">
          <a:xfrm>
            <a:off x="4057650" y="4686300"/>
            <a:ext cx="0" cy="230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3" name="Line 57"/>
          <p:cNvSpPr>
            <a:spLocks noChangeShapeType="1"/>
          </p:cNvSpPr>
          <p:nvPr/>
        </p:nvSpPr>
        <p:spPr bwMode="auto">
          <a:xfrm flipV="1">
            <a:off x="5980113" y="4665663"/>
            <a:ext cx="0" cy="230187"/>
          </a:xfrm>
          <a:prstGeom prst="line">
            <a:avLst/>
          </a:prstGeom>
          <a:noFill/>
          <a:ln w="2540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ChangeArrowheads="1"/>
          </p:cNvSpPr>
          <p:nvPr/>
        </p:nvSpPr>
        <p:spPr bwMode="auto">
          <a:xfrm>
            <a:off x="0" y="20638"/>
            <a:ext cx="8313738" cy="790575"/>
          </a:xfrm>
          <a:prstGeom prst="rect">
            <a:avLst/>
          </a:prstGeom>
          <a:noFill/>
          <a:ln w="9525" algn="ctr">
            <a:noFill/>
            <a:miter lim="800000"/>
            <a:headEnd/>
            <a:tailEnd/>
          </a:ln>
          <a:effectLst/>
        </p:spPr>
        <p:txBody>
          <a:bodyPr lIns="82550" tIns="41275" rIns="82550" bIns="41275" anchor="b"/>
          <a:lstStyle>
            <a:lvl1pPr marL="254000" indent="-254000" defTabSz="677863">
              <a:defRPr kumimoji="1" sz="2400">
                <a:solidFill>
                  <a:schemeClr val="tx1"/>
                </a:solidFill>
                <a:latin typeface="Times New Roman" panose="02020603050405020304" pitchFamily="18" charset="0"/>
                <a:ea typeface="宋体" panose="02010600030101010101" pitchFamily="2" charset="-122"/>
              </a:defRPr>
            </a:lvl1pPr>
            <a:lvl2pPr marL="742950" indent="-285750" defTabSz="677863">
              <a:defRPr kumimoji="1" sz="2400">
                <a:solidFill>
                  <a:schemeClr val="tx1"/>
                </a:solidFill>
                <a:latin typeface="Times New Roman" panose="02020603050405020304" pitchFamily="18" charset="0"/>
                <a:ea typeface="宋体" panose="02010600030101010101" pitchFamily="2" charset="-122"/>
              </a:defRPr>
            </a:lvl2pPr>
            <a:lvl3pPr marL="1143000" indent="-228600" defTabSz="677863">
              <a:defRPr kumimoji="1" sz="2400">
                <a:solidFill>
                  <a:schemeClr val="tx1"/>
                </a:solidFill>
                <a:latin typeface="Times New Roman" panose="02020603050405020304" pitchFamily="18" charset="0"/>
                <a:ea typeface="宋体" panose="02010600030101010101" pitchFamily="2" charset="-122"/>
              </a:defRPr>
            </a:lvl3pPr>
            <a:lvl4pPr marL="1600200" indent="-228600" defTabSz="677863">
              <a:defRPr kumimoji="1" sz="2400">
                <a:solidFill>
                  <a:schemeClr val="tx1"/>
                </a:solidFill>
                <a:latin typeface="Times New Roman" panose="02020603050405020304" pitchFamily="18" charset="0"/>
                <a:ea typeface="宋体" panose="02010600030101010101" pitchFamily="2" charset="-122"/>
              </a:defRPr>
            </a:lvl4pPr>
            <a:lvl5pPr marL="2057400" indent="-228600" defTabSz="677863">
              <a:defRPr kumimoji="1" sz="2400">
                <a:solidFill>
                  <a:schemeClr val="tx1"/>
                </a:solidFill>
                <a:latin typeface="Times New Roman" panose="02020603050405020304" pitchFamily="18" charset="0"/>
                <a:ea typeface="宋体" panose="02010600030101010101" pitchFamily="2" charset="-122"/>
              </a:defRPr>
            </a:lvl5pPr>
            <a:lvl6pPr marL="25146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SzPct val="75000"/>
              <a:defRPr/>
            </a:pPr>
            <a:r>
              <a:rPr kumimoji="0" lang="zh-CN" altLang="en-US" sz="4100" b="1"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存储器种类</a:t>
            </a:r>
          </a:p>
        </p:txBody>
      </p:sp>
      <p:sp>
        <p:nvSpPr>
          <p:cNvPr id="16998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699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69989" name="Text Box 5"/>
          <p:cNvSpPr txBox="1">
            <a:spLocks noChangeArrowheads="1"/>
          </p:cNvSpPr>
          <p:nvPr/>
        </p:nvSpPr>
        <p:spPr bwMode="auto">
          <a:xfrm>
            <a:off x="579438" y="955675"/>
            <a:ext cx="77343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：随机存取存储器， </a:t>
            </a:r>
            <a:r>
              <a:rPr lang="en-US" altLang="zh-CN" sz="2400" b="1">
                <a:latin typeface="楷体_GB2312" pitchFamily="49" charset="-122"/>
                <a:ea typeface="楷体_GB2312" pitchFamily="49" charset="-122"/>
              </a:rPr>
              <a:t>SRAM</a:t>
            </a:r>
            <a:r>
              <a:rPr lang="zh-CN" altLang="en-US" sz="2400" b="1">
                <a:latin typeface="楷体_GB2312" pitchFamily="49" charset="-122"/>
                <a:ea typeface="楷体_GB2312" pitchFamily="49" charset="-122"/>
              </a:rPr>
              <a:t>：静态随机存储器， </a:t>
            </a:r>
            <a:r>
              <a:rPr lang="en-US" altLang="zh-CN" sz="2400" b="1">
                <a:latin typeface="楷体_GB2312" pitchFamily="49" charset="-122"/>
                <a:ea typeface="楷体_GB2312" pitchFamily="49" charset="-122"/>
              </a:rPr>
              <a:t>DRAM</a:t>
            </a:r>
            <a:r>
              <a:rPr lang="zh-CN" altLang="en-US" sz="2400" b="1">
                <a:latin typeface="楷体_GB2312" pitchFamily="49" charset="-122"/>
                <a:ea typeface="楷体_GB2312" pitchFamily="49" charset="-122"/>
              </a:rPr>
              <a:t>：动态随机存储器</a:t>
            </a:r>
          </a:p>
          <a:p>
            <a:pPr eaLnBrk="1" hangingPunct="1">
              <a:spcBef>
                <a:spcPct val="50000"/>
              </a:spcBef>
              <a:buClrTx/>
              <a:buSzTx/>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SRAM</a:t>
            </a:r>
            <a:r>
              <a:rPr lang="zh-CN" altLang="en-US" sz="2400" b="1">
                <a:latin typeface="楷体_GB2312" pitchFamily="49" charset="-122"/>
                <a:ea typeface="楷体_GB2312" pitchFamily="49" charset="-122"/>
              </a:rPr>
              <a:t>比</a:t>
            </a:r>
            <a:r>
              <a:rPr lang="en-US" altLang="zh-CN" sz="2400" b="1">
                <a:latin typeface="楷体_GB2312" pitchFamily="49" charset="-122"/>
                <a:ea typeface="楷体_GB2312" pitchFamily="49" charset="-122"/>
              </a:rPr>
              <a:t>DRAM</a:t>
            </a:r>
            <a:r>
              <a:rPr lang="zh-CN" altLang="en-US" sz="2400" b="1">
                <a:latin typeface="楷体_GB2312" pitchFamily="49" charset="-122"/>
                <a:ea typeface="楷体_GB2312" pitchFamily="49" charset="-122"/>
              </a:rPr>
              <a:t>快</a:t>
            </a:r>
          </a:p>
          <a:p>
            <a:pPr eaLnBrk="1" hangingPunct="1">
              <a:spcBef>
                <a:spcPct val="50000"/>
              </a:spcBef>
              <a:buClrTx/>
              <a:buSzTx/>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SRAM</a:t>
            </a:r>
            <a:r>
              <a:rPr lang="zh-CN" altLang="en-US" sz="2400" b="1">
                <a:latin typeface="楷体_GB2312" pitchFamily="49" charset="-122"/>
                <a:ea typeface="楷体_GB2312" pitchFamily="49" charset="-122"/>
              </a:rPr>
              <a:t>比</a:t>
            </a:r>
            <a:r>
              <a:rPr lang="en-US" altLang="zh-CN" sz="2400" b="1">
                <a:latin typeface="楷体_GB2312" pitchFamily="49" charset="-122"/>
                <a:ea typeface="楷体_GB2312" pitchFamily="49" charset="-122"/>
              </a:rPr>
              <a:t>DRAM</a:t>
            </a:r>
            <a:r>
              <a:rPr lang="zh-CN" altLang="en-US" sz="2400" b="1">
                <a:latin typeface="楷体_GB2312" pitchFamily="49" charset="-122"/>
                <a:ea typeface="楷体_GB2312" pitchFamily="49" charset="-122"/>
              </a:rPr>
              <a:t>耗电多</a:t>
            </a:r>
          </a:p>
          <a:p>
            <a:pPr eaLnBrk="1" hangingPunct="1">
              <a:spcBef>
                <a:spcPct val="50000"/>
              </a:spcBef>
              <a:buClrTx/>
              <a:buSzTx/>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DRAM</a:t>
            </a:r>
            <a:r>
              <a:rPr lang="zh-CN" altLang="en-US" sz="2400" b="1">
                <a:latin typeface="楷体_GB2312" pitchFamily="49" charset="-122"/>
                <a:ea typeface="楷体_GB2312" pitchFamily="49" charset="-122"/>
              </a:rPr>
              <a:t>存储密度比</a:t>
            </a:r>
            <a:r>
              <a:rPr lang="en-US" altLang="zh-CN" sz="2400" b="1">
                <a:latin typeface="楷体_GB2312" pitchFamily="49" charset="-122"/>
                <a:ea typeface="楷体_GB2312" pitchFamily="49" charset="-122"/>
              </a:rPr>
              <a:t>SRAM</a:t>
            </a:r>
            <a:r>
              <a:rPr lang="zh-CN" altLang="en-US" sz="2400" b="1">
                <a:latin typeface="楷体_GB2312" pitchFamily="49" charset="-122"/>
                <a:ea typeface="楷体_GB2312" pitchFamily="49" charset="-122"/>
              </a:rPr>
              <a:t>高得多</a:t>
            </a:r>
          </a:p>
          <a:p>
            <a:pPr eaLnBrk="1" hangingPunct="1">
              <a:spcBef>
                <a:spcPct val="50000"/>
              </a:spcBef>
              <a:buClrTx/>
              <a:buSzTx/>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DRM</a:t>
            </a:r>
            <a:r>
              <a:rPr lang="zh-CN" altLang="en-US" sz="2400" b="1">
                <a:latin typeface="楷体_GB2312" pitchFamily="49" charset="-122"/>
                <a:ea typeface="楷体_GB2312" pitchFamily="49" charset="-122"/>
              </a:rPr>
              <a:t>需要周期性刷新</a:t>
            </a:r>
          </a:p>
          <a:p>
            <a:pPr eaLnBrk="1" hangingPunct="1">
              <a:spcBef>
                <a:spcPct val="50000"/>
              </a:spcBef>
              <a:buClrTx/>
              <a:buSzTx/>
              <a:buFontTx/>
              <a:buNone/>
            </a:pP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：只读存储器</a:t>
            </a:r>
          </a:p>
          <a:p>
            <a:pPr eaLnBrk="1" hangingPunct="1">
              <a:spcBef>
                <a:spcPct val="50000"/>
              </a:spcBef>
              <a:buClrTx/>
              <a:buSzTx/>
              <a:buFontTx/>
              <a:buNone/>
            </a:pPr>
            <a:r>
              <a:rPr lang="en-US" altLang="zh-CN" sz="2400" b="1">
                <a:latin typeface="楷体_GB2312" pitchFamily="49" charset="-122"/>
                <a:ea typeface="楷体_GB2312" pitchFamily="49" charset="-122"/>
              </a:rPr>
              <a:t>EPROM</a:t>
            </a:r>
          </a:p>
          <a:p>
            <a:pPr eaLnBrk="1" hangingPunct="1">
              <a:spcBef>
                <a:spcPct val="50000"/>
              </a:spcBef>
              <a:buClrTx/>
              <a:buSzTx/>
              <a:buFontTx/>
              <a:buNone/>
            </a:pPr>
            <a:r>
              <a:rPr lang="en-US" altLang="zh-CN" sz="2400" b="1">
                <a:latin typeface="楷体_GB2312" pitchFamily="49" charset="-122"/>
                <a:ea typeface="楷体_GB2312" pitchFamily="49" charset="-122"/>
              </a:rPr>
              <a:t>EEPROM</a:t>
            </a:r>
          </a:p>
          <a:p>
            <a:pPr eaLnBrk="1" hangingPunct="1">
              <a:spcBef>
                <a:spcPct val="50000"/>
              </a:spcBef>
              <a:buClrTx/>
              <a:buSzTx/>
              <a:buFontTx/>
              <a:buNone/>
            </a:pPr>
            <a:r>
              <a:rPr lang="en-US" altLang="zh-CN" sz="2400" b="1">
                <a:latin typeface="楷体_GB2312" pitchFamily="49" charset="-122"/>
                <a:ea typeface="楷体_GB2312" pitchFamily="49" charset="-122"/>
              </a:rPr>
              <a:t>FLASH</a:t>
            </a:r>
            <a:r>
              <a:rPr lang="zh-CN" altLang="en-US" sz="2400" b="1">
                <a:latin typeface="楷体_GB2312" pitchFamily="49" charset="-122"/>
                <a:ea typeface="楷体_GB2312" pitchFamily="49" charset="-122"/>
              </a:rPr>
              <a:t>：闪存</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idx="1"/>
          </p:nvPr>
        </p:nvSpPr>
        <p:spPr>
          <a:xfrm>
            <a:off x="457200" y="1273175"/>
            <a:ext cx="8229600" cy="4525963"/>
          </a:xfrm>
        </p:spPr>
        <p:txBody>
          <a:bodyPr/>
          <a:lstStyle/>
          <a:p>
            <a:pPr eaLnBrk="1" hangingPunct="1"/>
            <a:r>
              <a:rPr kumimoji="0" lang="zh-CN" altLang="en-US" smtClean="0"/>
              <a:t>相对传统的</a:t>
            </a:r>
            <a:r>
              <a:rPr kumimoji="0" lang="en-US" altLang="zh-CN" smtClean="0"/>
              <a:t>EPROM</a:t>
            </a:r>
            <a:r>
              <a:rPr kumimoji="0" lang="zh-CN" altLang="en-US" smtClean="0"/>
              <a:t>芯片，这种芯片可以用电气的方法快速地擦写 </a:t>
            </a:r>
          </a:p>
          <a:p>
            <a:pPr eaLnBrk="1" hangingPunct="1"/>
            <a:r>
              <a:rPr kumimoji="0" lang="zh-CN" altLang="en-US" smtClean="0"/>
              <a:t>由于快擦写存储器不需要存储电容器，故其集成度更高，制造成本低于</a:t>
            </a:r>
            <a:r>
              <a:rPr kumimoji="0" lang="en-US" altLang="zh-CN" smtClean="0"/>
              <a:t>DRAM </a:t>
            </a:r>
          </a:p>
          <a:p>
            <a:pPr eaLnBrk="1" hangingPunct="1"/>
            <a:r>
              <a:rPr kumimoji="0" lang="zh-CN" altLang="en-US" smtClean="0"/>
              <a:t>它使用方便，既具有</a:t>
            </a:r>
            <a:r>
              <a:rPr kumimoji="0" lang="en-US" altLang="zh-CN" smtClean="0"/>
              <a:t>SRAM</a:t>
            </a:r>
            <a:r>
              <a:rPr kumimoji="0" lang="zh-CN" altLang="en-US" smtClean="0"/>
              <a:t>读写的灵活性和较快的访问速度，又具有</a:t>
            </a:r>
            <a:r>
              <a:rPr kumimoji="0" lang="en-US" altLang="zh-CN" smtClean="0"/>
              <a:t>ROM</a:t>
            </a:r>
            <a:r>
              <a:rPr kumimoji="0" lang="zh-CN" altLang="en-US" smtClean="0"/>
              <a:t>在断电后可不丢失信息的特点，所以快擦写存储器技术发展十分迅速 </a:t>
            </a:r>
          </a:p>
        </p:txBody>
      </p:sp>
      <p:sp>
        <p:nvSpPr>
          <p:cNvPr id="2113538" name="Rectangle 2"/>
          <p:cNvSpPr>
            <a:spLocks noGrp="1" noChangeArrowheads="1"/>
          </p:cNvSpPr>
          <p:nvPr>
            <p:ph type="title"/>
          </p:nvPr>
        </p:nvSpPr>
        <p:spPr>
          <a:xfrm>
            <a:off x="0" y="0"/>
            <a:ext cx="775592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闪速存储器</a:t>
            </a:r>
            <a:r>
              <a:rPr lang="en-US" altLang="zh-CN" dirty="0">
                <a:latin typeface="微软雅黑" pitchFamily="34" charset="-122"/>
                <a:ea typeface="微软雅黑" pitchFamily="34" charset="-122"/>
                <a:cs typeface="+mj-cs"/>
              </a:rPr>
              <a:t>(FLASH) </a:t>
            </a: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idx="1"/>
          </p:nvPr>
        </p:nvSpPr>
        <p:spPr>
          <a:xfrm>
            <a:off x="347663" y="1333500"/>
            <a:ext cx="8339137" cy="5264150"/>
          </a:xfrm>
        </p:spPr>
        <p:txBody>
          <a:bodyPr/>
          <a:lstStyle/>
          <a:p>
            <a:pPr eaLnBrk="1" hangingPunct="1">
              <a:lnSpc>
                <a:spcPct val="120000"/>
              </a:lnSpc>
            </a:pPr>
            <a:r>
              <a:rPr kumimoji="0" lang="en-US" altLang="zh-CN" sz="2400" smtClean="0">
                <a:latin typeface="宋体" panose="02010600030101010101" pitchFamily="2" charset="-122"/>
              </a:rPr>
              <a:t>NOR</a:t>
            </a:r>
            <a:r>
              <a:rPr kumimoji="0" lang="zh-CN" altLang="en-US" sz="2400" smtClean="0">
                <a:latin typeface="宋体" panose="02010600030101010101" pitchFamily="2" charset="-122"/>
              </a:rPr>
              <a:t>技术闪速存储器是最早出现的</a:t>
            </a:r>
            <a:r>
              <a:rPr kumimoji="0" lang="en-US" altLang="zh-CN" sz="2400" smtClean="0">
                <a:latin typeface="宋体" panose="02010600030101010101" pitchFamily="2" charset="-122"/>
              </a:rPr>
              <a:t>Flash Memory</a:t>
            </a:r>
            <a:r>
              <a:rPr kumimoji="0" lang="zh-CN" altLang="en-US" sz="2400" smtClean="0">
                <a:latin typeface="宋体" panose="02010600030101010101" pitchFamily="2" charset="-122"/>
              </a:rPr>
              <a:t>，目前仍是多数供应商支持的技术架构，它源于传统的</a:t>
            </a:r>
            <a:r>
              <a:rPr kumimoji="0" lang="en-US" altLang="zh-CN" sz="2400" smtClean="0">
                <a:latin typeface="宋体" panose="02010600030101010101" pitchFamily="2" charset="-122"/>
              </a:rPr>
              <a:t>EPROM</a:t>
            </a:r>
            <a:r>
              <a:rPr kumimoji="0" lang="zh-CN" altLang="en-US" sz="2400" smtClean="0">
                <a:latin typeface="宋体" panose="02010600030101010101" pitchFamily="2" charset="-122"/>
              </a:rPr>
              <a:t>器件。</a:t>
            </a:r>
          </a:p>
          <a:p>
            <a:pPr eaLnBrk="1" hangingPunct="1">
              <a:lnSpc>
                <a:spcPct val="120000"/>
              </a:lnSpc>
            </a:pPr>
            <a:r>
              <a:rPr kumimoji="0" lang="zh-CN" altLang="en-US" sz="2400" smtClean="0">
                <a:latin typeface="宋体" panose="02010600030101010101" pitchFamily="2" charset="-122"/>
              </a:rPr>
              <a:t>与其它</a:t>
            </a:r>
            <a:r>
              <a:rPr kumimoji="0" lang="en-US" altLang="zh-CN" sz="2400" smtClean="0">
                <a:latin typeface="宋体" panose="02010600030101010101" pitchFamily="2" charset="-122"/>
              </a:rPr>
              <a:t>Flash Memory</a:t>
            </a:r>
            <a:r>
              <a:rPr kumimoji="0" lang="zh-CN" altLang="en-US" sz="2400" smtClean="0">
                <a:latin typeface="宋体" panose="02010600030101010101" pitchFamily="2" charset="-122"/>
              </a:rPr>
              <a:t>技术相比，具有可靠性高、随机读取速度快的优势。</a:t>
            </a:r>
          </a:p>
          <a:p>
            <a:pPr eaLnBrk="1" hangingPunct="1">
              <a:lnSpc>
                <a:spcPct val="120000"/>
              </a:lnSpc>
            </a:pPr>
            <a:r>
              <a:rPr kumimoji="0" lang="zh-CN" altLang="en-US" sz="2400" smtClean="0">
                <a:latin typeface="宋体" panose="02010600030101010101" pitchFamily="2" charset="-122"/>
              </a:rPr>
              <a:t>在擦除和编程操作较少而直接执行代码的场合，尤其是代码（指令）存储的应用中广泛使用。</a:t>
            </a:r>
          </a:p>
          <a:p>
            <a:pPr eaLnBrk="1" hangingPunct="1">
              <a:lnSpc>
                <a:spcPct val="120000"/>
              </a:lnSpc>
            </a:pPr>
            <a:r>
              <a:rPr kumimoji="0" lang="zh-CN" altLang="en-US" sz="2400" smtClean="0">
                <a:latin typeface="宋体" panose="02010600030101010101" pitchFamily="2" charset="-122"/>
              </a:rPr>
              <a:t>由于</a:t>
            </a:r>
            <a:r>
              <a:rPr kumimoji="0" lang="en-US" altLang="zh-CN" sz="2400" smtClean="0">
                <a:latin typeface="宋体" panose="02010600030101010101" pitchFamily="2" charset="-122"/>
              </a:rPr>
              <a:t>NOR</a:t>
            </a:r>
            <a:r>
              <a:rPr kumimoji="0" lang="zh-CN" altLang="en-US" sz="2400" smtClean="0">
                <a:latin typeface="宋体" panose="02010600030101010101" pitchFamily="2" charset="-122"/>
              </a:rPr>
              <a:t>技术</a:t>
            </a:r>
            <a:r>
              <a:rPr kumimoji="0" lang="en-US" altLang="zh-CN" sz="2400" smtClean="0">
                <a:latin typeface="宋体" panose="02010600030101010101" pitchFamily="2" charset="-122"/>
              </a:rPr>
              <a:t>Flash Memory</a:t>
            </a:r>
            <a:r>
              <a:rPr kumimoji="0" lang="zh-CN" altLang="en-US" sz="2400" smtClean="0">
                <a:latin typeface="宋体" panose="02010600030101010101" pitchFamily="2" charset="-122"/>
              </a:rPr>
              <a:t>的擦除和编程速度较慢，而块尺寸又较大，因此擦除和编程操作所花费的时间很长，在纯数据存储和文件存储的应用中，</a:t>
            </a:r>
            <a:r>
              <a:rPr kumimoji="0" lang="en-US" altLang="zh-CN" sz="2400" smtClean="0">
                <a:latin typeface="宋体" panose="02010600030101010101" pitchFamily="2" charset="-122"/>
              </a:rPr>
              <a:t>NOR</a:t>
            </a:r>
            <a:r>
              <a:rPr kumimoji="0" lang="zh-CN" altLang="en-US" sz="2400" smtClean="0">
                <a:latin typeface="宋体" panose="02010600030101010101" pitchFamily="2" charset="-122"/>
              </a:rPr>
              <a:t>技术显得力不从心。</a:t>
            </a:r>
          </a:p>
        </p:txBody>
      </p:sp>
      <p:sp>
        <p:nvSpPr>
          <p:cNvPr id="2114562" name="Rectangle 2"/>
          <p:cNvSpPr>
            <a:spLocks noGrp="1" noChangeArrowheads="1"/>
          </p:cNvSpPr>
          <p:nvPr>
            <p:ph type="title"/>
          </p:nvPr>
        </p:nvSpPr>
        <p:spPr>
          <a:xfrm>
            <a:off x="0" y="0"/>
            <a:ext cx="7718854"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NOR</a:t>
            </a:r>
            <a:r>
              <a:rPr lang="zh-CN" altLang="en-US" dirty="0">
                <a:latin typeface="微软雅黑" pitchFamily="34" charset="-122"/>
                <a:ea typeface="微软雅黑" pitchFamily="34" charset="-122"/>
                <a:cs typeface="+mj-cs"/>
              </a:rPr>
              <a:t>技术</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idx="1"/>
          </p:nvPr>
        </p:nvSpPr>
        <p:spPr>
          <a:xfrm>
            <a:off x="457200" y="1260475"/>
            <a:ext cx="8229600" cy="4746625"/>
          </a:xfrm>
        </p:spPr>
        <p:txBody>
          <a:bodyPr/>
          <a:lstStyle/>
          <a:p>
            <a:pPr eaLnBrk="1" hangingPunct="1">
              <a:lnSpc>
                <a:spcPct val="90000"/>
              </a:lnSpc>
              <a:buFont typeface="Wingdings 2" panose="05020102010507070707" pitchFamily="18" charset="2"/>
              <a:buChar char=""/>
            </a:pPr>
            <a:r>
              <a:rPr kumimoji="0" lang="en-US" altLang="zh-CN" sz="2400" smtClean="0"/>
              <a:t>NAND</a:t>
            </a:r>
            <a:r>
              <a:rPr kumimoji="0" lang="zh-CN" altLang="en-US" sz="2400" smtClean="0"/>
              <a:t>技术 </a:t>
            </a:r>
            <a:r>
              <a:rPr kumimoji="0" lang="en-US" altLang="zh-CN" sz="2400" smtClean="0"/>
              <a:t>Flash Memory</a:t>
            </a:r>
            <a:r>
              <a:rPr kumimoji="0" lang="zh-CN" altLang="en-US" sz="2400" smtClean="0"/>
              <a:t>具有以下特点：</a:t>
            </a:r>
          </a:p>
          <a:p>
            <a:pPr lvl="1" eaLnBrk="1" hangingPunct="1">
              <a:lnSpc>
                <a:spcPct val="90000"/>
              </a:lnSpc>
              <a:buFont typeface="Wingdings 2" panose="05020102010507070707" pitchFamily="18" charset="2"/>
              <a:buChar char=""/>
            </a:pPr>
            <a:r>
              <a:rPr kumimoji="0" lang="zh-CN" altLang="en-US" sz="2400" smtClean="0"/>
              <a:t>以页为单位进行读和编程操作，</a:t>
            </a:r>
            <a:r>
              <a:rPr kumimoji="0" lang="en-US" altLang="zh-CN" sz="2400" smtClean="0"/>
              <a:t>1</a:t>
            </a:r>
            <a:r>
              <a:rPr kumimoji="0" lang="zh-CN" altLang="en-US" sz="2400" smtClean="0"/>
              <a:t>页为</a:t>
            </a:r>
            <a:r>
              <a:rPr kumimoji="0" lang="en-US" altLang="zh-CN" sz="2400" smtClean="0"/>
              <a:t>256</a:t>
            </a:r>
            <a:r>
              <a:rPr kumimoji="0" lang="zh-CN" altLang="en-US" sz="2400" smtClean="0"/>
              <a:t>或</a:t>
            </a:r>
            <a:r>
              <a:rPr kumimoji="0" lang="en-US" altLang="zh-CN" sz="2400" smtClean="0"/>
              <a:t>512</a:t>
            </a:r>
            <a:r>
              <a:rPr kumimoji="0" lang="zh-CN" altLang="en-US" sz="2400" smtClean="0"/>
              <a:t>字节；以块为单位进行擦除操作，</a:t>
            </a:r>
            <a:r>
              <a:rPr kumimoji="0" lang="en-US" altLang="zh-CN" sz="2400" smtClean="0"/>
              <a:t>1</a:t>
            </a:r>
            <a:r>
              <a:rPr kumimoji="0" lang="zh-CN" altLang="en-US" sz="2400" smtClean="0"/>
              <a:t>块为</a:t>
            </a:r>
            <a:r>
              <a:rPr kumimoji="0" lang="en-US" altLang="zh-CN" sz="2400" smtClean="0"/>
              <a:t>4K</a:t>
            </a:r>
            <a:r>
              <a:rPr kumimoji="0" lang="zh-CN" altLang="en-US" sz="2400" smtClean="0"/>
              <a:t>、</a:t>
            </a:r>
            <a:r>
              <a:rPr kumimoji="0" lang="en-US" altLang="zh-CN" sz="2400" smtClean="0"/>
              <a:t>8K</a:t>
            </a:r>
            <a:r>
              <a:rPr kumimoji="0" lang="zh-CN" altLang="en-US" sz="2400" smtClean="0"/>
              <a:t>或</a:t>
            </a:r>
            <a:r>
              <a:rPr kumimoji="0" lang="en-US" altLang="zh-CN" sz="2400" smtClean="0"/>
              <a:t>16K</a:t>
            </a:r>
            <a:r>
              <a:rPr kumimoji="0" lang="zh-CN" altLang="en-US" sz="2400" smtClean="0"/>
              <a:t>字节。具有快编程和快擦除的功能，其块擦除时间是</a:t>
            </a:r>
            <a:r>
              <a:rPr kumimoji="0" lang="en-US" altLang="zh-CN" sz="2400" smtClean="0"/>
              <a:t>2ms</a:t>
            </a:r>
            <a:r>
              <a:rPr kumimoji="0" lang="zh-CN" altLang="en-US" sz="2400" smtClean="0"/>
              <a:t>；而</a:t>
            </a:r>
            <a:r>
              <a:rPr kumimoji="0" lang="en-US" altLang="zh-CN" sz="2400" smtClean="0"/>
              <a:t>NOR</a:t>
            </a:r>
            <a:r>
              <a:rPr kumimoji="0" lang="zh-CN" altLang="en-US" sz="2400" smtClean="0"/>
              <a:t>技术的块擦除时间达到几百</a:t>
            </a:r>
            <a:r>
              <a:rPr kumimoji="0" lang="en-US" altLang="zh-CN" sz="2400" smtClean="0"/>
              <a:t>ms</a:t>
            </a:r>
            <a:r>
              <a:rPr kumimoji="0" lang="zh-CN" altLang="en-US" sz="2400" smtClean="0"/>
              <a:t>。</a:t>
            </a:r>
          </a:p>
          <a:p>
            <a:pPr lvl="1" eaLnBrk="1" hangingPunct="1">
              <a:lnSpc>
                <a:spcPct val="90000"/>
              </a:lnSpc>
              <a:buFont typeface="Wingdings 2" panose="05020102010507070707" pitchFamily="18" charset="2"/>
              <a:buChar char=""/>
            </a:pPr>
            <a:r>
              <a:rPr kumimoji="0" lang="zh-CN" altLang="en-US" sz="2400" smtClean="0"/>
              <a:t>数据、地址采用同一总线，实现串行读取。随机读取速度慢且不能按字节随机编程。</a:t>
            </a:r>
          </a:p>
          <a:p>
            <a:pPr lvl="1" eaLnBrk="1" hangingPunct="1">
              <a:lnSpc>
                <a:spcPct val="90000"/>
              </a:lnSpc>
              <a:buFont typeface="Wingdings 2" panose="05020102010507070707" pitchFamily="18" charset="2"/>
              <a:buChar char=""/>
            </a:pPr>
            <a:r>
              <a:rPr kumimoji="0" lang="zh-CN" altLang="en-US" sz="2400" smtClean="0"/>
              <a:t>芯片尺寸小，引脚少，是位成本</a:t>
            </a:r>
            <a:r>
              <a:rPr kumimoji="0" lang="en-US" altLang="zh-CN" sz="2400" smtClean="0"/>
              <a:t>(bit cost)</a:t>
            </a:r>
            <a:r>
              <a:rPr kumimoji="0" lang="zh-CN" altLang="en-US" sz="2400" smtClean="0"/>
              <a:t>最低的固态存储器，突破了每兆字节</a:t>
            </a:r>
            <a:r>
              <a:rPr kumimoji="0" lang="en-US" altLang="zh-CN" sz="2400" smtClean="0"/>
              <a:t>1</a:t>
            </a:r>
            <a:r>
              <a:rPr kumimoji="0" lang="zh-CN" altLang="en-US" sz="2400" smtClean="0"/>
              <a:t>元的价格限制。</a:t>
            </a:r>
          </a:p>
          <a:p>
            <a:pPr lvl="1" eaLnBrk="1" hangingPunct="1">
              <a:lnSpc>
                <a:spcPct val="90000"/>
              </a:lnSpc>
              <a:buFont typeface="Wingdings 2" panose="05020102010507070707" pitchFamily="18" charset="2"/>
              <a:buChar char=""/>
            </a:pPr>
            <a:r>
              <a:rPr kumimoji="0" lang="zh-CN" altLang="en-US" sz="2400" smtClean="0"/>
              <a:t>芯片包含有失效块，其数目最大可达到</a:t>
            </a:r>
            <a:r>
              <a:rPr kumimoji="0" lang="en-US" altLang="zh-CN" sz="2400" smtClean="0"/>
              <a:t>3~35</a:t>
            </a:r>
            <a:r>
              <a:rPr kumimoji="0" lang="zh-CN" altLang="en-US" sz="2400" smtClean="0"/>
              <a:t>块（取决于存储器密度）。失效块不会影响有效块的性能，但设计者需要将失效块在地址映射表中屏蔽起来。</a:t>
            </a:r>
          </a:p>
          <a:p>
            <a:pPr eaLnBrk="1" hangingPunct="1">
              <a:lnSpc>
                <a:spcPct val="90000"/>
              </a:lnSpc>
              <a:buFont typeface="Wingdings 2" panose="05020102010507070707" pitchFamily="18" charset="2"/>
              <a:buChar char=""/>
            </a:pPr>
            <a:r>
              <a:rPr kumimoji="0" lang="zh-CN" altLang="en-US" sz="2400" smtClean="0"/>
              <a:t>基于</a:t>
            </a:r>
            <a:r>
              <a:rPr kumimoji="0" lang="en-US" altLang="zh-CN" sz="2400" smtClean="0"/>
              <a:t>NAND</a:t>
            </a:r>
            <a:r>
              <a:rPr kumimoji="0" lang="zh-CN" altLang="en-US" sz="2400" smtClean="0"/>
              <a:t>的存储器可以取代硬盘或其它块设备。</a:t>
            </a:r>
          </a:p>
        </p:txBody>
      </p:sp>
      <p:sp>
        <p:nvSpPr>
          <p:cNvPr id="2115586" name="Rectangle 2"/>
          <p:cNvSpPr>
            <a:spLocks noGrp="1" noChangeArrowheads="1"/>
          </p:cNvSpPr>
          <p:nvPr>
            <p:ph type="title"/>
          </p:nvPr>
        </p:nvSpPr>
        <p:spPr>
          <a:xfrm>
            <a:off x="0" y="0"/>
            <a:ext cx="7784757"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NAND</a:t>
            </a:r>
            <a:r>
              <a:rPr lang="zh-CN" altLang="en-US" dirty="0">
                <a:latin typeface="微软雅黑" pitchFamily="34" charset="-122"/>
                <a:ea typeface="微软雅黑" pitchFamily="34" charset="-122"/>
                <a:cs typeface="+mj-cs"/>
              </a:rPr>
              <a:t>技术</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8658" name="Rectangle 2"/>
          <p:cNvSpPr>
            <a:spLocks noGrp="1" noChangeArrowheads="1"/>
          </p:cNvSpPr>
          <p:nvPr>
            <p:ph type="title"/>
          </p:nvPr>
        </p:nvSpPr>
        <p:spPr>
          <a:xfrm>
            <a:off x="0" y="0"/>
            <a:ext cx="7793037" cy="9017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常见的存储器扩充装置</a:t>
            </a:r>
          </a:p>
        </p:txBody>
      </p:sp>
      <p:sp>
        <p:nvSpPr>
          <p:cNvPr id="178179" name="Rectangle 3"/>
          <p:cNvSpPr>
            <a:spLocks noGrp="1" noChangeArrowheads="1"/>
          </p:cNvSpPr>
          <p:nvPr>
            <p:ph type="body" sz="half" idx="1"/>
          </p:nvPr>
        </p:nvSpPr>
        <p:spPr>
          <a:xfrm>
            <a:off x="522288" y="1223963"/>
            <a:ext cx="6667500" cy="1144587"/>
          </a:xfrm>
        </p:spPr>
        <p:txBody>
          <a:bodyPr/>
          <a:lstStyle/>
          <a:p>
            <a:pPr eaLnBrk="1" hangingPunct="1">
              <a:lnSpc>
                <a:spcPct val="85000"/>
              </a:lnSpc>
            </a:pPr>
            <a:r>
              <a:rPr kumimoji="0" lang="en-US" altLang="zh-CN" sz="2800" smtClean="0"/>
              <a:t>CF</a:t>
            </a:r>
            <a:r>
              <a:rPr kumimoji="0" lang="zh-CN" altLang="en-US" sz="2800" smtClean="0"/>
              <a:t>扩充装</a:t>
            </a:r>
            <a:r>
              <a:rPr kumimoji="0" lang="en-US" altLang="zh-CN" sz="2800" smtClean="0"/>
              <a:t>Compact Flash</a:t>
            </a:r>
          </a:p>
          <a:p>
            <a:pPr lvl="1" eaLnBrk="1" hangingPunct="1">
              <a:lnSpc>
                <a:spcPct val="85000"/>
              </a:lnSpc>
            </a:pPr>
            <a:r>
              <a:rPr kumimoji="0" lang="zh-CN" altLang="en-US" sz="2400" smtClean="0"/>
              <a:t>所有</a:t>
            </a:r>
            <a:r>
              <a:rPr kumimoji="0" lang="en-US" altLang="zh-CN" sz="2400" smtClean="0"/>
              <a:t>Windows CE </a:t>
            </a:r>
            <a:r>
              <a:rPr kumimoji="0" lang="zh-CN" altLang="en-US" sz="2400" smtClean="0"/>
              <a:t>支持</a:t>
            </a:r>
          </a:p>
        </p:txBody>
      </p:sp>
      <p:pic>
        <p:nvPicPr>
          <p:cNvPr id="17818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52425" y="2414588"/>
            <a:ext cx="8334375" cy="2998787"/>
          </a:xfrm>
        </p:spPr>
      </p:pic>
    </p:spTree>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706" name="Rectangle 2"/>
          <p:cNvSpPr>
            <a:spLocks noGrp="1" noChangeArrowheads="1"/>
          </p:cNvSpPr>
          <p:nvPr>
            <p:ph type="title"/>
          </p:nvPr>
        </p:nvSpPr>
        <p:spPr>
          <a:xfrm>
            <a:off x="0" y="0"/>
            <a:ext cx="7793037" cy="9017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常见的存储器扩充装置</a:t>
            </a:r>
          </a:p>
        </p:txBody>
      </p:sp>
      <p:sp>
        <p:nvSpPr>
          <p:cNvPr id="180227" name="Rectangle 3"/>
          <p:cNvSpPr>
            <a:spLocks noGrp="1" noChangeArrowheads="1"/>
          </p:cNvSpPr>
          <p:nvPr>
            <p:ph type="body" sz="half" idx="1"/>
          </p:nvPr>
        </p:nvSpPr>
        <p:spPr>
          <a:xfrm>
            <a:off x="522288" y="1223963"/>
            <a:ext cx="6743700" cy="898525"/>
          </a:xfrm>
        </p:spPr>
        <p:txBody>
          <a:bodyPr/>
          <a:lstStyle/>
          <a:p>
            <a:pPr eaLnBrk="1" hangingPunct="1">
              <a:lnSpc>
                <a:spcPct val="75000"/>
              </a:lnSpc>
            </a:pPr>
            <a:r>
              <a:rPr kumimoji="0" lang="en-US" altLang="zh-CN" sz="2400" smtClean="0"/>
              <a:t>SD</a:t>
            </a:r>
            <a:r>
              <a:rPr kumimoji="0" lang="zh-CN" altLang="en-US" sz="2400" smtClean="0"/>
              <a:t>扩充装置（</a:t>
            </a:r>
            <a:r>
              <a:rPr kumimoji="0" lang="en-US" altLang="zh-CN" sz="2400" smtClean="0"/>
              <a:t>Secure Digital</a:t>
            </a:r>
            <a:r>
              <a:rPr kumimoji="0" lang="zh-CN" altLang="en-US" sz="2400" smtClean="0"/>
              <a:t>）</a:t>
            </a:r>
          </a:p>
          <a:p>
            <a:pPr lvl="1" eaLnBrk="1" hangingPunct="1">
              <a:lnSpc>
                <a:spcPct val="75000"/>
              </a:lnSpc>
            </a:pPr>
            <a:r>
              <a:rPr kumimoji="0" lang="en-US" altLang="zh-CN" sz="2000" smtClean="0"/>
              <a:t>Panasonic Scandisk Toshiba</a:t>
            </a:r>
          </a:p>
        </p:txBody>
      </p:sp>
      <p:pic>
        <p:nvPicPr>
          <p:cNvPr id="18022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73300" y="2136775"/>
            <a:ext cx="3881438" cy="4294188"/>
          </a:xfrm>
        </p:spPr>
      </p:pic>
    </p:spTree>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1730" name="Rectangle 2"/>
          <p:cNvSpPr>
            <a:spLocks noGrp="1" noChangeArrowheads="1"/>
          </p:cNvSpPr>
          <p:nvPr>
            <p:ph type="title"/>
          </p:nvPr>
        </p:nvSpPr>
        <p:spPr>
          <a:xfrm>
            <a:off x="0" y="0"/>
            <a:ext cx="7793037" cy="9017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zh-CN" altLang="en-US" dirty="0">
                <a:latin typeface="微软雅黑" pitchFamily="34" charset="-122"/>
                <a:ea typeface="微软雅黑" pitchFamily="34" charset="-122"/>
                <a:cs typeface="+mj-cs"/>
              </a:rPr>
              <a:t>常见的存储器扩充装置</a:t>
            </a:r>
          </a:p>
        </p:txBody>
      </p:sp>
      <p:sp>
        <p:nvSpPr>
          <p:cNvPr id="182275" name="Rectangle 3"/>
          <p:cNvSpPr>
            <a:spLocks noGrp="1" noChangeArrowheads="1"/>
          </p:cNvSpPr>
          <p:nvPr>
            <p:ph type="body" sz="half" idx="1"/>
          </p:nvPr>
        </p:nvSpPr>
        <p:spPr>
          <a:xfrm>
            <a:off x="522288" y="1223963"/>
            <a:ext cx="7500937" cy="898525"/>
          </a:xfrm>
        </p:spPr>
        <p:txBody>
          <a:bodyPr/>
          <a:lstStyle/>
          <a:p>
            <a:pPr eaLnBrk="1" hangingPunct="1">
              <a:lnSpc>
                <a:spcPct val="90000"/>
              </a:lnSpc>
            </a:pPr>
            <a:r>
              <a:rPr kumimoji="0" lang="en-US" altLang="zh-CN" sz="2800" smtClean="0"/>
              <a:t>Memory Stick</a:t>
            </a:r>
          </a:p>
          <a:p>
            <a:pPr lvl="1" eaLnBrk="1" hangingPunct="1">
              <a:lnSpc>
                <a:spcPct val="90000"/>
              </a:lnSpc>
            </a:pPr>
            <a:r>
              <a:rPr kumimoji="0" lang="en-US" altLang="zh-CN" sz="2400" smtClean="0"/>
              <a:t>Sony</a:t>
            </a:r>
          </a:p>
        </p:txBody>
      </p:sp>
      <p:pic>
        <p:nvPicPr>
          <p:cNvPr id="18227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797050" y="2754313"/>
            <a:ext cx="5229225" cy="2452687"/>
          </a:xfrm>
        </p:spPr>
      </p:pic>
    </p:spTree>
  </p:cSld>
  <p:clrMapOvr>
    <a:masterClrMapping/>
  </p:clrMapOvr>
  <p:transition spd="med">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793037" cy="9017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smtClean="0">
                <a:latin typeface="微软雅黑" pitchFamily="34" charset="-122"/>
                <a:ea typeface="微软雅黑" pitchFamily="34" charset="-122"/>
                <a:cs typeface="+mj-cs"/>
              </a:rPr>
              <a:t>SD</a:t>
            </a:r>
            <a:r>
              <a:rPr lang="zh-CN" altLang="en-US" dirty="0" smtClean="0">
                <a:latin typeface="微软雅黑" pitchFamily="34" charset="-122"/>
                <a:ea typeface="微软雅黑" pitchFamily="34" charset="-122"/>
                <a:cs typeface="+mj-cs"/>
              </a:rPr>
              <a:t>、</a:t>
            </a:r>
            <a:r>
              <a:rPr lang="en-US" altLang="zh-CN" dirty="0" smtClean="0">
                <a:latin typeface="微软雅黑" pitchFamily="34" charset="-122"/>
                <a:ea typeface="微软雅黑" pitchFamily="34" charset="-122"/>
                <a:cs typeface="+mj-cs"/>
              </a:rPr>
              <a:t>Mini-SD</a:t>
            </a:r>
            <a:r>
              <a:rPr lang="zh-CN" altLang="en-US" dirty="0" smtClean="0">
                <a:latin typeface="微软雅黑" pitchFamily="34" charset="-122"/>
                <a:ea typeface="微软雅黑" pitchFamily="34" charset="-122"/>
                <a:cs typeface="+mj-cs"/>
              </a:rPr>
              <a:t>、</a:t>
            </a:r>
            <a:r>
              <a:rPr lang="en-US" altLang="zh-CN" dirty="0" smtClean="0">
                <a:latin typeface="微软雅黑" pitchFamily="34" charset="-122"/>
                <a:ea typeface="微软雅黑" pitchFamily="34" charset="-122"/>
                <a:cs typeface="+mj-cs"/>
              </a:rPr>
              <a:t>MICRO-SD</a:t>
            </a:r>
            <a:endParaRPr lang="zh-CN" altLang="en-US" dirty="0">
              <a:latin typeface="微软雅黑" pitchFamily="34" charset="-122"/>
              <a:ea typeface="微软雅黑" pitchFamily="34" charset="-122"/>
              <a:cs typeface="+mj-cs"/>
            </a:endParaRPr>
          </a:p>
        </p:txBody>
      </p:sp>
      <p:pic>
        <p:nvPicPr>
          <p:cNvPr id="184323" name="图片 4" descr="comparision-of-sd-mini-sd-microsd-c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1913" y="1230313"/>
            <a:ext cx="339407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en-US" altLang="zh-CN" dirty="0">
                <a:cs typeface="+mj-cs"/>
              </a:rPr>
              <a:t> </a:t>
            </a:r>
            <a:r>
              <a:rPr lang="zh-CN" altLang="en-US" sz="4800" dirty="0" smtClean="0">
                <a:cs typeface="+mj-cs"/>
              </a:rPr>
              <a:t>完</a:t>
            </a:r>
            <a:endParaRPr lang="zh-CN" altLang="en-US" sz="4800" dirty="0">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568325" y="1223963"/>
            <a:ext cx="8021638" cy="5178425"/>
          </a:xfrm>
        </p:spPr>
        <p:txBody>
          <a:bodyPr/>
          <a:lstStyle/>
          <a:p>
            <a:pPr eaLnBrk="1" hangingPunct="1">
              <a:lnSpc>
                <a:spcPct val="90000"/>
              </a:lnSpc>
            </a:pPr>
            <a:r>
              <a:rPr kumimoji="0" lang="zh-CN" altLang="en-US" sz="2800" smtClean="0"/>
              <a:t>背景</a:t>
            </a:r>
            <a:r>
              <a:rPr kumimoji="0" lang="en-US" altLang="zh-CN" sz="2800" smtClean="0"/>
              <a:t>:  </a:t>
            </a:r>
            <a:r>
              <a:rPr kumimoji="0" lang="zh-CN" altLang="en-US" sz="2800" smtClean="0"/>
              <a:t>存储资源紧缺</a:t>
            </a:r>
            <a:r>
              <a:rPr kumimoji="0" lang="en-US" altLang="zh-CN" sz="2800" smtClean="0"/>
              <a:t>, </a:t>
            </a:r>
            <a:r>
              <a:rPr kumimoji="0" lang="zh-CN" altLang="en-US" sz="2800" smtClean="0"/>
              <a:t>强调编译优化</a:t>
            </a:r>
          </a:p>
          <a:p>
            <a:pPr eaLnBrk="1" hangingPunct="1">
              <a:lnSpc>
                <a:spcPct val="90000"/>
              </a:lnSpc>
            </a:pPr>
            <a:r>
              <a:rPr kumimoji="0" lang="zh-CN" altLang="en-US" sz="2800" smtClean="0"/>
              <a:t>增强指令功能，设置一些功能复杂的指令，把一些原来由软件实现的、常用的功能改用硬件的（微程序）</a:t>
            </a:r>
            <a:r>
              <a:rPr kumimoji="0" lang="zh-CN" altLang="en-US" sz="2800" b="1" smtClean="0"/>
              <a:t>指令系统来实现</a:t>
            </a:r>
          </a:p>
          <a:p>
            <a:pPr eaLnBrk="1" hangingPunct="1">
              <a:lnSpc>
                <a:spcPct val="90000"/>
              </a:lnSpc>
            </a:pPr>
            <a:r>
              <a:rPr kumimoji="0" lang="zh-CN" altLang="en-US" sz="2800" smtClean="0"/>
              <a:t>为节省存储空间，强调高代码密度，指令格式</a:t>
            </a:r>
            <a:r>
              <a:rPr kumimoji="0" lang="zh-CN" altLang="en-US" sz="2800" b="1" smtClean="0"/>
              <a:t>不固定</a:t>
            </a:r>
            <a:r>
              <a:rPr kumimoji="0" lang="zh-CN" altLang="en-US" sz="2800" smtClean="0"/>
              <a:t>，指令可长可短，操作数可多可少</a:t>
            </a:r>
          </a:p>
          <a:p>
            <a:pPr eaLnBrk="1" hangingPunct="1">
              <a:lnSpc>
                <a:spcPct val="90000"/>
              </a:lnSpc>
            </a:pPr>
            <a:r>
              <a:rPr kumimoji="0" lang="zh-CN" altLang="en-US" sz="2800" smtClean="0"/>
              <a:t>寻址方式复杂多样，操作数可来自寄存器，也可来自存储器</a:t>
            </a:r>
          </a:p>
          <a:p>
            <a:pPr eaLnBrk="1" hangingPunct="1">
              <a:lnSpc>
                <a:spcPct val="90000"/>
              </a:lnSpc>
            </a:pPr>
            <a:r>
              <a:rPr kumimoji="0" lang="zh-CN" altLang="en-US" sz="2800" smtClean="0"/>
              <a:t>采用微程序控制，执行每条指令均需完成一个</a:t>
            </a:r>
            <a:r>
              <a:rPr kumimoji="0" lang="zh-CN" altLang="en-US" sz="2800" b="1" smtClean="0"/>
              <a:t>微指令序列</a:t>
            </a:r>
          </a:p>
          <a:p>
            <a:pPr eaLnBrk="1" hangingPunct="1">
              <a:lnSpc>
                <a:spcPct val="90000"/>
              </a:lnSpc>
            </a:pPr>
            <a:r>
              <a:rPr kumimoji="0" lang="en-US" altLang="zh-CN" sz="2800" smtClean="0"/>
              <a:t>CPI &gt; </a:t>
            </a:r>
            <a:r>
              <a:rPr kumimoji="0" lang="zh-CN" altLang="en-US" sz="2800" smtClean="0"/>
              <a:t>５，指令越复杂，</a:t>
            </a:r>
            <a:r>
              <a:rPr kumimoji="0" lang="en-US" altLang="zh-CN" sz="2800" smtClean="0"/>
              <a:t>CPI</a:t>
            </a:r>
            <a:r>
              <a:rPr kumimoji="0" lang="zh-CN" altLang="en-US" sz="2800" smtClean="0"/>
              <a:t>越大。</a:t>
            </a:r>
          </a:p>
        </p:txBody>
      </p:sp>
      <p:sp>
        <p:nvSpPr>
          <p:cNvPr id="2028546" name="Rectangle 2"/>
          <p:cNvSpPr>
            <a:spLocks noGrp="1" noChangeArrowheads="1"/>
          </p:cNvSpPr>
          <p:nvPr>
            <p:ph type="title"/>
          </p:nvPr>
        </p:nvSpPr>
        <p:spPr>
          <a:xfrm>
            <a:off x="0" y="0"/>
            <a:ext cx="7742663"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CISC</a:t>
            </a:r>
            <a:r>
              <a:rPr lang="zh-CN" altLang="en-US" dirty="0">
                <a:latin typeface="微软雅黑" pitchFamily="34" charset="-122"/>
                <a:ea typeface="微软雅黑" pitchFamily="34" charset="-122"/>
                <a:cs typeface="+mj-cs"/>
              </a:rPr>
              <a:t>的背景和特点    </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57200" y="1081088"/>
            <a:ext cx="8386763" cy="5208587"/>
          </a:xfrm>
        </p:spPr>
        <p:txBody>
          <a:bodyPr/>
          <a:lstStyle/>
          <a:p>
            <a:pPr eaLnBrk="1" hangingPunct="1">
              <a:lnSpc>
                <a:spcPct val="90000"/>
              </a:lnSpc>
            </a:pPr>
            <a:r>
              <a:rPr kumimoji="0" lang="zh-CN" altLang="en-US" sz="2800" smtClean="0">
                <a:latin typeface="宋体" panose="02010600030101010101" pitchFamily="2" charset="-122"/>
              </a:rPr>
              <a:t>指令使用频度不均衡。</a:t>
            </a:r>
          </a:p>
          <a:p>
            <a:pPr lvl="1" eaLnBrk="1" hangingPunct="1">
              <a:lnSpc>
                <a:spcPct val="90000"/>
              </a:lnSpc>
            </a:pPr>
            <a:r>
              <a:rPr kumimoji="0" lang="zh-CN" altLang="en-US" sz="2400" smtClean="0">
                <a:latin typeface="宋体" panose="02010600030101010101" pitchFamily="2" charset="-122"/>
              </a:rPr>
              <a:t>高频度使用的指令占据了绝大部分的执行时间，扩充的复杂指令往往是</a:t>
            </a:r>
            <a:r>
              <a:rPr kumimoji="0" lang="zh-CN" altLang="en-US" sz="2400" b="1" smtClean="0">
                <a:latin typeface="宋体" panose="02010600030101010101" pitchFamily="2" charset="-122"/>
              </a:rPr>
              <a:t>低频度</a:t>
            </a:r>
            <a:r>
              <a:rPr kumimoji="0" lang="zh-CN" altLang="en-US" sz="2400" smtClean="0">
                <a:latin typeface="宋体" panose="02010600030101010101" pitchFamily="2" charset="-122"/>
              </a:rPr>
              <a:t>指令。</a:t>
            </a:r>
          </a:p>
          <a:p>
            <a:pPr eaLnBrk="1" hangingPunct="1">
              <a:lnSpc>
                <a:spcPct val="90000"/>
              </a:lnSpc>
            </a:pPr>
            <a:r>
              <a:rPr kumimoji="0" lang="zh-CN" altLang="en-US" sz="2800" smtClean="0">
                <a:latin typeface="宋体" panose="02010600030101010101" pitchFamily="2" charset="-122"/>
              </a:rPr>
              <a:t>大量复杂指令的控制逻辑不规整，不适于</a:t>
            </a:r>
            <a:r>
              <a:rPr kumimoji="0" lang="en-US" altLang="zh-CN" sz="2800" smtClean="0">
                <a:latin typeface="宋体" panose="02010600030101010101" pitchFamily="2" charset="-122"/>
              </a:rPr>
              <a:t>VLSI</a:t>
            </a:r>
            <a:r>
              <a:rPr kumimoji="0" lang="zh-CN" altLang="en-US" sz="2800" smtClean="0">
                <a:latin typeface="宋体" panose="02010600030101010101" pitchFamily="2" charset="-122"/>
              </a:rPr>
              <a:t>工艺</a:t>
            </a:r>
          </a:p>
          <a:p>
            <a:pPr lvl="1" eaLnBrk="1" hangingPunct="1">
              <a:lnSpc>
                <a:spcPct val="90000"/>
              </a:lnSpc>
            </a:pPr>
            <a:r>
              <a:rPr kumimoji="0" lang="en-US" altLang="zh-CN" sz="2400" smtClean="0">
                <a:latin typeface="宋体" panose="02010600030101010101" pitchFamily="2" charset="-122"/>
              </a:rPr>
              <a:t>VLSI</a:t>
            </a:r>
            <a:r>
              <a:rPr kumimoji="0" lang="zh-CN" altLang="en-US" sz="2400" smtClean="0">
                <a:latin typeface="宋体" panose="02010600030101010101" pitchFamily="2" charset="-122"/>
              </a:rPr>
              <a:t>的出现，使单芯片处理机希望采用规整的硬联逻辑实现，而不希望用微程序，因为微程序的使用反而制约了速度提高。</a:t>
            </a:r>
            <a:r>
              <a:rPr kumimoji="0" lang="en-US" altLang="zh-CN" sz="2400" smtClean="0">
                <a:latin typeface="宋体" panose="02010600030101010101" pitchFamily="2" charset="-122"/>
              </a:rPr>
              <a:t>(</a:t>
            </a:r>
            <a:r>
              <a:rPr kumimoji="0" lang="zh-CN" altLang="en-US" sz="2400" smtClean="0">
                <a:latin typeface="宋体" panose="02010600030101010101" pitchFamily="2" charset="-122"/>
              </a:rPr>
              <a:t>微码的存控速度比</a:t>
            </a:r>
            <a:r>
              <a:rPr kumimoji="0" lang="en-US" altLang="zh-CN" sz="2400" smtClean="0">
                <a:latin typeface="宋体" panose="02010600030101010101" pitchFamily="2" charset="-122"/>
              </a:rPr>
              <a:t>CPU</a:t>
            </a:r>
            <a:r>
              <a:rPr kumimoji="0" lang="zh-CN" altLang="en-US" sz="2400" smtClean="0">
                <a:latin typeface="宋体" panose="02010600030101010101" pitchFamily="2" charset="-122"/>
              </a:rPr>
              <a:t>慢</a:t>
            </a:r>
            <a:r>
              <a:rPr kumimoji="0" lang="en-US" altLang="zh-CN" sz="2400" smtClean="0">
                <a:latin typeface="宋体" panose="02010600030101010101" pitchFamily="2" charset="-122"/>
              </a:rPr>
              <a:t>5-10</a:t>
            </a:r>
            <a:r>
              <a:rPr kumimoji="0" lang="zh-CN" altLang="en-US" sz="2400" smtClean="0">
                <a:latin typeface="宋体" panose="02010600030101010101" pitchFamily="2" charset="-122"/>
              </a:rPr>
              <a:t>倍</a:t>
            </a:r>
            <a:r>
              <a:rPr kumimoji="0" lang="en-US" altLang="zh-CN" sz="2400" smtClean="0">
                <a:latin typeface="宋体" panose="02010600030101010101" pitchFamily="2" charset="-122"/>
              </a:rPr>
              <a:t>)</a:t>
            </a:r>
            <a:r>
              <a:rPr kumimoji="0" lang="zh-CN" altLang="en-US" sz="2400" smtClean="0">
                <a:latin typeface="宋体" panose="02010600030101010101" pitchFamily="2" charset="-122"/>
              </a:rPr>
              <a:t>。</a:t>
            </a:r>
          </a:p>
          <a:p>
            <a:pPr eaLnBrk="1" hangingPunct="1">
              <a:lnSpc>
                <a:spcPct val="90000"/>
              </a:lnSpc>
            </a:pPr>
            <a:r>
              <a:rPr kumimoji="0" lang="zh-CN" altLang="en-US" sz="2800" smtClean="0">
                <a:latin typeface="宋体" panose="02010600030101010101" pitchFamily="2" charset="-122"/>
              </a:rPr>
              <a:t>软硬功能分配</a:t>
            </a:r>
          </a:p>
          <a:p>
            <a:pPr lvl="1" eaLnBrk="1" hangingPunct="1">
              <a:lnSpc>
                <a:spcPct val="90000"/>
              </a:lnSpc>
            </a:pPr>
            <a:r>
              <a:rPr kumimoji="0" lang="zh-CN" altLang="en-US" sz="2400" smtClean="0">
                <a:latin typeface="宋体" panose="02010600030101010101" pitchFamily="2" charset="-122"/>
              </a:rPr>
              <a:t>复杂指令增加硬件的复杂度，使指令执行周期大大加长，直接访存次数增多，数据重复</a:t>
            </a:r>
            <a:r>
              <a:rPr kumimoji="0" lang="zh-CN" altLang="en-US" sz="2400" b="1" smtClean="0">
                <a:latin typeface="宋体" panose="02010600030101010101" pitchFamily="2" charset="-122"/>
              </a:rPr>
              <a:t>利用率低</a:t>
            </a:r>
            <a:r>
              <a:rPr kumimoji="0" lang="zh-CN" altLang="en-US" sz="2400" smtClean="0">
                <a:latin typeface="宋体" panose="02010600030101010101" pitchFamily="2" charset="-122"/>
              </a:rPr>
              <a:t>。</a:t>
            </a:r>
          </a:p>
          <a:p>
            <a:pPr eaLnBrk="1" hangingPunct="1">
              <a:lnSpc>
                <a:spcPct val="90000"/>
              </a:lnSpc>
            </a:pPr>
            <a:r>
              <a:rPr kumimoji="0" lang="zh-CN" altLang="en-US" sz="2800" smtClean="0">
                <a:latin typeface="宋体" panose="02010600030101010101" pitchFamily="2" charset="-122"/>
              </a:rPr>
              <a:t>不利于先进指令级</a:t>
            </a:r>
            <a:r>
              <a:rPr kumimoji="0" lang="zh-CN" altLang="en-US" sz="2800" b="1" smtClean="0">
                <a:latin typeface="宋体" panose="02010600030101010101" pitchFamily="2" charset="-122"/>
              </a:rPr>
              <a:t>并行</a:t>
            </a:r>
            <a:r>
              <a:rPr kumimoji="0" lang="zh-CN" altLang="en-US" sz="2800" smtClean="0">
                <a:latin typeface="宋体" panose="02010600030101010101" pitchFamily="2" charset="-122"/>
              </a:rPr>
              <a:t>技术的采用</a:t>
            </a:r>
          </a:p>
          <a:p>
            <a:pPr lvl="1" eaLnBrk="1" hangingPunct="1">
              <a:lnSpc>
                <a:spcPct val="90000"/>
              </a:lnSpc>
            </a:pPr>
            <a:r>
              <a:rPr kumimoji="0" lang="zh-CN" altLang="en-US" smtClean="0">
                <a:latin typeface="宋体" panose="02010600030101010101" pitchFamily="2" charset="-122"/>
              </a:rPr>
              <a:t>流水线技术</a:t>
            </a:r>
          </a:p>
        </p:txBody>
      </p:sp>
      <p:sp>
        <p:nvSpPr>
          <p:cNvPr id="2030594" name="Rectangle 2"/>
          <p:cNvSpPr>
            <a:spLocks noGrp="1" noChangeArrowheads="1"/>
          </p:cNvSpPr>
          <p:nvPr>
            <p:ph type="title"/>
          </p:nvPr>
        </p:nvSpPr>
        <p:spPr>
          <a:xfrm>
            <a:off x="0" y="0"/>
            <a:ext cx="7895063" cy="838200"/>
          </a:xfrm>
        </p:spPr>
        <p:txBody>
          <a:bodyPr>
            <a:scene3d>
              <a:camera prst="orthographicFront"/>
              <a:lightRig rig="soft" dir="t"/>
            </a:scene3d>
          </a:bodyPr>
          <a:lstStyle/>
          <a:p>
            <a:pPr marL="254000" indent="-254000" eaLnBrk="1" fontAlgn="auto" hangingPunct="1">
              <a:spcBef>
                <a:spcPct val="50000"/>
              </a:spcBef>
              <a:spcAft>
                <a:spcPts val="0"/>
              </a:spcAft>
              <a:buSzPct val="75000"/>
              <a:defRPr/>
            </a:pPr>
            <a:r>
              <a:rPr lang="en-US" altLang="zh-CN" dirty="0">
                <a:latin typeface="微软雅黑" pitchFamily="34" charset="-122"/>
                <a:ea typeface="微软雅黑" pitchFamily="34" charset="-122"/>
                <a:cs typeface="+mj-cs"/>
              </a:rPr>
              <a:t>CISC</a:t>
            </a:r>
            <a:r>
              <a:rPr lang="zh-CN" altLang="en-US" dirty="0">
                <a:latin typeface="微软雅黑" pitchFamily="34" charset="-122"/>
                <a:ea typeface="微软雅黑" pitchFamily="34" charset="-122"/>
                <a:cs typeface="+mj-cs"/>
              </a:rPr>
              <a:t>的主要缺点</a:t>
            </a:r>
          </a:p>
        </p:txBody>
      </p:sp>
    </p:spTree>
  </p:cSld>
  <p:clrMapOvr>
    <a:masterClrMapping/>
  </p:clrMapOvr>
  <p:transition spd="slow"/>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2550" tIns="41275" rIns="82550" bIns="41275"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2550" tIns="41275" rIns="82550" bIns="41275"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Improved 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Chinses Translation#">
      <a:majorFont>
        <a:latin typeface="SimSun"/>
        <a:ea typeface=""/>
        <a:cs typeface=""/>
      </a:majorFont>
      <a:minorFont>
        <a:latin typeface="SimSu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21245</TotalTime>
  <Words>6460</Words>
  <Application>Microsoft Office PowerPoint</Application>
  <PresentationFormat>全屏显示(4:3)</PresentationFormat>
  <Paragraphs>932</Paragraphs>
  <Slides>78</Slides>
  <Notes>78</Notes>
  <HiddenSlides>1</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2</vt:i4>
      </vt:variant>
      <vt:variant>
        <vt:lpstr>幻灯片标题</vt:lpstr>
      </vt:variant>
      <vt:variant>
        <vt:i4>78</vt:i4>
      </vt:variant>
    </vt:vector>
  </HeadingPairs>
  <TitlesOfParts>
    <vt:vector size="101" baseType="lpstr">
      <vt:lpstr>微軟正黑體</vt:lpstr>
      <vt:lpstr>ＭＳ Ｐゴシック</vt:lpstr>
      <vt:lpstr>仿宋_GB2312</vt:lpstr>
      <vt:lpstr>黑体</vt:lpstr>
      <vt:lpstr>华文新魏</vt:lpstr>
      <vt:lpstr>楷体_GB2312</vt:lpstr>
      <vt:lpstr>隶书</vt:lpstr>
      <vt:lpstr>宋体</vt:lpstr>
      <vt:lpstr>微软雅黑</vt:lpstr>
      <vt:lpstr>Arial</vt:lpstr>
      <vt:lpstr>Calibri</vt:lpstr>
      <vt:lpstr>Lucida Sans Unicode</vt:lpstr>
      <vt:lpstr>Symbol</vt:lpstr>
      <vt:lpstr>Times New Roman</vt:lpstr>
      <vt:lpstr>Verdana</vt:lpstr>
      <vt:lpstr>Wingdings</vt:lpstr>
      <vt:lpstr>Wingdings 2</vt:lpstr>
      <vt:lpstr>Wingdings 3</vt:lpstr>
      <vt:lpstr>自定义设计方案</vt:lpstr>
      <vt:lpstr>聚合</vt:lpstr>
      <vt:lpstr>Improved ARMTheme</vt:lpstr>
      <vt:lpstr>Image</vt:lpstr>
      <vt:lpstr>位图图像</vt:lpstr>
      <vt:lpstr>PowerPoint 演示文稿</vt:lpstr>
      <vt:lpstr>PowerPoint 演示文稿</vt:lpstr>
      <vt:lpstr>嵌入式软硬件的关系</vt:lpstr>
      <vt:lpstr>构建嵌入式系统时的选择</vt:lpstr>
      <vt:lpstr>嵌入式系统硬件基础</vt:lpstr>
      <vt:lpstr>PowerPoint 演示文稿</vt:lpstr>
      <vt:lpstr>CISC与RISC的数据通道</vt:lpstr>
      <vt:lpstr>CISC的背景和特点    </vt:lpstr>
      <vt:lpstr>CISC的主要缺点</vt:lpstr>
      <vt:lpstr>RISC基本设计思想</vt:lpstr>
      <vt:lpstr>RISC:减少指令平均执行周期数</vt:lpstr>
      <vt:lpstr>RISC的提出与发展</vt:lpstr>
      <vt:lpstr>典型的高性能RISC处理器</vt:lpstr>
      <vt:lpstr>CISC与RISC的对比</vt:lpstr>
      <vt:lpstr>PowerPoint 演示文稿</vt:lpstr>
      <vt:lpstr>PowerPoint 演示文稿</vt:lpstr>
      <vt:lpstr>PowerPoint 演示文稿</vt:lpstr>
      <vt:lpstr>PowerPoint 演示文稿</vt:lpstr>
      <vt:lpstr>指令流水线—以ARM为例</vt:lpstr>
      <vt:lpstr> 最佳流水线</vt:lpstr>
      <vt:lpstr> LDR 流水线举例</vt:lpstr>
      <vt:lpstr>分支流水线举例</vt:lpstr>
      <vt:lpstr>PowerPoint 演示文稿</vt:lpstr>
      <vt:lpstr>高速缓存（CACHE）</vt:lpstr>
      <vt:lpstr>嵌入式处理器体系结构</vt:lpstr>
      <vt:lpstr>32位-64位</vt:lpstr>
      <vt:lpstr>ARM系列</vt:lpstr>
      <vt:lpstr>当前的主流ARM处理器</vt:lpstr>
      <vt:lpstr>ARM处理器的分类</vt:lpstr>
      <vt:lpstr>INTEL的Xscale架构处理器</vt:lpstr>
      <vt:lpstr>MIPS:简介</vt:lpstr>
      <vt:lpstr>MIPS市场</vt:lpstr>
      <vt:lpstr>MIPS</vt:lpstr>
      <vt:lpstr>MIPS产品路线图</vt:lpstr>
      <vt:lpstr>PowerPC体系结构 </vt:lpstr>
      <vt:lpstr>X86体系结构</vt:lpstr>
      <vt:lpstr>总线概述</vt:lpstr>
      <vt:lpstr>总线概述</vt:lpstr>
      <vt:lpstr>PowerPoint 演示文稿</vt:lpstr>
      <vt:lpstr>总线概述-典型PC机总线结构</vt:lpstr>
      <vt:lpstr>总线概述-嵌入式系统总线</vt:lpstr>
      <vt:lpstr>AMBA总线</vt:lpstr>
      <vt:lpstr>AMBA总线</vt:lpstr>
      <vt:lpstr>AMBA总线 － S3C2410X</vt:lpstr>
      <vt:lpstr>AMBA总线-AHB</vt:lpstr>
      <vt:lpstr>AMBA总线-AHB</vt:lpstr>
      <vt:lpstr>ISA</vt:lpstr>
      <vt:lpstr>PCI</vt:lpstr>
      <vt:lpstr>PCI－力不从心</vt:lpstr>
      <vt:lpstr>3GIO-PCI Express</vt:lpstr>
      <vt:lpstr>CPCI</vt:lpstr>
      <vt:lpstr>PC104</vt:lpstr>
      <vt:lpstr>I2C</vt:lpstr>
      <vt:lpstr>CAN（Controller Area Network）</vt:lpstr>
      <vt:lpstr>输入与输出接口</vt:lpstr>
      <vt:lpstr>Bluetooth 接口</vt:lpstr>
      <vt:lpstr>蓝牙和红外接口的比较</vt:lpstr>
      <vt:lpstr>USB（Universal Serial Bus ）</vt:lpstr>
      <vt:lpstr>Ethernet/Fast Ethernet</vt:lpstr>
      <vt:lpstr>IEEE1394</vt:lpstr>
      <vt:lpstr>无线局域网</vt:lpstr>
      <vt:lpstr>GSM&amp;GPRS</vt:lpstr>
      <vt:lpstr>CDMA </vt:lpstr>
      <vt:lpstr>显示外设-LCD显示器</vt:lpstr>
      <vt:lpstr>LCD显示器类型</vt:lpstr>
      <vt:lpstr>触摸屏 </vt:lpstr>
      <vt:lpstr>PowerPoint 演示文稿</vt:lpstr>
      <vt:lpstr>电容式触摸屏</vt:lpstr>
      <vt:lpstr>PowerPoint 演示文稿</vt:lpstr>
      <vt:lpstr>PowerPoint 演示文稿</vt:lpstr>
      <vt:lpstr>闪速存储器(FLASH) </vt:lpstr>
      <vt:lpstr>NOR技术</vt:lpstr>
      <vt:lpstr>NAND技术</vt:lpstr>
      <vt:lpstr>常见的存储器扩充装置</vt:lpstr>
      <vt:lpstr>常见的存储器扩充装置</vt:lpstr>
      <vt:lpstr>常见的存储器扩充装置</vt:lpstr>
      <vt:lpstr>SD、Mini-SD、MICRO-SD</vt:lpstr>
      <vt:lpstr> 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manyi</dc:creator>
  <cp:lastModifiedBy>Microsoft 帐户</cp:lastModifiedBy>
  <cp:revision>522</cp:revision>
  <dcterms:created xsi:type="dcterms:W3CDTF">2001-06-18T05:13:16Z</dcterms:created>
  <dcterms:modified xsi:type="dcterms:W3CDTF">2021-03-15T04:33:53Z</dcterms:modified>
</cp:coreProperties>
</file>