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7" r:id="rId2"/>
    <p:sldId id="266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B3253-C112-4EF8-B8B4-BF806B9A9DA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6E41-9CD9-4D9E-BCB9-A38432783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7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/>
            <a:endParaRPr lang="zh-CN" altLang="zh-CN"/>
          </a:p>
        </p:txBody>
      </p:sp>
      <p:sp>
        <p:nvSpPr>
          <p:cNvPr id="34819" name="Rectangle 14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2B4AE65-B3D6-4377-A075-31642EC9C108}" type="datetime1">
              <a:rPr lang="zh-CN" altLang="zh-CN"/>
              <a:pPr/>
              <a:t>2021/4/12</a:t>
            </a:fld>
            <a:endParaRPr kumimoji="1" lang="zh-CN" altLang="zh-CN"/>
          </a:p>
        </p:txBody>
      </p:sp>
      <p:sp>
        <p:nvSpPr>
          <p:cNvPr id="34820" name="Rectangle 2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/>
            <a:endParaRPr lang="zh-CN" altLang="zh-CN"/>
          </a:p>
        </p:txBody>
      </p:sp>
      <p:sp>
        <p:nvSpPr>
          <p:cNvPr id="34821" name="Rectangle 2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/>
            <a:fld id="{971C4511-CC14-44FF-82FB-81164D961B5A}" type="slidenum">
              <a:rPr lang="zh-CN" altLang="zh-CN"/>
              <a:pPr eaLnBrk="0"/>
              <a:t>3</a:t>
            </a:fld>
            <a:endParaRPr kumimoji="1" lang="zh-CN" altLang="zh-CN"/>
          </a:p>
        </p:txBody>
      </p:sp>
      <p:sp>
        <p:nvSpPr>
          <p:cNvPr id="34822" name="Rectangle 11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322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4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5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2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8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8D0C1-51DB-42DE-A0F5-50F3A3045221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2A3CA8-DB32-46EF-A20F-EFB5CC34DA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rssee2018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msim.cs.uvic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66708"/>
          </a:xfrm>
        </p:spPr>
        <p:txBody>
          <a:bodyPr/>
          <a:lstStyle/>
          <a:p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题目：在自己的电脑上搭建</a:t>
            </a:r>
            <a:r>
              <a:rPr lang="en-US" altLang="zh-CN" sz="2400" dirty="0" smtClean="0"/>
              <a:t>ARMSIM</a:t>
            </a:r>
            <a:r>
              <a:rPr lang="zh-CN" altLang="en-US" sz="2400" dirty="0" smtClean="0"/>
              <a:t>指令模拟</a:t>
            </a:r>
            <a:r>
              <a:rPr lang="zh-CN" altLang="en-US" sz="2400" smtClean="0"/>
              <a:t>环境</a:t>
            </a:r>
            <a:r>
              <a:rPr lang="zh-CN" altLang="en-US" sz="2400" smtClean="0"/>
              <a:t>。运行一个示例程序。</a:t>
            </a:r>
            <a:endParaRPr lang="en-US" altLang="zh-CN" sz="2400" dirty="0" smtClean="0"/>
          </a:p>
          <a:p>
            <a:r>
              <a:rPr lang="zh-CN" altLang="en-US" sz="2400" dirty="0" smtClean="0"/>
              <a:t>交作业：发回</a:t>
            </a:r>
            <a:r>
              <a:rPr lang="en-US" altLang="zh-CN" sz="2400" dirty="0" smtClean="0"/>
              <a:t>ARMSIM</a:t>
            </a:r>
            <a:r>
              <a:rPr lang="zh-CN" altLang="en-US" sz="2400" dirty="0" smtClean="0"/>
              <a:t>正常运行的截图。</a:t>
            </a:r>
            <a:endParaRPr lang="en-US" altLang="zh-CN" sz="2400" dirty="0" smtClean="0"/>
          </a:p>
          <a:p>
            <a:r>
              <a:rPr lang="zh-CN" altLang="en-US" sz="2400" dirty="0" smtClean="0"/>
              <a:t>邮箱：</a:t>
            </a:r>
            <a:r>
              <a:rPr lang="en-US" altLang="zh-CN" sz="2400" dirty="0" smtClean="0">
                <a:hlinkClick r:id="rId2"/>
              </a:rPr>
              <a:t>qrssee2018@163.com</a:t>
            </a:r>
            <a:r>
              <a:rPr lang="zh-CN" altLang="en-US" sz="2400" dirty="0" smtClean="0"/>
              <a:t>，邮件写明班级、学号、姓名。</a:t>
            </a:r>
            <a:endParaRPr lang="en-US" altLang="zh-CN" sz="2400" dirty="0" smtClean="0"/>
          </a:p>
          <a:p>
            <a:r>
              <a:rPr lang="zh-CN" altLang="en-US" sz="2400" dirty="0" smtClean="0"/>
              <a:t>时间：下次上课前。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73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ArmSim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http://armsim.cs.uvic.ca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/>
              <a:t>ARMSim</a:t>
            </a:r>
            <a:r>
              <a:rPr lang="en-US" altLang="zh-CN" dirty="0"/>
              <a:t># is a desktop application running in a Windows environment. It allows users to simulate the execution of ARM assembly language programs on a system based on the ARM7TDMI processor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4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42324"/>
          </a:xfrm>
        </p:spPr>
        <p:txBody>
          <a:bodyPr/>
          <a:lstStyle/>
          <a:p>
            <a:r>
              <a:rPr kumimoji="1" lang="zh-CN" altLang="zh-CN" dirty="0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ARM</a:t>
            </a:r>
            <a:r>
              <a:rPr kumimoji="1" lang="en-US" altLang="zh-CN" dirty="0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GNU</a:t>
            </a:r>
            <a:r>
              <a:rPr kumimoji="1" lang="zh-CN" altLang="en-US" dirty="0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汇编语言</a:t>
            </a:r>
            <a:r>
              <a:rPr kumimoji="1" lang="zh-CN" altLang="en-US" dirty="0" smtClean="0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</a:t>
            </a:r>
            <a:endParaRPr lang="zh-CN" alt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ARM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汇编语言程序里，有一些特殊指令助记符，这些助记符与指令系统的助记符不同，没有相对应的操作码，通常称这些特殊指令助记符为伪指令，他们所完成的操作称为伪操作。伪指令在源程序中的作用是为完成汇编程序作各种准备工作的，这些伪指令仅在汇编过程中起作用，一旦汇编结束，伪指令的使命就完成。</a:t>
            </a:r>
          </a:p>
          <a:p>
            <a:pPr>
              <a:spcAft>
                <a:spcPct val="10000"/>
              </a:spcAft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ARM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的汇编程序中，有如下几种伪指令：符号定义伪指令、数据定义伪指令、汇编控制伪指令、宏指令以及其他伪指令。</a:t>
            </a:r>
          </a:p>
        </p:txBody>
      </p:sp>
    </p:spTree>
    <p:extLst>
      <p:ext uri="{BB962C8B-B14F-4D97-AF65-F5344CB8AC3E}">
        <p14:creationId xmlns:p14="http://schemas.microsoft.com/office/powerpoint/2010/main" val="208629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7" decel="100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7" decel="100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133477"/>
            <a:ext cx="7886700" cy="13255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基于</a:t>
            </a:r>
            <a:r>
              <a:rPr lang="en-US" altLang="zh-CN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GCC(</a:t>
            </a:r>
            <a:r>
              <a:rPr lang="en-US" altLang="zh-CN" sz="4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linux</a:t>
            </a:r>
            <a:r>
              <a:rPr lang="zh-CN" altLang="en-US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下</a:t>
            </a:r>
            <a:r>
              <a:rPr lang="en-US" altLang="zh-CN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编译器</a:t>
            </a:r>
            <a:r>
              <a:rPr lang="en-US" altLang="zh-CN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GNU</a:t>
            </a:r>
            <a:r>
              <a:rPr lang="zh-CN" altLang="en-US" sz="4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的汇编语言程序框架</a:t>
            </a:r>
            <a:endParaRPr lang="en-US" altLang="zh-CN" sz="4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585532"/>
            <a:ext cx="6412103" cy="48641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 	.text</a:t>
            </a:r>
          </a:p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_start:  	.global 		start</a:t>
            </a:r>
          </a:p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	.global		main</a:t>
            </a:r>
          </a:p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	b		main</a:t>
            </a:r>
          </a:p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main:	</a:t>
            </a:r>
            <a:r>
              <a:rPr lang="en-US" altLang="zh-CN" sz="2800" dirty="0" err="1">
                <a:ea typeface="宋体" panose="02010600030101010101" pitchFamily="2" charset="-122"/>
              </a:rPr>
              <a:t>mov</a:t>
            </a:r>
            <a:r>
              <a:rPr lang="en-US" altLang="zh-CN" sz="2800" dirty="0">
                <a:ea typeface="宋体" panose="02010600030101010101" pitchFamily="2" charset="-122"/>
              </a:rPr>
              <a:t>	r0,	#1</a:t>
            </a:r>
          </a:p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	</a:t>
            </a:r>
            <a:r>
              <a:rPr lang="en-US" altLang="zh-CN" sz="2800" dirty="0" err="1">
                <a:ea typeface="宋体" panose="02010600030101010101" pitchFamily="2" charset="-122"/>
              </a:rPr>
              <a:t>ldr</a:t>
            </a:r>
            <a:r>
              <a:rPr lang="en-US" altLang="zh-CN" sz="2800" dirty="0">
                <a:ea typeface="宋体" panose="02010600030101010101" pitchFamily="2" charset="-122"/>
              </a:rPr>
              <a:t>	r2,	#2</a:t>
            </a:r>
          </a:p>
          <a:p>
            <a:pPr lvl="1">
              <a:buFontTx/>
              <a:buNone/>
            </a:pPr>
            <a:r>
              <a:rPr lang="en-US" altLang="zh-CN" sz="2800" dirty="0" err="1">
                <a:ea typeface="宋体" panose="02010600030101010101" pitchFamily="2" charset="-122"/>
              </a:rPr>
              <a:t>addop</a:t>
            </a:r>
            <a:r>
              <a:rPr lang="en-US" altLang="zh-CN" sz="2800" dirty="0">
                <a:ea typeface="宋体" panose="02010600030101010101" pitchFamily="2" charset="-122"/>
              </a:rPr>
              <a:t>:	add	r0,       r1,      r2</a:t>
            </a:r>
          </a:p>
          <a:p>
            <a:pPr lvl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	</a:t>
            </a:r>
            <a:r>
              <a:rPr lang="en-US" altLang="zh-CN" sz="2800" dirty="0" err="1">
                <a:ea typeface="宋体" panose="02010600030101010101" pitchFamily="2" charset="-122"/>
              </a:rPr>
              <a:t>mov</a:t>
            </a:r>
            <a:r>
              <a:rPr lang="en-US" altLang="zh-CN" sz="2800" dirty="0">
                <a:ea typeface="宋体" panose="02010600030101010101" pitchFamily="2" charset="-122"/>
              </a:rPr>
              <a:t>     pc,    </a:t>
            </a:r>
            <a:r>
              <a:rPr lang="en-US" altLang="zh-CN" sz="2800" dirty="0" err="1">
                <a:ea typeface="宋体" panose="02010600030101010101" pitchFamily="2" charset="-122"/>
              </a:rPr>
              <a:t>lr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           </a:t>
            </a:r>
            <a:r>
              <a:rPr lang="en-US" altLang="zh-CN" sz="2800" smtClean="0">
                <a:ea typeface="宋体" panose="02010600030101010101" pitchFamily="2" charset="-122"/>
              </a:rPr>
              <a:t>     .</a:t>
            </a:r>
            <a:r>
              <a:rPr lang="en-US" altLang="zh-CN" sz="2800" dirty="0"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9070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9056" y="53975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GNU</a:t>
            </a:r>
            <a:r>
              <a:rPr lang="zh-CN" altLang="en-US" dirty="0">
                <a:ea typeface="宋体" panose="02010600030101010101" pitchFamily="2" charset="-122"/>
              </a:rPr>
              <a:t>编译器中常用的伪指令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9056" y="1196975"/>
            <a:ext cx="7813294" cy="5400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.arm</a:t>
            </a:r>
            <a:r>
              <a:rPr lang="zh-CN" altLang="en-US" b="1" dirty="0">
                <a:ea typeface="宋体" panose="02010600030101010101" pitchFamily="2" charset="-122"/>
              </a:rPr>
              <a:t>或者</a:t>
            </a:r>
            <a:r>
              <a:rPr lang="en-US" altLang="zh-CN" b="1" dirty="0">
                <a:ea typeface="宋体" panose="02010600030101010101" pitchFamily="2" charset="-122"/>
              </a:rPr>
              <a:t>.code32</a:t>
            </a:r>
            <a:r>
              <a:rPr lang="zh-CN" altLang="en-US" dirty="0">
                <a:ea typeface="宋体" panose="02010600030101010101" pitchFamily="2" charset="-122"/>
              </a:rPr>
              <a:t>，用于表示后边的汇编代码的指令集是</a:t>
            </a:r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位的</a:t>
            </a:r>
            <a:r>
              <a:rPr lang="en-US" altLang="zh-CN" dirty="0">
                <a:ea typeface="宋体" panose="02010600030101010101" pitchFamily="2" charset="-122"/>
              </a:rPr>
              <a:t>ARM</a:t>
            </a:r>
            <a:r>
              <a:rPr lang="zh-CN" altLang="en-US" dirty="0">
                <a:ea typeface="宋体" panose="02010600030101010101" pitchFamily="2" charset="-122"/>
              </a:rPr>
              <a:t>指令集。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.thumb</a:t>
            </a:r>
            <a:r>
              <a:rPr lang="zh-CN" altLang="en-US" b="1" dirty="0">
                <a:ea typeface="宋体" panose="02010600030101010101" pitchFamily="2" charset="-122"/>
              </a:rPr>
              <a:t>或者</a:t>
            </a:r>
            <a:r>
              <a:rPr lang="en-US" altLang="zh-CN" b="1" dirty="0">
                <a:ea typeface="宋体" panose="02010600030101010101" pitchFamily="2" charset="-122"/>
              </a:rPr>
              <a:t>.code16</a:t>
            </a:r>
            <a:r>
              <a:rPr lang="zh-CN" altLang="en-US" dirty="0">
                <a:ea typeface="宋体" panose="02010600030101010101" pitchFamily="2" charset="-122"/>
              </a:rPr>
              <a:t>，用于表示后边的汇编代码的指令集是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位的</a:t>
            </a:r>
            <a:r>
              <a:rPr lang="en-US" altLang="zh-CN" dirty="0">
                <a:ea typeface="宋体" panose="02010600030101010101" pitchFamily="2" charset="-122"/>
              </a:rPr>
              <a:t>thumb</a:t>
            </a:r>
            <a:r>
              <a:rPr lang="zh-CN" altLang="en-US" dirty="0">
                <a:ea typeface="宋体" panose="02010600030101010101" pitchFamily="2" charset="-122"/>
              </a:rPr>
              <a:t>指令集。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.</a:t>
            </a:r>
            <a:r>
              <a:rPr lang="en-US" altLang="zh-CN" b="1" dirty="0" err="1">
                <a:ea typeface="宋体" panose="02010600030101010101" pitchFamily="2" charset="-122"/>
              </a:rPr>
              <a:t>thumb_func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表示下面的代码是使用</a:t>
            </a:r>
            <a:r>
              <a:rPr lang="en-US" altLang="zh-CN" dirty="0">
                <a:ea typeface="宋体" panose="02010600030101010101" pitchFamily="2" charset="-122"/>
              </a:rPr>
              <a:t>thumb</a:t>
            </a:r>
            <a:r>
              <a:rPr lang="zh-CN" altLang="en-US" dirty="0">
                <a:ea typeface="宋体" panose="02010600030101010101" pitchFamily="2" charset="-122"/>
              </a:rPr>
              <a:t>指令集的函数。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.section</a:t>
            </a:r>
            <a:r>
              <a:rPr lang="zh-CN" altLang="en-US" dirty="0">
                <a:ea typeface="宋体" panose="02010600030101010101" pitchFamily="2" charset="-122"/>
              </a:rPr>
              <a:t>，告诉编译器代码段的类型，使用方法如下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	.section 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取值为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只读代码区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可读可写数据区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（未初始化的数据区，为静态和全局变量保留的可读可写数据区）</a:t>
            </a:r>
          </a:p>
        </p:txBody>
      </p:sp>
    </p:spTree>
    <p:extLst>
      <p:ext uri="{BB962C8B-B14F-4D97-AF65-F5344CB8AC3E}">
        <p14:creationId xmlns:p14="http://schemas.microsoft.com/office/powerpoint/2010/main" val="13599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765175"/>
            <a:ext cx="6912864" cy="500164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ldr</a:t>
            </a:r>
            <a:r>
              <a:rPr lang="en-US" altLang="zh-CN" dirty="0">
                <a:ea typeface="宋体" panose="02010600030101010101" pitchFamily="2" charset="-122"/>
              </a:rPr>
              <a:t>     Rx,     =expression </a:t>
            </a:r>
          </a:p>
          <a:p>
            <a:r>
              <a:rPr lang="en-US" altLang="zh-CN" b="1" dirty="0" smtClean="0">
                <a:ea typeface="宋体" panose="02010600030101010101" pitchFamily="2" charset="-122"/>
              </a:rPr>
              <a:t>.</a:t>
            </a:r>
            <a:r>
              <a:rPr lang="en-US" altLang="zh-CN" b="1" dirty="0">
                <a:ea typeface="宋体" panose="02010600030101010101" pitchFamily="2" charset="-122"/>
              </a:rPr>
              <a:t>align</a:t>
            </a:r>
            <a:r>
              <a:rPr lang="zh-CN" altLang="en-US" dirty="0">
                <a:ea typeface="宋体" panose="02010600030101010101" pitchFamily="2" charset="-122"/>
              </a:rPr>
              <a:t>，通过添加字节是当前位置满足一定的对齐方式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.macro</a:t>
            </a:r>
            <a:r>
              <a:rPr lang="zh-CN" altLang="en-US" b="1" dirty="0">
                <a:ea typeface="宋体" panose="02010600030101010101" pitchFamily="2" charset="-122"/>
              </a:rPr>
              <a:t>和 </a:t>
            </a:r>
            <a:r>
              <a:rPr lang="en-US" altLang="zh-CN" b="1" dirty="0">
                <a:ea typeface="宋体" panose="02010600030101010101" pitchFamily="2" charset="-122"/>
              </a:rPr>
              <a:t>.</a:t>
            </a:r>
            <a:r>
              <a:rPr lang="en-US" altLang="zh-CN" b="1" dirty="0" err="1">
                <a:ea typeface="宋体" panose="02010600030101010101" pitchFamily="2" charset="-122"/>
              </a:rPr>
              <a:t>endm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声明一个宏。</a:t>
            </a:r>
            <a:r>
              <a:rPr lang="zh-CN" altLang="en-US" dirty="0" smtClean="0">
                <a:ea typeface="宋体" panose="02010600030101010101" pitchFamily="2" charset="-122"/>
              </a:rPr>
              <a:t>例如：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macro    </a:t>
            </a:r>
            <a:r>
              <a:rPr lang="en-US" altLang="zh-CN" dirty="0" err="1">
                <a:ea typeface="宋体" panose="02010600030101010101" pitchFamily="2" charset="-122"/>
              </a:rPr>
              <a:t>inw</a:t>
            </a: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 smtClean="0">
                <a:ea typeface="宋体" panose="02010600030101010101" pitchFamily="2" charset="-122"/>
              </a:rPr>
              <a:t>, mask, temp    </a:t>
            </a:r>
            <a:r>
              <a:rPr lang="en-US" altLang="zh-CN" dirty="0">
                <a:ea typeface="宋体" panose="02010600030101010101" pitchFamily="2" charset="-122"/>
              </a:rPr>
              <a:t>@</a:t>
            </a:r>
            <a:r>
              <a:rPr lang="zh-CN" altLang="en-US" dirty="0">
                <a:ea typeface="宋体" panose="02010600030101010101" pitchFamily="2" charset="-122"/>
              </a:rPr>
              <a:t>宏的开始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ea typeface="宋体" panose="02010600030101010101" pitchFamily="2" charset="-122"/>
              </a:rPr>
              <a:t>ldr</a:t>
            </a:r>
            <a:r>
              <a:rPr lang="en-US" altLang="zh-CN" dirty="0">
                <a:ea typeface="宋体" panose="02010600030101010101" pitchFamily="2" charset="-122"/>
              </a:rPr>
              <a:t>     \</a:t>
            </a:r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,   [r0]           @</a:t>
            </a:r>
            <a:r>
              <a:rPr lang="zh-CN" altLang="en-US" dirty="0">
                <a:ea typeface="宋体" panose="02010600030101010101" pitchFamily="2" charset="-122"/>
              </a:rPr>
              <a:t>通过使用斜杠</a:t>
            </a:r>
            <a:r>
              <a:rPr lang="en-US" altLang="zh-CN" dirty="0">
                <a:ea typeface="宋体" panose="02010600030101010101" pitchFamily="2" charset="-122"/>
              </a:rPr>
              <a:t>\</a:t>
            </a:r>
            <a:r>
              <a:rPr lang="zh-CN" altLang="en-US" dirty="0">
                <a:ea typeface="宋体" panose="02010600030101010101" pitchFamily="2" charset="-122"/>
              </a:rPr>
              <a:t>引用宏参数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and    \</a:t>
            </a:r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,    \</a:t>
            </a:r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,   \mask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ea typeface="宋体" panose="02010600030101010101" pitchFamily="2" charset="-122"/>
              </a:rPr>
              <a:t>ldr</a:t>
            </a:r>
            <a:r>
              <a:rPr lang="en-US" altLang="zh-CN" dirty="0">
                <a:ea typeface="宋体" panose="02010600030101010101" pitchFamily="2" charset="-122"/>
              </a:rPr>
              <a:t>      \temp,    [r0]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ea typeface="宋体" panose="02010600030101010101" pitchFamily="2" charset="-122"/>
              </a:rPr>
              <a:t>orr</a:t>
            </a:r>
            <a:r>
              <a:rPr lang="en-US" altLang="zh-CN" dirty="0">
                <a:ea typeface="宋体" panose="02010600030101010101" pitchFamily="2" charset="-122"/>
              </a:rPr>
              <a:t>      \</a:t>
            </a:r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,     \</a:t>
            </a:r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,  \temp    </a:t>
            </a:r>
            <a:r>
              <a:rPr lang="en-US" altLang="zh-CN" dirty="0" err="1">
                <a:ea typeface="宋体" panose="02010600030101010101" pitchFamily="2" charset="-122"/>
              </a:rPr>
              <a:t>lsl</a:t>
            </a:r>
            <a:r>
              <a:rPr lang="en-US" altLang="zh-CN" dirty="0">
                <a:ea typeface="宋体" panose="02010600030101010101" pitchFamily="2" charset="-122"/>
              </a:rPr>
              <a:t>   #16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.</a:t>
            </a:r>
            <a:r>
              <a:rPr lang="en-US" altLang="zh-CN" dirty="0" err="1">
                <a:ea typeface="宋体" panose="02010600030101010101" pitchFamily="2" charset="-122"/>
              </a:rPr>
              <a:t>endm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equ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.set    </a:t>
            </a:r>
            <a:r>
              <a:rPr lang="zh-CN" altLang="en-US" dirty="0">
                <a:ea typeface="宋体" panose="02010600030101010101" pitchFamily="2" charset="-122"/>
              </a:rPr>
              <a:t>数据初始化。   如：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equ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BitMask</a:t>
            </a:r>
            <a:r>
              <a:rPr lang="en-US" altLang="zh-CN" dirty="0">
                <a:ea typeface="宋体" panose="02010600030101010101" pitchFamily="2" charset="-122"/>
              </a:rPr>
              <a:t>,    7</a:t>
            </a:r>
          </a:p>
        </p:txBody>
      </p:sp>
    </p:spTree>
    <p:extLst>
      <p:ext uri="{BB962C8B-B14F-4D97-AF65-F5344CB8AC3E}">
        <p14:creationId xmlns:p14="http://schemas.microsoft.com/office/powerpoint/2010/main" val="364016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312" y="621538"/>
            <a:ext cx="8229600" cy="3095625"/>
          </a:xfrm>
        </p:spPr>
        <p:txBody>
          <a:bodyPr>
            <a:normAutofit/>
          </a:bodyPr>
          <a:lstStyle/>
          <a:p>
            <a:pPr marL="522288" lvl="1" indent="0">
              <a:buNone/>
            </a:pPr>
            <a:r>
              <a:rPr lang="en-US" altLang="zh-CN" sz="3000" b="1" dirty="0" smtClean="0">
                <a:solidFill>
                  <a:schemeClr val="tx1"/>
                </a:solidFill>
              </a:rPr>
              <a:t>.</a:t>
            </a:r>
            <a:r>
              <a:rPr lang="en-US" altLang="zh-CN" sz="3000" b="1" dirty="0">
                <a:solidFill>
                  <a:schemeClr val="tx1"/>
                </a:solidFill>
              </a:rPr>
              <a:t>fill  repeat {,size}  {, value}  </a:t>
            </a:r>
          </a:p>
          <a:p>
            <a:pPr marL="522288" lvl="1" indent="0">
              <a:buFontTx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将大小为</a:t>
            </a:r>
            <a:r>
              <a:rPr lang="en-US" altLang="zh-CN" sz="3000" dirty="0">
                <a:solidFill>
                  <a:schemeClr val="tx1"/>
                </a:solidFill>
              </a:rPr>
              <a:t>size</a:t>
            </a:r>
            <a:r>
              <a:rPr lang="zh-CN" altLang="en-US" sz="3000" dirty="0">
                <a:solidFill>
                  <a:schemeClr val="tx1"/>
                </a:solidFill>
              </a:rPr>
              <a:t>的区域使用</a:t>
            </a:r>
            <a:r>
              <a:rPr lang="en-US" altLang="zh-CN" sz="3000" dirty="0">
                <a:solidFill>
                  <a:schemeClr val="tx1"/>
                </a:solidFill>
              </a:rPr>
              <a:t>value</a:t>
            </a:r>
            <a:r>
              <a:rPr lang="zh-CN" altLang="en-US" sz="3000" dirty="0">
                <a:solidFill>
                  <a:schemeClr val="tx1"/>
                </a:solidFill>
              </a:rPr>
              <a:t>填充</a:t>
            </a:r>
            <a:r>
              <a:rPr lang="en-US" altLang="zh-CN" sz="3000" dirty="0">
                <a:solidFill>
                  <a:schemeClr val="tx1"/>
                </a:solidFill>
              </a:rPr>
              <a:t>repeat</a:t>
            </a:r>
            <a:r>
              <a:rPr lang="zh-CN" altLang="en-US" sz="3000" dirty="0">
                <a:solidFill>
                  <a:schemeClr val="tx1"/>
                </a:solidFill>
              </a:rPr>
              <a:t>次。 </a:t>
            </a:r>
          </a:p>
          <a:p>
            <a:pPr marL="522288" lvl="1" indent="0">
              <a:buNone/>
            </a:pPr>
            <a:r>
              <a:rPr lang="en-US" altLang="zh-CN" sz="3000" b="1" dirty="0">
                <a:solidFill>
                  <a:schemeClr val="tx1"/>
                </a:solidFill>
              </a:rPr>
              <a:t>.zero size  </a:t>
            </a:r>
            <a:r>
              <a:rPr lang="zh-CN" altLang="en-US" sz="3000" dirty="0">
                <a:solidFill>
                  <a:schemeClr val="tx1"/>
                </a:solidFill>
              </a:rPr>
              <a:t>使用数值</a:t>
            </a:r>
            <a:r>
              <a:rPr lang="en-US" altLang="zh-CN" sz="3000" dirty="0">
                <a:solidFill>
                  <a:schemeClr val="tx1"/>
                </a:solidFill>
              </a:rPr>
              <a:t>0</a:t>
            </a:r>
            <a:r>
              <a:rPr lang="zh-CN" altLang="en-US" sz="3000" dirty="0">
                <a:solidFill>
                  <a:schemeClr val="tx1"/>
                </a:solidFill>
              </a:rPr>
              <a:t>初始化大小为</a:t>
            </a:r>
            <a:r>
              <a:rPr lang="en-US" altLang="zh-CN" sz="3000" dirty="0">
                <a:solidFill>
                  <a:schemeClr val="tx1"/>
                </a:solidFill>
              </a:rPr>
              <a:t>size</a:t>
            </a:r>
            <a:r>
              <a:rPr lang="zh-CN" altLang="en-US" sz="3000" dirty="0">
                <a:solidFill>
                  <a:schemeClr val="tx1"/>
                </a:solidFill>
              </a:rPr>
              <a:t>的区域</a:t>
            </a:r>
          </a:p>
          <a:p>
            <a:pPr marL="522288" lvl="1" indent="0">
              <a:buNone/>
            </a:pPr>
            <a:r>
              <a:rPr lang="en-US" altLang="zh-CN" sz="3000" b="1" dirty="0">
                <a:solidFill>
                  <a:schemeClr val="tx1"/>
                </a:solidFill>
              </a:rPr>
              <a:t>.space</a:t>
            </a:r>
            <a:r>
              <a:rPr lang="zh-CN" altLang="en-US" sz="3000" dirty="0">
                <a:solidFill>
                  <a:schemeClr val="tx1"/>
                </a:solidFill>
              </a:rPr>
              <a:t>也可写作</a:t>
            </a:r>
            <a:r>
              <a:rPr lang="en-US" altLang="zh-CN" sz="3000" dirty="0">
                <a:solidFill>
                  <a:schemeClr val="tx1"/>
                </a:solidFill>
              </a:rPr>
              <a:t>.</a:t>
            </a:r>
            <a:r>
              <a:rPr lang="en-US" altLang="zh-CN" sz="3000" dirty="0" smtClean="0">
                <a:solidFill>
                  <a:schemeClr val="tx1"/>
                </a:solidFill>
              </a:rPr>
              <a:t>skip</a:t>
            </a:r>
            <a:r>
              <a:rPr lang="zh-CN" altLang="en-US" sz="3000" dirty="0" smtClean="0">
                <a:solidFill>
                  <a:schemeClr val="tx1"/>
                </a:solidFill>
              </a:rPr>
              <a:t>，</a:t>
            </a:r>
            <a:r>
              <a:rPr lang="en-US" altLang="zh-CN" sz="3000" dirty="0" smtClean="0">
                <a:solidFill>
                  <a:schemeClr val="tx1"/>
                </a:solidFill>
              </a:rPr>
              <a:t>.space   </a:t>
            </a:r>
            <a:r>
              <a:rPr lang="en-US" altLang="zh-CN" sz="3000" dirty="0">
                <a:solidFill>
                  <a:schemeClr val="tx1"/>
                </a:solidFill>
              </a:rPr>
              <a:t>size {,value}</a:t>
            </a:r>
          </a:p>
          <a:p>
            <a:pPr marL="522288" lvl="1" indent="0">
              <a:buFontTx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使用数值</a:t>
            </a:r>
            <a:r>
              <a:rPr lang="en-US" altLang="zh-CN" sz="3000" dirty="0">
                <a:solidFill>
                  <a:schemeClr val="tx1"/>
                </a:solidFill>
              </a:rPr>
              <a:t>value</a:t>
            </a:r>
            <a:r>
              <a:rPr lang="zh-CN" altLang="en-US" sz="3000" dirty="0">
                <a:solidFill>
                  <a:schemeClr val="tx1"/>
                </a:solidFill>
              </a:rPr>
              <a:t>填充大小为</a:t>
            </a:r>
            <a:r>
              <a:rPr lang="en-US" altLang="zh-CN" sz="3000" dirty="0">
                <a:solidFill>
                  <a:schemeClr val="tx1"/>
                </a:solidFill>
              </a:rPr>
              <a:t>size</a:t>
            </a:r>
            <a:r>
              <a:rPr lang="zh-CN" altLang="en-US" sz="3000" dirty="0">
                <a:solidFill>
                  <a:schemeClr val="tx1"/>
                </a:solidFill>
              </a:rPr>
              <a:t>的</a:t>
            </a:r>
            <a:r>
              <a:rPr lang="en-US" altLang="zh-CN" sz="3000" dirty="0">
                <a:solidFill>
                  <a:schemeClr val="tx1"/>
                </a:solidFill>
              </a:rPr>
              <a:t>space</a:t>
            </a:r>
            <a:r>
              <a:rPr lang="zh-CN" altLang="en-US" sz="3000" dirty="0">
                <a:solidFill>
                  <a:schemeClr val="tx1"/>
                </a:solidFill>
              </a:rPr>
              <a:t>区域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8516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35762" y="3257995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整形数据分配伪指令：</a:t>
            </a:r>
          </a:p>
          <a:p>
            <a:r>
              <a:rPr lang="en-US" altLang="zh-CN" sz="2800" b="1" dirty="0"/>
              <a:t>.byte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.</a:t>
            </a:r>
            <a:r>
              <a:rPr lang="en-US" altLang="zh-CN" sz="2800" b="1" dirty="0" err="1"/>
              <a:t>hword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.short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.word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.</a:t>
            </a:r>
            <a:r>
              <a:rPr lang="en-US" altLang="zh-CN" sz="2800" b="1" dirty="0" err="1"/>
              <a:t>int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.long</a:t>
            </a:r>
          </a:p>
          <a:p>
            <a:r>
              <a:rPr lang="zh-CN" altLang="en-US" sz="2800" dirty="0"/>
              <a:t>字符串定义</a:t>
            </a:r>
            <a:r>
              <a:rPr lang="zh-CN" altLang="en-US" sz="2800" dirty="0" smtClean="0"/>
              <a:t>伪指令：</a:t>
            </a:r>
            <a:endParaRPr lang="en-US" altLang="zh-CN" sz="2800" dirty="0" smtClean="0"/>
          </a:p>
          <a:p>
            <a:r>
              <a:rPr lang="en-US" altLang="zh-CN" sz="2800" b="1" dirty="0" smtClean="0"/>
              <a:t>.</a:t>
            </a:r>
            <a:r>
              <a:rPr lang="en-US" altLang="zh-CN" sz="2800" b="1" dirty="0" err="1"/>
              <a:t>ascii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.</a:t>
            </a:r>
            <a:r>
              <a:rPr lang="en-US" altLang="zh-CN" sz="2800" b="1" dirty="0" err="1" smtClean="0"/>
              <a:t>asciz</a:t>
            </a:r>
            <a:endParaRPr lang="en-US" altLang="zh-CN" sz="2800" b="1" dirty="0" smtClean="0"/>
          </a:p>
          <a:p>
            <a:r>
              <a:rPr lang="zh-CN" altLang="en-US" sz="2800" dirty="0" smtClean="0"/>
              <a:t>其中</a:t>
            </a:r>
            <a:r>
              <a:rPr lang="en-US" altLang="zh-CN" sz="2800" dirty="0"/>
              <a:t>.</a:t>
            </a:r>
            <a:r>
              <a:rPr lang="en-US" altLang="zh-CN" sz="2800" dirty="0" err="1"/>
              <a:t>asciz</a:t>
            </a:r>
            <a:r>
              <a:rPr lang="zh-CN" altLang="en-US" sz="2800" dirty="0"/>
              <a:t>和</a:t>
            </a:r>
            <a:r>
              <a:rPr lang="en-US" altLang="zh-CN" sz="2800" dirty="0"/>
              <a:t>.string</a:t>
            </a:r>
            <a:r>
              <a:rPr lang="zh-CN" altLang="en-US" sz="2800" dirty="0"/>
              <a:t>定义一个以</a:t>
            </a:r>
            <a:r>
              <a:rPr lang="en-US" altLang="zh-CN" sz="2800" dirty="0"/>
              <a:t>’\0’</a:t>
            </a:r>
            <a:r>
              <a:rPr lang="zh-CN" altLang="en-US" sz="2800" dirty="0"/>
              <a:t>结尾的字符串，</a:t>
            </a:r>
            <a:r>
              <a:rPr lang="en-US" altLang="zh-CN" sz="2800" dirty="0"/>
              <a:t>.</a:t>
            </a:r>
            <a:r>
              <a:rPr lang="en-US" altLang="zh-CN" sz="2800" dirty="0" err="1"/>
              <a:t>ascii</a:t>
            </a:r>
            <a:r>
              <a:rPr lang="zh-CN" altLang="en-US" sz="2800" dirty="0"/>
              <a:t>结尾为非空的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934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432</Words>
  <Application>Microsoft Office PowerPoint</Application>
  <PresentationFormat>全屏显示(4:3)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Calibri</vt:lpstr>
      <vt:lpstr>Calibri Light</vt:lpstr>
      <vt:lpstr>Times New Roman</vt:lpstr>
      <vt:lpstr>Wingdings</vt:lpstr>
      <vt:lpstr>回顾</vt:lpstr>
      <vt:lpstr>第一次作业</vt:lpstr>
      <vt:lpstr>ArmSim</vt:lpstr>
      <vt:lpstr>ARM GNU汇编语言格式</vt:lpstr>
      <vt:lpstr>基于GCC(linux下)编译器GNU的汇编语言程序框架</vt:lpstr>
      <vt:lpstr>GNU编译器中常用的伪指令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</dc:title>
  <dc:creator>manyi</dc:creator>
  <cp:lastModifiedBy>Microsoft 帐户</cp:lastModifiedBy>
  <cp:revision>23</cp:revision>
  <dcterms:created xsi:type="dcterms:W3CDTF">2017-05-05T02:37:28Z</dcterms:created>
  <dcterms:modified xsi:type="dcterms:W3CDTF">2021-04-12T04:56:03Z</dcterms:modified>
</cp:coreProperties>
</file>