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1"/>
  </p:notesMasterIdLst>
  <p:sldIdLst>
    <p:sldId id="341" r:id="rId3"/>
    <p:sldId id="257" r:id="rId4"/>
    <p:sldId id="342" r:id="rId5"/>
    <p:sldId id="258" r:id="rId6"/>
    <p:sldId id="259" r:id="rId7"/>
    <p:sldId id="283" r:id="rId8"/>
    <p:sldId id="284" r:id="rId9"/>
    <p:sldId id="260" r:id="rId10"/>
    <p:sldId id="277" r:id="rId11"/>
    <p:sldId id="278" r:id="rId12"/>
    <p:sldId id="261" r:id="rId13"/>
    <p:sldId id="288" r:id="rId14"/>
    <p:sldId id="289" r:id="rId15"/>
    <p:sldId id="290" r:id="rId16"/>
    <p:sldId id="285" r:id="rId17"/>
    <p:sldId id="291" r:id="rId18"/>
    <p:sldId id="292" r:id="rId19"/>
    <p:sldId id="286" r:id="rId20"/>
    <p:sldId id="293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20" r:id="rId29"/>
    <p:sldId id="333" r:id="rId30"/>
    <p:sldId id="334" r:id="rId31"/>
    <p:sldId id="339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35" r:id="rId41"/>
    <p:sldId id="329" r:id="rId42"/>
    <p:sldId id="330" r:id="rId43"/>
    <p:sldId id="331" r:id="rId44"/>
    <p:sldId id="332" r:id="rId45"/>
    <p:sldId id="340" r:id="rId46"/>
    <p:sldId id="336" r:id="rId47"/>
    <p:sldId id="337" r:id="rId48"/>
    <p:sldId id="287" r:id="rId49"/>
    <p:sldId id="338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B2BE03F-41AF-4CEB-8258-D57D2E13E286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FE553E-F5DB-4541-BD3C-E03BEFD18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51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A06895-5E32-44C0-A0F5-3A3F5D9EA847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4487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FCBAC2-A303-4FEC-BCE5-74C46DB2809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21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9ECD4-F4E0-45B4-AF74-609288FB41B6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9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B7C26-7D48-4C34-B8C8-FD97A0BA3F74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42AE7-25A4-41E5-82BC-48D0658F3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EFBC7-88E7-4E56-B6D3-2626F81A459D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85A39-3625-44A7-B2E6-E323263EF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7F84F-C817-4FF8-8199-D12C541D392A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36F41-CE6A-44CB-B705-238E241EC8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6388100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900" b="1">
              <a:solidFill>
                <a:srgbClr val="1D315B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7100" y="2017713"/>
            <a:ext cx="7337425" cy="1411287"/>
          </a:xfrm>
        </p:spPr>
        <p:txBody>
          <a:bodyPr anchor="t"/>
          <a:lstStyle>
            <a:lvl1pPr algn="ctr">
              <a:defRPr sz="4600"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814763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B4F45206-FC4B-4695-BA93-31A126E863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82EE39C5-5778-49C0-BE14-56C35A6A62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F61FF816-83DB-4B1F-9019-E89E2536E6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FB7B36AF-84B3-4366-82A5-326BAEEFE1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F546B300-E69C-422A-826A-35056861E2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367CA872-AFF6-4846-938A-E091190F5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A9F0428B-E41D-48D0-8474-1CE71E9A84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F6C2EB5E-B1AD-4EE7-BBFB-44FEA473D9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C02BF-7F2A-4B00-82D7-56D991DADD45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DF69-6B8A-4705-80E6-A9E239CEB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E7F0AB49-0BF2-4964-B29F-BC33B719E7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2A119085-00C1-4B00-83EC-93ED99CF87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0388" y="0"/>
            <a:ext cx="2233612" cy="638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7963" y="0"/>
            <a:ext cx="6550025" cy="638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01927FEB-F18E-435E-8863-809F570A6D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33363" y="906463"/>
            <a:ext cx="8910637" cy="54737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5F003580-3856-4DB8-AC25-355412D54A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088" y="906463"/>
            <a:ext cx="4379912" cy="5473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2C2FBBA2-30A1-4EC3-9285-08F1D09BE9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963" y="0"/>
            <a:ext cx="8936037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3363" y="906463"/>
            <a:ext cx="4378325" cy="5473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4088" y="906463"/>
            <a:ext cx="4379912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4088" y="3719513"/>
            <a:ext cx="4379912" cy="2660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800">
                <a:cs typeface="+mn-cs"/>
              </a:defRPr>
            </a:lvl1pPr>
          </a:lstStyle>
          <a:p>
            <a:pPr>
              <a:defRPr/>
            </a:pPr>
            <a:fld id="{20BA47B9-6A04-4B6D-A37F-3ACC9CC8B5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61E8-8686-413C-8269-E712797BF0A5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735F5-DA15-48ED-835E-C5FF072379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45E4-F49E-4E2A-BE8A-C4C720ECD991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3460-72BC-470B-AD6A-CB1CCE33D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065D-0ADB-4B9D-88B2-3AAD07262182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19164-1BE9-4B0A-80BE-CCCF6514B1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68F8-E745-4A8D-9C07-EDCF39226199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9F23-0752-4A98-A694-855EDFCFFA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8D084-F3FB-4A54-B083-239154CD076E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F1D3D-75AA-49AA-9EE1-53294D77A5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7F37F-15D3-460E-B39B-9C0B7FD87D2B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CE0C0-1BF9-43CF-9059-26078A51A4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3E7E7-13BE-4FE9-BE7A-A648344D8A0B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6E388-55B5-48C2-91B1-8F41F00E80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C8BD9F-891B-4718-BA6D-7C085DD91472}" type="datetimeFigureOut">
              <a:rPr lang="zh-CN" altLang="en-US"/>
              <a:pPr>
                <a:defRPr/>
              </a:pPr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D3864F-9900-454D-ABE5-A2FF827BBF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7963" y="0"/>
            <a:ext cx="89360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363" y="906463"/>
            <a:ext cx="8910637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836612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lIns="80167" tIns="40084" rIns="80167" bIns="40084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900" b="1">
              <a:solidFill>
                <a:srgbClr val="1D315B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36613" name="Line 5"/>
          <p:cNvSpPr>
            <a:spLocks noChangeShapeType="1"/>
          </p:cNvSpPr>
          <p:nvPr/>
        </p:nvSpPr>
        <p:spPr bwMode="auto">
          <a:xfrm>
            <a:off x="0" y="6388100"/>
            <a:ext cx="9144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900" b="1">
              <a:solidFill>
                <a:srgbClr val="1D315B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36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40588" y="6599238"/>
            <a:ext cx="427037" cy="238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900" b="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098C634-545E-46CB-8F4B-C38A7F236A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265113" indent="-265113" algn="l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7813" algn="l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65225" indent="-250825" algn="l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ctr" hangingPunct="0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ctr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ctr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ctr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ctr">
        <a:spcBef>
          <a:spcPct val="25000"/>
        </a:spcBef>
        <a:spcAft>
          <a:spcPct val="0"/>
        </a:spcAft>
        <a:buClr>
          <a:schemeClr val="bg2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915816" y="3789040"/>
            <a:ext cx="5066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Thumb-2</a:t>
            </a:r>
            <a:r>
              <a:rPr lang="zh-CN" altLang="en-US" sz="48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指令集</a:t>
            </a:r>
            <a:endParaRPr lang="zh-CN" altLang="en-US" sz="4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43608" y="476672"/>
            <a:ext cx="3554178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900" dirty="0" smtClean="0">
                <a:solidFill>
                  <a:srgbClr val="660066"/>
                </a:solidFill>
                <a:latin typeface="Arial" panose="020B0604020202020204" pitchFamily="34" charset="0"/>
              </a:rPr>
              <a:t>5.5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3078886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 eaLnBrk="1" hangingPunct="1"/>
            <a:r>
              <a:rPr lang="en-US" altLang="zh-CN" sz="3600" b="1" smtClean="0">
                <a:solidFill>
                  <a:srgbClr val="000000"/>
                </a:solidFill>
              </a:rPr>
              <a:t>2. Thumb-2</a:t>
            </a:r>
            <a:r>
              <a:rPr lang="zh-CN" altLang="zh-CN" sz="3600" b="1" smtClean="0">
                <a:solidFill>
                  <a:srgbClr val="000000"/>
                </a:solidFill>
              </a:rPr>
              <a:t>指令</a:t>
            </a:r>
            <a:r>
              <a:rPr lang="zh-CN" altLang="en-US" sz="3600" b="1" smtClean="0">
                <a:solidFill>
                  <a:srgbClr val="000000"/>
                </a:solidFill>
              </a:rPr>
              <a:t>集</a:t>
            </a:r>
            <a:r>
              <a:rPr lang="zh-CN" altLang="zh-CN" sz="3600" b="1" smtClean="0">
                <a:solidFill>
                  <a:srgbClr val="000000"/>
                </a:solidFill>
              </a:rPr>
              <a:t>分类</a:t>
            </a:r>
            <a:endParaRPr lang="zh-CN" altLang="en-US" sz="3600" b="1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 rtlCol="0">
            <a:normAutofit/>
          </a:bodyPr>
          <a:lstStyle/>
          <a:p>
            <a:pPr indent="2667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按照指令的长度分类，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Thumb-2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指令集可分为两种：</a:t>
            </a:r>
            <a:endParaRPr lang="zh-CN" altLang="zh-CN" kern="100" dirty="0">
              <a:cs typeface="Times New Roman"/>
            </a:endParaRPr>
          </a:p>
          <a:p>
            <a:pPr lvl="2" indent="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（</a:t>
            </a:r>
            <a:r>
              <a:rPr lang="en-US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lang="zh-CN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）</a:t>
            </a:r>
            <a:r>
              <a:rPr lang="en-US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16-bit</a:t>
            </a:r>
            <a:r>
              <a:rPr lang="zh-CN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指令集；</a:t>
            </a:r>
            <a:endParaRPr lang="zh-CN" altLang="zh-CN" sz="2800" b="1" kern="100" dirty="0">
              <a:solidFill>
                <a:srgbClr val="0000CC"/>
              </a:solidFill>
              <a:cs typeface="Times New Roman"/>
            </a:endParaRPr>
          </a:p>
          <a:p>
            <a:pPr lvl="2" indent="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（</a:t>
            </a:r>
            <a:r>
              <a:rPr lang="en-US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）</a:t>
            </a:r>
            <a:r>
              <a:rPr lang="en-US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32-bit</a:t>
            </a:r>
            <a:r>
              <a:rPr lang="zh-CN" altLang="zh-CN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指令集。</a:t>
            </a:r>
            <a:endParaRPr lang="zh-CN" altLang="zh-CN" sz="2800" b="1" kern="100" dirty="0">
              <a:solidFill>
                <a:srgbClr val="0000CC"/>
              </a:solidFill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prstClr val="black"/>
                </a:solidFill>
              </a:rPr>
              <a:t>2. Thumb-2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指令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集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分类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（续）</a:t>
            </a:r>
            <a:endParaRPr lang="zh-CN" altLang="en-US" b="1" dirty="0"/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zh-CN" b="1" smtClean="0">
                <a:latin typeface="宋体" charset="-122"/>
                <a:cs typeface="Times New Roman" pitchFamily="18" charset="0"/>
              </a:rPr>
              <a:t>按功能和寻址方式分类</a:t>
            </a: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数据传送指令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Load/Store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）批量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Load/Store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算术四则运算指令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逻辑操作指令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移位和循环指令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符号扩展指令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字节调序指令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REV, REVH,REV16,REVSH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位域处理指令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子程序调用与无条件转移指令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隔离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(barrier)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饱和运算指令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If‐Then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指令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marL="1257300" lvl="3" indent="0" algn="just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19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比较跳转指令等</a:t>
            </a:r>
            <a:endParaRPr lang="zh-CN" altLang="zh-CN" sz="1900" b="1" smtClean="0">
              <a:solidFill>
                <a:srgbClr val="0000CC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30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prstClr val="black"/>
                </a:solidFill>
              </a:rPr>
              <a:t>2. Thumb-2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指令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集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分类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indent="2667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基于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Thumb-2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指令体系架构编写的代码在执行过程中，处理器不</a:t>
            </a:r>
            <a:r>
              <a:rPr lang="zh-CN" altLang="zh-CN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存在</a:t>
            </a:r>
            <a:r>
              <a:rPr lang="en-US" altLang="zh-CN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ARM</a:t>
            </a:r>
            <a:r>
              <a:rPr lang="zh-CN" altLang="zh-CN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工作</a:t>
            </a:r>
            <a:r>
              <a:rPr lang="zh-CN" altLang="en-US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状态和</a:t>
            </a:r>
            <a:r>
              <a:rPr lang="en-US" altLang="zh-CN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Thumb</a:t>
            </a:r>
            <a:r>
              <a:rPr lang="zh-CN" altLang="en-US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工作状态之间</a:t>
            </a:r>
            <a:r>
              <a:rPr lang="zh-CN" altLang="zh-CN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切换</a:t>
            </a:r>
            <a:r>
              <a:rPr lang="zh-CN" altLang="zh-CN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en-US" altLang="zh-CN" sz="30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2667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266700" algn="just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0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那么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，处理器必须能够自动识别当前指令长度，是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16-bit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还是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32-bit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，以正确地执行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Thumb-2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指令代码，它是如何识别呢？</a:t>
            </a:r>
            <a:endParaRPr lang="zh-CN" altLang="zh-CN" sz="3000" kern="100" dirty="0">
              <a:solidFill>
                <a:prstClr val="black"/>
              </a:solidFill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prstClr val="black"/>
                </a:solidFill>
              </a:rPr>
              <a:t>2. Thumb-2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指令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集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分类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（续）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b="1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指令长度的确定</a:t>
            </a:r>
            <a:endParaRPr lang="zh-CN" altLang="zh-CN" kern="100" dirty="0">
              <a:cs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altLang="zh-CN" sz="2400" kern="100" dirty="0" smtClean="0">
                <a:solidFill>
                  <a:srgbClr val="000000"/>
                </a:solidFill>
                <a:latin typeface="Times New Roman"/>
              </a:rPr>
              <a:t>PC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寄存器指向的半字中，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</a:rPr>
              <a:t>Bits&lt;15:11&gt;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决定该半字是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</a:rPr>
              <a:t>16-bit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指令，还是属于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</a:rPr>
              <a:t>32-bit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指令的一部分。图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</a:rPr>
              <a:t>3-1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说明了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</a:rPr>
              <a:t>Bits&lt;15:11&gt;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确定指令长度的功能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en-US" altLang="zh-CN" sz="24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500438"/>
            <a:ext cx="7632700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prstClr val="black"/>
                </a:solidFill>
              </a:rPr>
              <a:t>2. Thumb-2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指令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集</a:t>
            </a:r>
            <a:r>
              <a:rPr lang="zh-CN" altLang="zh-CN" sz="3600" b="1" kern="0" dirty="0" smtClean="0">
                <a:solidFill>
                  <a:prstClr val="black"/>
                </a:solidFill>
              </a:rPr>
              <a:t>分类</a:t>
            </a:r>
            <a:r>
              <a:rPr lang="zh-CN" altLang="en-US" sz="3600" b="1" kern="0" dirty="0" smtClean="0">
                <a:solidFill>
                  <a:prstClr val="black"/>
                </a:solidFill>
              </a:rPr>
              <a:t>（续）</a:t>
            </a:r>
            <a:endParaRPr lang="zh-CN" altLang="en-US" b="1" dirty="0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不同指令长度的</a:t>
            </a:r>
            <a:r>
              <a:rPr lang="en-US" altLang="zh-CN" sz="2500" smtClean="0">
                <a:latin typeface="Times New Roman" pitchFamily="18" charset="0"/>
              </a:rPr>
              <a:t>Bits&lt;15:11&gt;</a:t>
            </a:r>
            <a:r>
              <a:rPr lang="zh-CN" altLang="zh-CN" sz="25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编码格式</a:t>
            </a:r>
            <a:endParaRPr lang="en-US" altLang="zh-CN" sz="25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500" smtClean="0"/>
              <a:t>PC</a:t>
            </a:r>
            <a:r>
              <a:rPr lang="zh-CN" altLang="zh-CN" sz="2500" smtClean="0"/>
              <a:t>寄存器所指向半字的</a:t>
            </a:r>
            <a:r>
              <a:rPr lang="en-US" altLang="zh-CN" sz="2500" smtClean="0"/>
              <a:t>Bits&lt;15:11&gt;</a:t>
            </a:r>
            <a:r>
              <a:rPr lang="zh-CN" altLang="zh-CN" sz="2500" smtClean="0"/>
              <a:t>的编码格式决定</a:t>
            </a:r>
            <a:r>
              <a:rPr lang="zh-CN" altLang="en-US" sz="2500" smtClean="0"/>
              <a:t>了</a:t>
            </a:r>
            <a:r>
              <a:rPr lang="en-US" altLang="zh-CN" sz="2500" smtClean="0"/>
              <a:t>CPU</a:t>
            </a:r>
            <a:r>
              <a:rPr lang="zh-CN" altLang="en-US" sz="2500" smtClean="0"/>
              <a:t>所处理</a:t>
            </a:r>
            <a:r>
              <a:rPr lang="zh-CN" altLang="zh-CN" sz="2500" smtClean="0"/>
              <a:t>指令的长度。</a:t>
            </a:r>
            <a:endParaRPr lang="en-US" altLang="zh-CN" sz="25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500" smtClean="0"/>
              <a:t>Thumb-2</a:t>
            </a:r>
            <a:r>
              <a:rPr lang="zh-CN" altLang="zh-CN" sz="2500" smtClean="0"/>
              <a:t>指令集空间被划分为</a:t>
            </a:r>
            <a:r>
              <a:rPr lang="en-US" altLang="zh-CN" sz="2500" smtClean="0"/>
              <a:t>16-bit </a:t>
            </a:r>
            <a:r>
              <a:rPr lang="zh-CN" altLang="zh-CN" sz="2500" smtClean="0"/>
              <a:t>和</a:t>
            </a:r>
            <a:r>
              <a:rPr lang="en-US" altLang="zh-CN" sz="2500" smtClean="0"/>
              <a:t>32-bit </a:t>
            </a:r>
            <a:r>
              <a:rPr lang="zh-CN" altLang="zh-CN" sz="2500" smtClean="0"/>
              <a:t>两个子集。其中，</a:t>
            </a:r>
            <a:r>
              <a:rPr lang="en-US" altLang="zh-CN" sz="2500" smtClean="0"/>
              <a:t>x</a:t>
            </a:r>
            <a:r>
              <a:rPr lang="zh-CN" altLang="zh-CN" sz="2500" smtClean="0"/>
              <a:t>原则上可以为“</a:t>
            </a:r>
            <a:r>
              <a:rPr lang="en-US" altLang="zh-CN" sz="2500" smtClean="0"/>
              <a:t>0</a:t>
            </a:r>
            <a:r>
              <a:rPr lang="zh-CN" altLang="zh-CN" sz="2500" smtClean="0"/>
              <a:t>”、“</a:t>
            </a:r>
            <a:r>
              <a:rPr lang="en-US" altLang="zh-CN" sz="2500" smtClean="0"/>
              <a:t>1</a:t>
            </a:r>
            <a:r>
              <a:rPr lang="zh-CN" altLang="zh-CN" sz="2500" smtClean="0"/>
              <a:t>”任意值，但</a:t>
            </a:r>
            <a:r>
              <a:rPr lang="en-US" altLang="zh-CN" sz="2500" smtClean="0"/>
              <a:t>x </a:t>
            </a:r>
            <a:r>
              <a:rPr lang="zh-CN" altLang="zh-CN" sz="2500" smtClean="0"/>
              <a:t>的取值不能使得</a:t>
            </a:r>
            <a:r>
              <a:rPr lang="en-US" altLang="zh-CN" sz="2500" smtClean="0"/>
              <a:t>0b111xx=0b11100</a:t>
            </a:r>
            <a:r>
              <a:rPr lang="zh-CN" altLang="zh-CN" sz="2500" smtClean="0"/>
              <a:t>，以及</a:t>
            </a:r>
            <a:r>
              <a:rPr lang="en-US" altLang="zh-CN" sz="2500" smtClean="0"/>
              <a:t>0bxxxxx=0b111xx</a:t>
            </a:r>
            <a:r>
              <a:rPr lang="zh-CN" altLang="zh-CN" sz="2500" smtClean="0"/>
              <a:t>或者</a:t>
            </a:r>
            <a:r>
              <a:rPr lang="en-US" altLang="zh-CN" sz="2500" smtClean="0"/>
              <a:t>0bxxxxx=0b11100</a:t>
            </a:r>
            <a:r>
              <a:rPr lang="zh-CN" altLang="zh-CN" sz="2500" smtClean="0"/>
              <a:t>。</a:t>
            </a:r>
            <a:endParaRPr lang="zh-CN" altLang="en-US" sz="18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350" y="2060575"/>
          <a:ext cx="6912768" cy="2234698"/>
        </p:xfrm>
        <a:graphic>
          <a:graphicData uri="http://schemas.openxmlformats.org/drawingml/2006/table">
            <a:tbl>
              <a:tblPr firstRow="1" firstCol="1" bandRow="1"/>
              <a:tblGrid>
                <a:gridCol w="3479461"/>
                <a:gridCol w="3433307"/>
              </a:tblGrid>
              <a:tr h="4058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Halfword1  Bits&lt;15:11&gt;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4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0b11100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16-bit 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无条件分支</a:t>
                      </a: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Thumb</a:t>
                      </a:r>
                      <a:r>
                        <a:rPr lang="en-US" altLang="zh-CN" sz="20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zh-CN" sz="20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r>
                        <a:rPr lang="en-US" sz="20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在所有</a:t>
                      </a: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Thumb</a:t>
                      </a:r>
                      <a:r>
                        <a:rPr lang="en-US" altLang="zh-CN" sz="20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zh-CN" sz="2000" kern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体系结构</a:t>
                      </a:r>
                      <a:r>
                        <a:rPr lang="zh-CN" sz="20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中定义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6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0b111xx</a:t>
                      </a: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（</a:t>
                      </a:r>
                      <a:r>
                        <a:rPr lang="en-US" altLang="zh-CN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xx≠00</a:t>
                      </a: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32-bit Thumb-2 </a:t>
                      </a:r>
                      <a:r>
                        <a:rPr lang="zh-CN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Thumb-2</a:t>
                      </a:r>
                      <a:r>
                        <a:rPr lang="zh-CN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中定义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0bxxxxx      </a:t>
                      </a: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（</a:t>
                      </a:r>
                      <a:r>
                        <a:rPr lang="en-US" altLang="zh-CN" sz="2000" kern="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xxxxx≠111xx</a:t>
                      </a: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）</a:t>
                      </a:r>
                      <a:endParaRPr kumimoji="0" lang="zh-CN" altLang="en-US" sz="2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16-bit 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Thumb </a:t>
                      </a:r>
                      <a:r>
                        <a:rPr lang="en-US" altLang="zh-CN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-2</a:t>
                      </a:r>
                      <a:r>
                        <a:rPr lang="zh-CN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3. </a:t>
            </a:r>
            <a:r>
              <a:rPr lang="zh-CN" altLang="zh-CN" sz="3600" smtClean="0">
                <a:solidFill>
                  <a:srgbClr val="000000"/>
                </a:solidFill>
              </a:rPr>
              <a:t>统一</a:t>
            </a:r>
            <a:r>
              <a:rPr lang="zh-CN" altLang="en-US" sz="3600" smtClean="0">
                <a:solidFill>
                  <a:srgbClr val="000000"/>
                </a:solidFill>
              </a:rPr>
              <a:t>的</a:t>
            </a:r>
            <a:r>
              <a:rPr lang="zh-CN" altLang="zh-CN" sz="3600" smtClean="0">
                <a:solidFill>
                  <a:srgbClr val="000000"/>
                </a:solidFill>
              </a:rPr>
              <a:t>汇编语言</a:t>
            </a:r>
            <a:endParaRPr lang="zh-CN" altLang="en-US" sz="3600" smtClean="0">
              <a:solidFill>
                <a:srgbClr val="000000"/>
              </a:solidFill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0000CC"/>
                </a:solidFill>
              </a:rPr>
              <a:t>ARM</a:t>
            </a:r>
            <a:r>
              <a:rPr lang="zh-CN" altLang="en-US" b="1" smtClean="0">
                <a:solidFill>
                  <a:srgbClr val="0000CC"/>
                </a:solidFill>
              </a:rPr>
              <a:t>指令集体系架构下，</a:t>
            </a:r>
            <a:r>
              <a:rPr lang="en-US" altLang="zh-CN" smtClean="0"/>
              <a:t>ARM</a:t>
            </a:r>
            <a:r>
              <a:rPr lang="zh-CN" altLang="en-US" smtClean="0"/>
              <a:t>指令与</a:t>
            </a:r>
            <a:r>
              <a:rPr lang="en-US" altLang="zh-CN" smtClean="0"/>
              <a:t>Thumb</a:t>
            </a:r>
            <a:r>
              <a:rPr lang="zh-CN" altLang="en-US" smtClean="0"/>
              <a:t>指令分属不同的程序模块，由不同的汇编器对其分别进行汇编。</a:t>
            </a:r>
            <a:endParaRPr lang="en-US" altLang="zh-CN" smtClean="0"/>
          </a:p>
          <a:p>
            <a:pPr eaLnBrk="1" hangingPunct="1"/>
            <a:endParaRPr lang="en-US" altLang="zh-CN" sz="1000" smtClean="0"/>
          </a:p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Thumb-2</a:t>
            </a:r>
            <a:r>
              <a:rPr lang="zh-CN" altLang="en-US" b="1" smtClean="0">
                <a:solidFill>
                  <a:srgbClr val="FF0000"/>
                </a:solidFill>
              </a:rPr>
              <a:t>指令集体系架构下， </a:t>
            </a:r>
            <a:r>
              <a:rPr lang="en-US" altLang="zh-CN" smtClean="0"/>
              <a:t>16bit</a:t>
            </a:r>
            <a:r>
              <a:rPr lang="zh-CN" altLang="en-US" smtClean="0"/>
              <a:t>指令与</a:t>
            </a:r>
            <a:r>
              <a:rPr lang="en-US" altLang="zh-CN" smtClean="0"/>
              <a:t>32bit</a:t>
            </a:r>
            <a:r>
              <a:rPr lang="zh-CN" altLang="en-US" smtClean="0"/>
              <a:t>指令可以在同一程序模块出现，并由同一汇编器对其进行汇编。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Toolchain flow with ARM7</a:t>
            </a:r>
          </a:p>
        </p:txBody>
      </p:sp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266700" y="1104900"/>
            <a:ext cx="3000375" cy="2362200"/>
            <a:chOff x="0" y="626"/>
            <a:chExt cx="1890" cy="1488"/>
          </a:xfrm>
        </p:grpSpPr>
        <p:grpSp>
          <p:nvGrpSpPr>
            <p:cNvPr id="44075" name="Group 4"/>
            <p:cNvGrpSpPr>
              <a:grpSpLocks/>
            </p:cNvGrpSpPr>
            <p:nvPr/>
          </p:nvGrpSpPr>
          <p:grpSpPr bwMode="auto">
            <a:xfrm>
              <a:off x="1378" y="1548"/>
              <a:ext cx="512" cy="406"/>
              <a:chOff x="1222" y="2152"/>
              <a:chExt cx="512" cy="406"/>
            </a:xfrm>
          </p:grpSpPr>
          <p:sp>
            <p:nvSpPr>
              <p:cNvPr id="44115" name="Rectangle 5"/>
              <p:cNvSpPr>
                <a:spLocks noChangeArrowheads="1"/>
              </p:cNvSpPr>
              <p:nvPr/>
            </p:nvSpPr>
            <p:spPr bwMode="gray">
              <a:xfrm>
                <a:off x="1222" y="2152"/>
                <a:ext cx="512" cy="9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 (sp)</a:t>
                </a:r>
              </a:p>
            </p:txBody>
          </p:sp>
          <p:sp>
            <p:nvSpPr>
              <p:cNvPr id="44116" name="Rectangle 6"/>
              <p:cNvSpPr>
                <a:spLocks noChangeArrowheads="1"/>
              </p:cNvSpPr>
              <p:nvPr/>
            </p:nvSpPr>
            <p:spPr bwMode="gray">
              <a:xfrm>
                <a:off x="1222" y="2242"/>
                <a:ext cx="512" cy="9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4117" name="Rectangle 7"/>
              <p:cNvSpPr>
                <a:spLocks noChangeArrowheads="1"/>
              </p:cNvSpPr>
              <p:nvPr/>
            </p:nvSpPr>
            <p:spPr bwMode="gray">
              <a:xfrm>
                <a:off x="1222" y="2468"/>
                <a:ext cx="512" cy="9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spsr</a:t>
                </a:r>
              </a:p>
            </p:txBody>
          </p:sp>
        </p:grpSp>
        <p:grpSp>
          <p:nvGrpSpPr>
            <p:cNvPr id="44076" name="Group 8"/>
            <p:cNvGrpSpPr>
              <a:grpSpLocks/>
            </p:cNvGrpSpPr>
            <p:nvPr/>
          </p:nvGrpSpPr>
          <p:grpSpPr bwMode="auto">
            <a:xfrm>
              <a:off x="1110" y="1572"/>
              <a:ext cx="512" cy="406"/>
              <a:chOff x="1222" y="2152"/>
              <a:chExt cx="512" cy="406"/>
            </a:xfrm>
          </p:grpSpPr>
          <p:sp>
            <p:nvSpPr>
              <p:cNvPr id="44112" name="Rectangle 9"/>
              <p:cNvSpPr>
                <a:spLocks noChangeArrowheads="1"/>
              </p:cNvSpPr>
              <p:nvPr/>
            </p:nvSpPr>
            <p:spPr bwMode="gray">
              <a:xfrm>
                <a:off x="1222" y="2152"/>
                <a:ext cx="512" cy="9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 (sp)</a:t>
                </a:r>
              </a:p>
            </p:txBody>
          </p:sp>
          <p:sp>
            <p:nvSpPr>
              <p:cNvPr id="44113" name="Rectangle 10"/>
              <p:cNvSpPr>
                <a:spLocks noChangeArrowheads="1"/>
              </p:cNvSpPr>
              <p:nvPr/>
            </p:nvSpPr>
            <p:spPr bwMode="gray">
              <a:xfrm>
                <a:off x="1222" y="2242"/>
                <a:ext cx="512" cy="9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4114" name="Rectangle 11"/>
              <p:cNvSpPr>
                <a:spLocks noChangeArrowheads="1"/>
              </p:cNvSpPr>
              <p:nvPr/>
            </p:nvSpPr>
            <p:spPr bwMode="gray">
              <a:xfrm>
                <a:off x="1222" y="2468"/>
                <a:ext cx="512" cy="9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spsr</a:t>
                </a:r>
              </a:p>
            </p:txBody>
          </p:sp>
        </p:grpSp>
        <p:grpSp>
          <p:nvGrpSpPr>
            <p:cNvPr id="44077" name="Group 12"/>
            <p:cNvGrpSpPr>
              <a:grpSpLocks/>
            </p:cNvGrpSpPr>
            <p:nvPr/>
          </p:nvGrpSpPr>
          <p:grpSpPr bwMode="auto">
            <a:xfrm>
              <a:off x="921" y="1596"/>
              <a:ext cx="512" cy="406"/>
              <a:chOff x="1222" y="2152"/>
              <a:chExt cx="512" cy="406"/>
            </a:xfrm>
          </p:grpSpPr>
          <p:sp>
            <p:nvSpPr>
              <p:cNvPr id="44109" name="Rectangle 13"/>
              <p:cNvSpPr>
                <a:spLocks noChangeArrowheads="1"/>
              </p:cNvSpPr>
              <p:nvPr/>
            </p:nvSpPr>
            <p:spPr bwMode="gray">
              <a:xfrm>
                <a:off x="1222" y="2152"/>
                <a:ext cx="512" cy="9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 (sp)</a:t>
                </a:r>
              </a:p>
            </p:txBody>
          </p:sp>
          <p:sp>
            <p:nvSpPr>
              <p:cNvPr id="44110" name="Rectangle 14"/>
              <p:cNvSpPr>
                <a:spLocks noChangeArrowheads="1"/>
              </p:cNvSpPr>
              <p:nvPr/>
            </p:nvSpPr>
            <p:spPr bwMode="gray">
              <a:xfrm>
                <a:off x="1222" y="2242"/>
                <a:ext cx="512" cy="9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4111" name="Rectangle 15"/>
              <p:cNvSpPr>
                <a:spLocks noChangeArrowheads="1"/>
              </p:cNvSpPr>
              <p:nvPr/>
            </p:nvSpPr>
            <p:spPr bwMode="gray">
              <a:xfrm>
                <a:off x="1222" y="2468"/>
                <a:ext cx="512" cy="9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spsr</a:t>
                </a:r>
              </a:p>
            </p:txBody>
          </p:sp>
        </p:grpSp>
        <p:grpSp>
          <p:nvGrpSpPr>
            <p:cNvPr id="44078" name="Group 16"/>
            <p:cNvGrpSpPr>
              <a:grpSpLocks/>
            </p:cNvGrpSpPr>
            <p:nvPr/>
          </p:nvGrpSpPr>
          <p:grpSpPr bwMode="auto">
            <a:xfrm>
              <a:off x="629" y="1635"/>
              <a:ext cx="512" cy="406"/>
              <a:chOff x="1222" y="2152"/>
              <a:chExt cx="512" cy="406"/>
            </a:xfrm>
          </p:grpSpPr>
          <p:sp>
            <p:nvSpPr>
              <p:cNvPr id="44106" name="Rectangle 17"/>
              <p:cNvSpPr>
                <a:spLocks noChangeArrowheads="1"/>
              </p:cNvSpPr>
              <p:nvPr/>
            </p:nvSpPr>
            <p:spPr bwMode="gray">
              <a:xfrm>
                <a:off x="1222" y="2152"/>
                <a:ext cx="512" cy="90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 (sp)</a:t>
                </a:r>
              </a:p>
            </p:txBody>
          </p:sp>
          <p:sp>
            <p:nvSpPr>
              <p:cNvPr id="44107" name="Rectangle 18"/>
              <p:cNvSpPr>
                <a:spLocks noChangeArrowheads="1"/>
              </p:cNvSpPr>
              <p:nvPr/>
            </p:nvSpPr>
            <p:spPr bwMode="gray">
              <a:xfrm>
                <a:off x="1222" y="2242"/>
                <a:ext cx="512" cy="90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4108" name="Rectangle 19"/>
              <p:cNvSpPr>
                <a:spLocks noChangeArrowheads="1"/>
              </p:cNvSpPr>
              <p:nvPr/>
            </p:nvSpPr>
            <p:spPr bwMode="gray">
              <a:xfrm>
                <a:off x="1222" y="2468"/>
                <a:ext cx="512" cy="90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spsr</a:t>
                </a:r>
              </a:p>
            </p:txBody>
          </p:sp>
        </p:grpSp>
        <p:grpSp>
          <p:nvGrpSpPr>
            <p:cNvPr id="44079" name="Group 20"/>
            <p:cNvGrpSpPr>
              <a:grpSpLocks/>
            </p:cNvGrpSpPr>
            <p:nvPr/>
          </p:nvGrpSpPr>
          <p:grpSpPr bwMode="auto">
            <a:xfrm>
              <a:off x="353" y="1272"/>
              <a:ext cx="520" cy="816"/>
              <a:chOff x="665" y="1742"/>
              <a:chExt cx="520" cy="816"/>
            </a:xfrm>
          </p:grpSpPr>
          <p:sp>
            <p:nvSpPr>
              <p:cNvPr id="44098" name="Rectangle 21"/>
              <p:cNvSpPr>
                <a:spLocks noChangeArrowheads="1"/>
              </p:cNvSpPr>
              <p:nvPr/>
            </p:nvSpPr>
            <p:spPr bwMode="gray">
              <a:xfrm>
                <a:off x="665" y="1742"/>
                <a:ext cx="520" cy="8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r8</a:t>
                </a:r>
              </a:p>
            </p:txBody>
          </p:sp>
          <p:sp>
            <p:nvSpPr>
              <p:cNvPr id="44099" name="Rectangle 22"/>
              <p:cNvSpPr>
                <a:spLocks noChangeArrowheads="1"/>
              </p:cNvSpPr>
              <p:nvPr/>
            </p:nvSpPr>
            <p:spPr bwMode="gray">
              <a:xfrm>
                <a:off x="665" y="1825"/>
                <a:ext cx="520" cy="8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r9</a:t>
                </a:r>
              </a:p>
            </p:txBody>
          </p:sp>
          <p:sp>
            <p:nvSpPr>
              <p:cNvPr id="44100" name="Rectangle 23"/>
              <p:cNvSpPr>
                <a:spLocks noChangeArrowheads="1"/>
              </p:cNvSpPr>
              <p:nvPr/>
            </p:nvSpPr>
            <p:spPr bwMode="gray">
              <a:xfrm>
                <a:off x="665" y="1908"/>
                <a:ext cx="520" cy="8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r10</a:t>
                </a:r>
              </a:p>
            </p:txBody>
          </p:sp>
          <p:sp>
            <p:nvSpPr>
              <p:cNvPr id="44101" name="Rectangle 24"/>
              <p:cNvSpPr>
                <a:spLocks noChangeArrowheads="1"/>
              </p:cNvSpPr>
              <p:nvPr/>
            </p:nvSpPr>
            <p:spPr bwMode="gray">
              <a:xfrm>
                <a:off x="665" y="1991"/>
                <a:ext cx="520" cy="8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r11</a:t>
                </a:r>
              </a:p>
            </p:txBody>
          </p:sp>
          <p:sp>
            <p:nvSpPr>
              <p:cNvPr id="44102" name="Rectangle 25"/>
              <p:cNvSpPr>
                <a:spLocks noChangeArrowheads="1"/>
              </p:cNvSpPr>
              <p:nvPr/>
            </p:nvSpPr>
            <p:spPr bwMode="gray">
              <a:xfrm>
                <a:off x="665" y="2074"/>
                <a:ext cx="520" cy="8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r12</a:t>
                </a:r>
              </a:p>
            </p:txBody>
          </p:sp>
          <p:sp>
            <p:nvSpPr>
              <p:cNvPr id="44103" name="Rectangle 26"/>
              <p:cNvSpPr>
                <a:spLocks noChangeArrowheads="1"/>
              </p:cNvSpPr>
              <p:nvPr/>
            </p:nvSpPr>
            <p:spPr bwMode="gray">
              <a:xfrm>
                <a:off x="665" y="2157"/>
                <a:ext cx="520" cy="8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 (sp)</a:t>
                </a:r>
              </a:p>
            </p:txBody>
          </p:sp>
          <p:sp>
            <p:nvSpPr>
              <p:cNvPr id="44104" name="Rectangle 27"/>
              <p:cNvSpPr>
                <a:spLocks noChangeArrowheads="1"/>
              </p:cNvSpPr>
              <p:nvPr/>
            </p:nvSpPr>
            <p:spPr bwMode="gray">
              <a:xfrm>
                <a:off x="665" y="2240"/>
                <a:ext cx="520" cy="8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4105" name="Rectangle 28"/>
              <p:cNvSpPr>
                <a:spLocks noChangeArrowheads="1"/>
              </p:cNvSpPr>
              <p:nvPr/>
            </p:nvSpPr>
            <p:spPr bwMode="gray">
              <a:xfrm>
                <a:off x="670" y="2468"/>
                <a:ext cx="512" cy="90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spsr</a:t>
                </a:r>
              </a:p>
            </p:txBody>
          </p:sp>
        </p:grpSp>
        <p:grpSp>
          <p:nvGrpSpPr>
            <p:cNvPr id="44080" name="Group 29"/>
            <p:cNvGrpSpPr>
              <a:grpSpLocks/>
            </p:cNvGrpSpPr>
            <p:nvPr/>
          </p:nvGrpSpPr>
          <p:grpSpPr bwMode="auto">
            <a:xfrm>
              <a:off x="0" y="626"/>
              <a:ext cx="528" cy="1488"/>
              <a:chOff x="336" y="960"/>
              <a:chExt cx="528" cy="2544"/>
            </a:xfrm>
          </p:grpSpPr>
          <p:sp>
            <p:nvSpPr>
              <p:cNvPr id="44081" name="Rectangle 30"/>
              <p:cNvSpPr>
                <a:spLocks noChangeArrowheads="1"/>
              </p:cNvSpPr>
              <p:nvPr/>
            </p:nvSpPr>
            <p:spPr bwMode="gray">
              <a:xfrm>
                <a:off x="336" y="2112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r8</a:t>
                </a:r>
              </a:p>
            </p:txBody>
          </p:sp>
          <p:sp>
            <p:nvSpPr>
              <p:cNvPr id="44082" name="Rectangle 31"/>
              <p:cNvSpPr>
                <a:spLocks noChangeArrowheads="1"/>
              </p:cNvSpPr>
              <p:nvPr/>
            </p:nvSpPr>
            <p:spPr bwMode="gray">
              <a:xfrm>
                <a:off x="336" y="2256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r9</a:t>
                </a:r>
              </a:p>
            </p:txBody>
          </p:sp>
          <p:sp>
            <p:nvSpPr>
              <p:cNvPr id="44083" name="Rectangle 32"/>
              <p:cNvSpPr>
                <a:spLocks noChangeArrowheads="1"/>
              </p:cNvSpPr>
              <p:nvPr/>
            </p:nvSpPr>
            <p:spPr bwMode="gray">
              <a:xfrm>
                <a:off x="336" y="240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r10</a:t>
                </a:r>
              </a:p>
            </p:txBody>
          </p:sp>
          <p:sp>
            <p:nvSpPr>
              <p:cNvPr id="44084" name="Rectangle 33"/>
              <p:cNvSpPr>
                <a:spLocks noChangeArrowheads="1"/>
              </p:cNvSpPr>
              <p:nvPr/>
            </p:nvSpPr>
            <p:spPr bwMode="gray">
              <a:xfrm>
                <a:off x="336" y="2544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r11</a:t>
                </a:r>
              </a:p>
            </p:txBody>
          </p:sp>
          <p:sp>
            <p:nvSpPr>
              <p:cNvPr id="44085" name="Rectangle 34"/>
              <p:cNvSpPr>
                <a:spLocks noChangeArrowheads="1"/>
              </p:cNvSpPr>
              <p:nvPr/>
            </p:nvSpPr>
            <p:spPr bwMode="gray">
              <a:xfrm>
                <a:off x="336" y="2688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r12</a:t>
                </a:r>
              </a:p>
            </p:txBody>
          </p:sp>
          <p:sp>
            <p:nvSpPr>
              <p:cNvPr id="44086" name="Rectangle 35"/>
              <p:cNvSpPr>
                <a:spLocks noChangeArrowheads="1"/>
              </p:cNvSpPr>
              <p:nvPr/>
            </p:nvSpPr>
            <p:spPr bwMode="gray">
              <a:xfrm>
                <a:off x="336" y="2832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 (sp)</a:t>
                </a:r>
              </a:p>
            </p:txBody>
          </p:sp>
          <p:sp>
            <p:nvSpPr>
              <p:cNvPr id="44087" name="Rectangle 36"/>
              <p:cNvSpPr>
                <a:spLocks noChangeArrowheads="1"/>
              </p:cNvSpPr>
              <p:nvPr/>
            </p:nvSpPr>
            <p:spPr bwMode="gray">
              <a:xfrm>
                <a:off x="336" y="2976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4088" name="Rectangle 37"/>
              <p:cNvSpPr>
                <a:spLocks noChangeArrowheads="1"/>
              </p:cNvSpPr>
              <p:nvPr/>
            </p:nvSpPr>
            <p:spPr bwMode="gray">
              <a:xfrm>
                <a:off x="336" y="312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r15 (pc)</a:t>
                </a:r>
              </a:p>
            </p:txBody>
          </p:sp>
          <p:sp>
            <p:nvSpPr>
              <p:cNvPr id="44089" name="Rectangle 38"/>
              <p:cNvSpPr>
                <a:spLocks noChangeArrowheads="1"/>
              </p:cNvSpPr>
              <p:nvPr/>
            </p:nvSpPr>
            <p:spPr bwMode="gray">
              <a:xfrm>
                <a:off x="336" y="336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cpsr</a:t>
                </a:r>
              </a:p>
            </p:txBody>
          </p:sp>
          <p:sp>
            <p:nvSpPr>
              <p:cNvPr id="44090" name="Rectangle 39"/>
              <p:cNvSpPr>
                <a:spLocks noChangeArrowheads="1"/>
              </p:cNvSpPr>
              <p:nvPr/>
            </p:nvSpPr>
            <p:spPr bwMode="gray">
              <a:xfrm>
                <a:off x="336" y="96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r0</a:t>
                </a:r>
              </a:p>
            </p:txBody>
          </p:sp>
          <p:sp>
            <p:nvSpPr>
              <p:cNvPr id="44091" name="Rectangle 40"/>
              <p:cNvSpPr>
                <a:spLocks noChangeArrowheads="1"/>
              </p:cNvSpPr>
              <p:nvPr/>
            </p:nvSpPr>
            <p:spPr bwMode="gray">
              <a:xfrm>
                <a:off x="336" y="1104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</a:t>
                </a:r>
              </a:p>
            </p:txBody>
          </p:sp>
          <p:sp>
            <p:nvSpPr>
              <p:cNvPr id="44092" name="Rectangle 41"/>
              <p:cNvSpPr>
                <a:spLocks noChangeArrowheads="1"/>
              </p:cNvSpPr>
              <p:nvPr/>
            </p:nvSpPr>
            <p:spPr bwMode="gray">
              <a:xfrm>
                <a:off x="336" y="1248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r2</a:t>
                </a:r>
              </a:p>
            </p:txBody>
          </p:sp>
          <p:sp>
            <p:nvSpPr>
              <p:cNvPr id="44093" name="Rectangle 42"/>
              <p:cNvSpPr>
                <a:spLocks noChangeArrowheads="1"/>
              </p:cNvSpPr>
              <p:nvPr/>
            </p:nvSpPr>
            <p:spPr bwMode="gray">
              <a:xfrm>
                <a:off x="336" y="1392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r3</a:t>
                </a:r>
              </a:p>
            </p:txBody>
          </p:sp>
          <p:sp>
            <p:nvSpPr>
              <p:cNvPr id="44094" name="Rectangle 43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r4</a:t>
                </a:r>
              </a:p>
            </p:txBody>
          </p:sp>
          <p:sp>
            <p:nvSpPr>
              <p:cNvPr id="44095" name="Rectangle 44"/>
              <p:cNvSpPr>
                <a:spLocks noChangeArrowheads="1"/>
              </p:cNvSpPr>
              <p:nvPr/>
            </p:nvSpPr>
            <p:spPr bwMode="gray">
              <a:xfrm>
                <a:off x="336" y="168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r5</a:t>
                </a:r>
              </a:p>
            </p:txBody>
          </p:sp>
          <p:sp>
            <p:nvSpPr>
              <p:cNvPr id="44096" name="Rectangle 45"/>
              <p:cNvSpPr>
                <a:spLocks noChangeArrowheads="1"/>
              </p:cNvSpPr>
              <p:nvPr/>
            </p:nvSpPr>
            <p:spPr bwMode="gray">
              <a:xfrm>
                <a:off x="336" y="1824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r6</a:t>
                </a:r>
              </a:p>
            </p:txBody>
          </p:sp>
          <p:sp>
            <p:nvSpPr>
              <p:cNvPr id="44097" name="Rectangle 46"/>
              <p:cNvSpPr>
                <a:spLocks noChangeArrowheads="1"/>
              </p:cNvSpPr>
              <p:nvPr/>
            </p:nvSpPr>
            <p:spPr bwMode="gray">
              <a:xfrm>
                <a:off x="336" y="1968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r7</a:t>
                </a:r>
              </a:p>
            </p:txBody>
          </p:sp>
        </p:grpSp>
      </p:grpSp>
      <p:sp>
        <p:nvSpPr>
          <p:cNvPr id="44035" name="Text Box 47"/>
          <p:cNvSpPr txBox="1">
            <a:spLocks noChangeArrowheads="1"/>
          </p:cNvSpPr>
          <p:nvPr/>
        </p:nvSpPr>
        <p:spPr bwMode="auto">
          <a:xfrm>
            <a:off x="215900" y="3544888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User/System</a:t>
            </a:r>
          </a:p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Register File</a:t>
            </a:r>
          </a:p>
        </p:txBody>
      </p:sp>
      <p:sp>
        <p:nvSpPr>
          <p:cNvPr id="44036" name="Text Box 48"/>
          <p:cNvSpPr txBox="1">
            <a:spLocks noChangeArrowheads="1"/>
          </p:cNvSpPr>
          <p:nvPr/>
        </p:nvSpPr>
        <p:spPr bwMode="auto">
          <a:xfrm>
            <a:off x="7016750" y="296068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Assembler</a:t>
            </a:r>
          </a:p>
        </p:txBody>
      </p:sp>
      <p:sp>
        <p:nvSpPr>
          <p:cNvPr id="44037" name="AutoShape 49"/>
          <p:cNvSpPr>
            <a:spLocks noChangeArrowheads="1"/>
          </p:cNvSpPr>
          <p:nvPr/>
        </p:nvSpPr>
        <p:spPr bwMode="auto">
          <a:xfrm>
            <a:off x="6088063" y="4446588"/>
            <a:ext cx="866775" cy="601662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4038" name="Text Box 50"/>
          <p:cNvSpPr txBox="1">
            <a:spLocks noChangeArrowheads="1"/>
          </p:cNvSpPr>
          <p:nvPr/>
        </p:nvSpPr>
        <p:spPr bwMode="auto">
          <a:xfrm>
            <a:off x="7099300" y="5343525"/>
            <a:ext cx="1912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ARM C/C++ Compiler</a:t>
            </a:r>
          </a:p>
        </p:txBody>
      </p:sp>
      <p:sp>
        <p:nvSpPr>
          <p:cNvPr id="44039" name="Text Box 51"/>
          <p:cNvSpPr txBox="1">
            <a:spLocks noChangeArrowheads="1"/>
          </p:cNvSpPr>
          <p:nvPr/>
        </p:nvSpPr>
        <p:spPr bwMode="auto">
          <a:xfrm>
            <a:off x="7061200" y="4029075"/>
            <a:ext cx="171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Thumb C/C++</a:t>
            </a:r>
          </a:p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Compiler</a:t>
            </a:r>
          </a:p>
        </p:txBody>
      </p:sp>
      <p:sp>
        <p:nvSpPr>
          <p:cNvPr id="44040" name="AutoShape 52"/>
          <p:cNvSpPr>
            <a:spLocks noChangeArrowheads="1"/>
          </p:cNvSpPr>
          <p:nvPr/>
        </p:nvSpPr>
        <p:spPr bwMode="auto">
          <a:xfrm>
            <a:off x="3494088" y="4311650"/>
            <a:ext cx="1139825" cy="839788"/>
          </a:xfrm>
          <a:prstGeom prst="flowChartMultidocumen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4041" name="AutoShape 53"/>
          <p:cNvSpPr>
            <a:spLocks noChangeArrowheads="1"/>
          </p:cNvSpPr>
          <p:nvPr/>
        </p:nvSpPr>
        <p:spPr bwMode="auto">
          <a:xfrm>
            <a:off x="3500438" y="3027363"/>
            <a:ext cx="1177925" cy="876300"/>
          </a:xfrm>
          <a:prstGeom prst="flowChartMultidocumen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4042" name="Line 54"/>
          <p:cNvSpPr>
            <a:spLocks noChangeShapeType="1"/>
          </p:cNvSpPr>
          <p:nvPr/>
        </p:nvSpPr>
        <p:spPr bwMode="auto">
          <a:xfrm>
            <a:off x="631825" y="4787900"/>
            <a:ext cx="269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43" name="Line 55"/>
          <p:cNvSpPr>
            <a:spLocks noChangeShapeType="1"/>
          </p:cNvSpPr>
          <p:nvPr/>
        </p:nvSpPr>
        <p:spPr bwMode="auto">
          <a:xfrm>
            <a:off x="1974850" y="2236788"/>
            <a:ext cx="1373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44" name="Text Box 56"/>
          <p:cNvSpPr txBox="1">
            <a:spLocks noChangeArrowheads="1"/>
          </p:cNvSpPr>
          <p:nvPr/>
        </p:nvSpPr>
        <p:spPr bwMode="auto">
          <a:xfrm>
            <a:off x="3506788" y="4441825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C/C++ Files</a:t>
            </a:r>
          </a:p>
        </p:txBody>
      </p:sp>
      <p:sp>
        <p:nvSpPr>
          <p:cNvPr id="44045" name="Text Box 57"/>
          <p:cNvSpPr txBox="1">
            <a:spLocks noChangeArrowheads="1"/>
          </p:cNvSpPr>
          <p:nvPr/>
        </p:nvSpPr>
        <p:spPr bwMode="auto">
          <a:xfrm>
            <a:off x="3460750" y="33115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ASM</a:t>
            </a:r>
          </a:p>
        </p:txBody>
      </p:sp>
      <p:sp>
        <p:nvSpPr>
          <p:cNvPr id="44046" name="AutoShape 58"/>
          <p:cNvSpPr>
            <a:spLocks noChangeArrowheads="1"/>
          </p:cNvSpPr>
          <p:nvPr/>
        </p:nvSpPr>
        <p:spPr bwMode="auto">
          <a:xfrm>
            <a:off x="6113463" y="5688013"/>
            <a:ext cx="866775" cy="601662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4047" name="Text Box 59"/>
          <p:cNvSpPr txBox="1">
            <a:spLocks noChangeArrowheads="1"/>
          </p:cNvSpPr>
          <p:nvPr/>
        </p:nvSpPr>
        <p:spPr bwMode="auto">
          <a:xfrm>
            <a:off x="158750" y="757238"/>
            <a:ext cx="1255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  <a:buSzPct val="125000"/>
              <a:buFont typeface="Wingdings" pitchFamily="2" charset="2"/>
              <a:buNone/>
            </a:pPr>
            <a:r>
              <a:rPr lang="en-US" altLang="zh-CN" sz="1600" b="1">
                <a:solidFill>
                  <a:srgbClr val="1D315B"/>
                </a:solidFill>
                <a:cs typeface="Arial" charset="0"/>
              </a:rPr>
              <a:t>ARM7TDMI</a:t>
            </a:r>
          </a:p>
        </p:txBody>
      </p:sp>
      <p:sp>
        <p:nvSpPr>
          <p:cNvPr id="44048" name="AutoShape 60"/>
          <p:cNvSpPr>
            <a:spLocks noChangeArrowheads="1"/>
          </p:cNvSpPr>
          <p:nvPr/>
        </p:nvSpPr>
        <p:spPr bwMode="auto">
          <a:xfrm>
            <a:off x="3494088" y="5581650"/>
            <a:ext cx="1139825" cy="839788"/>
          </a:xfrm>
          <a:prstGeom prst="flowChartMultidocumen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4049" name="Text Box 61"/>
          <p:cNvSpPr txBox="1">
            <a:spLocks noChangeArrowheads="1"/>
          </p:cNvSpPr>
          <p:nvPr/>
        </p:nvSpPr>
        <p:spPr bwMode="auto">
          <a:xfrm>
            <a:off x="3506788" y="57404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C/C++ Files</a:t>
            </a:r>
          </a:p>
        </p:txBody>
      </p:sp>
      <p:sp>
        <p:nvSpPr>
          <p:cNvPr id="44050" name="Line 62"/>
          <p:cNvSpPr>
            <a:spLocks noChangeShapeType="1"/>
          </p:cNvSpPr>
          <p:nvPr/>
        </p:nvSpPr>
        <p:spPr bwMode="auto">
          <a:xfrm>
            <a:off x="7019925" y="4779963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51" name="AutoShape 63"/>
          <p:cNvSpPr>
            <a:spLocks noChangeArrowheads="1"/>
          </p:cNvSpPr>
          <p:nvPr/>
        </p:nvSpPr>
        <p:spPr bwMode="auto">
          <a:xfrm>
            <a:off x="3500438" y="1744663"/>
            <a:ext cx="1177925" cy="876300"/>
          </a:xfrm>
          <a:prstGeom prst="flowChartMultidocumen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4052" name="Text Box 64"/>
          <p:cNvSpPr txBox="1">
            <a:spLocks noChangeArrowheads="1"/>
          </p:cNvSpPr>
          <p:nvPr/>
        </p:nvSpPr>
        <p:spPr bwMode="auto">
          <a:xfrm>
            <a:off x="3460750" y="20288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ASM</a:t>
            </a:r>
          </a:p>
        </p:txBody>
      </p:sp>
      <p:sp>
        <p:nvSpPr>
          <p:cNvPr id="44053" name="Line 65"/>
          <p:cNvSpPr>
            <a:spLocks noChangeShapeType="1"/>
          </p:cNvSpPr>
          <p:nvPr/>
        </p:nvSpPr>
        <p:spPr bwMode="auto">
          <a:xfrm>
            <a:off x="1744663" y="2417763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54" name="Line 66"/>
          <p:cNvSpPr>
            <a:spLocks noChangeShapeType="1"/>
          </p:cNvSpPr>
          <p:nvPr/>
        </p:nvSpPr>
        <p:spPr bwMode="auto">
          <a:xfrm>
            <a:off x="1993900" y="2230438"/>
            <a:ext cx="0" cy="2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55" name="Text Box 67"/>
          <p:cNvSpPr txBox="1">
            <a:spLocks noChangeArrowheads="1"/>
          </p:cNvSpPr>
          <p:nvPr/>
        </p:nvSpPr>
        <p:spPr bwMode="auto">
          <a:xfrm>
            <a:off x="1317625" y="1377950"/>
            <a:ext cx="23860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State Change </a:t>
            </a:r>
          </a:p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eg. ISR entry/exit</a:t>
            </a:r>
          </a:p>
        </p:txBody>
      </p:sp>
      <p:sp>
        <p:nvSpPr>
          <p:cNvPr id="44056" name="Text Box 68"/>
          <p:cNvSpPr txBox="1">
            <a:spLocks noChangeArrowheads="1"/>
          </p:cNvSpPr>
          <p:nvPr/>
        </p:nvSpPr>
        <p:spPr bwMode="auto">
          <a:xfrm>
            <a:off x="2619375" y="3592513"/>
            <a:ext cx="1195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User</a:t>
            </a:r>
          </a:p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Optimized</a:t>
            </a:r>
          </a:p>
        </p:txBody>
      </p:sp>
      <p:sp>
        <p:nvSpPr>
          <p:cNvPr id="44057" name="Line 69"/>
          <p:cNvSpPr>
            <a:spLocks noChangeShapeType="1"/>
          </p:cNvSpPr>
          <p:nvPr/>
        </p:nvSpPr>
        <p:spPr bwMode="auto">
          <a:xfrm>
            <a:off x="7045325" y="6045200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58" name="Line 70"/>
          <p:cNvSpPr>
            <a:spLocks noChangeShapeType="1"/>
          </p:cNvSpPr>
          <p:nvPr/>
        </p:nvSpPr>
        <p:spPr bwMode="auto">
          <a:xfrm>
            <a:off x="7056438" y="3517900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59" name="AutoShape 71"/>
          <p:cNvSpPr>
            <a:spLocks noChangeArrowheads="1"/>
          </p:cNvSpPr>
          <p:nvPr/>
        </p:nvSpPr>
        <p:spPr bwMode="auto">
          <a:xfrm>
            <a:off x="6126163" y="3205163"/>
            <a:ext cx="866775" cy="588962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4060" name="Line 72"/>
          <p:cNvSpPr>
            <a:spLocks noChangeShapeType="1"/>
          </p:cNvSpPr>
          <p:nvPr/>
        </p:nvSpPr>
        <p:spPr bwMode="auto">
          <a:xfrm flipV="1">
            <a:off x="2608263" y="3505200"/>
            <a:ext cx="12700" cy="1252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1" name="Line 73"/>
          <p:cNvSpPr>
            <a:spLocks noChangeShapeType="1"/>
          </p:cNvSpPr>
          <p:nvPr/>
        </p:nvSpPr>
        <p:spPr bwMode="auto">
          <a:xfrm>
            <a:off x="2611438" y="3508375"/>
            <a:ext cx="79692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2" name="Line 74"/>
          <p:cNvSpPr>
            <a:spLocks noChangeShapeType="1"/>
          </p:cNvSpPr>
          <p:nvPr/>
        </p:nvSpPr>
        <p:spPr bwMode="auto">
          <a:xfrm>
            <a:off x="5351463" y="3521075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3" name="Line 75"/>
          <p:cNvSpPr>
            <a:spLocks noChangeShapeType="1"/>
          </p:cNvSpPr>
          <p:nvPr/>
        </p:nvSpPr>
        <p:spPr bwMode="auto">
          <a:xfrm>
            <a:off x="2611438" y="6035675"/>
            <a:ext cx="796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4" name="Line 76"/>
          <p:cNvSpPr>
            <a:spLocks noChangeShapeType="1"/>
          </p:cNvSpPr>
          <p:nvPr/>
        </p:nvSpPr>
        <p:spPr bwMode="auto">
          <a:xfrm>
            <a:off x="4867275" y="4779963"/>
            <a:ext cx="1096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5" name="Line 77"/>
          <p:cNvSpPr>
            <a:spLocks noChangeShapeType="1"/>
          </p:cNvSpPr>
          <p:nvPr/>
        </p:nvSpPr>
        <p:spPr bwMode="auto">
          <a:xfrm>
            <a:off x="4879975" y="6024563"/>
            <a:ext cx="1096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6" name="Line 78"/>
          <p:cNvSpPr>
            <a:spLocks noChangeShapeType="1"/>
          </p:cNvSpPr>
          <p:nvPr/>
        </p:nvSpPr>
        <p:spPr bwMode="auto">
          <a:xfrm>
            <a:off x="7019925" y="4779963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7" name="Line 79"/>
          <p:cNvSpPr>
            <a:spLocks noChangeShapeType="1"/>
          </p:cNvSpPr>
          <p:nvPr/>
        </p:nvSpPr>
        <p:spPr bwMode="auto">
          <a:xfrm>
            <a:off x="4900613" y="2252663"/>
            <a:ext cx="47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8" name="Line 80"/>
          <p:cNvSpPr>
            <a:spLocks noChangeShapeType="1"/>
          </p:cNvSpPr>
          <p:nvPr/>
        </p:nvSpPr>
        <p:spPr bwMode="auto">
          <a:xfrm>
            <a:off x="4900613" y="2252663"/>
            <a:ext cx="47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69" name="Line 81"/>
          <p:cNvSpPr>
            <a:spLocks noChangeShapeType="1"/>
          </p:cNvSpPr>
          <p:nvPr/>
        </p:nvSpPr>
        <p:spPr bwMode="auto">
          <a:xfrm>
            <a:off x="5354638" y="2255838"/>
            <a:ext cx="0" cy="128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70" name="Line 82"/>
          <p:cNvSpPr>
            <a:spLocks noChangeShapeType="1"/>
          </p:cNvSpPr>
          <p:nvPr/>
        </p:nvSpPr>
        <p:spPr bwMode="auto">
          <a:xfrm flipV="1">
            <a:off x="2598738" y="4786313"/>
            <a:ext cx="12700" cy="1252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71" name="Line 83"/>
          <p:cNvSpPr>
            <a:spLocks noChangeShapeType="1"/>
          </p:cNvSpPr>
          <p:nvPr/>
        </p:nvSpPr>
        <p:spPr bwMode="auto">
          <a:xfrm>
            <a:off x="604838" y="4319588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72" name="Text Box 84"/>
          <p:cNvSpPr txBox="1">
            <a:spLocks noChangeArrowheads="1"/>
          </p:cNvSpPr>
          <p:nvPr/>
        </p:nvSpPr>
        <p:spPr bwMode="auto">
          <a:xfrm>
            <a:off x="390525" y="4795838"/>
            <a:ext cx="20097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Code which operates on the visible Register file</a:t>
            </a:r>
          </a:p>
        </p:txBody>
      </p:sp>
      <p:sp>
        <p:nvSpPr>
          <p:cNvPr id="44073" name="Line 85"/>
          <p:cNvSpPr>
            <a:spLocks noChangeShapeType="1"/>
          </p:cNvSpPr>
          <p:nvPr/>
        </p:nvSpPr>
        <p:spPr bwMode="auto">
          <a:xfrm>
            <a:off x="4900613" y="3522663"/>
            <a:ext cx="47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4074" name="Rectangle 86"/>
          <p:cNvSpPr>
            <a:spLocks noChangeArrowheads="1"/>
          </p:cNvSpPr>
          <p:nvPr/>
        </p:nvSpPr>
        <p:spPr bwMode="auto">
          <a:xfrm>
            <a:off x="5713413" y="977900"/>
            <a:ext cx="32385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b="1">
                <a:solidFill>
                  <a:srgbClr val="1D315B"/>
                </a:solidFill>
                <a:cs typeface="Arial" charset="0"/>
              </a:rPr>
              <a:t>NB:  Most compilers automatically provide the Assembler code stubs shown here, allowing majority of code in High Level ‘C’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ARM Cortex-M3 Toolchain Flow</a:t>
            </a:r>
          </a:p>
        </p:txBody>
      </p:sp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357188" y="3813175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User/System</a:t>
            </a:r>
          </a:p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Register File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7158038" y="3071813"/>
            <a:ext cx="140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Unified Assembler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6229350" y="4714875"/>
            <a:ext cx="866775" cy="60166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7202488" y="4170363"/>
            <a:ext cx="14033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Thumb(2)</a:t>
            </a:r>
          </a:p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C/C++ Compiler</a:t>
            </a:r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3635375" y="4579938"/>
            <a:ext cx="1139825" cy="839787"/>
          </a:xfrm>
          <a:prstGeom prst="flowChartMultidocumen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5063" name="AutoShape 8"/>
          <p:cNvSpPr>
            <a:spLocks noChangeArrowheads="1"/>
          </p:cNvSpPr>
          <p:nvPr/>
        </p:nvSpPr>
        <p:spPr bwMode="auto">
          <a:xfrm>
            <a:off x="3641725" y="3295650"/>
            <a:ext cx="1177925" cy="876300"/>
          </a:xfrm>
          <a:prstGeom prst="flowChartMultidocumen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>
            <a:off x="773113" y="5056188"/>
            <a:ext cx="269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3648075" y="474345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C/C++ Files</a:t>
            </a: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3602038" y="3414713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ASM</a:t>
            </a:r>
          </a:p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(UAL)</a:t>
            </a:r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>
            <a:off x="7161213" y="5048250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2722563" y="3835400"/>
            <a:ext cx="16716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Unified</a:t>
            </a:r>
          </a:p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Assembler</a:t>
            </a:r>
          </a:p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Language</a:t>
            </a:r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>
            <a:off x="7197725" y="3786188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0" name="AutoShape 15"/>
          <p:cNvSpPr>
            <a:spLocks noChangeArrowheads="1"/>
          </p:cNvSpPr>
          <p:nvPr/>
        </p:nvSpPr>
        <p:spPr bwMode="auto">
          <a:xfrm>
            <a:off x="6267450" y="3473450"/>
            <a:ext cx="866775" cy="588963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endParaRPr lang="zh-CN" altLang="en-US" sz="900" b="1">
              <a:solidFill>
                <a:srgbClr val="1D315B"/>
              </a:solidFill>
              <a:cs typeface="Arial" charset="0"/>
            </a:endParaRPr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V="1">
            <a:off x="2749550" y="3773488"/>
            <a:ext cx="12700" cy="1252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2752725" y="3776663"/>
            <a:ext cx="79692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>
            <a:off x="5492750" y="3789363"/>
            <a:ext cx="622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5008563" y="5048250"/>
            <a:ext cx="1096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>
            <a:off x="7161213" y="5048250"/>
            <a:ext cx="154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>
            <a:off x="746125" y="4587875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7" name="Text Box 22"/>
          <p:cNvSpPr txBox="1">
            <a:spLocks noChangeArrowheads="1"/>
          </p:cNvSpPr>
          <p:nvPr/>
        </p:nvSpPr>
        <p:spPr bwMode="auto">
          <a:xfrm>
            <a:off x="531813" y="5064125"/>
            <a:ext cx="20097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Code which operates on the visible Register file</a:t>
            </a:r>
          </a:p>
        </p:txBody>
      </p:sp>
      <p:sp>
        <p:nvSpPr>
          <p:cNvPr id="45078" name="Line 23"/>
          <p:cNvSpPr>
            <a:spLocks noChangeShapeType="1"/>
          </p:cNvSpPr>
          <p:nvPr/>
        </p:nvSpPr>
        <p:spPr bwMode="auto">
          <a:xfrm>
            <a:off x="5041900" y="3790950"/>
            <a:ext cx="47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357188" y="3813175"/>
            <a:ext cx="178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User/System</a:t>
            </a:r>
          </a:p>
          <a:p>
            <a:r>
              <a:rPr lang="en-US" altLang="zh-CN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Register File</a:t>
            </a:r>
          </a:p>
        </p:txBody>
      </p:sp>
      <p:sp>
        <p:nvSpPr>
          <p:cNvPr id="45080" name="Text Box 25"/>
          <p:cNvSpPr txBox="1">
            <a:spLocks noChangeArrowheads="1"/>
          </p:cNvSpPr>
          <p:nvPr/>
        </p:nvSpPr>
        <p:spPr bwMode="auto">
          <a:xfrm>
            <a:off x="306388" y="1016000"/>
            <a:ext cx="1697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  <a:buSzPct val="125000"/>
              <a:buFont typeface="Wingdings" pitchFamily="2" charset="2"/>
              <a:buNone/>
            </a:pPr>
            <a:r>
              <a:rPr lang="en-US" altLang="zh-CN" sz="1600" b="1">
                <a:solidFill>
                  <a:srgbClr val="1D315B"/>
                </a:solidFill>
                <a:cs typeface="Arial" charset="0"/>
              </a:rPr>
              <a:t>ARM Cortex-M3</a:t>
            </a:r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1335088" y="1684338"/>
            <a:ext cx="23860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No State Change:</a:t>
            </a:r>
          </a:p>
          <a:p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Automated by NVIC</a:t>
            </a:r>
          </a:p>
        </p:txBody>
      </p:sp>
      <p:grpSp>
        <p:nvGrpSpPr>
          <p:cNvPr id="45082" name="Group 27"/>
          <p:cNvGrpSpPr>
            <a:grpSpLocks/>
          </p:cNvGrpSpPr>
          <p:nvPr/>
        </p:nvGrpSpPr>
        <p:grpSpPr bwMode="auto">
          <a:xfrm>
            <a:off x="433388" y="1339850"/>
            <a:ext cx="1222375" cy="2362200"/>
            <a:chOff x="0" y="2436"/>
            <a:chExt cx="770" cy="1488"/>
          </a:xfrm>
        </p:grpSpPr>
        <p:grpSp>
          <p:nvGrpSpPr>
            <p:cNvPr id="45085" name="Group 28"/>
            <p:cNvGrpSpPr>
              <a:grpSpLocks/>
            </p:cNvGrpSpPr>
            <p:nvPr/>
          </p:nvGrpSpPr>
          <p:grpSpPr bwMode="auto">
            <a:xfrm>
              <a:off x="258" y="3494"/>
              <a:ext cx="512" cy="406"/>
              <a:chOff x="1222" y="2152"/>
              <a:chExt cx="512" cy="406"/>
            </a:xfrm>
          </p:grpSpPr>
          <p:sp>
            <p:nvSpPr>
              <p:cNvPr id="45104" name="Rectangle 29"/>
              <p:cNvSpPr>
                <a:spLocks noChangeArrowheads="1"/>
              </p:cNvSpPr>
              <p:nvPr/>
            </p:nvSpPr>
            <p:spPr bwMode="gray">
              <a:xfrm>
                <a:off x="1222" y="2152"/>
                <a:ext cx="512" cy="9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 (psp)</a:t>
                </a:r>
              </a:p>
            </p:txBody>
          </p:sp>
          <p:sp>
            <p:nvSpPr>
              <p:cNvPr id="45105" name="Rectangle 30"/>
              <p:cNvSpPr>
                <a:spLocks noChangeArrowheads="1"/>
              </p:cNvSpPr>
              <p:nvPr/>
            </p:nvSpPr>
            <p:spPr bwMode="gray">
              <a:xfrm>
                <a:off x="1222" y="2242"/>
                <a:ext cx="512" cy="9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5106" name="Rectangle 31"/>
              <p:cNvSpPr>
                <a:spLocks noChangeArrowheads="1"/>
              </p:cNvSpPr>
              <p:nvPr/>
            </p:nvSpPr>
            <p:spPr bwMode="gray">
              <a:xfrm>
                <a:off x="1222" y="2468"/>
                <a:ext cx="512" cy="9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spsr</a:t>
                </a:r>
              </a:p>
            </p:txBody>
          </p:sp>
        </p:grpSp>
        <p:grpSp>
          <p:nvGrpSpPr>
            <p:cNvPr id="45086" name="Group 32"/>
            <p:cNvGrpSpPr>
              <a:grpSpLocks/>
            </p:cNvGrpSpPr>
            <p:nvPr/>
          </p:nvGrpSpPr>
          <p:grpSpPr bwMode="auto">
            <a:xfrm>
              <a:off x="0" y="2436"/>
              <a:ext cx="528" cy="1488"/>
              <a:chOff x="336" y="960"/>
              <a:chExt cx="528" cy="2544"/>
            </a:xfrm>
          </p:grpSpPr>
          <p:sp>
            <p:nvSpPr>
              <p:cNvPr id="45087" name="Rectangle 33"/>
              <p:cNvSpPr>
                <a:spLocks noChangeArrowheads="1"/>
              </p:cNvSpPr>
              <p:nvPr/>
            </p:nvSpPr>
            <p:spPr bwMode="gray">
              <a:xfrm>
                <a:off x="336" y="2112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r8</a:t>
                </a:r>
              </a:p>
            </p:txBody>
          </p:sp>
          <p:sp>
            <p:nvSpPr>
              <p:cNvPr id="45088" name="Rectangle 34"/>
              <p:cNvSpPr>
                <a:spLocks noChangeArrowheads="1"/>
              </p:cNvSpPr>
              <p:nvPr/>
            </p:nvSpPr>
            <p:spPr bwMode="gray">
              <a:xfrm>
                <a:off x="336" y="2256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r9</a:t>
                </a:r>
              </a:p>
            </p:txBody>
          </p:sp>
          <p:sp>
            <p:nvSpPr>
              <p:cNvPr id="45089" name="Rectangle 35"/>
              <p:cNvSpPr>
                <a:spLocks noChangeArrowheads="1"/>
              </p:cNvSpPr>
              <p:nvPr/>
            </p:nvSpPr>
            <p:spPr bwMode="gray">
              <a:xfrm>
                <a:off x="336" y="240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r10</a:t>
                </a:r>
              </a:p>
            </p:txBody>
          </p:sp>
          <p:sp>
            <p:nvSpPr>
              <p:cNvPr id="45090" name="Rectangle 36"/>
              <p:cNvSpPr>
                <a:spLocks noChangeArrowheads="1"/>
              </p:cNvSpPr>
              <p:nvPr/>
            </p:nvSpPr>
            <p:spPr bwMode="gray">
              <a:xfrm>
                <a:off x="336" y="2544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r11</a:t>
                </a:r>
              </a:p>
            </p:txBody>
          </p:sp>
          <p:sp>
            <p:nvSpPr>
              <p:cNvPr id="45091" name="Rectangle 37"/>
              <p:cNvSpPr>
                <a:spLocks noChangeArrowheads="1"/>
              </p:cNvSpPr>
              <p:nvPr/>
            </p:nvSpPr>
            <p:spPr bwMode="gray">
              <a:xfrm>
                <a:off x="336" y="2688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r12</a:t>
                </a:r>
              </a:p>
            </p:txBody>
          </p:sp>
          <p:sp>
            <p:nvSpPr>
              <p:cNvPr id="45092" name="Rectangle 38"/>
              <p:cNvSpPr>
                <a:spLocks noChangeArrowheads="1"/>
              </p:cNvSpPr>
              <p:nvPr/>
            </p:nvSpPr>
            <p:spPr bwMode="gray">
              <a:xfrm>
                <a:off x="336" y="2832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r13(msp)</a:t>
                </a:r>
              </a:p>
            </p:txBody>
          </p:sp>
          <p:sp>
            <p:nvSpPr>
              <p:cNvPr id="45093" name="Rectangle 39"/>
              <p:cNvSpPr>
                <a:spLocks noChangeArrowheads="1"/>
              </p:cNvSpPr>
              <p:nvPr/>
            </p:nvSpPr>
            <p:spPr bwMode="gray">
              <a:xfrm>
                <a:off x="336" y="2976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r14 (lr)</a:t>
                </a:r>
              </a:p>
            </p:txBody>
          </p:sp>
          <p:sp>
            <p:nvSpPr>
              <p:cNvPr id="45094" name="Rectangle 40"/>
              <p:cNvSpPr>
                <a:spLocks noChangeArrowheads="1"/>
              </p:cNvSpPr>
              <p:nvPr/>
            </p:nvSpPr>
            <p:spPr bwMode="gray">
              <a:xfrm>
                <a:off x="336" y="312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r15 (pc)</a:t>
                </a:r>
              </a:p>
            </p:txBody>
          </p:sp>
          <p:sp>
            <p:nvSpPr>
              <p:cNvPr id="45095" name="Rectangle 41"/>
              <p:cNvSpPr>
                <a:spLocks noChangeArrowheads="1"/>
              </p:cNvSpPr>
              <p:nvPr/>
            </p:nvSpPr>
            <p:spPr bwMode="gray">
              <a:xfrm>
                <a:off x="336" y="336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cpsr</a:t>
                </a:r>
              </a:p>
            </p:txBody>
          </p:sp>
          <p:sp>
            <p:nvSpPr>
              <p:cNvPr id="45096" name="Rectangle 42"/>
              <p:cNvSpPr>
                <a:spLocks noChangeArrowheads="1"/>
              </p:cNvSpPr>
              <p:nvPr/>
            </p:nvSpPr>
            <p:spPr bwMode="gray">
              <a:xfrm>
                <a:off x="336" y="96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r0</a:t>
                </a:r>
              </a:p>
            </p:txBody>
          </p:sp>
          <p:sp>
            <p:nvSpPr>
              <p:cNvPr id="45097" name="Rectangle 43"/>
              <p:cNvSpPr>
                <a:spLocks noChangeArrowheads="1"/>
              </p:cNvSpPr>
              <p:nvPr/>
            </p:nvSpPr>
            <p:spPr bwMode="gray">
              <a:xfrm>
                <a:off x="336" y="1104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r1</a:t>
                </a:r>
              </a:p>
            </p:txBody>
          </p:sp>
          <p:sp>
            <p:nvSpPr>
              <p:cNvPr id="45098" name="Rectangle 44"/>
              <p:cNvSpPr>
                <a:spLocks noChangeArrowheads="1"/>
              </p:cNvSpPr>
              <p:nvPr/>
            </p:nvSpPr>
            <p:spPr bwMode="gray">
              <a:xfrm>
                <a:off x="336" y="1248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r2</a:t>
                </a:r>
              </a:p>
            </p:txBody>
          </p:sp>
          <p:sp>
            <p:nvSpPr>
              <p:cNvPr id="45099" name="Rectangle 45"/>
              <p:cNvSpPr>
                <a:spLocks noChangeArrowheads="1"/>
              </p:cNvSpPr>
              <p:nvPr/>
            </p:nvSpPr>
            <p:spPr bwMode="gray">
              <a:xfrm>
                <a:off x="336" y="1392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r3</a:t>
                </a:r>
              </a:p>
            </p:txBody>
          </p:sp>
          <p:sp>
            <p:nvSpPr>
              <p:cNvPr id="45100" name="Rectangle 46"/>
              <p:cNvSpPr>
                <a:spLocks noChangeArrowheads="1"/>
              </p:cNvSpPr>
              <p:nvPr/>
            </p:nvSpPr>
            <p:spPr bwMode="gray">
              <a:xfrm>
                <a:off x="336" y="1536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r4</a:t>
                </a:r>
              </a:p>
            </p:txBody>
          </p:sp>
          <p:sp>
            <p:nvSpPr>
              <p:cNvPr id="45101" name="Rectangle 47"/>
              <p:cNvSpPr>
                <a:spLocks noChangeArrowheads="1"/>
              </p:cNvSpPr>
              <p:nvPr/>
            </p:nvSpPr>
            <p:spPr bwMode="gray">
              <a:xfrm>
                <a:off x="336" y="1680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r5</a:t>
                </a:r>
              </a:p>
            </p:txBody>
          </p:sp>
          <p:sp>
            <p:nvSpPr>
              <p:cNvPr id="45102" name="Rectangle 48"/>
              <p:cNvSpPr>
                <a:spLocks noChangeArrowheads="1"/>
              </p:cNvSpPr>
              <p:nvPr/>
            </p:nvSpPr>
            <p:spPr bwMode="gray">
              <a:xfrm>
                <a:off x="336" y="1824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r6</a:t>
                </a:r>
              </a:p>
            </p:txBody>
          </p:sp>
          <p:sp>
            <p:nvSpPr>
              <p:cNvPr id="45103" name="Rectangle 49"/>
              <p:cNvSpPr>
                <a:spLocks noChangeArrowheads="1"/>
              </p:cNvSpPr>
              <p:nvPr/>
            </p:nvSpPr>
            <p:spPr bwMode="gray">
              <a:xfrm>
                <a:off x="336" y="1968"/>
                <a:ext cx="528" cy="14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1">
                    <a:solidFill>
                      <a:srgbClr val="000000"/>
                    </a:solidFill>
                    <a:latin typeface="Courier New" pitchFamily="49" charset="0"/>
                    <a:cs typeface="Arial" charset="0"/>
                  </a:rPr>
                  <a:t>r7</a:t>
                </a:r>
              </a:p>
            </p:txBody>
          </p:sp>
        </p:grpSp>
      </p:grpSp>
      <p:sp>
        <p:nvSpPr>
          <p:cNvPr id="45083" name="Rectangle 50"/>
          <p:cNvSpPr>
            <a:spLocks noChangeArrowheads="1"/>
          </p:cNvSpPr>
          <p:nvPr/>
        </p:nvSpPr>
        <p:spPr bwMode="auto">
          <a:xfrm>
            <a:off x="2254250" y="2708275"/>
            <a:ext cx="3790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buSzPct val="125000"/>
              <a:buFont typeface="Wingdings" pitchFamily="2" charset="2"/>
              <a:buNone/>
            </a:pPr>
            <a:r>
              <a:rPr lang="en-US" altLang="zh-CN" sz="1600" b="1">
                <a:solidFill>
                  <a:srgbClr val="1D315B"/>
                </a:solidFill>
                <a:latin typeface="Arial Rounded MT Bold" pitchFamily="34" charset="0"/>
                <a:cs typeface="Arial" charset="0"/>
              </a:rPr>
              <a:t>(Hand Optimized Code / Previously Written 32-Bit ARM Assembler Files)</a:t>
            </a:r>
          </a:p>
        </p:txBody>
      </p:sp>
      <p:sp>
        <p:nvSpPr>
          <p:cNvPr id="45084" name="Rectangle 51"/>
          <p:cNvSpPr>
            <a:spLocks noChangeArrowheads="1"/>
          </p:cNvSpPr>
          <p:nvPr/>
        </p:nvSpPr>
        <p:spPr bwMode="auto">
          <a:xfrm>
            <a:off x="4064000" y="949325"/>
            <a:ext cx="5080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  <a:buSzPct val="12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1D315B"/>
                </a:solidFill>
                <a:cs typeface="Arial" charset="0"/>
              </a:rPr>
              <a:t>The combination of a conditional instruction sequence IT (If/Then) with the same visible register file set as ARM7 enabled the creation of a ‘Unified Assembler’ which allows Thumb-2 to mimic 32-bit ARM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5362"/>
          </a:xfrm>
        </p:spPr>
        <p:txBody>
          <a:bodyPr/>
          <a:lstStyle/>
          <a:p>
            <a:pPr marL="342900" indent="-342900"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endParaRPr lang="zh-CN" altLang="en-US" sz="3600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0006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kern="100" dirty="0" smtClean="0">
                <a:cs typeface="Times New Roman"/>
              </a:rPr>
              <a:t>（</a:t>
            </a:r>
            <a:r>
              <a:rPr lang="en-US" altLang="zh-CN" kern="100" dirty="0" smtClean="0">
                <a:cs typeface="Times New Roman"/>
              </a:rPr>
              <a:t>1</a:t>
            </a:r>
            <a:r>
              <a:rPr lang="zh-CN" altLang="en-US" kern="100" dirty="0" smtClean="0">
                <a:cs typeface="Times New Roman"/>
              </a:rPr>
              <a:t>）</a:t>
            </a:r>
            <a:r>
              <a:rPr lang="zh-CN" altLang="zh-CN" kern="100" dirty="0" smtClean="0">
                <a:cs typeface="Times New Roman"/>
              </a:rPr>
              <a:t>数据</a:t>
            </a:r>
            <a:r>
              <a:rPr lang="zh-CN" altLang="zh-CN" kern="100" dirty="0">
                <a:cs typeface="Times New Roman"/>
              </a:rPr>
              <a:t>传送</a:t>
            </a:r>
            <a:r>
              <a:rPr lang="zh-CN" altLang="zh-CN" kern="100" dirty="0" smtClean="0">
                <a:cs typeface="Times New Roman"/>
              </a:rPr>
              <a:t>指令</a:t>
            </a:r>
            <a:endParaRPr lang="en-US" altLang="zh-CN" kern="100" dirty="0" smtClean="0">
              <a:cs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/>
              <a:t>             </a:t>
            </a:r>
            <a:r>
              <a:rPr lang="en-US" altLang="zh-CN" sz="2400" dirty="0" smtClean="0"/>
              <a:t>Cortex-M3 </a:t>
            </a:r>
            <a:r>
              <a:rPr lang="zh-CN" altLang="zh-CN" sz="2400" dirty="0"/>
              <a:t>中的数据传送类型包括：</a:t>
            </a:r>
          </a:p>
          <a:p>
            <a:pPr marL="2171700" lvl="4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b="1" dirty="0">
                <a:solidFill>
                  <a:srgbClr val="0000CC"/>
                </a:solidFill>
              </a:rPr>
              <a:t>两个寄存器间传送数据</a:t>
            </a:r>
          </a:p>
          <a:p>
            <a:pPr marL="2171700" lvl="4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b="1" dirty="0">
                <a:solidFill>
                  <a:srgbClr val="0000CC"/>
                </a:solidFill>
              </a:rPr>
              <a:t>寄存器与特殊功能寄存器间传送数据</a:t>
            </a:r>
          </a:p>
          <a:p>
            <a:pPr marL="2171700" lvl="4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b="1" dirty="0">
                <a:solidFill>
                  <a:srgbClr val="0000CC"/>
                </a:solidFill>
              </a:rPr>
              <a:t>把一个立即数加载到寄存器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388" y="3213100"/>
          <a:ext cx="8856984" cy="3384377"/>
        </p:xfrm>
        <a:graphic>
          <a:graphicData uri="http://schemas.openxmlformats.org/drawingml/2006/table">
            <a:tbl>
              <a:tblPr firstRow="1" firstCol="1" bandRow="1"/>
              <a:tblGrid>
                <a:gridCol w="4391279"/>
                <a:gridCol w="4465705"/>
              </a:tblGrid>
              <a:tr h="322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&lt;Rd&gt;, #&lt;immed_8&gt;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8 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位立即数传送到目标寄存器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&lt;Rd&gt;, &lt;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将低寄存器值传送给低目标寄存器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 &lt;Rd&gt;, &lt;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将高或低寄存器值传送给高或低目标寄存器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MVN &lt;Rd&gt;, &lt;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将寄存器值取反后传送给目标寄存器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MOV{S}.W &lt;Rd&gt;, #&lt;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modify_constant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(immed_12)&gt;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位立即数传送到寄存器中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MOV{S}.W &lt;Rd&gt;, &lt;Rm&gt;{, &lt;shift&gt;}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将移位后的寄存器值传送到寄存器中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MOVT.W &lt;Rd&gt;, #&lt;immed_16&gt;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位立即数传送到寄存器的高半字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[31:16]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3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MOVW.W &lt;Rd&gt;, #&lt;immed_16&gt;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位立即数传送到寄存器的低半字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[15:0]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中，并将高半字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[31:16]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清零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MRS&lt;c&gt; &lt;Rd&gt;, &lt;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psr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将状态传送到寄存器中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1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MSR&lt;c&gt; &lt;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psr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&gt;_&lt;fields&gt;,&lt;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990600" algn="l"/>
                        </a:tabLs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传送到状态寄存器中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5362"/>
          </a:xfrm>
        </p:spPr>
        <p:txBody>
          <a:bodyPr rtlCol="0">
            <a:normAutofit/>
          </a:bodyPr>
          <a:lstStyle/>
          <a:p>
            <a:pPr lvl="2" algn="l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prstClr val="black"/>
                </a:solidFill>
              </a:rPr>
              <a:t>4. Cortex-M3</a:t>
            </a:r>
            <a:r>
              <a:rPr lang="zh-CN" altLang="en-US" sz="3600" dirty="0">
                <a:solidFill>
                  <a:prstClr val="black"/>
                </a:solidFill>
              </a:rPr>
              <a:t>常用</a:t>
            </a:r>
            <a:r>
              <a:rPr lang="zh-CN" altLang="zh-CN" sz="3600" dirty="0">
                <a:solidFill>
                  <a:prstClr val="black"/>
                </a:solidFill>
              </a:rPr>
              <a:t>的</a:t>
            </a:r>
            <a:r>
              <a:rPr lang="en-US" altLang="zh-CN" sz="3600" dirty="0">
                <a:solidFill>
                  <a:prstClr val="black"/>
                </a:solidFill>
              </a:rPr>
              <a:t>Thumb-2</a:t>
            </a:r>
            <a:r>
              <a:rPr lang="zh-CN" altLang="zh-CN" sz="3600" dirty="0">
                <a:solidFill>
                  <a:prstClr val="black"/>
                </a:solidFill>
              </a:rPr>
              <a:t>指令集</a:t>
            </a:r>
            <a:r>
              <a:rPr lang="zh-CN" altLang="en-US" sz="3600" dirty="0">
                <a:solidFill>
                  <a:prstClr val="black"/>
                </a:solidFill>
              </a:rPr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kern="100" dirty="0">
                <a:cs typeface="Times New Roman"/>
              </a:rPr>
              <a:t>（</a:t>
            </a:r>
            <a:r>
              <a:rPr lang="en-US" altLang="zh-CN" kern="100" dirty="0">
                <a:cs typeface="Times New Roman"/>
              </a:rPr>
              <a:t>1</a:t>
            </a:r>
            <a:r>
              <a:rPr lang="zh-CN" altLang="en-US" kern="100" dirty="0">
                <a:cs typeface="Times New Roman"/>
              </a:rPr>
              <a:t>）</a:t>
            </a:r>
            <a:r>
              <a:rPr lang="zh-CN" altLang="zh-CN" kern="100" dirty="0">
                <a:cs typeface="Times New Roman"/>
              </a:rPr>
              <a:t>数据传送</a:t>
            </a:r>
            <a:r>
              <a:rPr lang="zh-CN" altLang="zh-CN" kern="100" dirty="0" smtClean="0">
                <a:cs typeface="Times New Roman"/>
              </a:rPr>
              <a:t>指令</a:t>
            </a:r>
            <a:r>
              <a:rPr lang="zh-CN" altLang="en-US" kern="100" dirty="0" smtClean="0">
                <a:cs typeface="Times New Roman"/>
              </a:rPr>
              <a:t>（续）</a:t>
            </a:r>
            <a:endParaRPr lang="en-US" altLang="zh-CN" kern="100" dirty="0" smtClean="0">
              <a:cs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000" kern="100" dirty="0"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MRS/MSR 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用于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特权级别条件下访问特殊功能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寄存器</a:t>
            </a:r>
            <a:r>
              <a:rPr lang="zh-CN" altLang="zh-CN" sz="28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指令语法如下：</a:t>
            </a:r>
            <a:endParaRPr lang="zh-CN" altLang="zh-CN" sz="2800" kern="100" dirty="0">
              <a:cs typeface="Times New Roman"/>
            </a:endParaRPr>
          </a:p>
          <a:p>
            <a:pPr marL="1543050" lvl="2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MRS 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/>
                <a:cs typeface="Times New Roman"/>
              </a:rPr>
              <a:t>Rn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&gt;, 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/>
                <a:cs typeface="Times New Roman"/>
              </a:rPr>
              <a:t>SReg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&gt; </a:t>
            </a:r>
            <a:r>
              <a:rPr lang="en-US" altLang="zh-CN" sz="1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;  </a:t>
            </a:r>
            <a:r>
              <a:rPr lang="zh-CN" altLang="zh-CN" sz="1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加载特殊功能寄存器的值到</a:t>
            </a:r>
            <a:r>
              <a:rPr lang="en-US" altLang="zh-CN" sz="1800" b="1" kern="100" dirty="0" err="1">
                <a:solidFill>
                  <a:srgbClr val="0000CC"/>
                </a:solidFill>
                <a:latin typeface="Times New Roman"/>
                <a:cs typeface="Times New Roman"/>
              </a:rPr>
              <a:t>Rn</a:t>
            </a:r>
            <a:endParaRPr lang="zh-CN" altLang="zh-CN" sz="1800" b="1" kern="100" dirty="0">
              <a:solidFill>
                <a:srgbClr val="0000CC"/>
              </a:solidFill>
              <a:cs typeface="Times New Roman"/>
            </a:endParaRPr>
          </a:p>
          <a:p>
            <a:pPr marL="1543050" lvl="2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MSR 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/>
                <a:cs typeface="Times New Roman"/>
              </a:rPr>
              <a:t>Sreg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&gt;,&lt;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/>
                <a:cs typeface="Times New Roman"/>
              </a:rPr>
              <a:t>Rn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&gt; 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8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;  </a:t>
            </a:r>
            <a:r>
              <a:rPr lang="zh-CN" altLang="zh-CN" sz="18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存储</a:t>
            </a:r>
            <a:r>
              <a:rPr lang="en-US" altLang="zh-CN" sz="1800" b="1" kern="100" dirty="0" err="1">
                <a:solidFill>
                  <a:srgbClr val="0000CC"/>
                </a:solidFill>
                <a:latin typeface="Times New Roman"/>
                <a:cs typeface="Times New Roman"/>
              </a:rPr>
              <a:t>Rn</a:t>
            </a:r>
            <a:r>
              <a:rPr lang="en-US" altLang="zh-CN" sz="1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zh-CN" altLang="zh-CN" sz="1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的值到特殊功能寄存器</a:t>
            </a:r>
            <a:endParaRPr lang="zh-CN" altLang="zh-CN" sz="1800" b="1" kern="100" dirty="0">
              <a:solidFill>
                <a:srgbClr val="0000CC"/>
              </a:solidFill>
              <a:cs typeface="Times New Roman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8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其中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800" kern="100" dirty="0" err="1">
                <a:solidFill>
                  <a:srgbClr val="000000"/>
                </a:solidFill>
                <a:latin typeface="Times New Roman"/>
                <a:cs typeface="Times New Roman"/>
              </a:rPr>
              <a:t>SReg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zh-CN" sz="2800" kern="100" dirty="0">
                <a:solidFill>
                  <a:srgbClr val="000000"/>
                </a:solidFill>
                <a:latin typeface="Times New Roman"/>
                <a:cs typeface="Times New Roman"/>
              </a:rPr>
              <a:t>可以是下表中的一个。</a:t>
            </a:r>
            <a:endParaRPr lang="zh-CN" altLang="zh-CN" sz="2800" kern="100" dirty="0">
              <a:cs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主要内容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14450" lvl="2" indent="-514350" eaLnBrk="1" hangingPunct="1">
              <a:buFont typeface="Calibri" pitchFamily="34" charset="0"/>
              <a:buAutoNum type="arabicPeriod"/>
            </a:pPr>
            <a:r>
              <a:rPr lang="zh-CN" altLang="en-US" sz="3600" b="1" smtClean="0"/>
              <a:t>概述</a:t>
            </a:r>
            <a:endParaRPr lang="en-US" altLang="zh-CN" sz="3600" b="1" smtClean="0"/>
          </a:p>
          <a:p>
            <a:pPr marL="1314450" lvl="2" indent="-514350" eaLnBrk="1" hangingPunct="1">
              <a:buFont typeface="Calibri" pitchFamily="34" charset="0"/>
              <a:buAutoNum type="arabicPeriod"/>
            </a:pPr>
            <a:r>
              <a:rPr lang="en-US" altLang="zh-CN" sz="3600" b="1" smtClean="0"/>
              <a:t>Thumb-2</a:t>
            </a:r>
            <a:r>
              <a:rPr lang="zh-CN" altLang="zh-CN" sz="3600" b="1" smtClean="0"/>
              <a:t>指令</a:t>
            </a:r>
            <a:r>
              <a:rPr lang="zh-CN" altLang="en-US" sz="3600" b="1" smtClean="0"/>
              <a:t>集</a:t>
            </a:r>
            <a:r>
              <a:rPr lang="zh-CN" altLang="zh-CN" sz="3600" b="1" smtClean="0"/>
              <a:t>分类</a:t>
            </a:r>
            <a:endParaRPr lang="en-US" altLang="zh-CN" sz="3600" b="1" smtClean="0"/>
          </a:p>
          <a:p>
            <a:pPr marL="1314450" lvl="2" indent="-514350" eaLnBrk="1" hangingPunct="1">
              <a:buFont typeface="Calibri" pitchFamily="34" charset="0"/>
              <a:buAutoNum type="arabicPeriod"/>
            </a:pPr>
            <a:r>
              <a:rPr lang="zh-CN" altLang="zh-CN" sz="3600" b="1" smtClean="0"/>
              <a:t>统一</a:t>
            </a:r>
            <a:r>
              <a:rPr lang="zh-CN" altLang="en-US" sz="3600" b="1" smtClean="0"/>
              <a:t>的</a:t>
            </a:r>
            <a:r>
              <a:rPr lang="zh-CN" altLang="zh-CN" sz="3600" b="1" smtClean="0"/>
              <a:t>汇编语言</a:t>
            </a:r>
            <a:endParaRPr lang="en-US" altLang="zh-CN" sz="3600" b="1" smtClean="0"/>
          </a:p>
          <a:p>
            <a:pPr marL="1314450" lvl="2" indent="-514350" eaLnBrk="1" hangingPunct="1">
              <a:buFont typeface="Calibri" pitchFamily="34" charset="0"/>
              <a:buAutoNum type="arabicPeriod"/>
            </a:pPr>
            <a:r>
              <a:rPr lang="en-US" altLang="zh-CN" sz="3600" b="1" smtClean="0"/>
              <a:t>Cortex-M3</a:t>
            </a:r>
            <a:r>
              <a:rPr lang="zh-CN" altLang="en-US" sz="3600" b="1" smtClean="0"/>
              <a:t>常用</a:t>
            </a:r>
            <a:r>
              <a:rPr lang="zh-CN" altLang="zh-CN" sz="3600" b="1" smtClean="0"/>
              <a:t>的</a:t>
            </a:r>
            <a:r>
              <a:rPr lang="en-US" altLang="zh-CN" sz="3600" b="1" smtClean="0"/>
              <a:t>Thumb-2</a:t>
            </a:r>
            <a:r>
              <a:rPr lang="zh-CN" altLang="zh-CN" sz="3600" b="1" smtClean="0"/>
              <a:t>指令集</a:t>
            </a:r>
            <a:endParaRPr lang="en-US" altLang="zh-CN" sz="3600" b="1" smtClean="0"/>
          </a:p>
          <a:p>
            <a:pPr marL="1314450" lvl="2" indent="-514350" eaLnBrk="1" hangingPunct="1">
              <a:buFont typeface="Calibri" pitchFamily="34" charset="0"/>
              <a:buAutoNum type="arabicPeriod"/>
            </a:pPr>
            <a:r>
              <a:rPr lang="zh-CN" altLang="en-US" sz="3600" b="1" smtClean="0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95362"/>
          </a:xfrm>
        </p:spPr>
        <p:txBody>
          <a:bodyPr rtlCol="0">
            <a:normAutofit/>
          </a:bodyPr>
          <a:lstStyle/>
          <a:p>
            <a:pPr lvl="2" algn="l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prstClr val="black"/>
                </a:solidFill>
              </a:rPr>
              <a:t>4. Cortex-M3</a:t>
            </a:r>
            <a:r>
              <a:rPr lang="zh-CN" altLang="en-US" sz="3600" dirty="0">
                <a:solidFill>
                  <a:prstClr val="black"/>
                </a:solidFill>
              </a:rPr>
              <a:t>常用</a:t>
            </a:r>
            <a:r>
              <a:rPr lang="zh-CN" altLang="zh-CN" sz="3600" dirty="0">
                <a:solidFill>
                  <a:prstClr val="black"/>
                </a:solidFill>
              </a:rPr>
              <a:t>的</a:t>
            </a:r>
            <a:r>
              <a:rPr lang="en-US" altLang="zh-CN" sz="3600" dirty="0">
                <a:solidFill>
                  <a:prstClr val="black"/>
                </a:solidFill>
              </a:rPr>
              <a:t>Thumb-2</a:t>
            </a:r>
            <a:r>
              <a:rPr lang="zh-CN" altLang="zh-CN" sz="3600" dirty="0">
                <a:solidFill>
                  <a:prstClr val="black"/>
                </a:solidFill>
              </a:rPr>
              <a:t>指令集</a:t>
            </a:r>
            <a:r>
              <a:rPr lang="zh-CN" altLang="en-US" sz="3600" dirty="0">
                <a:solidFill>
                  <a:prstClr val="black"/>
                </a:solidFill>
              </a:rPr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kern="100" dirty="0">
                <a:cs typeface="Times New Roman"/>
              </a:rPr>
              <a:t>（</a:t>
            </a:r>
            <a:r>
              <a:rPr lang="en-US" altLang="zh-CN" kern="100" dirty="0">
                <a:cs typeface="Times New Roman"/>
              </a:rPr>
              <a:t>1</a:t>
            </a:r>
            <a:r>
              <a:rPr lang="zh-CN" altLang="en-US" kern="100" dirty="0">
                <a:cs typeface="Times New Roman"/>
              </a:rPr>
              <a:t>）</a:t>
            </a:r>
            <a:r>
              <a:rPr lang="zh-CN" altLang="zh-CN" kern="100" dirty="0">
                <a:cs typeface="Times New Roman"/>
              </a:rPr>
              <a:t>数据传送</a:t>
            </a:r>
            <a:r>
              <a:rPr lang="zh-CN" altLang="zh-CN" kern="100" dirty="0" smtClean="0">
                <a:cs typeface="Times New Roman"/>
              </a:rPr>
              <a:t>指令</a:t>
            </a:r>
            <a:r>
              <a:rPr lang="zh-CN" altLang="en-US" kern="100" dirty="0" smtClean="0">
                <a:cs typeface="Times New Roman"/>
              </a:rPr>
              <a:t>（续）</a:t>
            </a:r>
            <a:endParaRPr lang="en-US" altLang="zh-CN" kern="100" dirty="0"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MRS/MSR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指令中的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Sreg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寄存器：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350" y="2349500"/>
          <a:ext cx="7056438" cy="4238625"/>
        </p:xfrm>
        <a:graphic>
          <a:graphicData uri="http://schemas.openxmlformats.org/drawingml/2006/table">
            <a:tbl>
              <a:tblPr/>
              <a:tblGrid>
                <a:gridCol w="1600200"/>
                <a:gridCol w="5456238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符号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功能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IPSR </a:t>
                      </a:r>
                      <a:endParaRPr kumimoji="0" lang="zh-CN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当前服务中断号寄存器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EPSR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执行状态寄存器（读回来的总是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）。它里面含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位，在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CM3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中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 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位必须是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APSR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上条指令结果的标志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IEPSR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IPSR+EPSR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IAPSR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IPSR+APSR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EAPSR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EPSR+APSR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PSR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xPSR = APSR+EPSR+IPSR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MSP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主堆栈指针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PSP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进程堆栈指针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PRIMASK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常规异常屏蔽寄存器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BASEPRI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常规异常的优先级阈值寄存器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BASEPRI_MAX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等同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BASEPRI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，但是施加了写的限制：新的优先级比较比旧的高（更小的数）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FAULTMASK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fault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屏蔽寄存器（同时还包含了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PRIMASK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的功能，因为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faults 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的优先级更高）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CONTROL </a:t>
                      </a: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控制寄存器（堆栈选择，特权等级）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smtClean="0"/>
              <a:t>Load/Store</a:t>
            </a:r>
            <a:r>
              <a:rPr lang="zh-CN" altLang="zh-CN" dirty="0" smtClean="0"/>
              <a:t>指令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913" y="2492375"/>
          <a:ext cx="7200799" cy="3888434"/>
        </p:xfrm>
        <a:graphic>
          <a:graphicData uri="http://schemas.openxmlformats.org/drawingml/2006/table">
            <a:tbl>
              <a:tblPr firstRow="1" firstCol="1" bandRow="1"/>
              <a:tblGrid>
                <a:gridCol w="3136019"/>
                <a:gridCol w="4064780"/>
              </a:tblGrid>
              <a:tr h="406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LDRB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Rn+offset 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处读取一个字节到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LDRH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Rn+offset 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处读取一个半字到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Rn+offset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处读取一个字到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LDRD Rd1, Rd2,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从地址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Rn+offset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处读取一个双字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(64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位整数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Rd1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位）和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Rd2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（高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位）中。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STRB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中的低字节存储到地址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Rn+offset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STRH Rd, [Rn, #offset]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中的低半字存储到地址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Rn+offset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中的低字存储到地址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Rn+offset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4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LDRD Rd1, Rd2, [Rn, #offset]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Rd1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位）和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Rd2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（高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位）表达的双字存储到地址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Rn+offset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（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）</a:t>
            </a:r>
            <a:r>
              <a:rPr lang="en-US" altLang="zh-CN" smtClean="0">
                <a:solidFill>
                  <a:srgbClr val="000000"/>
                </a:solidFill>
              </a:rPr>
              <a:t>Load/Store</a:t>
            </a:r>
            <a:r>
              <a:rPr lang="zh-CN" altLang="zh-CN" smtClean="0">
                <a:solidFill>
                  <a:srgbClr val="000000"/>
                </a:solidFill>
              </a:rPr>
              <a:t>指令</a:t>
            </a:r>
            <a:r>
              <a:rPr lang="zh-CN" altLang="en-US" smtClean="0">
                <a:solidFill>
                  <a:srgbClr val="000000"/>
                </a:solidFill>
              </a:rPr>
              <a:t>（续）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800" b="1" smtClean="0">
                <a:solidFill>
                  <a:srgbClr val="FF0000"/>
                </a:solidFill>
              </a:rPr>
              <a:t>预索引 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(Pre‐indexing)</a:t>
            </a:r>
            <a:r>
              <a:rPr lang="zh-CN" altLang="en-US" sz="2800" b="1" smtClean="0">
                <a:solidFill>
                  <a:srgbClr val="FF0000"/>
                </a:solidFill>
              </a:rPr>
              <a:t> ：</a:t>
            </a:r>
            <a:endParaRPr lang="en-US" altLang="zh-CN" sz="2800" b="1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1000" b="1" smtClean="0">
              <a:solidFill>
                <a:srgbClr val="000000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宋体" charset="-122"/>
              </a:rPr>
              <a:t>LDR.W R0, [R1, #20]!   </a:t>
            </a:r>
            <a:r>
              <a:rPr lang="en-US" altLang="zh-CN" sz="2400" smtClean="0">
                <a:solidFill>
                  <a:srgbClr val="0000CC"/>
                </a:solidFill>
                <a:latin typeface="宋体" charset="-122"/>
              </a:rPr>
              <a:t>;</a:t>
            </a:r>
            <a:r>
              <a:rPr lang="zh-CN" altLang="zh-CN" sz="2400" smtClean="0">
                <a:solidFill>
                  <a:srgbClr val="0000CC"/>
                </a:solidFill>
                <a:latin typeface="宋体" charset="-122"/>
              </a:rPr>
              <a:t>预索引</a:t>
            </a:r>
            <a:endParaRPr lang="en-US" altLang="zh-CN" sz="2400" smtClean="0">
              <a:solidFill>
                <a:srgbClr val="0000CC"/>
              </a:solidFill>
              <a:latin typeface="宋体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zh-CN" altLang="zh-CN" sz="1000" smtClean="0">
              <a:solidFill>
                <a:srgbClr val="000000"/>
              </a:solidFill>
              <a:latin typeface="宋体" charset="-122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zh-CN" sz="2400" smtClean="0">
                <a:solidFill>
                  <a:srgbClr val="000000"/>
                </a:solidFill>
              </a:rPr>
              <a:t>该指令</a:t>
            </a:r>
            <a:r>
              <a:rPr lang="zh-CN" altLang="zh-CN" sz="2400" b="1" smtClean="0">
                <a:solidFill>
                  <a:srgbClr val="0000CC"/>
                </a:solidFill>
              </a:rPr>
              <a:t>先</a:t>
            </a:r>
            <a:r>
              <a:rPr lang="zh-CN" altLang="en-US" sz="2400" b="1" smtClean="0">
                <a:solidFill>
                  <a:srgbClr val="0000CC"/>
                </a:solidFill>
                <a:latin typeface="宋体" charset="-122"/>
              </a:rPr>
              <a:t>把地址</a:t>
            </a:r>
            <a:r>
              <a:rPr lang="en-US" altLang="zh-CN" sz="2400" b="1" smtClean="0">
                <a:solidFill>
                  <a:srgbClr val="0000CC"/>
                </a:solidFill>
              </a:rPr>
              <a:t>R1+offset </a:t>
            </a:r>
            <a:r>
              <a:rPr lang="zh-CN" altLang="en-US" sz="2400" b="1" smtClean="0">
                <a:solidFill>
                  <a:srgbClr val="0000CC"/>
                </a:solidFill>
                <a:latin typeface="宋体" charset="-122"/>
              </a:rPr>
              <a:t>处的值加载到</a:t>
            </a:r>
            <a:r>
              <a:rPr lang="en-US" altLang="zh-CN" sz="2400" b="1" smtClean="0">
                <a:solidFill>
                  <a:srgbClr val="0000CC"/>
                </a:solidFill>
              </a:rPr>
              <a:t>R0</a:t>
            </a:r>
            <a:r>
              <a:rPr lang="zh-CN" altLang="en-US" sz="2400" smtClean="0">
                <a:latin typeface="宋体" charset="-122"/>
              </a:rPr>
              <a:t>，</a:t>
            </a:r>
            <a:r>
              <a:rPr lang="zh-CN" altLang="zh-CN" sz="2400" smtClean="0">
                <a:solidFill>
                  <a:srgbClr val="000000"/>
                </a:solidFill>
              </a:rPr>
              <a:t>然后，</a:t>
            </a:r>
            <a:r>
              <a:rPr lang="en-US" altLang="zh-CN" sz="2400" b="1" smtClean="0">
                <a:solidFill>
                  <a:srgbClr val="0000CC"/>
                </a:solidFill>
              </a:rPr>
              <a:t>R1 = R1+ 20</a:t>
            </a:r>
            <a:r>
              <a:rPr lang="zh-CN" altLang="en-US" sz="2400" b="1" smtClean="0">
                <a:solidFill>
                  <a:srgbClr val="0000CC"/>
                </a:solidFill>
              </a:rPr>
              <a:t>；</a:t>
            </a:r>
            <a:r>
              <a:rPr lang="zh-CN" altLang="zh-CN" sz="2400" smtClean="0">
                <a:solidFill>
                  <a:srgbClr val="000000"/>
                </a:solidFill>
              </a:rPr>
              <a:t>这里的</a:t>
            </a:r>
            <a:r>
              <a:rPr lang="en-US" altLang="zh-CN" sz="2400" b="1" smtClean="0">
                <a:solidFill>
                  <a:srgbClr val="FF0000"/>
                </a:solidFill>
              </a:rPr>
              <a:t>“</a:t>
            </a:r>
            <a:r>
              <a:rPr lang="zh-CN" altLang="zh-CN" sz="2400" b="1" smtClean="0">
                <a:solidFill>
                  <a:srgbClr val="FF0000"/>
                </a:solidFill>
              </a:rPr>
              <a:t>！</a:t>
            </a:r>
            <a:r>
              <a:rPr lang="en-US" altLang="zh-CN" sz="2400" b="1" smtClean="0">
                <a:solidFill>
                  <a:srgbClr val="FF0000"/>
                </a:solidFill>
              </a:rPr>
              <a:t>”</a:t>
            </a:r>
            <a:r>
              <a:rPr lang="zh-CN" altLang="zh-CN" sz="2400" smtClean="0">
                <a:solidFill>
                  <a:srgbClr val="000000"/>
                </a:solidFill>
              </a:rPr>
              <a:t>就是指在传送</a:t>
            </a:r>
            <a:r>
              <a:rPr lang="zh-CN" altLang="en-US" sz="2400" smtClean="0">
                <a:solidFill>
                  <a:srgbClr val="000000"/>
                </a:solidFill>
              </a:rPr>
              <a:t>前</a:t>
            </a:r>
            <a:r>
              <a:rPr lang="zh-CN" altLang="zh-CN" sz="2400" smtClean="0">
                <a:solidFill>
                  <a:srgbClr val="000000"/>
                </a:solidFill>
              </a:rPr>
              <a:t>更新基址寄存器</a:t>
            </a:r>
            <a:r>
              <a:rPr lang="en-US" altLang="zh-CN" sz="2400" smtClean="0">
                <a:solidFill>
                  <a:srgbClr val="000000"/>
                </a:solidFill>
              </a:rPr>
              <a:t>R1 </a:t>
            </a:r>
            <a:r>
              <a:rPr lang="zh-CN" altLang="zh-CN" sz="2400" smtClean="0">
                <a:solidFill>
                  <a:srgbClr val="000000"/>
                </a:solidFill>
              </a:rPr>
              <a:t>的值。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2400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400" smtClean="0">
                <a:solidFill>
                  <a:srgbClr val="000000"/>
                </a:solidFill>
              </a:rPr>
              <a:t>即：</a:t>
            </a:r>
            <a:r>
              <a:rPr lang="en-US" altLang="zh-CN" sz="2400" b="1" smtClean="0">
                <a:solidFill>
                  <a:srgbClr val="0000CC"/>
                </a:solidFill>
              </a:rPr>
              <a:t> </a:t>
            </a:r>
            <a:r>
              <a:rPr lang="zh-CN" altLang="en-US" sz="2400" b="1" smtClean="0">
                <a:solidFill>
                  <a:srgbClr val="FF0000"/>
                </a:solidFill>
              </a:rPr>
              <a:t>步骤</a:t>
            </a:r>
            <a:r>
              <a:rPr lang="en-US" altLang="zh-CN" sz="2400" b="1" smtClean="0">
                <a:solidFill>
                  <a:srgbClr val="FF0000"/>
                </a:solidFill>
              </a:rPr>
              <a:t>①</a:t>
            </a:r>
            <a:r>
              <a:rPr lang="zh-CN" altLang="en-US" sz="2400" b="1" smtClean="0">
                <a:solidFill>
                  <a:srgbClr val="FF0000"/>
                </a:solidFill>
              </a:rPr>
              <a:t> ： </a:t>
            </a:r>
            <a:r>
              <a:rPr lang="en-US" altLang="zh-CN" sz="2400" b="1" smtClean="0">
                <a:solidFill>
                  <a:srgbClr val="0000CC"/>
                </a:solidFill>
              </a:rPr>
              <a:t>R1 = R1+ 20</a:t>
            </a:r>
            <a:r>
              <a:rPr lang="zh-CN" altLang="en-US" sz="2400" b="1" smtClean="0">
                <a:solidFill>
                  <a:srgbClr val="FF0000"/>
                </a:solidFill>
              </a:rPr>
              <a:t> </a:t>
            </a:r>
            <a:r>
              <a:rPr lang="zh-CN" altLang="en-US" sz="2400" b="1" smtClean="0">
                <a:solidFill>
                  <a:srgbClr val="0000CC"/>
                </a:solidFill>
              </a:rPr>
              <a:t>，</a:t>
            </a:r>
            <a:r>
              <a:rPr lang="en-US" altLang="zh-CN" sz="2400" b="1" smtClean="0">
                <a:solidFill>
                  <a:srgbClr val="0000CC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rgbClr val="0000CC"/>
                </a:solidFill>
              </a:rPr>
              <a:t>          </a:t>
            </a:r>
            <a:r>
              <a:rPr lang="zh-CN" altLang="en-US" sz="2400" b="1" smtClean="0">
                <a:solidFill>
                  <a:srgbClr val="FF0000"/>
                </a:solidFill>
              </a:rPr>
              <a:t>步骤 </a:t>
            </a:r>
            <a:r>
              <a:rPr lang="en-US" altLang="zh-CN" sz="2400" b="1" smtClean="0">
                <a:solidFill>
                  <a:srgbClr val="FF0000"/>
                </a:solidFill>
              </a:rPr>
              <a:t>②</a:t>
            </a:r>
            <a:r>
              <a:rPr lang="zh-CN" altLang="en-US" sz="2400" b="1" smtClean="0">
                <a:solidFill>
                  <a:srgbClr val="FF0000"/>
                </a:solidFill>
              </a:rPr>
              <a:t> ： </a:t>
            </a:r>
            <a:r>
              <a:rPr lang="en-US" altLang="zh-CN" sz="2400" b="1" smtClean="0">
                <a:solidFill>
                  <a:srgbClr val="0000CC"/>
                </a:solidFill>
              </a:rPr>
              <a:t>R0← R1</a:t>
            </a:r>
            <a:r>
              <a:rPr lang="zh-CN" altLang="en-US" sz="2400" b="1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（</a:t>
            </a:r>
            <a:r>
              <a:rPr lang="en-US" altLang="zh-CN" b="1" dirty="0">
                <a:solidFill>
                  <a:prstClr val="black"/>
                </a:solidFill>
              </a:rPr>
              <a:t>2</a:t>
            </a:r>
            <a:r>
              <a:rPr lang="zh-CN" altLang="en-US" b="1" dirty="0">
                <a:solidFill>
                  <a:prstClr val="black"/>
                </a:solidFill>
              </a:rPr>
              <a:t>）</a:t>
            </a:r>
            <a:r>
              <a:rPr lang="en-US" altLang="zh-CN" b="1" dirty="0">
                <a:solidFill>
                  <a:prstClr val="black"/>
                </a:solidFill>
              </a:rPr>
              <a:t>Load/Store</a:t>
            </a:r>
            <a:r>
              <a:rPr lang="zh-CN" altLang="zh-CN" b="1" dirty="0">
                <a:solidFill>
                  <a:prstClr val="black"/>
                </a:solidFill>
              </a:rPr>
              <a:t>指令</a:t>
            </a:r>
            <a:r>
              <a:rPr lang="zh-CN" altLang="en-US" b="1" dirty="0">
                <a:solidFill>
                  <a:prstClr val="black"/>
                </a:solidFill>
              </a:rPr>
              <a:t>（续）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预索引 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</a:rPr>
              <a:t>(Pre‐indexing)</a:t>
            </a:r>
            <a:r>
              <a:rPr lang="zh-CN" altLang="en-US" sz="2800" b="1" dirty="0">
                <a:solidFill>
                  <a:srgbClr val="FF0000"/>
                </a:solidFill>
              </a:rPr>
              <a:t> ：</a:t>
            </a:r>
            <a:endParaRPr lang="en-US" altLang="zh-CN" sz="2800" b="1" kern="100" dirty="0">
              <a:solidFill>
                <a:srgbClr val="FF0000"/>
              </a:solidFill>
              <a:latin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0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2852738"/>
          <a:ext cx="7200802" cy="374090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00401"/>
                <a:gridCol w="3600401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054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LDRB.W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LDRH.W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半字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双字的带预索引加载（不做带符号扩展，没有用到的高位全清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054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LDRD.W Rd1, Rd2,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LDRSB.W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LDRSH.W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半字的带预索引加载，并且在加载后执行带符号扩展成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位整数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737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STRB.W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STRH.W Rd,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STRD.W Rd1, Rd2, [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#offset]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！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  <a:r>
                        <a:rPr lang="en-US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半字</a:t>
                      </a:r>
                      <a:r>
                        <a:rPr lang="en-US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双字的带预索引存储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（</a:t>
            </a:r>
            <a:r>
              <a:rPr lang="en-US" altLang="zh-CN" b="1" dirty="0">
                <a:solidFill>
                  <a:prstClr val="black"/>
                </a:solidFill>
              </a:rPr>
              <a:t>2</a:t>
            </a:r>
            <a:r>
              <a:rPr lang="zh-CN" altLang="en-US" b="1" dirty="0">
                <a:solidFill>
                  <a:prstClr val="black"/>
                </a:solidFill>
              </a:rPr>
              <a:t>）</a:t>
            </a:r>
            <a:r>
              <a:rPr lang="en-US" altLang="zh-CN" b="1" dirty="0">
                <a:solidFill>
                  <a:prstClr val="black"/>
                </a:solidFill>
              </a:rPr>
              <a:t>Load/Store</a:t>
            </a:r>
            <a:r>
              <a:rPr lang="zh-CN" altLang="zh-CN" b="1" dirty="0">
                <a:solidFill>
                  <a:prstClr val="black"/>
                </a:solidFill>
              </a:rPr>
              <a:t>指令</a:t>
            </a:r>
            <a:r>
              <a:rPr lang="zh-CN" altLang="en-US" b="1" dirty="0">
                <a:solidFill>
                  <a:prstClr val="black"/>
                </a:solidFill>
              </a:rPr>
              <a:t>（续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b="1" kern="1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后索引</a:t>
            </a:r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(</a:t>
            </a:r>
            <a:r>
              <a:rPr lang="en-US" altLang="zh-CN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Post‐indexing</a:t>
            </a:r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：</a:t>
            </a:r>
            <a:endParaRPr lang="en-US" altLang="zh-CN" b="1" kern="1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0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STR.W 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R0</a:t>
            </a:r>
            <a:r>
              <a:rPr lang="en-US" altLang="zh-CN" sz="2800" kern="100" dirty="0">
                <a:solidFill>
                  <a:srgbClr val="000000"/>
                </a:solidFill>
                <a:latin typeface="Times New Roman"/>
                <a:cs typeface="Times New Roman"/>
              </a:rPr>
              <a:t>, [R1], #-12 </a:t>
            </a:r>
            <a:r>
              <a:rPr lang="zh-CN" altLang="en-US" sz="28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400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;</a:t>
            </a:r>
            <a:r>
              <a:rPr lang="zh-CN" altLang="zh-CN" sz="2400" kern="100" dirty="0">
                <a:solidFill>
                  <a:srgbClr val="0000CC"/>
                </a:solidFill>
                <a:latin typeface="Times New Roman"/>
                <a:cs typeface="Times New Roman"/>
              </a:rPr>
              <a:t>后</a:t>
            </a:r>
            <a:r>
              <a:rPr lang="zh-CN" altLang="zh-CN" sz="2400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索引</a:t>
            </a:r>
            <a:endParaRPr lang="en-US" altLang="zh-CN" sz="2400" kern="100" dirty="0" smtClean="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zh-CN" sz="1000" kern="100" dirty="0"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该指令是把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 R0 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的值存储到地址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R1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处。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在存储完毕后，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 R1 = R1+(‐12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</a:rPr>
              <a:t>)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</a:rPr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注意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en-US" altLang="zh-CN" b="1" kern="100" dirty="0">
                <a:solidFill>
                  <a:srgbClr val="0000CC"/>
                </a:solidFill>
                <a:latin typeface="Times New Roman"/>
              </a:rPr>
              <a:t>[R1]</a:t>
            </a:r>
            <a:r>
              <a:rPr lang="zh-CN" altLang="zh-CN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后面是没有</a:t>
            </a:r>
            <a:r>
              <a:rPr lang="en-US" altLang="zh-CN" b="1" kern="100" dirty="0">
                <a:solidFill>
                  <a:srgbClr val="0000CC"/>
                </a:solidFill>
                <a:latin typeface="Times New Roman"/>
              </a:rPr>
              <a:t>“</a:t>
            </a:r>
            <a:r>
              <a:rPr lang="zh-CN" altLang="zh-CN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！</a:t>
            </a:r>
            <a:r>
              <a:rPr lang="en-US" altLang="zh-CN" b="1" kern="100" dirty="0">
                <a:solidFill>
                  <a:srgbClr val="0000CC"/>
                </a:solidFill>
                <a:latin typeface="Times New Roman"/>
              </a:rPr>
              <a:t>”</a:t>
            </a:r>
            <a:r>
              <a:rPr lang="zh-CN" altLang="zh-CN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的</a:t>
            </a:r>
            <a:r>
              <a:rPr lang="zh-CN" altLang="zh-CN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。</a:t>
            </a:r>
            <a:endParaRPr lang="en-US" altLang="zh-CN" b="1" kern="100" dirty="0" smtClean="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prstClr val="black"/>
                </a:solidFill>
              </a:rPr>
              <a:t>（</a:t>
            </a:r>
            <a:r>
              <a:rPr lang="en-US" altLang="zh-CN" b="1" dirty="0">
                <a:solidFill>
                  <a:prstClr val="black"/>
                </a:solidFill>
              </a:rPr>
              <a:t>2</a:t>
            </a:r>
            <a:r>
              <a:rPr lang="zh-CN" altLang="en-US" b="1" dirty="0">
                <a:solidFill>
                  <a:prstClr val="black"/>
                </a:solidFill>
              </a:rPr>
              <a:t>）</a:t>
            </a:r>
            <a:r>
              <a:rPr lang="en-US" altLang="zh-CN" b="1" dirty="0">
                <a:solidFill>
                  <a:prstClr val="black"/>
                </a:solidFill>
              </a:rPr>
              <a:t>Load/Store</a:t>
            </a:r>
            <a:r>
              <a:rPr lang="zh-CN" altLang="zh-CN" b="1" dirty="0">
                <a:solidFill>
                  <a:prstClr val="black"/>
                </a:solidFill>
              </a:rPr>
              <a:t>指令</a:t>
            </a:r>
            <a:r>
              <a:rPr lang="zh-CN" altLang="en-US" b="1" dirty="0">
                <a:solidFill>
                  <a:prstClr val="black"/>
                </a:solidFill>
              </a:rPr>
              <a:t>（续</a:t>
            </a:r>
            <a:r>
              <a:rPr lang="zh-CN" altLang="en-US" dirty="0">
                <a:solidFill>
                  <a:prstClr val="black"/>
                </a:solidFill>
              </a:rPr>
              <a:t>）</a:t>
            </a:r>
            <a:endParaRPr lang="en-US" altLang="zh-CN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后索引</a:t>
            </a:r>
            <a:r>
              <a:rPr lang="en-US" altLang="zh-CN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 (Post‐indexing)</a:t>
            </a:r>
            <a:r>
              <a:rPr lang="zh-CN" altLang="en-US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：</a:t>
            </a:r>
            <a:endParaRPr lang="en-US" altLang="zh-CN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2924175"/>
          <a:ext cx="7344818" cy="347787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72409"/>
                <a:gridCol w="3672409"/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726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LDR.W Rd,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LDRB.W Rd,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LDRH.W Rd,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LDRD.W Rd1, Rd2,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  <a:r>
                        <a:rPr lang="en-US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半字</a:t>
                      </a:r>
                      <a:r>
                        <a:rPr lang="en-US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双字的带后索引加载（不做带符号扩展，没有用到的高位全清</a:t>
                      </a:r>
                      <a:r>
                        <a:rPr lang="en-US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362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LDRSB.W Rd, [Rn], #offset]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LDRSH.W Rd, [Rn], #offset]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半字的带后索引加载，并且在加载后执行带符号扩展成</a:t>
                      </a:r>
                      <a:r>
                        <a:rPr lang="en-US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600" kern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位整数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726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STR.W Rd,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STRB.W Rd,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STRH.W Rd,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STRD.W Rd1, Rd2, [Rn], #offset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  <a:r>
                        <a:rPr lang="en-US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  <a:r>
                        <a:rPr lang="en-US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半字</a:t>
                      </a:r>
                      <a:r>
                        <a:rPr lang="en-US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600" kern="0" dirty="0">
                          <a:solidFill>
                            <a:srgbClr val="0000FF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双字的带后索引存储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kern="100" dirty="0" smtClean="0">
                <a:cs typeface="Times New Roman"/>
              </a:rPr>
              <a:t>（</a:t>
            </a:r>
            <a:r>
              <a:rPr lang="en-US" altLang="zh-CN" kern="100" dirty="0" smtClean="0">
                <a:cs typeface="Times New Roman"/>
              </a:rPr>
              <a:t>3</a:t>
            </a:r>
            <a:r>
              <a:rPr lang="zh-CN" altLang="en-US" kern="100" dirty="0" smtClean="0">
                <a:cs typeface="Times New Roman"/>
              </a:rPr>
              <a:t>）批量数据</a:t>
            </a:r>
            <a:r>
              <a:rPr lang="en-US" altLang="zh-CN" kern="100" dirty="0" smtClean="0">
                <a:cs typeface="Times New Roman"/>
              </a:rPr>
              <a:t>Load/Store</a:t>
            </a:r>
            <a:r>
              <a:rPr lang="zh-CN" altLang="zh-CN" kern="100" dirty="0" smtClean="0">
                <a:cs typeface="Times New Roman"/>
              </a:rPr>
              <a:t>指令</a:t>
            </a:r>
            <a:endParaRPr lang="en-US" altLang="zh-CN" kern="100" dirty="0" smtClean="0"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2276475"/>
          <a:ext cx="7530272" cy="4244822"/>
        </p:xfrm>
        <a:graphic>
          <a:graphicData uri="http://schemas.openxmlformats.org/drawingml/2006/table">
            <a:tbl>
              <a:tblPr firstRow="1" firstCol="1" bandRow="1"/>
              <a:tblGrid>
                <a:gridCol w="2880320"/>
                <a:gridCol w="4649952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LDMIA Rd!, {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寄存器列表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处读取多个字。每读一个字后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自增一次，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位宽度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STMIA Rd!, {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寄存器列表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存储多个字到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处。每存一个字后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自增一次，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位宽度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LDMIA.W Rd!, {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寄存器列表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处读取多个字。每读一个字后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自增一次，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位宽度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LDMDB.W Rd!, {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寄存器列表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处读取多个字。每读一个字前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自减一次，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位宽度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STMIA.W Rd!, {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寄存器列表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存储多个字到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处。每存一个字后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自增一次，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位宽度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STMDB.W Rd!, {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寄存器列表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}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存储多个字到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处。每存一个字前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自减一次，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位宽度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55298" name="内容占位符 3"/>
          <p:cNvSpPr>
            <a:spLocks noGrp="1"/>
          </p:cNvSpPr>
          <p:nvPr>
            <p:ph idx="1"/>
          </p:nvPr>
        </p:nvSpPr>
        <p:spPr>
          <a:xfrm>
            <a:off x="457200" y="1412875"/>
            <a:ext cx="8362950" cy="51847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mtClean="0">
                <a:cs typeface="Times New Roman" pitchFamily="18" charset="0"/>
              </a:rPr>
              <a:t>（</a:t>
            </a:r>
            <a:r>
              <a:rPr lang="en-US" altLang="zh-CN" smtClean="0">
                <a:cs typeface="Times New Roman" pitchFamily="18" charset="0"/>
              </a:rPr>
              <a:t>3</a:t>
            </a:r>
            <a:r>
              <a:rPr lang="zh-CN" altLang="en-US" smtClean="0">
                <a:cs typeface="Times New Roman" pitchFamily="18" charset="0"/>
              </a:rPr>
              <a:t>）批量数据</a:t>
            </a:r>
            <a:r>
              <a:rPr lang="en-US" altLang="zh-CN" smtClean="0">
                <a:cs typeface="Times New Roman" pitchFamily="18" charset="0"/>
              </a:rPr>
              <a:t>Load/Store</a:t>
            </a:r>
            <a:r>
              <a:rPr lang="zh-CN" altLang="zh-CN" smtClean="0">
                <a:cs typeface="Times New Roman" pitchFamily="18" charset="0"/>
              </a:rPr>
              <a:t>指令</a:t>
            </a:r>
            <a:r>
              <a:rPr lang="zh-CN" altLang="en-US" smtClean="0">
                <a:cs typeface="Times New Roman" pitchFamily="18" charset="0"/>
              </a:rPr>
              <a:t>（续）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3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Rd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后面的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！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表示在每次访问前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(Before)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或访问后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(After)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，要自增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(Increment)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或自减（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Decrement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）基址寄存器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的值，增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减单位：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个字（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字节）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或半字（</a:t>
            </a:r>
            <a:r>
              <a:rPr lang="en-US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字节）</a:t>
            </a:r>
            <a:r>
              <a:rPr lang="zh-CN" altLang="zh-CN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endParaRPr lang="zh-CN" altLang="zh-CN" sz="1000" smtClean="0">
              <a:cs typeface="Times New Roman" pitchFamily="18" charset="0"/>
            </a:endParaRPr>
          </a:p>
          <a:p>
            <a:pPr marL="800100" lvl="2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STMDB SP!, {R0-R3, LR} </a:t>
            </a:r>
            <a:r>
              <a:rPr lang="zh-CN" altLang="zh-CN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等效于</a:t>
            </a:r>
            <a:r>
              <a:rPr lang="en-US" altLang="zh-CN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PUSH {R0-R3, LR}</a:t>
            </a:r>
          </a:p>
          <a:p>
            <a:pPr marL="800100" lvl="2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LDMIA SP!, {R0-R3, PC} </a:t>
            </a:r>
            <a:r>
              <a:rPr lang="zh-CN" altLang="zh-CN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等效于</a:t>
            </a:r>
            <a:r>
              <a:rPr lang="en-US" altLang="zh-CN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POP {R0-R3, PC}</a:t>
            </a:r>
          </a:p>
          <a:p>
            <a:pPr marL="800100" lvl="2" indent="0"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1000" b="1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zh-CN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3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R8=0x8000</a:t>
            </a:r>
            <a:r>
              <a:rPr lang="zh-CN" altLang="zh-CN" sz="30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，则下面两条指令：</a:t>
            </a:r>
            <a:endParaRPr lang="zh-CN" altLang="zh-CN" sz="3000" b="1" smtClean="0"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3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STMIA.W R8!, {R0-R3} 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R8 </a:t>
            </a:r>
            <a:r>
              <a:rPr lang="zh-CN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值变为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0x8010</a:t>
            </a:r>
            <a:r>
              <a:rPr lang="zh-CN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，每存一次增一次，先存储后自增</a:t>
            </a:r>
            <a:endParaRPr lang="zh-CN" altLang="zh-CN" sz="1800" smtClean="0"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3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STMDB.W R8, {R0-R3} 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4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R8 </a:t>
            </a:r>
            <a:r>
              <a:rPr lang="zh-CN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值的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一个内部复本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先自减后存储，但是</a:t>
            </a:r>
            <a:r>
              <a:rPr lang="en-US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R8 </a:t>
            </a:r>
            <a:r>
              <a:rPr lang="zh-CN" altLang="zh-CN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的值不变</a:t>
            </a:r>
            <a:endParaRPr lang="zh-CN" altLang="en-US" sz="30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22338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48577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r>
              <a:rPr lang="zh-CN" altLang="zh-CN" sz="2800" dirty="0"/>
              <a:t>算术四则运算指令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31913" y="1484313"/>
          <a:ext cx="6707614" cy="5120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353807"/>
                <a:gridCol w="3353807"/>
              </a:tblGrid>
              <a:tr h="1819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 Rd, Rn, Rm ; Rd = Rn+Rm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 Rd, Rm ; Rd += Rm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 Rd, #imm ; Rd += imm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常规加法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的范围是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im8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 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位指令）或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im12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位指令）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7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 Rd, Rn, Rm ; Rd = Rn+Rm+C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 Rd, Rm ; Rd += Rm+C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ADC Rd, #imm ; Rd += imm+C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带进位的加法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 </a:t>
                      </a: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的范围是</a:t>
                      </a: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im8</a:t>
                      </a: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16 </a:t>
                      </a: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位指令）或</a:t>
                      </a: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im12</a:t>
                      </a: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位指令）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9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ADDW Rd, #imm12 ; Rd += imm12 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</a:t>
                      </a: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12 </a:t>
                      </a: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位立即数的常规加法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7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SUB Rd,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; Rd -=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SUB Rd,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#imm3 ; Rd = Rn-imm3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SUB Rd, #imm8 ; Rd -= imm8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SUB Rd,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; Rd =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Rm-Rm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常规减法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SBC Rd, Rm ; Rd -= Rm+C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SBC.W Rd, Rn, #imm12 ; Rd = Rn-imm12-C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SBC.W Rd, Rn, Rm ; Rd = Rn-Rm-C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带借位的减法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RSB.W Rd, Rn, #imm12 ; Rd = imm12-Rn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RSB.W Rd, Rn, Rm ; Rd = Rm-Rn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反向减法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MUL Rd, Rm ; Rd *= Rm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MUL.W Rd, Rn, Rm ; Rd = Rn*Rm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常规乘法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MLA Rd, Rm, Rn, Ra ; Rd = Ra+Rm*Rn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MLS Rd, Rm, Rn, Ra ; Rd = Ra-Rm*Rn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乘加与乘减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（译者添加）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UDIV </a:t>
                      </a:r>
                      <a:r>
                        <a:rPr lang="en-US" sz="1200" b="1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; Rd =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（无符号除法）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SDIV </a:t>
                      </a:r>
                      <a:r>
                        <a:rPr lang="en-US" sz="1200" b="1" kern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; Rd = 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2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（带符号除法）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硬件支持的除法，余数被丢弃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SMULL RL, RH, Rm, Rn ;[RH:RL]= Rm*Rn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SMLAL RL, RH, Rm, Rn ;[RH:RL]+= Rm*Rn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带符号的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64 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位乘法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UMULL RL, RH, Rm, Rn ;[RH:RL]= Rm*Rn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SMLAL RL, RH, Rm, Rn ;[RH:RL]+= Rm*Rn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无符号的</a:t>
                      </a:r>
                      <a:r>
                        <a:rPr lang="en-US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64 </a:t>
                      </a:r>
                      <a:r>
                        <a:rPr lang="zh-CN" sz="12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位乘法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079500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412875"/>
            <a:ext cx="8351837" cy="5184775"/>
          </a:xfrm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500" b="1" dirty="0" smtClean="0"/>
              <a:t>（</a:t>
            </a:r>
            <a:r>
              <a:rPr lang="en-US" altLang="zh-CN" sz="3500" b="1" dirty="0" smtClean="0"/>
              <a:t>4</a:t>
            </a:r>
            <a:r>
              <a:rPr lang="zh-CN" altLang="en-US" sz="3500" b="1" dirty="0" smtClean="0"/>
              <a:t>）</a:t>
            </a:r>
            <a:r>
              <a:rPr lang="zh-CN" altLang="zh-CN" sz="3500" b="1" dirty="0"/>
              <a:t>算术四则运算</a:t>
            </a:r>
            <a:r>
              <a:rPr lang="zh-CN" altLang="zh-CN" sz="3500" b="1" dirty="0" smtClean="0"/>
              <a:t>指令</a:t>
            </a:r>
            <a:r>
              <a:rPr lang="zh-CN" altLang="en-US" sz="3500" b="1" dirty="0" smtClean="0"/>
              <a:t>（续）</a:t>
            </a:r>
            <a:endParaRPr lang="en-US" altLang="zh-CN" sz="3500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</a:rPr>
              <a:t>：</a:t>
            </a:r>
            <a:r>
              <a:rPr lang="zh-CN" altLang="en-US" sz="3000" dirty="0" smtClean="0">
                <a:latin typeface="宋体"/>
              </a:rPr>
              <a:t>以</a:t>
            </a:r>
            <a:r>
              <a:rPr lang="zh-CN" altLang="en-US" sz="3000" dirty="0">
                <a:latin typeface="宋体"/>
              </a:rPr>
              <a:t>加法</a:t>
            </a:r>
            <a:r>
              <a:rPr lang="zh-CN" altLang="en-US" sz="3000" dirty="0" smtClean="0">
                <a:latin typeface="宋体"/>
              </a:rPr>
              <a:t>为例说明</a:t>
            </a:r>
            <a:r>
              <a:rPr lang="en-US" altLang="zh-CN" sz="3000" dirty="0" smtClean="0">
                <a:latin typeface="宋体"/>
              </a:rPr>
              <a:t>16bit</a:t>
            </a:r>
            <a:r>
              <a:rPr lang="zh-CN" altLang="en-US" sz="3000" dirty="0" smtClean="0">
                <a:latin typeface="宋体"/>
              </a:rPr>
              <a:t>、</a:t>
            </a:r>
            <a:r>
              <a:rPr lang="en-US" altLang="zh-CN" sz="3000" dirty="0" smtClean="0">
                <a:latin typeface="宋体"/>
              </a:rPr>
              <a:t>32bit</a:t>
            </a:r>
            <a:r>
              <a:rPr lang="zh-CN" altLang="en-US" sz="3000" dirty="0" smtClean="0">
                <a:latin typeface="宋体"/>
              </a:rPr>
              <a:t>的算术四则运算指令：</a:t>
            </a:r>
            <a:endParaRPr lang="zh-CN" altLang="en-US" sz="3000" dirty="0">
              <a:latin typeface="宋体"/>
            </a:endParaRP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altLang="zh-CN" b="1" dirty="0">
                <a:latin typeface="Courier New"/>
              </a:rPr>
              <a:t>ADD R0, R1 </a:t>
            </a:r>
            <a:r>
              <a:rPr lang="zh-CN" altLang="en-US" b="1" dirty="0" smtClean="0">
                <a:latin typeface="Courier New"/>
              </a:rPr>
              <a:t>       </a:t>
            </a:r>
            <a:r>
              <a:rPr lang="pt-BR" altLang="zh-CN" b="1" dirty="0" smtClean="0">
                <a:solidFill>
                  <a:srgbClr val="0000CC"/>
                </a:solidFill>
                <a:latin typeface="Courier New"/>
              </a:rPr>
              <a:t>; </a:t>
            </a:r>
            <a:r>
              <a:rPr lang="pt-BR" altLang="zh-CN" b="1" dirty="0">
                <a:solidFill>
                  <a:srgbClr val="0000CC"/>
                </a:solidFill>
                <a:latin typeface="Courier New"/>
              </a:rPr>
              <a:t>R0 += R1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altLang="zh-CN" b="1" dirty="0">
                <a:latin typeface="Courier New"/>
              </a:rPr>
              <a:t>ADD R0, #0x12 </a:t>
            </a:r>
            <a:r>
              <a:rPr lang="zh-CN" altLang="en-US" b="1" dirty="0" smtClean="0">
                <a:latin typeface="Courier New"/>
              </a:rPr>
              <a:t>    </a:t>
            </a:r>
            <a:r>
              <a:rPr lang="pt-BR" altLang="zh-CN" b="1" dirty="0" smtClean="0">
                <a:solidFill>
                  <a:srgbClr val="0000CC"/>
                </a:solidFill>
                <a:latin typeface="Courier New"/>
              </a:rPr>
              <a:t>; </a:t>
            </a:r>
            <a:r>
              <a:rPr lang="pt-BR" altLang="zh-CN" b="1" dirty="0">
                <a:solidFill>
                  <a:srgbClr val="0000CC"/>
                </a:solidFill>
                <a:latin typeface="Courier New"/>
              </a:rPr>
              <a:t>R0 += 12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altLang="zh-CN" b="1" dirty="0">
                <a:latin typeface="Courier New"/>
              </a:rPr>
              <a:t>ADD.W R0, R1, R2 </a:t>
            </a:r>
            <a:r>
              <a:rPr lang="zh-CN" altLang="en-US" b="1" dirty="0" smtClean="0">
                <a:latin typeface="Courier New"/>
              </a:rPr>
              <a:t> </a:t>
            </a:r>
            <a:r>
              <a:rPr lang="pt-BR" altLang="zh-CN" b="1" dirty="0" smtClean="0">
                <a:solidFill>
                  <a:srgbClr val="0000CC"/>
                </a:solidFill>
                <a:latin typeface="Courier New"/>
              </a:rPr>
              <a:t>; </a:t>
            </a:r>
            <a:r>
              <a:rPr lang="pt-BR" altLang="zh-CN" b="1" dirty="0">
                <a:solidFill>
                  <a:srgbClr val="0000CC"/>
                </a:solidFill>
                <a:latin typeface="Courier New"/>
              </a:rPr>
              <a:t>R0 = R1+R2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600" dirty="0"/>
              <a:t>虽然助记符都是</a:t>
            </a:r>
            <a:r>
              <a:rPr lang="en-US" altLang="zh-CN" sz="2600" dirty="0"/>
              <a:t>ADD</a:t>
            </a:r>
            <a:r>
              <a:rPr lang="zh-CN" altLang="en-US" sz="2600" dirty="0"/>
              <a:t>，但是二进制机器码是不同的。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600" dirty="0"/>
              <a:t>当使用</a:t>
            </a:r>
            <a:r>
              <a:rPr lang="en-US" altLang="zh-CN" sz="2600" dirty="0"/>
              <a:t>16 </a:t>
            </a:r>
            <a:r>
              <a:rPr lang="zh-CN" altLang="en-US" sz="2600" dirty="0"/>
              <a:t>位加法时，会自动更新</a:t>
            </a:r>
            <a:r>
              <a:rPr lang="en-US" altLang="zh-CN" sz="2600" dirty="0"/>
              <a:t>APSR </a:t>
            </a:r>
            <a:r>
              <a:rPr lang="zh-CN" altLang="en-US" sz="2600" dirty="0"/>
              <a:t>中的标志位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600" dirty="0" smtClean="0"/>
              <a:t>然而</a:t>
            </a:r>
            <a:r>
              <a:rPr lang="zh-CN" altLang="en-US" sz="2600" dirty="0"/>
              <a:t>，在使用了“</a:t>
            </a:r>
            <a:r>
              <a:rPr lang="en-US" altLang="zh-CN" sz="2600" dirty="0"/>
              <a:t>.W</a:t>
            </a:r>
            <a:r>
              <a:rPr lang="zh-CN" altLang="en-US" sz="2600" dirty="0"/>
              <a:t>”</a:t>
            </a:r>
            <a:r>
              <a:rPr lang="zh-CN" altLang="en-US" sz="2600" b="1" dirty="0">
                <a:solidFill>
                  <a:srgbClr val="FF0000"/>
                </a:solidFill>
              </a:rPr>
              <a:t>显式</a:t>
            </a:r>
            <a:r>
              <a:rPr lang="zh-CN" altLang="en-US" sz="2600" dirty="0" smtClean="0"/>
              <a:t>指定了</a:t>
            </a:r>
            <a:r>
              <a:rPr lang="en-US" altLang="zh-CN" sz="2600" dirty="0"/>
              <a:t>32 </a:t>
            </a:r>
            <a:r>
              <a:rPr lang="zh-CN" altLang="en-US" sz="2600" dirty="0"/>
              <a:t>位指令后，就可以通过</a:t>
            </a:r>
            <a:r>
              <a:rPr lang="zh-CN" altLang="en-US" sz="2600" b="1" dirty="0">
                <a:solidFill>
                  <a:srgbClr val="FF0000"/>
                </a:solidFill>
              </a:rPr>
              <a:t>“</a:t>
            </a:r>
            <a:r>
              <a:rPr lang="en-US" altLang="zh-CN" sz="2600" b="1" dirty="0">
                <a:solidFill>
                  <a:srgbClr val="FF0000"/>
                </a:solidFill>
              </a:rPr>
              <a:t>S”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后缀</a:t>
            </a:r>
            <a:r>
              <a:rPr lang="zh-CN" altLang="en-US" sz="2600" dirty="0" smtClean="0"/>
              <a:t>控制</a:t>
            </a:r>
            <a:r>
              <a:rPr lang="zh-CN" altLang="en-US" sz="2600" dirty="0"/>
              <a:t>对</a:t>
            </a:r>
            <a:r>
              <a:rPr lang="en-US" altLang="zh-CN" sz="2600" dirty="0"/>
              <a:t>APSR 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更新：</a:t>
            </a:r>
            <a:endParaRPr lang="zh-CN" altLang="en-US" sz="2600" dirty="0"/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>
                <a:latin typeface="Courier New"/>
              </a:rPr>
              <a:t>ADD.W R0, R1, R2 </a:t>
            </a:r>
            <a:r>
              <a:rPr lang="zh-CN" altLang="en-US" b="1" dirty="0" smtClean="0">
                <a:latin typeface="Courier New"/>
              </a:rPr>
              <a:t>  </a:t>
            </a:r>
            <a:r>
              <a:rPr lang="en-US" altLang="zh-CN" b="1" dirty="0" smtClean="0">
                <a:solidFill>
                  <a:srgbClr val="0000CC"/>
                </a:solidFill>
                <a:latin typeface="Courier New"/>
              </a:rPr>
              <a:t>; </a:t>
            </a:r>
            <a:r>
              <a:rPr lang="zh-CN" altLang="en-US" b="1" dirty="0">
                <a:solidFill>
                  <a:srgbClr val="0000CC"/>
                </a:solidFill>
                <a:latin typeface="Courier New"/>
              </a:rPr>
              <a:t>不更新标志位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>
                <a:latin typeface="Courier New"/>
              </a:rPr>
              <a:t>ADDS.W R0, R1, R2 </a:t>
            </a:r>
            <a:r>
              <a:rPr lang="zh-CN" altLang="en-US" b="1" dirty="0" smtClean="0">
                <a:latin typeface="Courier New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Courier New"/>
              </a:rPr>
              <a:t>; </a:t>
            </a:r>
            <a:r>
              <a:rPr lang="zh-CN" altLang="en-US" b="1" dirty="0">
                <a:solidFill>
                  <a:srgbClr val="0000CC"/>
                </a:solidFill>
                <a:latin typeface="Courier New"/>
              </a:rPr>
              <a:t>更新标志</a:t>
            </a:r>
            <a:r>
              <a:rPr lang="zh-CN" altLang="en-US" b="1" dirty="0" smtClean="0">
                <a:solidFill>
                  <a:srgbClr val="0000CC"/>
                </a:solidFill>
                <a:latin typeface="Courier New"/>
              </a:rPr>
              <a:t>位</a:t>
            </a:r>
            <a:endParaRPr lang="en-US" altLang="zh-CN" b="1" dirty="0" smtClean="0">
              <a:solidFill>
                <a:srgbClr val="0000CC"/>
              </a:solidFill>
              <a:latin typeface="Courier New"/>
            </a:endParaRP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900" dirty="0" smtClean="0">
              <a:latin typeface="Courier New"/>
            </a:endParaRP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900" dirty="0" smtClean="0">
              <a:latin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概述</a:t>
            </a:r>
            <a:r>
              <a:rPr lang="en-US" altLang="zh-CN" dirty="0" smtClean="0"/>
              <a:t>-Thumb2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6258" name="Picture 2" descr="https://gimg2.baidu.com/image_search/src=http%3A%2F%2Fm.wendangwang.com%2Fpic%2Fef40f45c85ff343b8d16da72%2F3-526-jpg_6_0_______-706-0-0-706.jpg&amp;refer=http%3A%2F%2Fm.wendangwang.com&amp;app=2002&amp;size=f9999,10000&amp;q=a80&amp;n=0&amp;g=0n&amp;fmt=jpeg?sec=1621992966&amp;t=acd4fca8994198dce282caf12895b1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0200"/>
            <a:ext cx="7416824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39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52525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525621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500" b="1" dirty="0" smtClean="0"/>
              <a:t>（</a:t>
            </a:r>
            <a:r>
              <a:rPr lang="en-US" altLang="zh-CN" sz="3500" b="1" dirty="0" smtClean="0"/>
              <a:t>4</a:t>
            </a:r>
            <a:r>
              <a:rPr lang="zh-CN" altLang="en-US" sz="3500" b="1" dirty="0" smtClean="0"/>
              <a:t>）</a:t>
            </a:r>
            <a:r>
              <a:rPr lang="zh-CN" altLang="zh-CN" sz="3500" b="1" dirty="0"/>
              <a:t>算术四则运算</a:t>
            </a:r>
            <a:r>
              <a:rPr lang="zh-CN" altLang="zh-CN" sz="3500" b="1" dirty="0" smtClean="0"/>
              <a:t>指令</a:t>
            </a:r>
            <a:r>
              <a:rPr lang="zh-CN" altLang="en-US" sz="3500" b="1" dirty="0" smtClean="0"/>
              <a:t>（续）</a:t>
            </a:r>
            <a:endParaRPr lang="en-US" altLang="zh-CN" sz="3500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UDIV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Rd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Rn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Rm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 ; Rd = 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Rn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Rm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（无符号除法）</a:t>
            </a:r>
            <a:endParaRPr lang="zh-CN" altLang="en-US" sz="2400" kern="100" dirty="0">
              <a:solidFill>
                <a:prstClr val="black"/>
              </a:solidFill>
              <a:cs typeface="Times New Roman"/>
            </a:endParaRP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SDIV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Rd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Rn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Rm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 ; Rd = 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Rn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2400" kern="0" dirty="0" err="1">
                <a:solidFill>
                  <a:prstClr val="black"/>
                </a:solidFill>
                <a:latin typeface="Times New Roman"/>
                <a:cs typeface="Times New Roman"/>
              </a:rPr>
              <a:t>Rm</a:t>
            </a:r>
            <a:r>
              <a:rPr lang="en-US" altLang="zh-CN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kern="0" dirty="0">
                <a:solidFill>
                  <a:prstClr val="black"/>
                </a:solidFill>
                <a:latin typeface="Times New Roman"/>
                <a:cs typeface="Times New Roman"/>
              </a:rPr>
              <a:t>（带符号除法）</a:t>
            </a:r>
            <a:endParaRPr lang="zh-CN" altLang="en-US" sz="2400" kern="100" dirty="0">
              <a:solidFill>
                <a:prstClr val="black"/>
              </a:solidFill>
              <a:cs typeface="Times New Roman"/>
            </a:endParaRP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000" b="1" kern="1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5750" indent="-2857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zh-CN" sz="26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为了</a:t>
            </a:r>
            <a:r>
              <a:rPr lang="zh-CN" altLang="zh-CN" sz="26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捕捉被零除的非法操作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cs typeface="Times New Roman"/>
              </a:rPr>
              <a:t>可以在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</a:rPr>
              <a:t>NVIC 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cs typeface="Times New Roman"/>
              </a:rPr>
              <a:t>的配置控制寄存器中置位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</a:rPr>
              <a:t>DIVBZERO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cs typeface="Times New Roman"/>
              </a:rPr>
              <a:t>位。如果出现了被零除的情况，将会引发一个用法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</a:rPr>
              <a:t>fault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cs typeface="Times New Roman"/>
              </a:rPr>
              <a:t>异常。</a:t>
            </a:r>
            <a:endParaRPr lang="en-US" altLang="zh-CN" sz="2600" kern="1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zh-CN" sz="26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如果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cs typeface="Times New Roman"/>
              </a:rPr>
              <a:t>没有任何措施，</a:t>
            </a:r>
            <a:r>
              <a:rPr lang="en-US" altLang="zh-CN" sz="2600" kern="100" dirty="0">
                <a:solidFill>
                  <a:srgbClr val="000000"/>
                </a:solidFill>
                <a:latin typeface="Times New Roman"/>
              </a:rPr>
              <a:t>Rd</a:t>
            </a:r>
            <a:r>
              <a:rPr lang="zh-CN" altLang="zh-CN" sz="2600" kern="100" dirty="0">
                <a:solidFill>
                  <a:srgbClr val="000000"/>
                </a:solidFill>
                <a:latin typeface="Times New Roman"/>
                <a:cs typeface="Times New Roman"/>
              </a:rPr>
              <a:t>将在除数为零时被清零。</a:t>
            </a:r>
            <a:endParaRPr lang="en-US" altLang="zh-CN" sz="2600" dirty="0" smtClean="0">
              <a:latin typeface="Courier New"/>
            </a:endParaRPr>
          </a:p>
          <a:p>
            <a:pPr marL="9144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zh-CN" dirty="0"/>
              <a:t>逻辑操作指令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2988" y="2349500"/>
          <a:ext cx="7200800" cy="38884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032448"/>
                <a:gridCol w="3168352"/>
              </a:tblGrid>
              <a:tr h="229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671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&amp;=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#imm12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&amp; imm12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AND.W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&amp;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按位与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ORR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|=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ORR.W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#imm12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| imm12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ORR.W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|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按位或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BIC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&amp;= ~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BIC.W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#imm12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&amp; ~imm12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BIC.W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&amp; ~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位清零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ORN.W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imm12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| ~imm12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ORN.W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| ~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按位或反码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EOR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^=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EOR.W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#imm12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^ imm12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EOR.W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^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（按位）异或，异或总是按位的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r>
              <a:rPr lang="zh-CN" altLang="zh-CN" dirty="0"/>
              <a:t>移位和循环指令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58888" y="2276475"/>
          <a:ext cx="6552727" cy="3413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81584"/>
                <a:gridCol w="2871143"/>
              </a:tblGrid>
              <a:tr h="194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LSL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imm5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&lt;&lt;imm5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LSL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&lt;&lt;=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LSL.W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&lt;&lt;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逻辑左移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LSR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#imm5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&gt;&gt;imm5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LSR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&gt;&gt;=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LSR.W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&gt;&gt;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逻辑右移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10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ASR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#imm5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·&gt;&gt;imm5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ASR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·&gt;&gt;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ASR.W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·&gt;&gt;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算术右移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ROR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&gt;&gt;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ROR.W Rd,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Rd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&gt;&gt;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循环右移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8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RRX.W Rd, </a:t>
                      </a:r>
                      <a:r>
                        <a:rPr lang="en-US" sz="1400" kern="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(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&gt;&gt;1)+(C&lt;&lt;31)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RRXS.W Rd, </a:t>
                      </a:r>
                      <a:r>
                        <a:rPr lang="en-US" sz="1400" kern="0" dirty="0" err="1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tmpBit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&amp; 1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942975" algn="l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(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&gt;&gt;1)+(C&lt;&lt;31)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942975" algn="l">
                        <a:spcAft>
                          <a:spcPts val="0"/>
                        </a:spcAft>
                      </a:pPr>
                      <a:r>
                        <a:rPr lang="zh-CN" alt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C=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tmpBit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带进位的右移一格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 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亦可写作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RRX{S} Rd 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。此时，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也要担当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的角色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——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译注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00113" y="5951538"/>
            <a:ext cx="77755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如果在移位和循环指令上加上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/>
                <a:ea typeface="+mn-ea"/>
              </a:rPr>
              <a:t>“S”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后缀，这些指令会更新进位位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+mn-ea"/>
              </a:rPr>
              <a:t>C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。</a:t>
            </a:r>
            <a:endParaRPr lang="en-US" altLang="zh-CN" sz="2000" kern="100" dirty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如果是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+mn-ea"/>
              </a:rPr>
              <a:t>16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位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+mn-ea"/>
              </a:rPr>
              <a:t>Thumb-2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指令，则总是更新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ea typeface="+mn-ea"/>
              </a:rPr>
              <a:t>C </a:t>
            </a: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的。</a:t>
            </a:r>
            <a:endParaRPr lang="zh-CN" alt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1484313"/>
            <a:ext cx="69532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标题 1"/>
          <p:cNvSpPr txBox="1">
            <a:spLocks/>
          </p:cNvSpPr>
          <p:nvPr/>
        </p:nvSpPr>
        <p:spPr bwMode="auto">
          <a:xfrm>
            <a:off x="1042988" y="5589588"/>
            <a:ext cx="19446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sz="1600">
                <a:latin typeface="Calibri" pitchFamily="34" charset="0"/>
              </a:rPr>
              <a:t>带进位的循环右移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r>
              <a:rPr lang="zh-CN" altLang="zh-CN" dirty="0"/>
              <a:t>符号扩展指令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2400" dirty="0"/>
              <a:t>二进制补码表示法中，最高位是</a:t>
            </a:r>
            <a:r>
              <a:rPr lang="zh-CN" altLang="zh-CN" sz="2400" dirty="0" smtClean="0"/>
              <a:t>符号位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2400" b="1" dirty="0" smtClean="0">
                <a:solidFill>
                  <a:srgbClr val="FF0000"/>
                </a:solidFill>
              </a:rPr>
              <a:t>把</a:t>
            </a:r>
            <a:r>
              <a:rPr lang="zh-CN" altLang="zh-CN" sz="2400" b="1" dirty="0">
                <a:solidFill>
                  <a:srgbClr val="FF0000"/>
                </a:solidFill>
              </a:rPr>
              <a:t>一个</a:t>
            </a:r>
            <a:r>
              <a:rPr lang="en-US" altLang="zh-CN" sz="2400" b="1" dirty="0">
                <a:solidFill>
                  <a:srgbClr val="FF0000"/>
                </a:solidFill>
              </a:rPr>
              <a:t>8 </a:t>
            </a:r>
            <a:r>
              <a:rPr lang="zh-CN" altLang="zh-CN" sz="2400" b="1" dirty="0">
                <a:solidFill>
                  <a:srgbClr val="FF0000"/>
                </a:solidFill>
              </a:rPr>
              <a:t>位或</a:t>
            </a:r>
            <a:r>
              <a:rPr lang="en-US" altLang="zh-CN" sz="2400" b="1" dirty="0">
                <a:solidFill>
                  <a:srgbClr val="FF0000"/>
                </a:solidFill>
              </a:rPr>
              <a:t>16 </a:t>
            </a:r>
            <a:r>
              <a:rPr lang="zh-CN" altLang="zh-CN" sz="2400" b="1" dirty="0">
                <a:solidFill>
                  <a:srgbClr val="FF0000"/>
                </a:solidFill>
              </a:rPr>
              <a:t>位负数扩展成</a:t>
            </a:r>
            <a:r>
              <a:rPr lang="en-US" altLang="zh-CN" sz="2400" b="1" dirty="0">
                <a:solidFill>
                  <a:srgbClr val="FF0000"/>
                </a:solidFill>
              </a:rPr>
              <a:t>32 </a:t>
            </a:r>
            <a:r>
              <a:rPr lang="zh-CN" altLang="zh-CN" sz="2400" b="1" dirty="0">
                <a:solidFill>
                  <a:srgbClr val="FF0000"/>
                </a:solidFill>
              </a:rPr>
              <a:t>位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12573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2000" dirty="0" smtClean="0"/>
              <a:t>对于</a:t>
            </a:r>
            <a:r>
              <a:rPr lang="zh-CN" altLang="zh-CN" sz="2000" dirty="0" smtClean="0"/>
              <a:t>负数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必须</a:t>
            </a:r>
            <a:r>
              <a:rPr lang="zh-CN" altLang="zh-CN" sz="2000" dirty="0"/>
              <a:t>把所有高位全填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其</a:t>
            </a:r>
            <a:r>
              <a:rPr lang="zh-CN" altLang="zh-CN" sz="2000" dirty="0"/>
              <a:t>数值</a:t>
            </a:r>
            <a:r>
              <a:rPr lang="zh-CN" altLang="zh-CN" sz="2000" dirty="0" smtClean="0"/>
              <a:t>不变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2573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zh-CN" sz="2000" dirty="0" smtClean="0"/>
              <a:t>至于</a:t>
            </a:r>
            <a:r>
              <a:rPr lang="zh-CN" altLang="zh-CN" sz="2000" dirty="0"/>
              <a:t>正数或无符号数，则只需简单地把高位清</a:t>
            </a:r>
            <a:r>
              <a:rPr lang="en-US" altLang="zh-CN" sz="2000" dirty="0"/>
              <a:t>0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188" y="3933825"/>
          <a:ext cx="8147774" cy="18824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073887"/>
                <a:gridCol w="4073887"/>
              </a:tblGrid>
              <a:tr h="663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485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SXTB </a:t>
                      </a: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20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sz="2000" kern="0" dirty="0" smtClean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20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的带符号扩展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把带符号字节整数扩展到</a:t>
                      </a:r>
                      <a:r>
                        <a:rPr lang="en-US" sz="20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32 </a:t>
                      </a:r>
                      <a:r>
                        <a:rPr lang="zh-CN" sz="20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485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SXTH </a:t>
                      </a: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20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en-US" sz="2000" kern="0" dirty="0" smtClean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zh-CN" alt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20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 = </a:t>
                      </a:r>
                      <a:r>
                        <a:rPr lang="en-US" sz="20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Rm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的带符号扩展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把带符号半字整数扩展到</a:t>
                      </a:r>
                      <a:r>
                        <a:rPr lang="en-US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32 </a:t>
                      </a:r>
                      <a:r>
                        <a:rPr lang="zh-CN" sz="20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</a:t>
            </a:r>
            <a:r>
              <a:rPr lang="zh-CN" altLang="zh-CN" dirty="0"/>
              <a:t>字节调序指令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87450" y="2349500"/>
          <a:ext cx="7211670" cy="18722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92288"/>
                <a:gridCol w="4619382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31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REV.W Rd, 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8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字中调整字节序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REV16.W Rd, Rn 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8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高低半字中调整字节序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35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REVSH.W 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8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低半字中调整字节序，并做</a:t>
                      </a:r>
                      <a:r>
                        <a:rPr lang="zh-CN" sz="18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带符号扩展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zh-CN" altLang="zh-CN" dirty="0"/>
              <a:t>字节调序</a:t>
            </a:r>
            <a:r>
              <a:rPr lang="zh-CN" altLang="zh-CN" dirty="0" smtClean="0"/>
              <a:t>指令</a:t>
            </a:r>
            <a:r>
              <a:rPr lang="zh-CN" altLang="en-US" dirty="0" smtClean="0"/>
              <a:t>（续）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8964" name="Object 52"/>
          <p:cNvGraphicFramePr>
            <a:graphicFrameLocks noChangeAspect="1"/>
          </p:cNvGraphicFramePr>
          <p:nvPr/>
        </p:nvGraphicFramePr>
        <p:xfrm>
          <a:off x="323850" y="2276475"/>
          <a:ext cx="5256213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Visio" r:id="rId3" imgW="3633404" imgH="3172799" progId="">
                  <p:embed/>
                </p:oleObj>
              </mc:Choice>
              <mc:Fallback>
                <p:oleObj name="Visio" r:id="rId3" imgW="3633404" imgH="3172799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76475"/>
                        <a:ext cx="5256213" cy="424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8263" y="2349500"/>
          <a:ext cx="3965646" cy="18722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25479"/>
                <a:gridCol w="2540167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631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REV.W Rd, </a:t>
                      </a:r>
                      <a:r>
                        <a:rPr lang="en-US" sz="11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zh-CN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字中调整字节序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86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REV16.W Rd, </a:t>
                      </a:r>
                      <a:r>
                        <a:rPr lang="en-US" sz="11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zh-CN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高低半字中调整字节序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35">
                <a:tc>
                  <a:txBody>
                    <a:bodyPr/>
                    <a:lstStyle/>
                    <a:p>
                      <a:pPr indent="229235"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REVSH.W 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zh-CN" sz="11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zh-CN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低半字中调整字节序，并做</a:t>
                      </a:r>
                      <a:r>
                        <a:rPr lang="zh-CN" sz="11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带符号扩展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982" name="TextBox 5"/>
          <p:cNvSpPr txBox="1">
            <a:spLocks noChangeArrowheads="1"/>
          </p:cNvSpPr>
          <p:nvPr/>
        </p:nvSpPr>
        <p:spPr bwMode="auto">
          <a:xfrm>
            <a:off x="5219700" y="5746750"/>
            <a:ext cx="34559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REVH</a:t>
            </a:r>
            <a:r>
              <a:rPr lang="zh-CN" altLang="en-US" sz="1600">
                <a:latin typeface="Calibri" pitchFamily="34" charset="0"/>
              </a:rPr>
              <a:t>：对低半字调序；</a:t>
            </a:r>
            <a:endParaRPr lang="en-US" altLang="zh-CN" sz="1600">
              <a:latin typeface="Calibri" pitchFamily="34" charset="0"/>
            </a:endParaRPr>
          </a:p>
          <a:p>
            <a:r>
              <a:rPr lang="en-US" altLang="zh-CN" sz="1600">
                <a:latin typeface="Calibri" pitchFamily="34" charset="0"/>
              </a:rPr>
              <a:t>REVSH</a:t>
            </a:r>
            <a:r>
              <a:rPr lang="zh-CN" altLang="en-US" sz="1600">
                <a:latin typeface="Calibri" pitchFamily="34" charset="0"/>
              </a:rPr>
              <a:t>：基于</a:t>
            </a:r>
            <a:r>
              <a:rPr lang="en-US" altLang="zh-CN" sz="1600">
                <a:latin typeface="Calibri" pitchFamily="34" charset="0"/>
              </a:rPr>
              <a:t>REVH</a:t>
            </a:r>
            <a:r>
              <a:rPr lang="zh-CN" altLang="en-US" sz="1600">
                <a:latin typeface="Calibri" pitchFamily="34" charset="0"/>
              </a:rPr>
              <a:t>，并进行符号扩展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5113337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600" dirty="0"/>
              <a:t>（</a:t>
            </a:r>
            <a:r>
              <a:rPr lang="en-US" altLang="zh-CN" sz="4600" dirty="0"/>
              <a:t>8</a:t>
            </a:r>
            <a:r>
              <a:rPr lang="zh-CN" altLang="en-US" sz="4600" dirty="0"/>
              <a:t>）</a:t>
            </a:r>
            <a:r>
              <a:rPr lang="zh-CN" altLang="zh-CN" sz="4600" dirty="0"/>
              <a:t>字节调序指令</a:t>
            </a:r>
            <a:r>
              <a:rPr lang="zh-CN" altLang="en-US" sz="4600" dirty="0"/>
              <a:t>（续</a:t>
            </a:r>
            <a:r>
              <a:rPr lang="zh-CN" altLang="en-US" sz="4600" dirty="0" smtClean="0"/>
              <a:t>）</a:t>
            </a:r>
            <a:endParaRPr lang="en-US" altLang="zh-CN" sz="46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4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4</a:t>
            </a:r>
            <a:r>
              <a:rPr lang="zh-CN" altLang="zh-CN" sz="4000" b="1" dirty="0" smtClean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记</a:t>
            </a:r>
            <a:r>
              <a:rPr lang="en-US" altLang="zh-CN" dirty="0"/>
              <a:t>R0=0x12345678</a:t>
            </a:r>
            <a:r>
              <a:rPr lang="zh-CN" altLang="zh-CN" dirty="0"/>
              <a:t>，在执行</a:t>
            </a:r>
            <a:r>
              <a:rPr lang="zh-CN" altLang="zh-CN" dirty="0" smtClean="0"/>
              <a:t>下列指定</a:t>
            </a:r>
            <a:r>
              <a:rPr lang="zh-CN" altLang="zh-CN" dirty="0"/>
              <a:t>后：</a:t>
            </a:r>
          </a:p>
          <a:p>
            <a:pPr marL="1714500" lvl="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900" dirty="0"/>
              <a:t>REV R1, R0</a:t>
            </a:r>
            <a:endParaRPr lang="zh-CN" altLang="zh-CN" sz="2900" dirty="0"/>
          </a:p>
          <a:p>
            <a:pPr marL="1714500" lvl="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900" dirty="0"/>
              <a:t>REVH R2, R0</a:t>
            </a:r>
            <a:endParaRPr lang="zh-CN" altLang="zh-CN" sz="2900" dirty="0"/>
          </a:p>
          <a:p>
            <a:pPr marL="1714500" lvl="4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900" dirty="0"/>
              <a:t>REV16 R3, R0</a:t>
            </a:r>
            <a:endParaRPr lang="zh-CN" altLang="zh-CN" sz="29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dirty="0"/>
              <a:t>则</a:t>
            </a:r>
            <a:r>
              <a:rPr lang="en-US" altLang="zh-CN" dirty="0"/>
              <a:t>R1=0x78563412</a:t>
            </a:r>
            <a:r>
              <a:rPr lang="zh-CN" altLang="zh-CN" dirty="0"/>
              <a:t>，</a:t>
            </a:r>
            <a:r>
              <a:rPr lang="en-US" altLang="zh-CN" dirty="0" smtClean="0"/>
              <a:t>R2=0x12347856</a:t>
            </a:r>
            <a:r>
              <a:rPr lang="zh-CN" altLang="zh-CN" dirty="0"/>
              <a:t>，</a:t>
            </a:r>
            <a:r>
              <a:rPr lang="en-US" altLang="zh-CN" dirty="0"/>
              <a:t>R3=0x34127856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zh-CN" sz="14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REVSH </a:t>
            </a:r>
            <a:r>
              <a:rPr lang="zh-CN" altLang="zh-CN" dirty="0"/>
              <a:t>在</a:t>
            </a:r>
            <a:r>
              <a:rPr lang="en-US" altLang="zh-CN" dirty="0"/>
              <a:t>REVH </a:t>
            </a:r>
            <a:r>
              <a:rPr lang="zh-CN" altLang="zh-CN" dirty="0"/>
              <a:t>的基础上，还把转换后的半字做带符号扩展。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5</a:t>
            </a:r>
            <a:r>
              <a:rPr lang="zh-CN" altLang="zh-CN" sz="4000" b="1" dirty="0" smtClean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记</a:t>
            </a:r>
            <a:r>
              <a:rPr lang="en-US" altLang="zh-CN" dirty="0"/>
              <a:t>R0=0x33448899, </a:t>
            </a:r>
            <a:r>
              <a:rPr lang="zh-CN" altLang="zh-CN" dirty="0"/>
              <a:t>则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                      </a:t>
            </a:r>
            <a:r>
              <a:rPr lang="en-US" altLang="zh-CN" dirty="0" smtClean="0"/>
              <a:t>REVSH </a:t>
            </a:r>
            <a:r>
              <a:rPr lang="en-US" altLang="zh-CN" dirty="0"/>
              <a:t>R1, R0</a:t>
            </a:r>
            <a:endParaRPr lang="zh-CN" altLang="zh-CN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dirty="0"/>
              <a:t>执行后，</a:t>
            </a:r>
            <a:r>
              <a:rPr lang="en-US" altLang="zh-CN" dirty="0" smtClean="0"/>
              <a:t>R1=0xFFFF9988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4859338" y="4508500"/>
          <a:ext cx="3744912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Visio" r:id="rId3" imgW="3633404" imgH="3172799" progId="">
                  <p:embed/>
                </p:oleObj>
              </mc:Choice>
              <mc:Fallback>
                <p:oleObj name="Visio" r:id="rId3" imgW="3633404" imgH="3172799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508500"/>
                        <a:ext cx="3744912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r>
              <a:rPr lang="zh-CN" altLang="zh-CN" dirty="0"/>
              <a:t>位域处理指令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0000CC"/>
                </a:solidFill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</a:rPr>
              <a:t>1</a:t>
            </a:r>
            <a:r>
              <a:rPr lang="zh-CN" altLang="zh-CN" sz="2400" b="1" dirty="0">
                <a:solidFill>
                  <a:srgbClr val="0000CC"/>
                </a:solidFill>
              </a:rPr>
              <a:t>）</a:t>
            </a:r>
            <a:r>
              <a:rPr lang="en-US" altLang="zh-CN" sz="2400" b="1" dirty="0">
                <a:solidFill>
                  <a:srgbClr val="0000CC"/>
                </a:solidFill>
              </a:rPr>
              <a:t>BFC</a:t>
            </a:r>
            <a:r>
              <a:rPr lang="zh-CN" altLang="zh-CN" sz="2400" b="1" dirty="0">
                <a:solidFill>
                  <a:srgbClr val="0000CC"/>
                </a:solidFill>
              </a:rPr>
              <a:t>（位域清零）指令</a:t>
            </a:r>
            <a:endParaRPr lang="zh-CN" altLang="zh-CN" sz="2400" b="1" kern="100" dirty="0">
              <a:solidFill>
                <a:srgbClr val="0000CC"/>
              </a:solidFill>
              <a:cs typeface="Times New Roman"/>
            </a:endParaRPr>
          </a:p>
          <a:p>
            <a:pPr marL="40005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cs typeface="Times New Roman"/>
              </a:rPr>
              <a:t>LDR R0, =0x1234FFFF</a:t>
            </a:r>
            <a:endParaRPr lang="zh-CN" altLang="zh-CN" sz="2000" kern="100" dirty="0">
              <a:solidFill>
                <a:prstClr val="black"/>
              </a:solidFill>
              <a:cs typeface="Times New Roman"/>
            </a:endParaRPr>
          </a:p>
          <a:p>
            <a:pPr marL="40005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cs typeface="Times New Roman"/>
              </a:rPr>
              <a:t>BFC R0, #4, #10</a:t>
            </a:r>
            <a:endParaRPr lang="zh-CN" altLang="zh-CN" sz="2000" kern="100" dirty="0">
              <a:solidFill>
                <a:prstClr val="black"/>
              </a:solidFill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2000" kern="100" dirty="0">
                <a:solidFill>
                  <a:srgbClr val="000000"/>
                </a:solidFill>
                <a:latin typeface="Times New Roman"/>
                <a:cs typeface="Times New Roman"/>
              </a:rPr>
              <a:t>执行完后，</a:t>
            </a:r>
            <a:r>
              <a:rPr lang="en-US" altLang="zh-CN" sz="20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R0= 0x1234C00F</a:t>
            </a:r>
            <a:endParaRPr lang="en-US" altLang="zh-CN" sz="2000" kern="100" dirty="0">
              <a:solidFill>
                <a:prstClr val="black"/>
              </a:solidFill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750" y="2276475"/>
          <a:ext cx="8424935" cy="20777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056452"/>
                <a:gridCol w="4368483"/>
              </a:tblGrid>
              <a:tr h="3382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255270"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BFC.W Rd, </a:t>
                      </a:r>
                      <a:r>
                        <a:rPr lang="en-US" altLang="zh-CN" sz="1800" dirty="0" smtClean="0">
                          <a:effectLst/>
                          <a:latin typeface="Times New Roman"/>
                          <a:ea typeface="+mn-ea"/>
                        </a:rPr>
                        <a:t>#&lt;</a:t>
                      </a:r>
                      <a:r>
                        <a:rPr lang="en-US" altLang="zh-CN" sz="1800" dirty="0" err="1" smtClean="0">
                          <a:effectLst/>
                          <a:latin typeface="Times New Roman"/>
                          <a:ea typeface="+mn-ea"/>
                        </a:rPr>
                        <a:t>lsb</a:t>
                      </a:r>
                      <a:r>
                        <a:rPr lang="en-US" altLang="zh-CN" sz="1800" dirty="0" smtClean="0">
                          <a:effectLst/>
                          <a:latin typeface="Times New Roman"/>
                          <a:ea typeface="+mn-ea"/>
                        </a:rPr>
                        <a:t>&gt;</a:t>
                      </a:r>
                      <a:r>
                        <a:rPr lang="en-US" sz="18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#&lt;width&gt;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Calibri"/>
                          <a:ea typeface="宋体"/>
                          <a:cs typeface="宋体"/>
                        </a:rPr>
                        <a:t>位域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BFI.W Rd, 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#&lt;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lsb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&gt;, #&lt;width&gt;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将一个寄存器的</a:t>
                      </a:r>
                      <a:r>
                        <a:rPr lang="zh-CN" sz="1800" kern="0" dirty="0">
                          <a:effectLst/>
                          <a:latin typeface="Calibri"/>
                          <a:ea typeface="宋体"/>
                          <a:cs typeface="宋体"/>
                        </a:rPr>
                        <a:t>位域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插入另一个寄存器中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CLZ.W Rd, Rn 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计算前导</a:t>
                      </a:r>
                      <a:r>
                        <a:rPr lang="en-US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 </a:t>
                      </a:r>
                      <a:r>
                        <a:rPr lang="zh-CN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的数目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RBIT.W Rd, 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按位旋转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180 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度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SBFX.W Rd, Rn, #&lt;lsb&gt;, #&lt;width&gt; 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拷贝位域，并带符号扩展到</a:t>
                      </a:r>
                      <a:r>
                        <a:rPr lang="en-US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8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</a:t>
                      </a:r>
                      <a:r>
                        <a:rPr lang="en-US" sz="18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BFX.W 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Rd, 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#&lt;</a:t>
                      </a:r>
                      <a:r>
                        <a:rPr lang="en-US" sz="18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lsb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&gt;, #&lt;width&gt; 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拷贝位域，并无符号扩展到</a:t>
                      </a:r>
                      <a:r>
                        <a:rPr lang="en-US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8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4643438" y="5013325"/>
            <a:ext cx="42100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/>
              <a:t>BFC.W Rd, #lsb, #width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Lsb       </a:t>
            </a:r>
            <a:r>
              <a:rPr lang="zh-CN" altLang="en-US"/>
              <a:t>为位域的末尾</a:t>
            </a:r>
          </a:p>
          <a:p>
            <a:r>
              <a:rPr lang="en-US" altLang="zh-CN"/>
              <a:t>Width   </a:t>
            </a:r>
            <a:r>
              <a:rPr lang="zh-CN" altLang="en-US"/>
              <a:t>指定为段宽度，</a:t>
            </a:r>
          </a:p>
          <a:p>
            <a:r>
              <a:rPr lang="zh-CN" altLang="en-US"/>
              <a:t>            在</a:t>
            </a:r>
            <a:r>
              <a:rPr lang="en-US" altLang="zh-CN"/>
              <a:t>lsb</a:t>
            </a:r>
            <a:r>
              <a:rPr lang="zh-CN" altLang="en-US"/>
              <a:t>和它的左边（更高有效位）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922337"/>
          </a:xfrm>
        </p:spPr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81075"/>
            <a:ext cx="8435975" cy="5976938"/>
          </a:xfrm>
        </p:spPr>
        <p:txBody>
          <a:bodyPr rtlCol="0">
            <a:normAutofit fontScale="4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6700" dirty="0" smtClean="0"/>
              <a:t>（</a:t>
            </a:r>
            <a:r>
              <a:rPr lang="en-US" altLang="zh-CN" sz="6700" dirty="0" smtClean="0"/>
              <a:t>9</a:t>
            </a:r>
            <a:r>
              <a:rPr lang="zh-CN" altLang="en-US" sz="6700" dirty="0" smtClean="0"/>
              <a:t>）</a:t>
            </a:r>
            <a:r>
              <a:rPr lang="zh-CN" altLang="zh-CN" sz="6700" dirty="0"/>
              <a:t>位域处理</a:t>
            </a:r>
            <a:r>
              <a:rPr lang="zh-CN" altLang="zh-CN" sz="6700" dirty="0" smtClean="0"/>
              <a:t>指令</a:t>
            </a:r>
            <a:r>
              <a:rPr lang="zh-CN" altLang="en-US" sz="6700" dirty="0" smtClean="0"/>
              <a:t>（续）</a:t>
            </a:r>
            <a:endParaRPr lang="en-US" altLang="zh-CN" sz="67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59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59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5900" b="1" dirty="0" smtClean="0">
                <a:solidFill>
                  <a:srgbClr val="FF0000"/>
                </a:solidFill>
              </a:rPr>
              <a:t>：（续）</a:t>
            </a:r>
            <a:endParaRPr lang="en-US" altLang="zh-CN" sz="5900" b="1" dirty="0" smtClean="0">
              <a:solidFill>
                <a:srgbClr val="FF0000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（</a:t>
            </a:r>
            <a:r>
              <a:rPr lang="en-US" altLang="zh-CN" sz="51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）</a:t>
            </a:r>
            <a:r>
              <a:rPr lang="en-US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BFI</a:t>
            </a:r>
            <a:r>
              <a:rPr lang="zh-CN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（</a:t>
            </a:r>
            <a:r>
              <a:rPr lang="zh-CN" altLang="zh-CN" sz="5100" b="1" kern="100" dirty="0" smtClean="0">
                <a:solidFill>
                  <a:srgbClr val="0000CC"/>
                </a:solidFill>
                <a:cs typeface="宋体"/>
              </a:rPr>
              <a:t>位</a:t>
            </a:r>
            <a:r>
              <a:rPr lang="zh-CN" altLang="zh-CN" sz="5100" b="1" kern="100" dirty="0">
                <a:solidFill>
                  <a:srgbClr val="0000CC"/>
                </a:solidFill>
                <a:cs typeface="宋体"/>
              </a:rPr>
              <a:t>域</a:t>
            </a:r>
            <a:r>
              <a:rPr lang="zh-CN" altLang="zh-CN" sz="51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插入指令</a:t>
            </a:r>
            <a:r>
              <a:rPr lang="zh-CN" altLang="zh-CN" sz="51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）</a:t>
            </a:r>
            <a:endParaRPr lang="en-US" altLang="zh-CN" sz="51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0005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LDR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R0, =0x12345678</a:t>
            </a:r>
            <a:endParaRPr lang="zh-CN" altLang="zh-CN" sz="4200" kern="100" dirty="0">
              <a:cs typeface="Times New Roman"/>
            </a:endParaRPr>
          </a:p>
          <a:p>
            <a:pPr marL="40005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LDR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R1, =0xAABBCCDD</a:t>
            </a:r>
            <a:endParaRPr lang="zh-CN" altLang="zh-CN" sz="4200" kern="100" dirty="0">
              <a:cs typeface="Times New Roman"/>
            </a:endParaRPr>
          </a:p>
          <a:p>
            <a:pPr marL="40005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BFI.W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R1, R0, #8, #16</a:t>
            </a:r>
            <a:endParaRPr lang="zh-CN" altLang="zh-CN" sz="4200" kern="100" dirty="0"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则执行后，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R1= 0xAA5678DD </a:t>
            </a:r>
            <a:endParaRPr lang="en-US" altLang="zh-CN" sz="4200" kern="100" dirty="0" smtClean="0"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51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（</a:t>
            </a:r>
            <a:r>
              <a:rPr lang="en-US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3</a:t>
            </a:r>
            <a:r>
              <a:rPr lang="zh-CN" altLang="en-US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）</a:t>
            </a:r>
            <a:r>
              <a:rPr lang="en-US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RBIT</a:t>
            </a:r>
            <a:r>
              <a:rPr lang="zh-CN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指令</a:t>
            </a:r>
            <a:r>
              <a:rPr lang="zh-CN" altLang="en-US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记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R1=0xB4E10C23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（二进制数值为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 1011,0100,1110,0001,0000,1100,0010,0011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），指令</a:t>
            </a:r>
            <a:endParaRPr lang="zh-CN" altLang="zh-CN" sz="4200" kern="100" dirty="0">
              <a:cs typeface="Times New Roman"/>
            </a:endParaRPr>
          </a:p>
          <a:p>
            <a:pPr marL="49530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RBIT.W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R0, R1</a:t>
            </a:r>
            <a:endParaRPr lang="zh-CN" altLang="zh-CN" sz="4200" kern="100" dirty="0"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执行后，则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R0=0xC430872D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（二进制数值为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1100,0100,0011,0000,1000,0111,0010,1101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）</a:t>
            </a:r>
            <a:r>
              <a:rPr lang="zh-CN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en-US" altLang="zh-CN" sz="4200" kern="100" dirty="0" smtClean="0"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（</a:t>
            </a:r>
            <a:r>
              <a:rPr lang="en-US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4</a:t>
            </a:r>
            <a:r>
              <a:rPr lang="zh-CN" altLang="zh-CN" sz="51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）</a:t>
            </a:r>
            <a:r>
              <a:rPr lang="en-US" altLang="zh-CN" sz="51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UBFX/SBFX </a:t>
            </a:r>
            <a:endParaRPr lang="zh-CN" altLang="zh-CN" sz="5100" b="1" kern="100" dirty="0">
              <a:solidFill>
                <a:srgbClr val="0000CC"/>
              </a:solidFill>
              <a:cs typeface="Times New Roman"/>
            </a:endParaRPr>
          </a:p>
          <a:p>
            <a:pPr marL="53340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LDR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R0, =0x5678ABCD</a:t>
            </a:r>
            <a:endParaRPr lang="zh-CN" altLang="zh-CN" sz="4200" kern="100" dirty="0">
              <a:cs typeface="Times New Roman"/>
            </a:endParaRPr>
          </a:p>
          <a:p>
            <a:pPr marL="53340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UBFX.W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R1, R0, #12,#16  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；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R0=0x0000678A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zh-CN" sz="4200" kern="100" dirty="0">
              <a:cs typeface="Times New Roman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类似地，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SBFX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也抽取任意的位域，但是以带符号的方式进行扩展。</a:t>
            </a:r>
            <a:endParaRPr lang="zh-CN" altLang="zh-CN" sz="4200" kern="100" dirty="0">
              <a:cs typeface="Times New Roman"/>
            </a:endParaRPr>
          </a:p>
          <a:p>
            <a:pPr marL="53340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LDR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R0, =0x5678ABCD</a:t>
            </a:r>
            <a:endParaRPr lang="zh-CN" altLang="zh-CN" sz="4200" kern="100" dirty="0">
              <a:cs typeface="Times New Roman"/>
            </a:endParaRPr>
          </a:p>
          <a:p>
            <a:pPr marL="53340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 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SBFX.W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R1, R0, #8,#4 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；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R0=0xFFFFFFFB</a:t>
            </a:r>
            <a:endParaRPr lang="zh-CN" altLang="en-US" sz="4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16463" y="1412875"/>
          <a:ext cx="4427985" cy="194421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31993"/>
                <a:gridCol w="2295992"/>
              </a:tblGrid>
              <a:tr h="211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89">
                <a:tc>
                  <a:txBody>
                    <a:bodyPr/>
                    <a:lstStyle/>
                    <a:p>
                      <a:pPr indent="255270"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BFC.W Rd, </a:t>
                      </a:r>
                      <a:r>
                        <a:rPr lang="en-US" altLang="zh-CN" sz="1100" dirty="0" smtClean="0">
                          <a:effectLst/>
                          <a:latin typeface="Times New Roman"/>
                          <a:ea typeface="+mn-ea"/>
                        </a:rPr>
                        <a:t>#&lt;</a:t>
                      </a:r>
                      <a:r>
                        <a:rPr lang="en-US" altLang="zh-CN" sz="1100" dirty="0" err="1" smtClean="0">
                          <a:effectLst/>
                          <a:latin typeface="Times New Roman"/>
                          <a:ea typeface="+mn-ea"/>
                        </a:rPr>
                        <a:t>lsb</a:t>
                      </a:r>
                      <a:r>
                        <a:rPr lang="en-US" altLang="zh-CN" sz="1100" dirty="0" smtClean="0">
                          <a:effectLst/>
                          <a:latin typeface="Times New Roman"/>
                          <a:ea typeface="+mn-ea"/>
                        </a:rPr>
                        <a:t>&gt;</a:t>
                      </a:r>
                      <a:r>
                        <a:rPr lang="en-US" sz="11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#&lt;width&gt;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Calibri"/>
                          <a:ea typeface="宋体"/>
                          <a:cs typeface="宋体"/>
                        </a:rPr>
                        <a:t>位域</a:t>
                      </a:r>
                      <a:r>
                        <a:rPr lang="zh-CN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清零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89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BFI.W Rd, Rn, #&lt;lsb&gt;, #&lt;width&gt;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将一个寄存器的</a:t>
                      </a:r>
                      <a:r>
                        <a:rPr lang="zh-CN" sz="1100" kern="0">
                          <a:effectLst/>
                          <a:latin typeface="Calibri"/>
                          <a:ea typeface="宋体"/>
                          <a:cs typeface="宋体"/>
                        </a:rPr>
                        <a:t>位域</a:t>
                      </a:r>
                      <a:r>
                        <a:rPr lang="zh-CN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插入另一个寄存器中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92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CLZ.W Rd, Rn 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计算前导</a:t>
                      </a:r>
                      <a:r>
                        <a:rPr lang="en-US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0 </a:t>
                      </a:r>
                      <a:r>
                        <a:rPr lang="zh-CN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的数目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92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RBIT.W Rd, Rn 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按位旋转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180 </a:t>
                      </a:r>
                      <a:r>
                        <a:rPr lang="zh-CN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度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89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SBFX.W Rd, Rn, #&lt;lsb&gt;, #&lt;width&gt; 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拷贝位域，并带符号扩展到</a:t>
                      </a:r>
                      <a:r>
                        <a:rPr lang="en-US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1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89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en-US" altLang="zh-CN" sz="11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</a:t>
                      </a:r>
                      <a:r>
                        <a:rPr lang="en-US" sz="11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BFX.W 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Rd, </a:t>
                      </a:r>
                      <a:r>
                        <a:rPr lang="en-US" sz="11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#&lt;</a:t>
                      </a:r>
                      <a:r>
                        <a:rPr lang="en-US" sz="11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lsb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&gt;, #&lt;width&gt; 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拷贝位域，并无符号扩展到</a:t>
                      </a:r>
                      <a:r>
                        <a:rPr lang="en-US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32 </a:t>
                      </a:r>
                      <a:r>
                        <a:rPr lang="zh-CN" sz="11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位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1.  </a:t>
            </a:r>
            <a:r>
              <a:rPr lang="zh-CN" altLang="en-US" dirty="0" smtClean="0"/>
              <a:t>概述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b="1" smtClean="0">
                <a:solidFill>
                  <a:srgbClr val="FF0000"/>
                </a:solidFill>
              </a:rPr>
              <a:t>对于确定的微处理器而言，编写紧凑的代码以降低消耗显得至关重要。</a:t>
            </a:r>
            <a:endParaRPr lang="en-US" altLang="zh-CN" b="1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zh-CN" smtClean="0"/>
              <a:t>通常，存储器的大小是固定的，而产品的功能特性却各异，选择</a:t>
            </a:r>
            <a:r>
              <a:rPr lang="zh-CN" altLang="zh-CN" b="1" smtClean="0">
                <a:solidFill>
                  <a:srgbClr val="0000CC"/>
                </a:solidFill>
              </a:rPr>
              <a:t>恰当的处理器</a:t>
            </a:r>
            <a:r>
              <a:rPr lang="zh-CN" altLang="zh-CN" smtClean="0"/>
              <a:t>并</a:t>
            </a:r>
            <a:r>
              <a:rPr lang="zh-CN" altLang="zh-CN" b="1" smtClean="0">
                <a:solidFill>
                  <a:srgbClr val="C00000"/>
                </a:solidFill>
              </a:rPr>
              <a:t>精心调整代码</a:t>
            </a:r>
            <a:r>
              <a:rPr lang="zh-CN" altLang="zh-CN" smtClean="0"/>
              <a:t>是明智的。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3000" dirty="0" smtClean="0">
                <a:cs typeface="Times New Roman" pitchFamily="18" charset="0"/>
              </a:rPr>
              <a:t>（</a:t>
            </a:r>
            <a:r>
              <a:rPr lang="en-US" altLang="zh-CN" sz="3000" dirty="0" smtClean="0">
                <a:cs typeface="Times New Roman" pitchFamily="18" charset="0"/>
              </a:rPr>
              <a:t>10</a:t>
            </a:r>
            <a:r>
              <a:rPr lang="zh-CN" altLang="en-US" sz="3000" dirty="0" smtClean="0">
                <a:cs typeface="Times New Roman" pitchFamily="18" charset="0"/>
              </a:rPr>
              <a:t>）</a:t>
            </a:r>
            <a:r>
              <a:rPr lang="zh-CN" altLang="zh-CN" sz="3000" dirty="0" smtClean="0">
                <a:cs typeface="Times New Roman" pitchFamily="18" charset="0"/>
              </a:rPr>
              <a:t>子程序调用与无条件转移指令</a:t>
            </a:r>
            <a:endParaRPr lang="en-US" altLang="zh-CN" sz="3000" dirty="0" smtClean="0"/>
          </a:p>
          <a:p>
            <a:pPr marL="1657350" lvl="2" indent="-514350" algn="just" eaLnBrk="1" hangingPunct="1">
              <a:lnSpc>
                <a:spcPct val="90000"/>
              </a:lnSpc>
              <a:buFontTx/>
              <a:buAutoNum type="circleNumDbPlain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BLX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endParaRPr lang="zh-CN" altLang="zh-CN" sz="2200" dirty="0" smtClean="0">
              <a:cs typeface="Times New Roman" pitchFamily="18" charset="0"/>
            </a:endParaRPr>
          </a:p>
          <a:p>
            <a:pPr marL="1657350" lvl="2" indent="-514350" algn="just" eaLnBrk="1" hangingPunct="1">
              <a:lnSpc>
                <a:spcPct val="90000"/>
              </a:lnSpc>
              <a:buFontTx/>
              <a:buAutoNum type="circleNumDbPlain"/>
            </a:pP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LDR </a:t>
            </a:r>
            <a:r>
              <a:rPr lang="zh-CN" altLang="zh-CN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指令实现程序转移</a:t>
            </a:r>
            <a:endParaRPr lang="zh-CN" altLang="zh-CN" sz="2200" dirty="0" smtClean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3000" dirty="0" smtClean="0"/>
              <a:t>主要指令格式有：</a:t>
            </a:r>
            <a:endParaRPr lang="en-US" altLang="zh-CN" sz="3000" dirty="0" smtClean="0"/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Label </a:t>
            </a:r>
            <a:r>
              <a:rPr lang="zh-CN" altLang="en-US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转移到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 </a:t>
            </a:r>
            <a:r>
              <a:rPr lang="zh-CN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处对应的地址</a:t>
            </a:r>
            <a:endParaRPr lang="en-US" altLang="zh-CN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BX </a:t>
            </a:r>
            <a:r>
              <a:rPr lang="en-US" altLang="zh-CN" sz="21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转移到由寄存器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给出的地址</a:t>
            </a:r>
            <a:endParaRPr lang="zh-CN" altLang="zh-CN" sz="1400" dirty="0" smtClean="0">
              <a:cs typeface="Times New Roman" pitchFamily="18" charset="0"/>
            </a:endParaRPr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/>
              <a:t>BL Label</a:t>
            </a:r>
            <a:r>
              <a:rPr lang="zh-CN" altLang="en-US" sz="2100" dirty="0" smtClean="0"/>
              <a:t>                 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1500" dirty="0" smtClean="0"/>
              <a:t>转移到</a:t>
            </a:r>
            <a:r>
              <a:rPr lang="en-US" altLang="zh-CN" sz="1500" dirty="0" smtClean="0"/>
              <a:t>Label </a:t>
            </a:r>
            <a:r>
              <a:rPr lang="zh-CN" altLang="zh-CN" sz="1500" dirty="0" smtClean="0"/>
              <a:t>处对应的地址，并且把转移前的下条指令地址保存到</a:t>
            </a:r>
            <a:r>
              <a:rPr lang="en-US" altLang="zh-CN" sz="1500" dirty="0" smtClean="0"/>
              <a:t>LR</a:t>
            </a:r>
            <a:endParaRPr lang="zh-CN" altLang="zh-CN" sz="1500" dirty="0" smtClean="0"/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/>
              <a:t> BLX </a:t>
            </a:r>
            <a:r>
              <a:rPr lang="en-US" altLang="zh-CN" sz="1400" dirty="0" err="1" smtClean="0"/>
              <a:t>reg</a:t>
            </a:r>
            <a:r>
              <a:rPr lang="zh-CN" altLang="en-US" sz="1400" dirty="0" smtClean="0"/>
              <a:t>     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1400" dirty="0" smtClean="0"/>
              <a:t>转移到由寄存器</a:t>
            </a:r>
            <a:r>
              <a:rPr lang="en-US" altLang="zh-CN" sz="1400" dirty="0" err="1" smtClean="0"/>
              <a:t>reg</a:t>
            </a:r>
            <a:r>
              <a:rPr lang="en-US" altLang="zh-CN" sz="1400" dirty="0" smtClean="0"/>
              <a:t> </a:t>
            </a:r>
            <a:r>
              <a:rPr lang="zh-CN" altLang="zh-CN" sz="1400" dirty="0" smtClean="0"/>
              <a:t>给出的地址，并且把转移前的下条指令地址保存到</a:t>
            </a:r>
            <a:r>
              <a:rPr lang="en-US" altLang="zh-CN" sz="1400" dirty="0" smtClean="0"/>
              <a:t>LR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/>
              <a:t>MOV PC, R0 </a:t>
            </a:r>
            <a:r>
              <a:rPr lang="zh-CN" altLang="en-US" sz="2100" dirty="0" smtClean="0"/>
              <a:t>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1400" dirty="0" smtClean="0"/>
              <a:t>转移地址由</a:t>
            </a:r>
            <a:r>
              <a:rPr lang="en-US" altLang="zh-CN" sz="1400" dirty="0" smtClean="0"/>
              <a:t>R0 </a:t>
            </a:r>
            <a:r>
              <a:rPr lang="zh-CN" altLang="zh-CN" sz="1400" dirty="0" smtClean="0"/>
              <a:t>给出</a:t>
            </a:r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/>
              <a:t>LDR PC, [R0]</a:t>
            </a:r>
            <a:r>
              <a:rPr lang="zh-CN" altLang="en-US" sz="2100" dirty="0" smtClean="0"/>
              <a:t>        </a:t>
            </a:r>
            <a:r>
              <a:rPr lang="en-US" altLang="zh-CN" sz="2100" dirty="0" smtClean="0"/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1400" dirty="0" smtClean="0"/>
              <a:t>转移地址存储在</a:t>
            </a:r>
            <a:r>
              <a:rPr lang="en-US" altLang="zh-CN" sz="1400" dirty="0" smtClean="0"/>
              <a:t>R0 </a:t>
            </a:r>
            <a:r>
              <a:rPr lang="zh-CN" altLang="zh-CN" sz="1400" dirty="0" smtClean="0"/>
              <a:t>所指向的存储器中</a:t>
            </a:r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/>
              <a:t>POP {…, PC} </a:t>
            </a:r>
            <a:r>
              <a:rPr lang="zh-CN" altLang="en-US" sz="2100" dirty="0" smtClean="0"/>
              <a:t>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zh-CN" sz="1400" dirty="0" smtClean="0"/>
              <a:t>把返回地址以弹出堆栈的风格送给</a:t>
            </a:r>
            <a:r>
              <a:rPr lang="en-US" altLang="zh-CN" sz="1400" dirty="0" smtClean="0"/>
              <a:t>PC</a:t>
            </a:r>
            <a:r>
              <a:rPr lang="zh-CN" altLang="zh-CN" sz="1400" dirty="0" smtClean="0"/>
              <a:t>，从而实现转移</a:t>
            </a:r>
          </a:p>
          <a:p>
            <a:pPr marL="1257300" lvl="3" indent="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100" dirty="0" smtClean="0"/>
              <a:t>LDMIA SP!, {…, PC} </a:t>
            </a:r>
            <a:r>
              <a:rPr lang="zh-CN" altLang="en-US" sz="2100" dirty="0" smtClean="0"/>
              <a:t>       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1400" dirty="0" smtClean="0"/>
              <a:t>POP </a:t>
            </a:r>
            <a:r>
              <a:rPr lang="zh-CN" altLang="zh-CN" sz="1400" dirty="0" smtClean="0"/>
              <a:t>的另一种等效写法</a:t>
            </a:r>
            <a:endParaRPr lang="zh-CN" altLang="en-US" sz="1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r>
              <a:rPr lang="zh-CN" altLang="zh-CN" kern="100" dirty="0">
                <a:cs typeface="Times New Roman"/>
              </a:rPr>
              <a:t>程序状态寄存器标志位的更新指令</a:t>
            </a:r>
            <a:endParaRPr lang="en-US" altLang="zh-CN" dirty="0" smtClean="0"/>
          </a:p>
          <a:p>
            <a:pPr marL="1771650" lvl="3" indent="-514350" algn="just" eaLnBrk="1" fontAlgn="auto" hangingPunct="1">
              <a:spcAft>
                <a:spcPts val="0"/>
              </a:spcAft>
              <a:buFont typeface="+mj-ea"/>
              <a:buAutoNum type="circleNumDbPlain"/>
              <a:tabLst>
                <a:tab pos="800100" algn="l"/>
              </a:tabLst>
              <a:defRPr/>
            </a:pP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16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位算术逻辑指令</a:t>
            </a:r>
            <a:endParaRPr lang="zh-CN" altLang="zh-CN" sz="2400" kern="100" dirty="0">
              <a:cs typeface="Times New Roman"/>
            </a:endParaRPr>
          </a:p>
          <a:p>
            <a:pPr marL="1771650" lvl="3" indent="-514350" algn="just" eaLnBrk="1" fontAlgn="auto" hangingPunct="1">
              <a:spcAft>
                <a:spcPts val="0"/>
              </a:spcAft>
              <a:buFont typeface="+mj-ea"/>
              <a:buAutoNum type="circleNumDbPlain"/>
              <a:tabLst>
                <a:tab pos="800100" algn="l"/>
              </a:tabLst>
              <a:defRPr/>
            </a:pP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32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位带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S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后缀的算术逻辑指令</a:t>
            </a:r>
            <a:endParaRPr lang="zh-CN" altLang="zh-CN" sz="2400" kern="100" dirty="0">
              <a:cs typeface="Times New Roman"/>
            </a:endParaRPr>
          </a:p>
          <a:p>
            <a:pPr marL="1771650" lvl="3" indent="-514350" algn="just" eaLnBrk="1" fontAlgn="auto" hangingPunct="1">
              <a:spcAft>
                <a:spcPts val="0"/>
              </a:spcAft>
              <a:buFont typeface="+mj-ea"/>
              <a:buAutoNum type="circleNumDbPlain"/>
              <a:tabLst>
                <a:tab pos="800100" algn="l"/>
              </a:tabLs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比较指令（如，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CMP/CMN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）和测试指令（如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TST/TEQ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）</a:t>
            </a:r>
            <a:endParaRPr lang="zh-CN" altLang="zh-CN" sz="2400" kern="100" dirty="0">
              <a:cs typeface="Times New Roman"/>
            </a:endParaRPr>
          </a:p>
          <a:p>
            <a:pPr marL="1771650" lvl="3" indent="-514350" algn="just" eaLnBrk="1" fontAlgn="auto" hangingPunct="1">
              <a:spcAft>
                <a:spcPts val="0"/>
              </a:spcAft>
              <a:buFont typeface="+mj-ea"/>
              <a:buAutoNum type="circleNumDbPlain"/>
              <a:tabLst>
                <a:tab pos="800100" algn="l"/>
              </a:tabLst>
              <a:defRPr/>
            </a:pP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直接写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 PSR/APSR (MSR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zh-CN" sz="2400" kern="100" dirty="0"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908175" y="5229225"/>
            <a:ext cx="546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上述指令可以更改状态寄存器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</a:t>
            </a:r>
            <a:r>
              <a:rPr lang="zh-CN" altLang="zh-CN" dirty="0"/>
              <a:t>隔离</a:t>
            </a:r>
            <a:r>
              <a:rPr lang="en-US" altLang="zh-CN" dirty="0"/>
              <a:t>(barrier)</a:t>
            </a:r>
            <a:r>
              <a:rPr lang="zh-CN" altLang="zh-CN" dirty="0"/>
              <a:t>指令</a:t>
            </a:r>
            <a:endParaRPr lang="en-US" altLang="zh-CN" dirty="0" smtClean="0"/>
          </a:p>
          <a:p>
            <a:pPr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      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针对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结构比较复杂的存储器系统流水线作业和写缓冲，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Cortex-M3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引进了隔离指令，以避免系统可能发生紊乱现象（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race condition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）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en-US" altLang="zh-CN" sz="24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2667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zh-CN" sz="2400" kern="100" dirty="0"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71550" y="3573463"/>
          <a:ext cx="7704856" cy="26642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80120"/>
                <a:gridCol w="6624736"/>
              </a:tblGrid>
              <a:tr h="433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525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DMB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数据存储器隔离。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DMB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指令保证：</a:t>
                      </a:r>
                      <a:r>
                        <a:rPr lang="zh-CN" sz="1600" kern="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仅当所有在它前面的存储器访问都执行</a:t>
                      </a:r>
                      <a:r>
                        <a:rPr lang="zh-CN" sz="1600" kern="0" dirty="0" smtClea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完毕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后，才提交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(commit)</a:t>
                      </a: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在它后面的存储器访问动作。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525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DSB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数据同步隔离。比</a:t>
                      </a: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DMB 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严格：</a:t>
                      </a:r>
                      <a:r>
                        <a:rPr lang="zh-CN" sz="1600" ker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仅当所有在它前面的存储器访问都执行完毕后，才执行它在后面的指令。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525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ISB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指令同步隔离。最严格：它会清洗流水线，以保证所有它前面的指令都执行完毕之后，才执行它后面的指令。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29238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</a:t>
            </a:r>
            <a:r>
              <a:rPr lang="zh-CN" altLang="zh-CN" kern="100" dirty="0">
                <a:cs typeface="Times New Roman"/>
              </a:rPr>
              <a:t>饱和运算指令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kern="100" dirty="0">
                <a:solidFill>
                  <a:srgbClr val="000000"/>
                </a:solidFill>
                <a:latin typeface="Times New Roman"/>
              </a:rPr>
              <a:t>Cortex-M3 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中的饱和运算指令分为两种：一种是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带符号饱和运算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；另一种是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无符号饱和运算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en-US" altLang="zh-CN" sz="24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饱和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运算多用于信号处理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。当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信号被放大后，有可能使它的幅值超出允许输出的范围。如果简单地清除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</a:rPr>
              <a:t>MSB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，则常常会严重破坏信号的波形，而饱和运算则只是使信号产生削顶失真</a:t>
            </a:r>
            <a:r>
              <a:rPr lang="zh-CN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en-US" altLang="zh-CN" sz="2400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400" dirty="0" smtClean="0"/>
          </a:p>
          <a:p>
            <a:pPr indent="2667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饱和运算的结果可以用于更新应用程序状态寄存器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APSR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中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Q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标志。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Q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标志在写入后可以通过写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APSR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/>
                <a:cs typeface="Times New Roman"/>
              </a:rPr>
              <a:t>清</a:t>
            </a:r>
            <a:r>
              <a:rPr lang="en-US" altLang="zh-CN" sz="24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zh-CN" altLang="zh-CN" sz="24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。</a:t>
            </a:r>
            <a:endParaRPr lang="zh-CN" altLang="zh-CN" sz="2400" b="1" kern="100" dirty="0">
              <a:solidFill>
                <a:srgbClr val="FF0000"/>
              </a:solidFill>
              <a:cs typeface="Times New Roman"/>
            </a:endParaRPr>
          </a:p>
          <a:p>
            <a:pPr indent="2667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kern="100" dirty="0" err="1">
                <a:solidFill>
                  <a:srgbClr val="0000CC"/>
                </a:solidFill>
                <a:latin typeface="Times New Roman"/>
              </a:rPr>
              <a:t>Rn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 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存储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“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放大后的信号（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32 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位带符号整数）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” </a:t>
            </a:r>
            <a:r>
              <a:rPr lang="zh-CN" altLang="en-US" sz="2400" b="1" kern="100" dirty="0" smtClean="0">
                <a:solidFill>
                  <a:srgbClr val="0000CC"/>
                </a:solidFill>
                <a:latin typeface="Times New Roman"/>
              </a:rPr>
              <a:t>；</a:t>
            </a:r>
            <a:r>
              <a:rPr lang="en-US" altLang="zh-CN" sz="24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Rd 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存储饱和运算的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结果</a:t>
            </a:r>
            <a:r>
              <a:rPr lang="zh-CN" altLang="en-US" sz="24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；</a:t>
            </a:r>
            <a:r>
              <a:rPr lang="en-US" altLang="zh-CN" sz="24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#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imm5 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用于指定饱和边界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——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该由多少位的带符号整数来表达允许的范围，取值范围是</a:t>
            </a:r>
            <a:r>
              <a:rPr lang="en-US" altLang="zh-CN" sz="24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1-32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zh-CN" sz="2400" kern="100" dirty="0"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650" y="3716338"/>
          <a:ext cx="8136904" cy="100811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487245"/>
                <a:gridCol w="4649659"/>
              </a:tblGrid>
              <a:tr h="371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指令名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功能描述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SSAT.W Rd, #imm5, Rn, {,shift} 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以带符号数的边界进行饱和运算（交流）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3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USAT.W Rd, #imm5,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Rn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, {,shift} 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以无符号数的边界进行饱和运算（带纹波的直流）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饱和运算例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0" y="1700213"/>
          <a:ext cx="4787900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r:id="rId3" imgW="5508628" imgH="3106808" progId="Visio.Drawing.11">
                  <p:embed/>
                </p:oleObj>
              </mc:Choice>
              <mc:Fallback>
                <p:oleObj r:id="rId3" imgW="5508628" imgH="3106808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0213"/>
                        <a:ext cx="4787900" cy="4465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166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4787900" y="1700213"/>
          <a:ext cx="4356100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r:id="rId5" imgW="4961470" imgH="3106808" progId="Visio.Drawing.11">
                  <p:embed/>
                </p:oleObj>
              </mc:Choice>
              <mc:Fallback>
                <p:oleObj r:id="rId5" imgW="4961470" imgH="3106808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700213"/>
                        <a:ext cx="4356100" cy="4465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867400" y="6237288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无符号数饱和运算 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1403350" y="6237288"/>
            <a:ext cx="184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/>
              <a:t>带符号饱和运算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z="360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29238"/>
          </a:xfrm>
        </p:spPr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If-Then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r>
              <a:rPr lang="zh-CN" altLang="zh-CN" kern="100" dirty="0" smtClean="0">
                <a:cs typeface="Times New Roman"/>
              </a:rPr>
              <a:t>指令</a:t>
            </a:r>
            <a:endParaRPr lang="en-US" altLang="zh-CN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If‐Then(IT</a:t>
            </a:r>
            <a:r>
              <a:rPr lang="en-US" altLang="zh-CN" sz="2400" dirty="0"/>
              <a:t>)</a:t>
            </a:r>
            <a:r>
              <a:rPr lang="zh-CN" altLang="zh-CN" sz="2400" dirty="0"/>
              <a:t>指令围起一个块，里面最多有</a:t>
            </a:r>
            <a:r>
              <a:rPr lang="en-US" altLang="zh-CN" sz="2400" dirty="0"/>
              <a:t>4 </a:t>
            </a:r>
            <a:r>
              <a:rPr lang="zh-CN" altLang="zh-CN" sz="2400" dirty="0"/>
              <a:t>条指令，它里面的指令可以条件执行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 smtClean="0"/>
              <a:t>IT </a:t>
            </a:r>
            <a:r>
              <a:rPr lang="zh-CN" altLang="zh-CN" sz="2400" dirty="0"/>
              <a:t>已经带了一个</a:t>
            </a:r>
            <a:r>
              <a:rPr lang="en-US" altLang="zh-CN" sz="2400" dirty="0"/>
              <a:t>“T”</a:t>
            </a:r>
            <a:r>
              <a:rPr lang="zh-CN" altLang="zh-CN" sz="2400" dirty="0"/>
              <a:t>，因此还可以最多再带</a:t>
            </a:r>
            <a:r>
              <a:rPr lang="en-US" altLang="zh-CN" sz="2400" dirty="0"/>
              <a:t>3 </a:t>
            </a:r>
            <a:r>
              <a:rPr lang="zh-CN" altLang="zh-CN" sz="2400" dirty="0"/>
              <a:t>个</a:t>
            </a:r>
            <a:r>
              <a:rPr lang="en-US" altLang="zh-CN" sz="2400" dirty="0"/>
              <a:t>“T”</a:t>
            </a:r>
            <a:r>
              <a:rPr lang="zh-CN" altLang="zh-CN" sz="2400" dirty="0"/>
              <a:t>或者</a:t>
            </a:r>
            <a:r>
              <a:rPr lang="en-US" altLang="zh-CN" sz="2400" dirty="0"/>
              <a:t>“E”</a:t>
            </a:r>
            <a:r>
              <a:rPr lang="zh-CN" altLang="zh-CN" sz="2400" dirty="0"/>
              <a:t>。并且对</a:t>
            </a:r>
            <a:r>
              <a:rPr lang="en-US" altLang="zh-CN" sz="2400" dirty="0"/>
              <a:t>T </a:t>
            </a:r>
            <a:r>
              <a:rPr lang="zh-CN" altLang="zh-CN" sz="2400" dirty="0"/>
              <a:t>和</a:t>
            </a:r>
            <a:r>
              <a:rPr lang="en-US" altLang="zh-CN" sz="2400" dirty="0"/>
              <a:t>E </a:t>
            </a:r>
            <a:r>
              <a:rPr lang="zh-CN" altLang="zh-CN" sz="2400" dirty="0"/>
              <a:t>的顺序没有要求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2400" dirty="0" smtClean="0"/>
              <a:t>其中</a:t>
            </a:r>
            <a:r>
              <a:rPr lang="en-US" altLang="zh-CN" sz="2400" dirty="0"/>
              <a:t>T </a:t>
            </a:r>
            <a:r>
              <a:rPr lang="zh-CN" altLang="zh-CN" sz="2400" dirty="0"/>
              <a:t>对应条件成立时执行的语句，</a:t>
            </a:r>
            <a:r>
              <a:rPr lang="en-US" altLang="zh-CN" sz="2400" dirty="0"/>
              <a:t>E </a:t>
            </a:r>
            <a:r>
              <a:rPr lang="zh-CN" altLang="zh-CN" sz="2400" dirty="0"/>
              <a:t>对应条件不成立时执行的语句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If‐Then</a:t>
            </a:r>
            <a:r>
              <a:rPr lang="zh-CN" altLang="zh-CN" sz="2400" dirty="0"/>
              <a:t>块中的指令必须加上条件后缀，且</a:t>
            </a:r>
            <a:r>
              <a:rPr lang="en-US" altLang="zh-CN" sz="2400" dirty="0"/>
              <a:t>T </a:t>
            </a:r>
            <a:r>
              <a:rPr lang="zh-CN" altLang="zh-CN" sz="2400" dirty="0"/>
              <a:t>对应的指令必须使用和</a:t>
            </a:r>
            <a:r>
              <a:rPr lang="en-US" altLang="zh-CN" sz="2400" dirty="0"/>
              <a:t>IT </a:t>
            </a:r>
            <a:r>
              <a:rPr lang="zh-CN" altLang="zh-CN" sz="2400" dirty="0"/>
              <a:t>指令中相同的条件，</a:t>
            </a:r>
            <a:r>
              <a:rPr lang="en-US" altLang="zh-CN" sz="2400" dirty="0"/>
              <a:t>E </a:t>
            </a:r>
            <a:r>
              <a:rPr lang="zh-CN" altLang="zh-CN" sz="2400" dirty="0"/>
              <a:t>对应的指令必须使用和</a:t>
            </a:r>
            <a:r>
              <a:rPr lang="en-US" altLang="zh-CN" sz="2400" dirty="0"/>
              <a:t>IT </a:t>
            </a:r>
            <a:r>
              <a:rPr lang="zh-CN" altLang="zh-CN" sz="2400" dirty="0"/>
              <a:t>指令中相反的条件。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dirty="0"/>
              <a:t>IT </a:t>
            </a:r>
            <a:r>
              <a:rPr lang="zh-CN" altLang="zh-CN" sz="2400" dirty="0"/>
              <a:t>的使用形式总结如下：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900" b="1" dirty="0">
                <a:solidFill>
                  <a:srgbClr val="0000CC"/>
                </a:solidFill>
              </a:rPr>
              <a:t>IT &lt;</a:t>
            </a:r>
            <a:r>
              <a:rPr lang="en-US" altLang="zh-CN" sz="1900" b="1" dirty="0" err="1">
                <a:solidFill>
                  <a:srgbClr val="0000CC"/>
                </a:solidFill>
              </a:rPr>
              <a:t>cond</a:t>
            </a:r>
            <a:r>
              <a:rPr lang="en-US" altLang="zh-CN" sz="1900" b="1" dirty="0">
                <a:solidFill>
                  <a:srgbClr val="0000CC"/>
                </a:solidFill>
              </a:rPr>
              <a:t>&gt;               </a:t>
            </a:r>
            <a:r>
              <a:rPr lang="zh-CN" altLang="en-US" sz="1900" b="1" dirty="0" smtClean="0">
                <a:solidFill>
                  <a:srgbClr val="0000CC"/>
                </a:solidFill>
              </a:rPr>
              <a:t>          </a:t>
            </a:r>
            <a:r>
              <a:rPr lang="en-US" altLang="zh-CN" sz="1900" dirty="0" smtClean="0">
                <a:solidFill>
                  <a:srgbClr val="9900CC"/>
                </a:solidFill>
              </a:rPr>
              <a:t>;</a:t>
            </a:r>
            <a:r>
              <a:rPr lang="zh-CN" altLang="zh-CN" sz="1900" dirty="0">
                <a:solidFill>
                  <a:srgbClr val="9900CC"/>
                </a:solidFill>
              </a:rPr>
              <a:t>围起</a:t>
            </a:r>
            <a:r>
              <a:rPr lang="en-US" altLang="zh-CN" sz="1900" dirty="0">
                <a:solidFill>
                  <a:srgbClr val="9900CC"/>
                </a:solidFill>
              </a:rPr>
              <a:t>1 </a:t>
            </a:r>
            <a:r>
              <a:rPr lang="zh-CN" altLang="zh-CN" sz="1900" dirty="0">
                <a:solidFill>
                  <a:srgbClr val="9900CC"/>
                </a:solidFill>
              </a:rPr>
              <a:t>条指令的</a:t>
            </a:r>
            <a:r>
              <a:rPr lang="en-US" altLang="zh-CN" sz="1900" dirty="0">
                <a:solidFill>
                  <a:srgbClr val="9900CC"/>
                </a:solidFill>
              </a:rPr>
              <a:t>If‐Then </a:t>
            </a:r>
            <a:r>
              <a:rPr lang="zh-CN" altLang="zh-CN" sz="1900" dirty="0">
                <a:solidFill>
                  <a:srgbClr val="9900CC"/>
                </a:solidFill>
              </a:rPr>
              <a:t>块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900" b="1" dirty="0">
                <a:solidFill>
                  <a:srgbClr val="0000CC"/>
                </a:solidFill>
              </a:rPr>
              <a:t>IT&lt;x&gt; &lt;</a:t>
            </a:r>
            <a:r>
              <a:rPr lang="en-US" altLang="zh-CN" sz="1900" b="1" dirty="0" err="1">
                <a:solidFill>
                  <a:srgbClr val="0000CC"/>
                </a:solidFill>
              </a:rPr>
              <a:t>cond</a:t>
            </a:r>
            <a:r>
              <a:rPr lang="en-US" altLang="zh-CN" sz="1900" b="1" dirty="0">
                <a:solidFill>
                  <a:srgbClr val="0000CC"/>
                </a:solidFill>
              </a:rPr>
              <a:t>&gt;            </a:t>
            </a:r>
            <a:r>
              <a:rPr lang="zh-CN" altLang="en-US" sz="1900" b="1" dirty="0" smtClean="0">
                <a:solidFill>
                  <a:srgbClr val="0000CC"/>
                </a:solidFill>
              </a:rPr>
              <a:t>       </a:t>
            </a:r>
            <a:r>
              <a:rPr lang="en-US" altLang="zh-CN" sz="1900" dirty="0" smtClean="0">
                <a:solidFill>
                  <a:srgbClr val="9900CC"/>
                </a:solidFill>
              </a:rPr>
              <a:t>;</a:t>
            </a:r>
            <a:r>
              <a:rPr lang="zh-CN" altLang="zh-CN" sz="1900" dirty="0">
                <a:solidFill>
                  <a:srgbClr val="9900CC"/>
                </a:solidFill>
              </a:rPr>
              <a:t>围起</a:t>
            </a:r>
            <a:r>
              <a:rPr lang="en-US" altLang="zh-CN" sz="1900" dirty="0">
                <a:solidFill>
                  <a:srgbClr val="9900CC"/>
                </a:solidFill>
              </a:rPr>
              <a:t>2 </a:t>
            </a:r>
            <a:r>
              <a:rPr lang="zh-CN" altLang="zh-CN" sz="1900" dirty="0">
                <a:solidFill>
                  <a:srgbClr val="9900CC"/>
                </a:solidFill>
              </a:rPr>
              <a:t>条指令的</a:t>
            </a:r>
            <a:r>
              <a:rPr lang="en-US" altLang="zh-CN" sz="1900" dirty="0">
                <a:solidFill>
                  <a:srgbClr val="9900CC"/>
                </a:solidFill>
              </a:rPr>
              <a:t>If‐Then </a:t>
            </a:r>
            <a:r>
              <a:rPr lang="zh-CN" altLang="zh-CN" sz="1900" dirty="0">
                <a:solidFill>
                  <a:srgbClr val="9900CC"/>
                </a:solidFill>
              </a:rPr>
              <a:t>块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900" b="1" dirty="0">
                <a:solidFill>
                  <a:srgbClr val="0000CC"/>
                </a:solidFill>
              </a:rPr>
              <a:t>IT&lt;x&gt;&lt;y&gt; &lt;</a:t>
            </a:r>
            <a:r>
              <a:rPr lang="en-US" altLang="zh-CN" sz="1900" b="1" dirty="0" err="1">
                <a:solidFill>
                  <a:srgbClr val="0000CC"/>
                </a:solidFill>
              </a:rPr>
              <a:t>cond</a:t>
            </a:r>
            <a:r>
              <a:rPr lang="en-US" altLang="zh-CN" sz="1900" b="1" dirty="0">
                <a:solidFill>
                  <a:srgbClr val="0000CC"/>
                </a:solidFill>
              </a:rPr>
              <a:t>&gt;         </a:t>
            </a:r>
            <a:r>
              <a:rPr lang="zh-CN" altLang="en-US" sz="1900" b="1" dirty="0" smtClean="0">
                <a:solidFill>
                  <a:srgbClr val="0000CC"/>
                </a:solidFill>
              </a:rPr>
              <a:t>   </a:t>
            </a:r>
            <a:r>
              <a:rPr lang="en-US" altLang="zh-CN" sz="1900" dirty="0" smtClean="0">
                <a:solidFill>
                  <a:srgbClr val="9900CC"/>
                </a:solidFill>
              </a:rPr>
              <a:t>;</a:t>
            </a:r>
            <a:r>
              <a:rPr lang="zh-CN" altLang="zh-CN" sz="1900" dirty="0">
                <a:solidFill>
                  <a:srgbClr val="9900CC"/>
                </a:solidFill>
              </a:rPr>
              <a:t>围起</a:t>
            </a:r>
            <a:r>
              <a:rPr lang="en-US" altLang="zh-CN" sz="1900" dirty="0">
                <a:solidFill>
                  <a:srgbClr val="9900CC"/>
                </a:solidFill>
              </a:rPr>
              <a:t>3 </a:t>
            </a:r>
            <a:r>
              <a:rPr lang="zh-CN" altLang="zh-CN" sz="1900" dirty="0">
                <a:solidFill>
                  <a:srgbClr val="9900CC"/>
                </a:solidFill>
              </a:rPr>
              <a:t>条指令的</a:t>
            </a:r>
            <a:r>
              <a:rPr lang="en-US" altLang="zh-CN" sz="1900" dirty="0">
                <a:solidFill>
                  <a:srgbClr val="9900CC"/>
                </a:solidFill>
              </a:rPr>
              <a:t>If‐Then </a:t>
            </a:r>
            <a:r>
              <a:rPr lang="zh-CN" altLang="zh-CN" sz="1900" dirty="0">
                <a:solidFill>
                  <a:srgbClr val="9900CC"/>
                </a:solidFill>
              </a:rPr>
              <a:t>块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1900" b="1" dirty="0">
                <a:solidFill>
                  <a:srgbClr val="0000CC"/>
                </a:solidFill>
              </a:rPr>
              <a:t>IT&lt;x&gt;&lt;y&gt;&lt;z&gt; &lt;</a:t>
            </a:r>
            <a:r>
              <a:rPr lang="en-US" altLang="zh-CN" sz="1900" b="1" dirty="0" err="1">
                <a:solidFill>
                  <a:srgbClr val="0000CC"/>
                </a:solidFill>
              </a:rPr>
              <a:t>cond</a:t>
            </a:r>
            <a:r>
              <a:rPr lang="en-US" altLang="zh-CN" sz="1900" b="1" dirty="0">
                <a:solidFill>
                  <a:srgbClr val="0000CC"/>
                </a:solidFill>
              </a:rPr>
              <a:t>&gt;      </a:t>
            </a:r>
            <a:r>
              <a:rPr lang="en-US" altLang="zh-CN" sz="1900" dirty="0">
                <a:solidFill>
                  <a:srgbClr val="9900CC"/>
                </a:solidFill>
              </a:rPr>
              <a:t>;</a:t>
            </a:r>
            <a:r>
              <a:rPr lang="zh-CN" altLang="zh-CN" sz="1900" dirty="0">
                <a:solidFill>
                  <a:srgbClr val="9900CC"/>
                </a:solidFill>
              </a:rPr>
              <a:t>围起</a:t>
            </a:r>
            <a:r>
              <a:rPr lang="en-US" altLang="zh-CN" sz="1900" dirty="0">
                <a:solidFill>
                  <a:srgbClr val="9900CC"/>
                </a:solidFill>
              </a:rPr>
              <a:t>4 </a:t>
            </a:r>
            <a:r>
              <a:rPr lang="zh-CN" altLang="zh-CN" sz="1900" dirty="0">
                <a:solidFill>
                  <a:srgbClr val="9900CC"/>
                </a:solidFill>
              </a:rPr>
              <a:t>条指令的</a:t>
            </a:r>
            <a:r>
              <a:rPr lang="en-US" altLang="zh-CN" sz="1900" dirty="0">
                <a:solidFill>
                  <a:srgbClr val="9900CC"/>
                </a:solidFill>
              </a:rPr>
              <a:t>If‐Then </a:t>
            </a:r>
            <a:r>
              <a:rPr lang="zh-CN" altLang="zh-CN" sz="1900" dirty="0">
                <a:solidFill>
                  <a:srgbClr val="9900CC"/>
                </a:solidFill>
              </a:rPr>
              <a:t>块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2400" dirty="0"/>
              <a:t>其中</a:t>
            </a:r>
            <a:r>
              <a:rPr lang="en-US" altLang="zh-CN" sz="2400" dirty="0"/>
              <a:t>&lt;x&gt;, &lt;y&gt;, &lt;z&gt;</a:t>
            </a:r>
            <a:r>
              <a:rPr lang="zh-CN" altLang="zh-CN" sz="2400" dirty="0"/>
              <a:t>的取值可以是</a:t>
            </a:r>
            <a:r>
              <a:rPr lang="en-US" altLang="zh-CN" sz="2400" dirty="0"/>
              <a:t>“T”</a:t>
            </a:r>
            <a:r>
              <a:rPr lang="zh-CN" altLang="zh-CN" sz="2400" dirty="0"/>
              <a:t>或者</a:t>
            </a:r>
            <a:r>
              <a:rPr lang="en-US" altLang="zh-CN" sz="2400" dirty="0"/>
              <a:t>“E”</a:t>
            </a:r>
            <a:r>
              <a:rPr lang="zh-CN" altLang="zh-CN" sz="2400" dirty="0"/>
              <a:t>。而</a:t>
            </a:r>
            <a:r>
              <a:rPr lang="en-US" altLang="zh-CN" sz="2400" dirty="0"/>
              <a:t>&lt;</a:t>
            </a:r>
            <a:r>
              <a:rPr lang="en-US" altLang="zh-CN" sz="2400" dirty="0" err="1" smtClean="0"/>
              <a:t>cond</a:t>
            </a:r>
            <a:r>
              <a:rPr lang="en-US" altLang="zh-CN" sz="2400" dirty="0" smtClean="0"/>
              <a:t>&gt; </a:t>
            </a:r>
            <a:r>
              <a:rPr lang="zh-CN" altLang="en-US" sz="2400" dirty="0" smtClean="0"/>
              <a:t>为</a:t>
            </a:r>
            <a:r>
              <a:rPr lang="zh-CN" altLang="zh-CN" sz="2400" dirty="0" smtClean="0"/>
              <a:t>条件。</a:t>
            </a:r>
            <a:endParaRPr lang="zh-CN" altLang="zh-CN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4. Cortex-M3</a:t>
            </a:r>
            <a:r>
              <a:rPr lang="zh-CN" altLang="en-US" sz="3600" smtClean="0">
                <a:solidFill>
                  <a:srgbClr val="000000"/>
                </a:solidFill>
              </a:rPr>
              <a:t>常用</a:t>
            </a:r>
            <a:r>
              <a:rPr lang="zh-CN" altLang="zh-CN" sz="3600" smtClean="0">
                <a:solidFill>
                  <a:srgbClr val="000000"/>
                </a:solidFill>
              </a:rPr>
              <a:t>的</a:t>
            </a:r>
            <a:r>
              <a:rPr lang="en-US" altLang="zh-CN" sz="3600" smtClean="0">
                <a:solidFill>
                  <a:srgbClr val="000000"/>
                </a:solidFill>
              </a:rPr>
              <a:t>Thumb-2</a:t>
            </a:r>
            <a:r>
              <a:rPr lang="zh-CN" altLang="zh-CN" sz="3600" smtClean="0">
                <a:solidFill>
                  <a:srgbClr val="000000"/>
                </a:solidFill>
              </a:rPr>
              <a:t>指令集</a:t>
            </a:r>
            <a:r>
              <a:rPr lang="zh-CN" altLang="en-US" sz="3600" smtClean="0">
                <a:solidFill>
                  <a:srgbClr val="000000"/>
                </a:solidFill>
              </a:rPr>
              <a:t>（续）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 rtlCol="0">
            <a:normAutofit fontScale="4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6700" dirty="0">
                <a:solidFill>
                  <a:prstClr val="black"/>
                </a:solidFill>
              </a:rPr>
              <a:t>（</a:t>
            </a:r>
            <a:r>
              <a:rPr lang="en-US" altLang="zh-CN" sz="6700" dirty="0">
                <a:solidFill>
                  <a:prstClr val="black"/>
                </a:solidFill>
              </a:rPr>
              <a:t>14</a:t>
            </a:r>
            <a:r>
              <a:rPr lang="zh-CN" altLang="en-US" sz="6700" dirty="0">
                <a:solidFill>
                  <a:prstClr val="black"/>
                </a:solidFill>
              </a:rPr>
              <a:t>）</a:t>
            </a:r>
            <a:r>
              <a:rPr lang="en-US" altLang="zh-CN" sz="6700" dirty="0">
                <a:solidFill>
                  <a:prstClr val="black"/>
                </a:solidFill>
              </a:rPr>
              <a:t>If-Then</a:t>
            </a:r>
            <a:r>
              <a:rPr lang="zh-CN" altLang="en-US" sz="6700" dirty="0">
                <a:solidFill>
                  <a:prstClr val="black"/>
                </a:solidFill>
              </a:rPr>
              <a:t>（</a:t>
            </a:r>
            <a:r>
              <a:rPr lang="en-US" altLang="zh-CN" sz="6700" dirty="0">
                <a:solidFill>
                  <a:prstClr val="black"/>
                </a:solidFill>
              </a:rPr>
              <a:t>IT</a:t>
            </a:r>
            <a:r>
              <a:rPr lang="zh-CN" altLang="en-US" sz="6700" dirty="0">
                <a:solidFill>
                  <a:prstClr val="black"/>
                </a:solidFill>
              </a:rPr>
              <a:t>）</a:t>
            </a:r>
            <a:r>
              <a:rPr lang="zh-CN" altLang="zh-CN" sz="6700" kern="100" dirty="0" smtClean="0">
                <a:solidFill>
                  <a:prstClr val="black"/>
                </a:solidFill>
                <a:cs typeface="Times New Roman"/>
              </a:rPr>
              <a:t>指令</a:t>
            </a:r>
            <a:r>
              <a:rPr lang="zh-CN" altLang="en-US" sz="6700" kern="100" dirty="0" smtClean="0">
                <a:solidFill>
                  <a:prstClr val="black"/>
                </a:solidFill>
                <a:cs typeface="Times New Roman"/>
              </a:rPr>
              <a:t>（续）</a:t>
            </a:r>
            <a:endParaRPr lang="en-US" altLang="zh-CN" sz="6700" kern="100" dirty="0" smtClean="0">
              <a:solidFill>
                <a:prstClr val="black"/>
              </a:solidFill>
              <a:cs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3100" kern="100" dirty="0" smtClean="0">
              <a:solidFill>
                <a:prstClr val="black"/>
              </a:solidFill>
              <a:cs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59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例</a:t>
            </a:r>
            <a:r>
              <a:rPr lang="en-US" altLang="zh-CN" sz="59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zh-CN" altLang="en-US" sz="5100" b="1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：</a:t>
            </a:r>
            <a:r>
              <a:rPr lang="zh-CN" altLang="en-US" sz="51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1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IT </a:t>
            </a:r>
            <a:r>
              <a:rPr lang="zh-CN" altLang="zh-CN" sz="51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指令优化</a:t>
            </a:r>
            <a:r>
              <a:rPr lang="en-US" altLang="zh-CN" sz="51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 </a:t>
            </a:r>
            <a:r>
              <a:rPr lang="zh-CN" altLang="zh-CN" sz="51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代码的例子如下面伪代码所示：</a:t>
            </a:r>
            <a:endParaRPr lang="zh-CN" altLang="zh-CN" sz="5100" kern="100" dirty="0" smtClean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if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(R0==R1)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  <a:endParaRPr lang="zh-CN" altLang="zh-CN" sz="4200" kern="100" dirty="0">
              <a:cs typeface="Times New Roman"/>
            </a:endParaRPr>
          </a:p>
          <a:p>
            <a:pPr marL="16002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R3 = R4 + R5;</a:t>
            </a:r>
            <a:endParaRPr lang="zh-CN" altLang="zh-CN" sz="4200" kern="100" dirty="0">
              <a:cs typeface="Times New Roman"/>
            </a:endParaRPr>
          </a:p>
          <a:p>
            <a:pPr marL="16002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R3 = R3 / 2;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else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  <a:endParaRPr lang="zh-CN" altLang="zh-CN" sz="4200" kern="100" dirty="0">
              <a:cs typeface="Times New Roman"/>
            </a:endParaRPr>
          </a:p>
          <a:p>
            <a:pPr marL="16002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R3 = R6 + R7;</a:t>
            </a:r>
            <a:endParaRPr lang="zh-CN" altLang="zh-CN" sz="4200" kern="100" dirty="0">
              <a:cs typeface="Times New Roman"/>
            </a:endParaRPr>
          </a:p>
          <a:p>
            <a:pPr marL="16002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R3 = R3 / 2;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可以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写作：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CMP R0, R1            ;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比较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R0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和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R1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ITTEE  EQ              ;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如果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 R0 == R1,Then-Then-Else-Else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ADDEQ R3, R4, R5     ;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相等时加法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ASREQ R3, R3, #1     ;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相等时算术右移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ADDNE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R3, R6, R7   ;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不等时加法</a:t>
            </a:r>
            <a:endParaRPr lang="zh-CN" altLang="zh-CN" sz="4200" kern="100" dirty="0">
              <a:cs typeface="Times New Roman"/>
            </a:endParaRPr>
          </a:p>
          <a:p>
            <a:pPr marL="1333500" lvl="2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ASRNE</a:t>
            </a:r>
            <a:r>
              <a:rPr lang="zh-CN" altLang="en-US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200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R3, R3, #1   ; </a:t>
            </a:r>
            <a:r>
              <a:rPr lang="zh-CN" altLang="zh-CN" sz="4200" kern="100" dirty="0">
                <a:solidFill>
                  <a:srgbClr val="000000"/>
                </a:solidFill>
                <a:latin typeface="Times New Roman"/>
                <a:cs typeface="Times New Roman"/>
              </a:rPr>
              <a:t>不等时算术右移</a:t>
            </a:r>
            <a:endParaRPr lang="zh-CN" altLang="zh-CN" sz="4200" kern="100" dirty="0"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143000"/>
          </a:xfrm>
        </p:spPr>
        <p:txBody>
          <a:bodyPr/>
          <a:lstStyle/>
          <a:p>
            <a:pPr marL="342900" indent="-342900" algn="l" eaLnBrk="1" hangingPunct="1"/>
            <a:r>
              <a:rPr lang="en-US" altLang="zh-CN" sz="3600" smtClean="0">
                <a:solidFill>
                  <a:srgbClr val="000000"/>
                </a:solidFill>
              </a:rPr>
              <a:t>5. </a:t>
            </a:r>
            <a:r>
              <a:rPr lang="zh-CN" altLang="en-US" sz="3600" smtClean="0">
                <a:solidFill>
                  <a:srgbClr val="000000"/>
                </a:solidFill>
              </a:rPr>
              <a:t>小结</a:t>
            </a:r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323850" y="1268413"/>
            <a:ext cx="3024188" cy="48577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Cortex-M3</a:t>
            </a:r>
            <a:r>
              <a:rPr lang="zh-CN" altLang="en-US" smtClean="0">
                <a:solidFill>
                  <a:srgbClr val="000000"/>
                </a:solidFill>
              </a:rPr>
              <a:t>支持的</a:t>
            </a:r>
            <a:r>
              <a:rPr lang="en-US" altLang="zh-CN" smtClean="0">
                <a:solidFill>
                  <a:srgbClr val="000000"/>
                </a:solidFill>
              </a:rPr>
              <a:t>Thumb-2</a:t>
            </a:r>
            <a:r>
              <a:rPr lang="zh-CN" altLang="zh-CN" smtClean="0">
                <a:solidFill>
                  <a:srgbClr val="000000"/>
                </a:solidFill>
              </a:rPr>
              <a:t>指令</a:t>
            </a:r>
            <a:endParaRPr lang="zh-CN" altLang="en-US" smtClean="0"/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260350"/>
            <a:ext cx="5616575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prstClr val="black"/>
                </a:solidFill>
              </a:rPr>
              <a:t>5. </a:t>
            </a:r>
            <a:r>
              <a:rPr lang="zh-CN" altLang="en-US" sz="3600" kern="0" dirty="0">
                <a:solidFill>
                  <a:prstClr val="black"/>
                </a:solidFill>
              </a:rPr>
              <a:t>小结</a:t>
            </a:r>
            <a:endParaRPr lang="zh-CN" altLang="en-US" dirty="0"/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035300" cy="45259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00"/>
                </a:solidFill>
              </a:rPr>
              <a:t>Cortex-M3</a:t>
            </a:r>
            <a:r>
              <a:rPr lang="zh-CN" altLang="en-US" smtClean="0">
                <a:solidFill>
                  <a:srgbClr val="000000"/>
                </a:solidFill>
              </a:rPr>
              <a:t>支持的</a:t>
            </a:r>
            <a:r>
              <a:rPr lang="en-US" altLang="zh-CN" smtClean="0">
                <a:solidFill>
                  <a:srgbClr val="000000"/>
                </a:solidFill>
              </a:rPr>
              <a:t>Thumb-2</a:t>
            </a:r>
            <a:r>
              <a:rPr lang="zh-CN" altLang="zh-CN" smtClean="0">
                <a:solidFill>
                  <a:srgbClr val="000000"/>
                </a:solidFill>
              </a:rPr>
              <a:t>指令</a:t>
            </a:r>
            <a:r>
              <a:rPr lang="zh-CN" altLang="en-US" smtClean="0">
                <a:solidFill>
                  <a:srgbClr val="000000"/>
                </a:solidFill>
              </a:rPr>
              <a:t>（续）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115888"/>
            <a:ext cx="56165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009650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1.  </a:t>
            </a:r>
            <a:r>
              <a:rPr lang="zh-CN" altLang="en-US" smtClean="0"/>
              <a:t>概述（续）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975" cy="55451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/>
              </a:rPr>
              <a:t>对于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</a:rPr>
              <a:t>体系架构的来说：</a:t>
            </a:r>
            <a:endParaRPr lang="en-US" altLang="zh-CN" kern="100" dirty="0" smtClean="0">
              <a:solidFill>
                <a:srgbClr val="000000"/>
              </a:solidFill>
              <a:latin typeface="Times New Roman"/>
            </a:endParaRPr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/>
              </a:rPr>
              <a:t>微处理器有两种工作状态：</a:t>
            </a:r>
            <a:endParaRPr lang="en-US" altLang="zh-CN" kern="100" dirty="0" smtClean="0">
              <a:solidFill>
                <a:srgbClr val="000000"/>
              </a:solidFill>
              <a:latin typeface="Times New Roman"/>
            </a:endParaRPr>
          </a:p>
          <a:p>
            <a:pPr lvl="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b="1" kern="100" dirty="0" smtClean="0">
                <a:solidFill>
                  <a:srgbClr val="0000CC"/>
                </a:solidFill>
                <a:latin typeface="Times New Roman"/>
              </a:rPr>
              <a:t>ARM</a:t>
            </a:r>
            <a:r>
              <a:rPr lang="zh-CN" altLang="en-US" b="1" kern="100" dirty="0">
                <a:solidFill>
                  <a:srgbClr val="0000CC"/>
                </a:solidFill>
                <a:latin typeface="Times New Roman"/>
              </a:rPr>
              <a:t>工作状态</a:t>
            </a:r>
            <a:endParaRPr lang="en-US" altLang="zh-CN" b="1" kern="100" dirty="0" smtClean="0">
              <a:solidFill>
                <a:srgbClr val="0000CC"/>
              </a:solidFill>
              <a:latin typeface="Times New Roman"/>
            </a:endParaRPr>
          </a:p>
          <a:p>
            <a:pPr lvl="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b="1" kern="100" dirty="0" smtClean="0">
                <a:solidFill>
                  <a:srgbClr val="0000CC"/>
                </a:solidFill>
                <a:latin typeface="Times New Roman"/>
              </a:rPr>
              <a:t>Thumb</a:t>
            </a:r>
            <a:r>
              <a:rPr lang="zh-CN" altLang="en-US" b="1" kern="100" dirty="0" smtClean="0">
                <a:solidFill>
                  <a:srgbClr val="0000CC"/>
                </a:solidFill>
                <a:latin typeface="Times New Roman"/>
              </a:rPr>
              <a:t>工作状态</a:t>
            </a:r>
            <a:endParaRPr lang="en-US" altLang="zh-CN" b="1" kern="100" dirty="0" smtClean="0">
              <a:solidFill>
                <a:srgbClr val="0000CC"/>
              </a:solidFill>
              <a:latin typeface="Times New Roman"/>
            </a:endParaRPr>
          </a:p>
          <a:p>
            <a:pPr lvl="4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1000" b="1" kern="100" dirty="0" smtClean="0">
              <a:solidFill>
                <a:srgbClr val="0000CC"/>
              </a:solidFill>
              <a:latin typeface="Times New Roman"/>
            </a:endParaRPr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Thumb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指令集是添加到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的标准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RISC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指令集之上的独立指令集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；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000" kern="1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dirty="0"/>
              <a:t>Thumb</a:t>
            </a:r>
            <a:r>
              <a:rPr lang="zh-CN" altLang="zh-CN" dirty="0"/>
              <a:t>指令集包括了基本的加法、减法、循环移位以及跳转等大约</a:t>
            </a:r>
            <a:r>
              <a:rPr lang="en-US" altLang="zh-CN" dirty="0"/>
              <a:t>36</a:t>
            </a:r>
            <a:r>
              <a:rPr lang="zh-CN" altLang="zh-CN" dirty="0"/>
              <a:t>条</a:t>
            </a:r>
            <a:r>
              <a:rPr lang="en-US" altLang="zh-CN" dirty="0"/>
              <a:t>16</a:t>
            </a:r>
            <a:r>
              <a:rPr lang="zh-CN" altLang="zh-CN" dirty="0"/>
              <a:t>位指令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000" dirty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/>
              </a:rPr>
              <a:t>Thumb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指令集作为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指令集的压缩方案，简洁、有效，应用广泛并得到很好的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支持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dirty="0" smtClean="0"/>
              <a:t>通过</a:t>
            </a:r>
            <a:r>
              <a:rPr lang="en-US" altLang="zh-CN" dirty="0"/>
              <a:t>Thumb</a:t>
            </a:r>
            <a:r>
              <a:rPr lang="zh-CN" altLang="zh-CN" dirty="0"/>
              <a:t>指令替换</a:t>
            </a:r>
            <a:r>
              <a:rPr lang="en-US" altLang="zh-CN" dirty="0"/>
              <a:t>ARM</a:t>
            </a:r>
            <a:r>
              <a:rPr lang="zh-CN" altLang="zh-CN" dirty="0"/>
              <a:t>指令，可以将某些代码的规模减小大约</a:t>
            </a:r>
            <a:r>
              <a:rPr lang="en-US" altLang="zh-CN" dirty="0"/>
              <a:t>20%</a:t>
            </a:r>
            <a:r>
              <a:rPr lang="zh-CN" altLang="zh-CN" dirty="0"/>
              <a:t>到</a:t>
            </a:r>
            <a:r>
              <a:rPr lang="en-US" altLang="zh-CN" dirty="0"/>
              <a:t>30%</a:t>
            </a:r>
            <a:r>
              <a:rPr lang="zh-CN" altLang="zh-CN" dirty="0" smtClean="0"/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1.  </a:t>
            </a:r>
            <a:r>
              <a:rPr lang="zh-CN" altLang="en-US" smtClean="0"/>
              <a:t>概述（续）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91513" cy="5400675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800" kern="100" dirty="0" smtClean="0">
                <a:solidFill>
                  <a:srgbClr val="000000"/>
                </a:solidFill>
                <a:latin typeface="Times New Roman"/>
              </a:rPr>
              <a:t>对于</a:t>
            </a:r>
            <a:r>
              <a:rPr lang="en-US" altLang="zh-CN" sz="3800" kern="100" dirty="0" smtClean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en-US" sz="3800" kern="100" dirty="0" smtClean="0">
                <a:solidFill>
                  <a:srgbClr val="000000"/>
                </a:solidFill>
                <a:latin typeface="Times New Roman"/>
              </a:rPr>
              <a:t>体系架构的来说（续）：</a:t>
            </a:r>
            <a:endParaRPr lang="en-US" altLang="zh-CN" sz="3800" kern="100" dirty="0" smtClean="0">
              <a:solidFill>
                <a:srgbClr val="000000"/>
              </a:solidFill>
              <a:latin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200" kern="100" dirty="0" smtClean="0">
              <a:solidFill>
                <a:srgbClr val="000000"/>
              </a:solidFill>
              <a:latin typeface="Times New Roman"/>
            </a:endParaRP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⑤  </a:t>
            </a:r>
            <a:r>
              <a:rPr lang="zh-CN" altLang="zh-CN" sz="2800" dirty="0" smtClean="0">
                <a:solidFill>
                  <a:prstClr val="black"/>
                </a:solidFill>
              </a:rPr>
              <a:t>但是</a:t>
            </a:r>
            <a:r>
              <a:rPr lang="zh-CN" altLang="zh-CN" sz="2800" dirty="0">
                <a:solidFill>
                  <a:prstClr val="black"/>
                </a:solidFill>
              </a:rPr>
              <a:t>，有限的</a:t>
            </a:r>
            <a:r>
              <a:rPr lang="en-US" altLang="zh-CN" sz="2800" dirty="0">
                <a:solidFill>
                  <a:prstClr val="black"/>
                </a:solidFill>
              </a:rPr>
              <a:t>Thumb</a:t>
            </a:r>
            <a:r>
              <a:rPr lang="zh-CN" altLang="zh-CN" sz="2800" dirty="0">
                <a:solidFill>
                  <a:prstClr val="black"/>
                </a:solidFill>
              </a:rPr>
              <a:t>指令仅对基本的算术和逻辑操作有用</a:t>
            </a:r>
            <a:r>
              <a:rPr lang="zh-CN" altLang="en-US" sz="2800" dirty="0">
                <a:solidFill>
                  <a:prstClr val="black"/>
                </a:solidFill>
              </a:rPr>
              <a:t>：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Thumb</a:t>
            </a:r>
            <a:r>
              <a:rPr lang="zh-CN" altLang="en-US" sz="2400" b="1" kern="100" dirty="0">
                <a:solidFill>
                  <a:srgbClr val="0000CC"/>
                </a:solidFill>
                <a:latin typeface="Times New Roman"/>
              </a:rPr>
              <a:t>状态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</a:rPr>
              <a:t>下，处理器将仅可使用有限数量的寄存器，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R8-R12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</a:rPr>
              <a:t>的使用受到限制，</a:t>
            </a:r>
            <a:endParaRPr lang="en-US" altLang="zh-CN" sz="2400" b="1" kern="100" dirty="0">
              <a:solidFill>
                <a:srgbClr val="0000CC"/>
              </a:solidFill>
              <a:latin typeface="Times New Roman"/>
            </a:endParaRP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</a:rPr>
              <a:t>无法完成诸如处理中断、长跳转、原子存储器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(atomic memory)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</a:rPr>
              <a:t>操作，或协处理器操作等等复杂任务，</a:t>
            </a:r>
            <a:endParaRPr lang="en-US" altLang="zh-CN" sz="2400" b="1" kern="100" dirty="0">
              <a:solidFill>
                <a:srgbClr val="0000CC"/>
              </a:solidFill>
              <a:latin typeface="Times New Roman"/>
            </a:endParaRP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</a:rPr>
              <a:t>也无法像</a:t>
            </a:r>
            <a:r>
              <a:rPr lang="en-US" altLang="zh-CN" sz="2400" b="1" kern="100" dirty="0">
                <a:solidFill>
                  <a:srgbClr val="0000CC"/>
                </a:solidFill>
                <a:latin typeface="Times New Roman"/>
              </a:rPr>
              <a:t>ARM</a:t>
            </a:r>
            <a:r>
              <a:rPr lang="zh-CN" altLang="zh-CN" sz="2400" b="1" kern="100" dirty="0">
                <a:solidFill>
                  <a:srgbClr val="0000CC"/>
                </a:solidFill>
                <a:latin typeface="Times New Roman"/>
              </a:rPr>
              <a:t>模式那样进行条件执行和移位或循环移位等操作</a:t>
            </a:r>
            <a:r>
              <a:rPr lang="zh-CN" altLang="zh-CN" sz="2400" b="1" kern="100" dirty="0" smtClean="0">
                <a:solidFill>
                  <a:srgbClr val="0000CC"/>
                </a:solidFill>
                <a:latin typeface="Times New Roman"/>
              </a:rPr>
              <a:t>。</a:t>
            </a:r>
            <a:endParaRPr lang="en-US" altLang="zh-CN" sz="2400" b="1" kern="100" dirty="0" smtClean="0">
              <a:solidFill>
                <a:srgbClr val="0000CC"/>
              </a:solidFill>
              <a:latin typeface="Times New Roman"/>
            </a:endParaRPr>
          </a:p>
          <a:p>
            <a:pPr lvl="4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1200" b="1" kern="100" dirty="0">
              <a:solidFill>
                <a:srgbClr val="0000CC"/>
              </a:solidFill>
              <a:latin typeface="Times New Roman"/>
            </a:endParaRP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prstClr val="black"/>
                </a:solidFill>
              </a:rPr>
              <a:t>⑥  </a:t>
            </a:r>
            <a:r>
              <a:rPr lang="en-US" altLang="zh-CN" sz="2800" dirty="0">
                <a:solidFill>
                  <a:prstClr val="black"/>
                </a:solidFill>
              </a:rPr>
              <a:t>Thumb</a:t>
            </a:r>
            <a:r>
              <a:rPr lang="zh-CN" altLang="zh-CN" sz="2800" dirty="0">
                <a:solidFill>
                  <a:prstClr val="black"/>
                </a:solidFill>
              </a:rPr>
              <a:t>代码和标准</a:t>
            </a:r>
            <a:r>
              <a:rPr lang="en-US" altLang="zh-CN" sz="2800" dirty="0">
                <a:solidFill>
                  <a:prstClr val="black"/>
                </a:solidFill>
              </a:rPr>
              <a:t>ARM</a:t>
            </a:r>
            <a:r>
              <a:rPr lang="zh-CN" altLang="zh-CN" sz="2800" dirty="0">
                <a:solidFill>
                  <a:prstClr val="black"/>
                </a:solidFill>
              </a:rPr>
              <a:t>代码不能混杂使用，必须</a:t>
            </a:r>
            <a:r>
              <a:rPr lang="zh-CN" altLang="zh-CN" sz="2800" b="1" dirty="0">
                <a:solidFill>
                  <a:srgbClr val="FF0000"/>
                </a:solidFill>
              </a:rPr>
              <a:t>显式地</a:t>
            </a:r>
            <a:r>
              <a:rPr lang="zh-CN" altLang="zh-CN" sz="2800" dirty="0">
                <a:solidFill>
                  <a:prstClr val="black"/>
                </a:solidFill>
              </a:rPr>
              <a:t>在</a:t>
            </a:r>
            <a:r>
              <a:rPr lang="zh-CN" altLang="zh-CN" sz="2800" dirty="0" smtClean="0">
                <a:solidFill>
                  <a:prstClr val="black"/>
                </a:solidFill>
              </a:rPr>
              <a:t>两种</a:t>
            </a:r>
            <a:r>
              <a:rPr lang="zh-CN" altLang="en-US" sz="2800" dirty="0" smtClean="0">
                <a:solidFill>
                  <a:prstClr val="black"/>
                </a:solidFill>
              </a:rPr>
              <a:t>工作状态</a:t>
            </a:r>
            <a:r>
              <a:rPr lang="zh-CN" altLang="zh-CN" sz="2800" dirty="0" smtClean="0">
                <a:solidFill>
                  <a:prstClr val="black"/>
                </a:solidFill>
              </a:rPr>
              <a:t>间</a:t>
            </a:r>
            <a:r>
              <a:rPr lang="zh-CN" altLang="zh-CN" sz="2800" dirty="0">
                <a:solidFill>
                  <a:prstClr val="black"/>
                </a:solidFill>
              </a:rPr>
              <a:t>进行切换，这迫使程序员必须将所有的</a:t>
            </a:r>
            <a:r>
              <a:rPr lang="en-US" altLang="zh-CN" sz="2800" dirty="0">
                <a:solidFill>
                  <a:prstClr val="black"/>
                </a:solidFill>
              </a:rPr>
              <a:t>16</a:t>
            </a:r>
            <a:r>
              <a:rPr lang="zh-CN" altLang="zh-CN" sz="2800" dirty="0">
                <a:solidFill>
                  <a:prstClr val="black"/>
                </a:solidFill>
              </a:rPr>
              <a:t>位代码与</a:t>
            </a:r>
            <a:r>
              <a:rPr lang="en-US" altLang="zh-CN" sz="2800" dirty="0">
                <a:solidFill>
                  <a:prstClr val="black"/>
                </a:solidFill>
              </a:rPr>
              <a:t>32</a:t>
            </a:r>
            <a:r>
              <a:rPr lang="zh-CN" altLang="zh-CN" sz="2800" dirty="0">
                <a:solidFill>
                  <a:prstClr val="black"/>
                </a:solidFill>
              </a:rPr>
              <a:t>位代码分开并隔离到独立的模块中</a:t>
            </a:r>
            <a:r>
              <a:rPr lang="zh-CN" altLang="zh-CN" sz="2800" dirty="0" smtClean="0">
                <a:solidFill>
                  <a:prstClr val="black"/>
                </a:solidFill>
              </a:rPr>
              <a:t>。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1.  </a:t>
            </a:r>
            <a:r>
              <a:rPr lang="zh-CN" altLang="en-US" smtClean="0"/>
              <a:t>概述（续）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435975" cy="54737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/>
              </a:rPr>
              <a:t>对于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</a:rPr>
              <a:t>体系架构的来说（续）：</a:t>
            </a:r>
            <a:endParaRPr lang="en-US" altLang="zh-CN" kern="100" dirty="0" smtClean="0">
              <a:solidFill>
                <a:srgbClr val="000000"/>
              </a:solidFill>
              <a:latin typeface="Times New Roman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1000" kern="100" dirty="0" smtClean="0">
              <a:solidFill>
                <a:srgbClr val="000000"/>
              </a:solidFill>
              <a:latin typeface="Times New Roman"/>
            </a:endParaRPr>
          </a:p>
          <a:p>
            <a:pPr marL="1371600" lvl="2" indent="-457200" eaLnBrk="1" fontAlgn="auto" hangingPunct="1">
              <a:spcAft>
                <a:spcPts val="0"/>
              </a:spcAft>
              <a:buFont typeface="Arial" pitchFamily="34" charset="0"/>
              <a:buAutoNum type="circleNumDbPlain" startAt="7"/>
              <a:defRPr/>
            </a:pPr>
            <a:r>
              <a:rPr lang="zh-CN" altLang="zh-CN" dirty="0" smtClean="0">
                <a:solidFill>
                  <a:prstClr val="black"/>
                </a:solidFill>
              </a:rPr>
              <a:t>其次</a:t>
            </a:r>
            <a:r>
              <a:rPr lang="zh-CN" altLang="zh-CN" dirty="0">
                <a:solidFill>
                  <a:prstClr val="black"/>
                </a:solidFill>
              </a:rPr>
              <a:t>，</a:t>
            </a:r>
            <a:r>
              <a:rPr lang="zh-CN" altLang="en-US" dirty="0">
                <a:solidFill>
                  <a:prstClr val="black"/>
                </a:solidFill>
              </a:rPr>
              <a:t>两种工作状态</a:t>
            </a:r>
            <a:r>
              <a:rPr lang="zh-CN" altLang="zh-CN" dirty="0">
                <a:solidFill>
                  <a:prstClr val="black"/>
                </a:solidFill>
              </a:rPr>
              <a:t>之间来回切换需要消耗时间，导致代码运行速度降低大约</a:t>
            </a:r>
            <a:r>
              <a:rPr lang="en-US" altLang="zh-CN" dirty="0">
                <a:solidFill>
                  <a:prstClr val="black"/>
                </a:solidFill>
              </a:rPr>
              <a:t>15%</a:t>
            </a:r>
            <a:r>
              <a:rPr lang="zh-CN" altLang="zh-CN" dirty="0">
                <a:solidFill>
                  <a:prstClr val="black"/>
                </a:solidFill>
              </a:rPr>
              <a:t>，不仅要增加代码，而且还需要几十个前导</a:t>
            </a:r>
            <a:r>
              <a:rPr lang="en-US" altLang="zh-CN" dirty="0">
                <a:solidFill>
                  <a:prstClr val="black"/>
                </a:solidFill>
              </a:rPr>
              <a:t>(preamble)</a:t>
            </a:r>
            <a:r>
              <a:rPr lang="zh-CN" altLang="zh-CN" dirty="0">
                <a:solidFill>
                  <a:prstClr val="black"/>
                </a:solidFill>
              </a:rPr>
              <a:t>以及后同步指令</a:t>
            </a:r>
            <a:r>
              <a:rPr lang="en-US" altLang="zh-CN" dirty="0">
                <a:solidFill>
                  <a:prstClr val="black"/>
                </a:solidFill>
              </a:rPr>
              <a:t> (</a:t>
            </a:r>
            <a:r>
              <a:rPr lang="en-US" altLang="zh-CN" dirty="0" err="1">
                <a:solidFill>
                  <a:prstClr val="black"/>
                </a:solidFill>
              </a:rPr>
              <a:t>postamble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zh-CN" altLang="zh-CN" dirty="0">
                <a:solidFill>
                  <a:prstClr val="black"/>
                </a:solidFill>
              </a:rPr>
              <a:t>来组织指针并清空</a:t>
            </a: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zh-CN" dirty="0">
                <a:solidFill>
                  <a:prstClr val="black"/>
                </a:solidFill>
              </a:rPr>
              <a:t>的流水线</a:t>
            </a:r>
            <a:r>
              <a:rPr lang="zh-CN" altLang="zh-CN" dirty="0" smtClean="0">
                <a:solidFill>
                  <a:prstClr val="black"/>
                </a:solidFill>
              </a:rPr>
              <a:t>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9144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>
              <a:solidFill>
                <a:prstClr val="black"/>
              </a:solidFill>
            </a:endParaRPr>
          </a:p>
          <a:p>
            <a:pPr marL="9144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>
                <a:solidFill>
                  <a:prstClr val="black"/>
                </a:solidFill>
              </a:rPr>
              <a:t>⑧  </a:t>
            </a:r>
            <a:r>
              <a:rPr lang="zh-CN" altLang="zh-CN" dirty="0">
                <a:solidFill>
                  <a:prstClr val="black"/>
                </a:solidFill>
              </a:rPr>
              <a:t>虽然</a:t>
            </a:r>
            <a:r>
              <a:rPr lang="en-US" altLang="zh-CN" dirty="0">
                <a:solidFill>
                  <a:prstClr val="black"/>
                </a:solidFill>
              </a:rPr>
              <a:t>Thumb</a:t>
            </a:r>
            <a:r>
              <a:rPr lang="zh-CN" altLang="zh-CN" dirty="0">
                <a:solidFill>
                  <a:prstClr val="black"/>
                </a:solidFill>
              </a:rPr>
              <a:t>指令能够实现较高密度的代码，缓存使用效率更高，但实现</a:t>
            </a:r>
            <a:r>
              <a:rPr lang="en-US" altLang="zh-CN" dirty="0">
                <a:solidFill>
                  <a:prstClr val="black"/>
                </a:solidFill>
              </a:rPr>
              <a:t>ARM</a:t>
            </a:r>
            <a:r>
              <a:rPr lang="zh-CN" altLang="zh-CN" dirty="0">
                <a:solidFill>
                  <a:prstClr val="black"/>
                </a:solidFill>
              </a:rPr>
              <a:t>指令代码的功能往往需要较多的</a:t>
            </a:r>
            <a:r>
              <a:rPr lang="en-US" altLang="zh-CN" dirty="0">
                <a:solidFill>
                  <a:prstClr val="black"/>
                </a:solidFill>
              </a:rPr>
              <a:t>Thumb</a:t>
            </a:r>
            <a:r>
              <a:rPr lang="zh-CN" altLang="zh-CN" dirty="0">
                <a:solidFill>
                  <a:prstClr val="black"/>
                </a:solidFill>
              </a:rPr>
              <a:t>指令代码，相比较而言，</a:t>
            </a:r>
            <a:r>
              <a:rPr lang="en-US" altLang="zh-CN" dirty="0">
                <a:solidFill>
                  <a:prstClr val="black"/>
                </a:solidFill>
              </a:rPr>
              <a:t>ARM</a:t>
            </a:r>
            <a:r>
              <a:rPr lang="zh-CN" altLang="zh-CN" dirty="0">
                <a:solidFill>
                  <a:prstClr val="black"/>
                </a:solidFill>
              </a:rPr>
              <a:t>指令使用起来更灵活。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1.  </a:t>
            </a:r>
            <a:r>
              <a:rPr lang="zh-CN" altLang="en-US" smtClean="0"/>
              <a:t>概述（续）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Thumb-2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并不是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Thumb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的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升级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它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是另起炉灶，继承并集成了传统的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Thumb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指令集和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指令集的各自优点，可以完全代替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Thumb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和原先的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是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Thumb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指令集和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ARM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指令集的一个超集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/>
              </a:rPr>
              <a:t>Thumb-2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指令集体系架构，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无需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处理器进行工作状态的显示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切换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就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可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运行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16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位与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32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位混合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代码。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ARM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体系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架构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相比，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速度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提高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大约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</a:rPr>
              <a:t>15%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到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/>
              </a:rPr>
              <a:t>20%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1.  </a:t>
            </a:r>
            <a:r>
              <a:rPr lang="zh-CN" altLang="en-US" smtClean="0"/>
              <a:t>概述（续）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Cortex-M3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处理器使用的指令集是</a:t>
            </a: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Thumb-2</a:t>
            </a:r>
            <a:r>
              <a:rPr lang="zh-CN" altLang="zh-CN" kern="100" dirty="0">
                <a:solidFill>
                  <a:srgbClr val="000000"/>
                </a:solidFill>
                <a:latin typeface="Times New Roman"/>
                <a:cs typeface="Times New Roman"/>
              </a:rPr>
              <a:t>指令集的子集，</a:t>
            </a:r>
            <a:r>
              <a:rPr lang="zh-CN" altLang="zh-CN" b="1" u="sng" kern="100" dirty="0">
                <a:solidFill>
                  <a:srgbClr val="FF0000"/>
                </a:solidFill>
                <a:latin typeface="Times New Roman"/>
                <a:cs typeface="Times New Roman"/>
              </a:rPr>
              <a:t>它</a:t>
            </a:r>
            <a:r>
              <a:rPr lang="zh-CN" altLang="zh-CN" b="1" u="sng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的</a:t>
            </a:r>
            <a:r>
              <a:rPr lang="zh-CN" altLang="en-US" b="1" u="sng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（指令）</a:t>
            </a:r>
            <a:r>
              <a:rPr lang="zh-CN" altLang="zh-CN" b="1" u="sng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工作状态只有</a:t>
            </a:r>
            <a:r>
              <a:rPr lang="zh-CN" altLang="zh-CN" b="1" u="sng" kern="100" dirty="0">
                <a:solidFill>
                  <a:srgbClr val="FF0000"/>
                </a:solidFill>
                <a:latin typeface="Times New Roman"/>
                <a:cs typeface="Times New Roman"/>
              </a:rPr>
              <a:t>一个，那就是</a:t>
            </a:r>
            <a:r>
              <a:rPr lang="en-US" altLang="zh-CN" b="1" u="sng" kern="100" dirty="0">
                <a:solidFill>
                  <a:srgbClr val="FF0000"/>
                </a:solidFill>
                <a:latin typeface="Times New Roman"/>
              </a:rPr>
              <a:t>Thumb-2</a:t>
            </a:r>
            <a:r>
              <a:rPr lang="zh-CN" altLang="zh-CN" b="1" u="sng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状态</a:t>
            </a:r>
            <a:r>
              <a:rPr lang="zh-CN" altLang="en-US" b="1" u="sng" kern="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。</a:t>
            </a:r>
            <a:endParaRPr lang="en-US" altLang="zh-CN" b="1" u="sng" kern="1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kern="1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</a:rPr>
              <a:t>Cortex-M3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处理器</a:t>
            </a:r>
            <a:r>
              <a:rPr lang="zh-CN" altLang="en-US" kern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的两种工作状态：</a:t>
            </a:r>
            <a:endParaRPr lang="en-US" altLang="zh-CN" kern="1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14450" lvl="2" indent="-51435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2800" b="1" kern="100" dirty="0">
                <a:solidFill>
                  <a:srgbClr val="0000CC"/>
                </a:solidFill>
                <a:latin typeface="Times New Roman"/>
              </a:rPr>
              <a:t>Thumb-2</a:t>
            </a:r>
            <a:r>
              <a:rPr lang="zh-CN" altLang="zh-CN" sz="2800" b="1" kern="100" dirty="0" smtClean="0">
                <a:solidFill>
                  <a:srgbClr val="0000CC"/>
                </a:solidFill>
                <a:latin typeface="Times New Roman"/>
                <a:cs typeface="Times New Roman"/>
              </a:rPr>
              <a:t>状态</a:t>
            </a:r>
            <a:endParaRPr lang="en-US" altLang="zh-CN" sz="2800" b="1" kern="100" dirty="0" smtClean="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1314450" lvl="2" indent="-51435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2800" b="1" kern="100" dirty="0">
                <a:solidFill>
                  <a:srgbClr val="0000CC"/>
                </a:solidFill>
                <a:latin typeface="Times New Roman"/>
                <a:cs typeface="Times New Roman"/>
              </a:rPr>
              <a:t>调试状态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RM_corp_confidential_0906">
  <a:themeElements>
    <a:clrScheme name="ARM_corp_confidential_0906 1">
      <a:dk1>
        <a:srgbClr val="1D315B"/>
      </a:dk1>
      <a:lt1>
        <a:srgbClr val="FFFFFF"/>
      </a:lt1>
      <a:dk2>
        <a:srgbClr val="660066"/>
      </a:dk2>
      <a:lt2>
        <a:srgbClr val="FF9933"/>
      </a:lt2>
      <a:accent1>
        <a:srgbClr val="FFCC00"/>
      </a:accent1>
      <a:accent2>
        <a:srgbClr val="990033"/>
      </a:accent2>
      <a:accent3>
        <a:srgbClr val="FFFFFF"/>
      </a:accent3>
      <a:accent4>
        <a:srgbClr val="17284C"/>
      </a:accent4>
      <a:accent5>
        <a:srgbClr val="FFE2AA"/>
      </a:accent5>
      <a:accent6>
        <a:srgbClr val="8A002D"/>
      </a:accent6>
      <a:hlink>
        <a:srgbClr val="336600"/>
      </a:hlink>
      <a:folHlink>
        <a:srgbClr val="007FAC"/>
      </a:folHlink>
    </a:clrScheme>
    <a:fontScheme name="ARM_corp_confidential_09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5000"/>
          </a:spcBef>
          <a:spcAft>
            <a:spcPct val="0"/>
          </a:spcAft>
          <a:buClrTx/>
          <a:buSzPct val="125000"/>
          <a:buFont typeface="Wingdings" pitchFamily="2" charset="2"/>
          <a:buNone/>
          <a:tabLst/>
          <a:defRPr kumimoji="0" 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5000"/>
          </a:spcBef>
          <a:spcAft>
            <a:spcPct val="0"/>
          </a:spcAft>
          <a:buClrTx/>
          <a:buSzPct val="125000"/>
          <a:buFont typeface="Wingdings" pitchFamily="2" charset="2"/>
          <a:buNone/>
          <a:tabLst/>
          <a:defRPr kumimoji="0" 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RM_corp_confidential_0906 1">
        <a:dk1>
          <a:srgbClr val="1D315B"/>
        </a:dk1>
        <a:lt1>
          <a:srgbClr val="FFFFFF"/>
        </a:lt1>
        <a:dk2>
          <a:srgbClr val="660066"/>
        </a:dk2>
        <a:lt2>
          <a:srgbClr val="FF9933"/>
        </a:lt2>
        <a:accent1>
          <a:srgbClr val="FFCC00"/>
        </a:accent1>
        <a:accent2>
          <a:srgbClr val="990033"/>
        </a:accent2>
        <a:accent3>
          <a:srgbClr val="FFFFFF"/>
        </a:accent3>
        <a:accent4>
          <a:srgbClr val="17284C"/>
        </a:accent4>
        <a:accent5>
          <a:srgbClr val="FFE2AA"/>
        </a:accent5>
        <a:accent6>
          <a:srgbClr val="8A002D"/>
        </a:accent6>
        <a:hlink>
          <a:srgbClr val="336600"/>
        </a:hlink>
        <a:folHlink>
          <a:srgbClr val="007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5645</Words>
  <Application>Microsoft Office PowerPoint</Application>
  <PresentationFormat>全屏显示(4:3)</PresentationFormat>
  <Paragraphs>694</Paragraphs>
  <Slides>48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 Rounded MT Bold</vt:lpstr>
      <vt:lpstr>黑体</vt:lpstr>
      <vt:lpstr>华文细黑</vt:lpstr>
      <vt:lpstr>宋体</vt:lpstr>
      <vt:lpstr>Arial</vt:lpstr>
      <vt:lpstr>Calibri</vt:lpstr>
      <vt:lpstr>Courier New</vt:lpstr>
      <vt:lpstr>Times New Roman</vt:lpstr>
      <vt:lpstr>Wingdings</vt:lpstr>
      <vt:lpstr>Office 主题</vt:lpstr>
      <vt:lpstr>1_ARM_corp_confidential_0906</vt:lpstr>
      <vt:lpstr>Visio</vt:lpstr>
      <vt:lpstr>Microsoft Visio 2003-2010 绘图</vt:lpstr>
      <vt:lpstr>PowerPoint 演示文稿</vt:lpstr>
      <vt:lpstr>主要内容</vt:lpstr>
      <vt:lpstr>1. 概述-Thumb2定位</vt:lpstr>
      <vt:lpstr>1.  概述</vt:lpstr>
      <vt:lpstr>1.  概述（续）</vt:lpstr>
      <vt:lpstr>1.  概述（续）</vt:lpstr>
      <vt:lpstr>1.  概述（续）</vt:lpstr>
      <vt:lpstr>1.  概述（续）</vt:lpstr>
      <vt:lpstr>1.  概述（续）</vt:lpstr>
      <vt:lpstr>2. Thumb-2指令集分类</vt:lpstr>
      <vt:lpstr>2. Thumb-2指令集分类（续）</vt:lpstr>
      <vt:lpstr>2. Thumb-2指令集分类（续）</vt:lpstr>
      <vt:lpstr>2. Thumb-2指令集分类（续）</vt:lpstr>
      <vt:lpstr>2. Thumb-2指令集分类（续）</vt:lpstr>
      <vt:lpstr>3. 统一的汇编语言</vt:lpstr>
      <vt:lpstr>Toolchain flow with ARM7</vt:lpstr>
      <vt:lpstr>ARM Cortex-M3 Toolchain Flow</vt:lpstr>
      <vt:lpstr>4. Cortex-M3常用的Thumb-2指令集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4. Cortex-M3常用的Thumb-2指令集（续）</vt:lpstr>
      <vt:lpstr>饱和运算例</vt:lpstr>
      <vt:lpstr>4. Cortex-M3常用的Thumb-2指令集（续）</vt:lpstr>
      <vt:lpstr>4. Cortex-M3常用的Thumb-2指令集（续）</vt:lpstr>
      <vt:lpstr>5. 小结</vt:lpstr>
      <vt:lpstr>5.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Thumb-2指令系统 （Thumb-2指令体系架构）</dc:title>
  <dc:creator>ChunTian</dc:creator>
  <cp:lastModifiedBy>Microsoft 帐户</cp:lastModifiedBy>
  <cp:revision>86</cp:revision>
  <dcterms:created xsi:type="dcterms:W3CDTF">2011-07-26T02:39:00Z</dcterms:created>
  <dcterms:modified xsi:type="dcterms:W3CDTF">2021-04-26T01:41:32Z</dcterms:modified>
</cp:coreProperties>
</file>