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9"/>
  </p:notesMasterIdLst>
  <p:handoutMasterIdLst>
    <p:handoutMasterId r:id="rId20"/>
  </p:handoutMasterIdLst>
  <p:sldIdLst>
    <p:sldId id="829" r:id="rId2"/>
    <p:sldId id="859" r:id="rId3"/>
    <p:sldId id="860" r:id="rId4"/>
    <p:sldId id="861" r:id="rId5"/>
    <p:sldId id="863" r:id="rId6"/>
    <p:sldId id="867" r:id="rId7"/>
    <p:sldId id="868" r:id="rId8"/>
    <p:sldId id="865" r:id="rId9"/>
    <p:sldId id="899" r:id="rId10"/>
    <p:sldId id="869" r:id="rId11"/>
    <p:sldId id="871" r:id="rId12"/>
    <p:sldId id="870" r:id="rId13"/>
    <p:sldId id="866" r:id="rId14"/>
    <p:sldId id="872" r:id="rId15"/>
    <p:sldId id="873" r:id="rId16"/>
    <p:sldId id="874" r:id="rId17"/>
    <p:sldId id="875" r:id="rId18"/>
  </p:sldIdLst>
  <p:sldSz cx="9144000" cy="6858000" type="screen4x3"/>
  <p:notesSz cx="6797675" cy="9928225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36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36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36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36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FE0B66E2-3E00-43BE-AF58-148FFEFC1A72}">
          <p14:sldIdLst/>
        </p14:section>
        <p14:section name="无标题节" id="{8304FCC0-90E4-4316-BB7C-003204D93BBA}">
          <p14:sldIdLst>
            <p14:sldId id="829"/>
            <p14:sldId id="859"/>
            <p14:sldId id="860"/>
            <p14:sldId id="861"/>
            <p14:sldId id="863"/>
            <p14:sldId id="867"/>
            <p14:sldId id="868"/>
            <p14:sldId id="865"/>
            <p14:sldId id="899"/>
            <p14:sldId id="869"/>
            <p14:sldId id="871"/>
            <p14:sldId id="870"/>
            <p14:sldId id="866"/>
            <p14:sldId id="872"/>
            <p14:sldId id="873"/>
            <p14:sldId id="874"/>
            <p14:sldId id="87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FF"/>
    <a:srgbClr val="FF6600"/>
    <a:srgbClr val="CCCCFF"/>
    <a:srgbClr val="CCECFF"/>
    <a:srgbClr val="BC04A2"/>
    <a:srgbClr val="0066CC"/>
    <a:srgbClr val="CC9900"/>
    <a:srgbClr val="FFFF99"/>
    <a:srgbClr val="99FF99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77" autoAdjust="0"/>
    <p:restoredTop sz="94595" autoAdjust="0"/>
  </p:normalViewPr>
  <p:slideViewPr>
    <p:cSldViewPr>
      <p:cViewPr varScale="1">
        <p:scale>
          <a:sx n="103" d="100"/>
          <a:sy n="103" d="100"/>
        </p:scale>
        <p:origin x="864" y="5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1718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4" y="4"/>
            <a:ext cx="2945184" cy="497678"/>
          </a:xfrm>
          <a:prstGeom prst="rect">
            <a:avLst/>
          </a:prstGeom>
        </p:spPr>
        <p:txBody>
          <a:bodyPr vert="horz" lIns="91118" tIns="45558" rIns="91118" bIns="45558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50909" y="4"/>
            <a:ext cx="2945184" cy="497678"/>
          </a:xfrm>
          <a:prstGeom prst="rect">
            <a:avLst/>
          </a:prstGeom>
        </p:spPr>
        <p:txBody>
          <a:bodyPr vert="horz" lIns="91118" tIns="45558" rIns="91118" bIns="45558" rtlCol="0"/>
          <a:lstStyle>
            <a:lvl1pPr algn="r">
              <a:defRPr sz="1200"/>
            </a:lvl1pPr>
          </a:lstStyle>
          <a:p>
            <a:fld id="{EF524F1A-C47F-4AAD-B5B5-D7BE5BBDD784}" type="datetimeFigureOut">
              <a:rPr lang="zh-CN" altLang="en-US" smtClean="0"/>
              <a:t>2021/5/5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4" y="9430547"/>
            <a:ext cx="2945184" cy="497678"/>
          </a:xfrm>
          <a:prstGeom prst="rect">
            <a:avLst/>
          </a:prstGeom>
        </p:spPr>
        <p:txBody>
          <a:bodyPr vert="horz" lIns="91118" tIns="45558" rIns="91118" bIns="45558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50909" y="9430547"/>
            <a:ext cx="2945184" cy="497678"/>
          </a:xfrm>
          <a:prstGeom prst="rect">
            <a:avLst/>
          </a:prstGeom>
        </p:spPr>
        <p:txBody>
          <a:bodyPr vert="horz" lIns="91118" tIns="45558" rIns="91118" bIns="45558" rtlCol="0" anchor="b"/>
          <a:lstStyle>
            <a:lvl1pPr algn="r">
              <a:defRPr sz="1200"/>
            </a:lvl1pPr>
          </a:lstStyle>
          <a:p>
            <a:fld id="{93E2DC26-A217-49F6-A547-D869C4D931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12005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9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5"/>
            <a:ext cx="2943602" cy="4960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7" tIns="45718" rIns="91437" bIns="45718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069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491" y="5"/>
            <a:ext cx="2943601" cy="4960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7" tIns="45718" rIns="91437" bIns="45718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78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6125"/>
            <a:ext cx="4962525" cy="37226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069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294" y="4716858"/>
            <a:ext cx="5439090" cy="446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7" tIns="45718" rIns="91437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8069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30550"/>
            <a:ext cx="2943602" cy="4960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7" tIns="45718" rIns="91437" bIns="45718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069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491" y="9430550"/>
            <a:ext cx="2943601" cy="4960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7" tIns="45718" rIns="91437" bIns="45718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D3B53787-D618-437D-AADA-A5490F8F571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87911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2561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2561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526E9AD7-80F8-49F6-822A-C8E982251FB6}" type="datetime1">
              <a:rPr lang="zh-CN" altLang="en-US"/>
              <a:pPr>
                <a:defRPr/>
              </a:pPr>
              <a:t>2021/5/5</a:t>
            </a:fld>
            <a:endParaRPr lang="en-US" altLang="zh-CN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5853113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zh-CN" altLang="en-US"/>
              <a:t>课</a:t>
            </a:r>
            <a:r>
              <a:rPr lang="en-US" altLang="zh-CN"/>
              <a:t>77</a:t>
            </a:r>
            <a:r>
              <a:rPr lang="zh-CN" altLang="en-US"/>
              <a:t>件制作人：谢希仁</a:t>
            </a:r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273DFF0-7948-4FC7-A7BA-40A77681735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51649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834A5A-4E20-4071-81E5-EE343B78F1BC}" type="datetime1">
              <a:rPr lang="zh-CN" altLang="en-US"/>
              <a:pPr>
                <a:defRPr/>
              </a:pPr>
              <a:t>2021/5/5</a:t>
            </a:fld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课</a:t>
            </a:r>
            <a:r>
              <a:rPr lang="en-US" altLang="zh-CN"/>
              <a:t>77</a:t>
            </a:r>
            <a:r>
              <a:rPr lang="zh-CN" altLang="en-US"/>
              <a:t>件制作人：谢希仁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6AD339-62B5-4F8B-85F7-2F4AC3C8080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41899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969125" y="214313"/>
            <a:ext cx="1974850" cy="56737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042988" y="214313"/>
            <a:ext cx="5773737" cy="56737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DC2354-3FF6-4D71-9B62-818474EE39D4}" type="datetime1">
              <a:rPr lang="zh-CN" altLang="en-US"/>
              <a:pPr>
                <a:defRPr/>
              </a:pPr>
              <a:t>2021/5/5</a:t>
            </a:fld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课</a:t>
            </a:r>
            <a:r>
              <a:rPr lang="en-US" altLang="zh-CN"/>
              <a:t>77</a:t>
            </a:r>
            <a:r>
              <a:rPr lang="zh-CN" altLang="en-US"/>
              <a:t>件制作人：谢希仁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8BF8CA-9CFA-45BF-94EB-BC88F8F5792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679541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1042988" y="1773238"/>
            <a:ext cx="7772400" cy="411480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E14A75-EF4D-447E-B146-CBBE82DB53ED}" type="datetime1">
              <a:rPr lang="zh-CN" altLang="en-US"/>
              <a:pPr>
                <a:defRPr/>
              </a:pPr>
              <a:t>2021/5/5</a:t>
            </a:fld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课</a:t>
            </a:r>
            <a:r>
              <a:rPr lang="en-US" altLang="zh-CN"/>
              <a:t>77</a:t>
            </a:r>
            <a:r>
              <a:rPr lang="zh-CN" altLang="en-US"/>
              <a:t>件制作人：谢希仁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27F75C-A1B1-4B00-BFF0-1575F98B728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09825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9794E8-AA65-4F65-BDE7-94894FCF9E55}" type="datetime1">
              <a:rPr lang="zh-CN" altLang="en-US"/>
              <a:pPr>
                <a:defRPr/>
              </a:pPr>
              <a:t>2021/5/5</a:t>
            </a:fld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课</a:t>
            </a:r>
            <a:r>
              <a:rPr lang="en-US" altLang="zh-CN"/>
              <a:t>77</a:t>
            </a:r>
            <a:r>
              <a:rPr lang="zh-CN" altLang="en-US"/>
              <a:t>件制作人：谢希仁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F97F85-C683-46B6-8EEA-A6BF75F1EF8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72427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8A55AF-BF7B-45CA-8961-05967281F3DA}" type="datetime1">
              <a:rPr lang="zh-CN" altLang="en-US"/>
              <a:pPr>
                <a:defRPr/>
              </a:pPr>
              <a:t>2021/5/5</a:t>
            </a:fld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课</a:t>
            </a:r>
            <a:r>
              <a:rPr lang="en-US" altLang="zh-CN"/>
              <a:t>77</a:t>
            </a:r>
            <a:r>
              <a:rPr lang="zh-CN" altLang="en-US"/>
              <a:t>件制作人：谢希仁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9252E25-CB94-416B-92E9-D5814DF1097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27180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042988" y="1773238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05388" y="1773238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B41BE9-9547-42A1-B4AE-670BA0BAF255}" type="datetime1">
              <a:rPr lang="zh-CN" altLang="en-US"/>
              <a:pPr>
                <a:defRPr/>
              </a:pPr>
              <a:t>2021/5/5</a:t>
            </a:fld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课</a:t>
            </a:r>
            <a:r>
              <a:rPr lang="en-US" altLang="zh-CN"/>
              <a:t>77</a:t>
            </a:r>
            <a:r>
              <a:rPr lang="zh-CN" altLang="en-US"/>
              <a:t>件制作人：谢希仁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6557DF-DDB2-4898-8E2E-78F57399511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32404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E625FF-84DA-4825-99DC-D428600D5376}" type="datetime1">
              <a:rPr lang="zh-CN" altLang="en-US"/>
              <a:pPr>
                <a:defRPr/>
              </a:pPr>
              <a:t>2021/5/5</a:t>
            </a:fld>
            <a:endParaRPr lang="en-US" altLang="zh-CN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课</a:t>
            </a:r>
            <a:r>
              <a:rPr lang="en-US" altLang="zh-CN"/>
              <a:t>77</a:t>
            </a:r>
            <a:r>
              <a:rPr lang="zh-CN" altLang="en-US"/>
              <a:t>件制作人：谢希仁</a:t>
            </a:r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DBF73AB-165C-40DE-9D06-95ACF4A08C3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92919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E7014C-376B-4028-823B-AB6E3A2668B4}" type="datetime1">
              <a:rPr lang="zh-CN" altLang="en-US"/>
              <a:pPr>
                <a:defRPr/>
              </a:pPr>
              <a:t>2021/5/5</a:t>
            </a:fld>
            <a:endParaRPr lang="en-US" altLang="zh-CN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课</a:t>
            </a:r>
            <a:r>
              <a:rPr lang="en-US" altLang="zh-CN"/>
              <a:t>77</a:t>
            </a:r>
            <a:r>
              <a:rPr lang="zh-CN" altLang="en-US"/>
              <a:t>件制作人：谢希仁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5297D69-E35F-490A-A292-0B7497BF2ED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87781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872B8D-C5A9-4146-B449-830C81B80314}" type="datetime1">
              <a:rPr lang="zh-CN" altLang="en-US"/>
              <a:pPr>
                <a:defRPr/>
              </a:pPr>
              <a:t>2021/5/5</a:t>
            </a:fld>
            <a:endParaRPr lang="en-US" altLang="zh-CN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课</a:t>
            </a:r>
            <a:r>
              <a:rPr lang="en-US" altLang="zh-CN"/>
              <a:t>77</a:t>
            </a:r>
            <a:r>
              <a:rPr lang="zh-CN" altLang="en-US"/>
              <a:t>件制作人：谢希仁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526B1E8-34F3-473D-BE66-819B576CEDC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92044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65AA16-1087-4163-9301-7C5679921378}" type="datetime1">
              <a:rPr lang="zh-CN" altLang="en-US"/>
              <a:pPr>
                <a:defRPr/>
              </a:pPr>
              <a:t>2021/5/5</a:t>
            </a:fld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课</a:t>
            </a:r>
            <a:r>
              <a:rPr lang="en-US" altLang="zh-CN"/>
              <a:t>77</a:t>
            </a:r>
            <a:r>
              <a:rPr lang="zh-CN" altLang="en-US"/>
              <a:t>件制作人：谢希仁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96D1D85-150E-4C2D-B2CF-77804B85250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59599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8F049E-8BAA-4530-9FAF-E2E08D1591B1}" type="datetime1">
              <a:rPr lang="zh-CN" altLang="en-US"/>
              <a:pPr>
                <a:defRPr/>
              </a:pPr>
              <a:t>2021/5/5</a:t>
            </a:fld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课</a:t>
            </a:r>
            <a:r>
              <a:rPr lang="en-US" altLang="zh-CN"/>
              <a:t>77</a:t>
            </a:r>
            <a:r>
              <a:rPr lang="zh-CN" altLang="en-US"/>
              <a:t>件制作人：谢希仁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9CB50F-1E4B-41C1-8993-1E5666C05CE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38512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zh-CN" altLang="zh-CN" sz="2400"/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zh-CN" altLang="zh-CN" sz="2400"/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zh-CN" altLang="zh-CN" sz="2400"/>
          </a:p>
        </p:txBody>
      </p:sp>
      <p:sp>
        <p:nvSpPr>
          <p:cNvPr id="24581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zh-CN" altLang="zh-CN" sz="2400"/>
          </a:p>
        </p:txBody>
      </p:sp>
      <p:sp>
        <p:nvSpPr>
          <p:cNvPr id="24582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zh-CN" altLang="zh-CN" sz="2400"/>
          </a:p>
        </p:txBody>
      </p:sp>
      <p:sp>
        <p:nvSpPr>
          <p:cNvPr id="24583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zh-CN" altLang="zh-CN" sz="2400"/>
          </a:p>
        </p:txBody>
      </p:sp>
      <p:sp>
        <p:nvSpPr>
          <p:cNvPr id="24584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zh-CN" altLang="zh-CN" sz="240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42988" y="1773238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458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fld id="{0C17E572-E1B8-4AE4-A67C-98A58A01BD7F}" type="datetime1">
              <a:rPr lang="zh-CN" altLang="en-US"/>
              <a:pPr>
                <a:defRPr/>
              </a:pPr>
              <a:t>2021/5/5</a:t>
            </a:fld>
            <a:endParaRPr lang="en-US" altLang="zh-CN"/>
          </a:p>
        </p:txBody>
      </p:sp>
      <p:sp>
        <p:nvSpPr>
          <p:cNvPr id="2458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248400" y="623728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r>
              <a:rPr lang="zh-CN" altLang="en-US"/>
              <a:t>课</a:t>
            </a:r>
            <a:r>
              <a:rPr lang="en-US" altLang="zh-CN"/>
              <a:t>77</a:t>
            </a:r>
            <a:r>
              <a:rPr lang="zh-CN" altLang="en-US"/>
              <a:t>件制作人：谢希仁</a:t>
            </a:r>
          </a:p>
        </p:txBody>
      </p:sp>
      <p:sp>
        <p:nvSpPr>
          <p:cNvPr id="2458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DA4392C9-BF74-4216-9122-D3CFD39DD0A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76" r:id="rId1"/>
    <p:sldLayoutId id="2147484165" r:id="rId2"/>
    <p:sldLayoutId id="2147484166" r:id="rId3"/>
    <p:sldLayoutId id="2147484167" r:id="rId4"/>
    <p:sldLayoutId id="2147484168" r:id="rId5"/>
    <p:sldLayoutId id="2147484169" r:id="rId6"/>
    <p:sldLayoutId id="2147484170" r:id="rId7"/>
    <p:sldLayoutId id="2147484171" r:id="rId8"/>
    <p:sldLayoutId id="2147484172" r:id="rId9"/>
    <p:sldLayoutId id="2147484173" r:id="rId10"/>
    <p:sldLayoutId id="2147484174" r:id="rId11"/>
    <p:sldLayoutId id="2147484175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333399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333399"/>
          </a:solidFill>
          <a:latin typeface="Arial" charset="0"/>
          <a:ea typeface="黑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333399"/>
          </a:solidFill>
          <a:latin typeface="Arial" charset="0"/>
          <a:ea typeface="黑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333399"/>
          </a:solidFill>
          <a:latin typeface="Arial" charset="0"/>
          <a:ea typeface="黑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333399"/>
          </a:solidFill>
          <a:latin typeface="Arial" charset="0"/>
          <a:ea typeface="黑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rgbClr val="333399"/>
          </a:solidFill>
          <a:latin typeface="Arial" charset="0"/>
          <a:ea typeface="黑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rgbClr val="333399"/>
          </a:solidFill>
          <a:latin typeface="Arial" charset="0"/>
          <a:ea typeface="黑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rgbClr val="333399"/>
          </a:solidFill>
          <a:latin typeface="Arial" charset="0"/>
          <a:ea typeface="黑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rgbClr val="333399"/>
          </a:solidFill>
          <a:latin typeface="Arial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>
          <a:solidFill>
            <a:srgbClr val="333399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>
          <a:solidFill>
            <a:schemeClr val="tx1"/>
          </a:solidFill>
          <a:latin typeface="Tahoma" pitchFamily="34" charset="0"/>
          <a:ea typeface="宋体" pitchFamily="2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Tahoma" pitchFamily="34" charset="0"/>
          <a:ea typeface="宋体" pitchFamily="2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Tahoma" pitchFamily="34" charset="0"/>
          <a:ea typeface="宋体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Tahoma" pitchFamily="34" charset="0"/>
          <a:ea typeface="宋体" pitchFamily="2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Tahoma" pitchFamily="34" charset="0"/>
          <a:ea typeface="宋体" pitchFamily="2" charset="-122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Tahoma" pitchFamily="34" charset="0"/>
          <a:ea typeface="宋体" pitchFamily="2" charset="-122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Tahoma" pitchFamily="34" charset="0"/>
          <a:ea typeface="宋体" pitchFamily="2" charset="-122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Tahoma" pitchFamily="34" charset="0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899592" y="214313"/>
            <a:ext cx="8044383" cy="1462087"/>
          </a:xfrm>
        </p:spPr>
        <p:txBody>
          <a:bodyPr/>
          <a:lstStyle/>
          <a:p>
            <a:pPr>
              <a:buNone/>
            </a:pPr>
            <a:r>
              <a:rPr lang="en-US" altLang="zh-CN" sz="4000" dirty="0">
                <a:solidFill>
                  <a:schemeClr val="tx2"/>
                </a:solidFill>
                <a:ea typeface="宋体" panose="02010600030101010101" pitchFamily="2" charset="-122"/>
              </a:rPr>
              <a:t>3.4 HTML</a:t>
            </a:r>
            <a:r>
              <a:rPr lang="zh-CN" altLang="en-US" sz="4000" dirty="0">
                <a:solidFill>
                  <a:schemeClr val="tx2"/>
                </a:solidFill>
                <a:ea typeface="宋体" panose="02010600030101010101" pitchFamily="2" charset="-122"/>
              </a:rPr>
              <a:t>解析与</a:t>
            </a:r>
            <a:r>
              <a:rPr lang="en-US" altLang="zh-CN" sz="4000" dirty="0">
                <a:solidFill>
                  <a:schemeClr val="tx2"/>
                </a:solidFill>
                <a:ea typeface="宋体" panose="02010600030101010101" pitchFamily="2" charset="-122"/>
              </a:rPr>
              <a:t>Python</a:t>
            </a:r>
            <a:r>
              <a:rPr lang="zh-CN" altLang="en-US" sz="4000" dirty="0">
                <a:solidFill>
                  <a:schemeClr val="tx2"/>
                </a:solidFill>
                <a:ea typeface="宋体" panose="02010600030101010101" pitchFamily="2" charset="-122"/>
              </a:rPr>
              <a:t>实现</a:t>
            </a:r>
            <a:endParaRPr lang="en-US" altLang="zh-CN" sz="4000" dirty="0">
              <a:solidFill>
                <a:schemeClr val="tx2"/>
              </a:solidFill>
              <a:ea typeface="宋体" panose="02010600030101010101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857250" y="1928812"/>
            <a:ext cx="7729538" cy="4092475"/>
          </a:xfrm>
        </p:spPr>
        <p:txBody>
          <a:bodyPr/>
          <a:lstStyle/>
          <a:p>
            <a:pPr>
              <a:buNone/>
            </a:pPr>
            <a:r>
              <a:rPr lang="en-US" altLang="zh-CN" dirty="0"/>
              <a:t>3.4.1 HTML</a:t>
            </a:r>
            <a:r>
              <a:rPr lang="zh-CN" altLang="en-US" dirty="0"/>
              <a:t>与</a:t>
            </a:r>
            <a:r>
              <a:rPr lang="en-US" altLang="zh-CN" dirty="0"/>
              <a:t>CSS</a:t>
            </a:r>
            <a:r>
              <a:rPr lang="zh-CN" altLang="en-US" dirty="0"/>
              <a:t>要素</a:t>
            </a:r>
          </a:p>
          <a:p>
            <a:pPr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3.4.2 </a:t>
            </a:r>
            <a:r>
              <a:rPr lang="en-US" altLang="zh-CN" dirty="0" err="1" smtClean="0">
                <a:solidFill>
                  <a:srgbClr val="FF0000"/>
                </a:solidFill>
              </a:rPr>
              <a:t>BeautifulSoup</a:t>
            </a:r>
            <a:r>
              <a:rPr lang="zh-CN" altLang="en-US" dirty="0" smtClean="0">
                <a:solidFill>
                  <a:srgbClr val="FF0000"/>
                </a:solidFill>
              </a:rPr>
              <a:t>库及对象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altLang="zh-CN" dirty="0" smtClean="0"/>
              <a:t>3.4.3 </a:t>
            </a:r>
            <a:r>
              <a:rPr lang="en-US" altLang="zh-CN" dirty="0" err="1"/>
              <a:t>BeautifulSoup</a:t>
            </a:r>
            <a:r>
              <a:rPr lang="zh-CN" altLang="en-US" dirty="0" smtClean="0"/>
              <a:t>库遍历文档树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/>
              <a:t>3.4.4 </a:t>
            </a:r>
            <a:r>
              <a:rPr lang="en-US" altLang="zh-CN" dirty="0" err="1"/>
              <a:t>BeautifulSoup</a:t>
            </a:r>
            <a:r>
              <a:rPr lang="zh-CN" altLang="en-US" dirty="0" smtClean="0"/>
              <a:t>库搜索文档树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3.4.5 </a:t>
            </a:r>
            <a:r>
              <a:rPr lang="en-US" altLang="zh-CN" dirty="0" err="1"/>
              <a:t>BeautifulSoup</a:t>
            </a:r>
            <a:r>
              <a:rPr lang="zh-CN" altLang="en-US" dirty="0"/>
              <a:t>库查找</a:t>
            </a:r>
            <a:r>
              <a:rPr lang="en-US" altLang="zh-CN" dirty="0" smtClean="0"/>
              <a:t>CSS</a:t>
            </a:r>
            <a:r>
              <a:rPr lang="zh-CN" altLang="en-US" dirty="0" smtClean="0"/>
              <a:t>过滤器</a:t>
            </a:r>
            <a:endParaRPr lang="en-US" altLang="zh-CN" dirty="0"/>
          </a:p>
          <a:p>
            <a:pPr>
              <a:buNone/>
            </a:pPr>
            <a:r>
              <a:rPr lang="en-US" altLang="zh-CN" dirty="0" smtClean="0"/>
              <a:t>3.4.6 Python</a:t>
            </a:r>
            <a:r>
              <a:rPr lang="zh-CN" altLang="en-US" dirty="0" smtClean="0"/>
              <a:t>解析网页实例</a:t>
            </a:r>
            <a:endParaRPr lang="en-US" altLang="zh-CN" dirty="0" smtClean="0"/>
          </a:p>
          <a:p>
            <a:pPr>
              <a:buNone/>
            </a:pPr>
            <a:endParaRPr lang="zh-CN" altLang="en-US" dirty="0"/>
          </a:p>
          <a:p>
            <a:pPr>
              <a:buNone/>
            </a:pPr>
            <a:endParaRPr lang="en-US" altLang="zh-CN" dirty="0" smtClean="0">
              <a:solidFill>
                <a:schemeClr val="tx2"/>
              </a:solidFill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dirty="0" smtClean="0">
                <a:solidFill>
                  <a:schemeClr val="tx2"/>
                </a:solidFill>
                <a:ea typeface="宋体" panose="02010600030101010101" pitchFamily="2" charset="-122"/>
              </a:rPr>
              <a:t> </a:t>
            </a:r>
            <a:endParaRPr lang="zh-CN" altLang="en-US" dirty="0" smtClean="0">
              <a:solidFill>
                <a:schemeClr val="tx2"/>
              </a:solidFill>
              <a:ea typeface="宋体" panose="02010600030101010101" pitchFamily="2" charset="-122"/>
            </a:endParaRPr>
          </a:p>
        </p:txBody>
      </p:sp>
      <p:sp>
        <p:nvSpPr>
          <p:cNvPr id="10244" name="Rectangle 13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21F58FF-7688-4B70-9CFE-2BDE3D298947}" type="slidenum">
              <a:rPr lang="en-US" altLang="zh-CN" sz="1400">
                <a:latin typeface="Arial" panose="020B0604020202020204" pitchFamily="34" charset="0"/>
              </a:rPr>
              <a:pPr eaLnBrk="1" hangingPunct="1"/>
              <a:t>1</a:t>
            </a:fld>
            <a:endParaRPr lang="en-US" altLang="zh-CN" sz="14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4926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054447"/>
          </a:xfrm>
        </p:spPr>
        <p:txBody>
          <a:bodyPr/>
          <a:lstStyle/>
          <a:p>
            <a:r>
              <a:rPr lang="en-US" altLang="zh-CN" dirty="0"/>
              <a:t>3.4.2 </a:t>
            </a:r>
            <a:r>
              <a:rPr lang="en-US" altLang="zh-CN" dirty="0" err="1"/>
              <a:t>BeautifulSoup</a:t>
            </a:r>
            <a:r>
              <a:rPr lang="zh-CN" altLang="en-US" dirty="0"/>
              <a:t>库及对象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97F85-C683-46B6-8EEA-A6BF75F1EF86}" type="slidenum">
              <a:rPr lang="en-US" altLang="zh-CN" smtClean="0"/>
              <a:pPr/>
              <a:t>10</a:t>
            </a:fld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063" y="1556792"/>
            <a:ext cx="8776912" cy="32861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5042244"/>
            <a:ext cx="8548439" cy="118537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矩形标注 7"/>
          <p:cNvSpPr/>
          <p:nvPr/>
        </p:nvSpPr>
        <p:spPr>
          <a:xfrm>
            <a:off x="3706534" y="3789040"/>
            <a:ext cx="2449641" cy="504056"/>
          </a:xfrm>
          <a:prstGeom prst="wedgeRectCallout">
            <a:avLst>
              <a:gd name="adj1" fmla="val -90592"/>
              <a:gd name="adj2" fmla="val 1137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/>
                </a:solidFill>
              </a:rPr>
              <a:t>按标签名抽取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6898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041931"/>
          </a:xfrm>
        </p:spPr>
        <p:txBody>
          <a:bodyPr/>
          <a:lstStyle/>
          <a:p>
            <a:r>
              <a:rPr lang="en-US" altLang="zh-CN" dirty="0"/>
              <a:t>3.4.2 </a:t>
            </a:r>
            <a:r>
              <a:rPr lang="en-US" altLang="zh-CN" dirty="0" err="1"/>
              <a:t>BeautifulSoup</a:t>
            </a:r>
            <a:r>
              <a:rPr lang="zh-CN" altLang="en-US" dirty="0"/>
              <a:t>库及对象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5170" y="1502573"/>
            <a:ext cx="8332415" cy="2104726"/>
          </a:xfrm>
          <a:solidFill>
            <a:schemeClr val="accent2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altLang="zh-CN" sz="2400" dirty="0"/>
              <a:t>Tag</a:t>
            </a:r>
            <a:r>
              <a:rPr lang="zh-CN" altLang="en-US" sz="2400" dirty="0"/>
              <a:t>有很多方法和属性</a:t>
            </a:r>
            <a:r>
              <a:rPr lang="en-US" altLang="zh-CN" sz="2400" dirty="0" smtClean="0"/>
              <a:t>,</a:t>
            </a:r>
            <a:r>
              <a:rPr lang="zh-CN" altLang="en-US" sz="2400" dirty="0" smtClean="0"/>
              <a:t> 最</a:t>
            </a:r>
            <a:r>
              <a:rPr lang="zh-CN" altLang="en-US" sz="2400" dirty="0"/>
              <a:t>重要的属性</a:t>
            </a:r>
            <a:r>
              <a:rPr lang="en-US" altLang="zh-CN" sz="2400" dirty="0"/>
              <a:t>: name</a:t>
            </a:r>
            <a:r>
              <a:rPr lang="zh-CN" altLang="en-US" sz="2400" dirty="0"/>
              <a:t>和</a:t>
            </a:r>
            <a:r>
              <a:rPr lang="en-US" altLang="zh-CN" sz="2400" dirty="0" smtClean="0"/>
              <a:t>attributes</a:t>
            </a:r>
          </a:p>
          <a:p>
            <a:r>
              <a:rPr lang="en-US" altLang="zh-CN" sz="2400" dirty="0" smtClean="0"/>
              <a:t>Name:</a:t>
            </a:r>
            <a:r>
              <a:rPr lang="zh-CN" altLang="en-US" sz="2400" dirty="0" smtClean="0"/>
              <a:t>每个</a:t>
            </a:r>
            <a:r>
              <a:rPr lang="en-US" altLang="zh-CN" sz="2400" dirty="0"/>
              <a:t>tag</a:t>
            </a:r>
            <a:r>
              <a:rPr lang="zh-CN" altLang="en-US" sz="2400" dirty="0"/>
              <a:t>都有自己的</a:t>
            </a:r>
            <a:r>
              <a:rPr lang="zh-CN" altLang="en-US" sz="2400" dirty="0" smtClean="0"/>
              <a:t>名字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获取</a:t>
            </a:r>
            <a:r>
              <a:rPr lang="en-US" altLang="zh-CN" sz="2000" dirty="0" smtClean="0"/>
              <a:t>tag</a:t>
            </a:r>
            <a:r>
              <a:rPr lang="zh-CN" altLang="en-US" sz="2000" dirty="0" smtClean="0"/>
              <a:t>名字</a:t>
            </a:r>
            <a:r>
              <a:rPr lang="en-US" altLang="zh-CN" sz="2000" dirty="0" smtClean="0"/>
              <a:t>:</a:t>
            </a:r>
          </a:p>
          <a:p>
            <a:pPr lvl="1"/>
            <a:r>
              <a:rPr lang="zh-CN" altLang="en-US" sz="2000" dirty="0" smtClean="0"/>
              <a:t>改变</a:t>
            </a:r>
            <a:r>
              <a:rPr lang="en-US" altLang="zh-CN" sz="2000" dirty="0" smtClean="0"/>
              <a:t>tag</a:t>
            </a:r>
            <a:r>
              <a:rPr lang="zh-CN" altLang="en-US" sz="2000" dirty="0" smtClean="0"/>
              <a:t>名字：影响</a:t>
            </a:r>
            <a:r>
              <a:rPr lang="zh-CN" altLang="en-US" sz="2000" dirty="0"/>
              <a:t>所有通过当前</a:t>
            </a:r>
            <a:r>
              <a:rPr lang="en-US" altLang="zh-CN" sz="2000" dirty="0"/>
              <a:t>Beautiful Soup</a:t>
            </a:r>
            <a:r>
              <a:rPr lang="zh-CN" altLang="en-US" sz="2000" dirty="0"/>
              <a:t>对象生成的</a:t>
            </a:r>
            <a:r>
              <a:rPr lang="en-US" altLang="zh-CN" sz="2000" dirty="0"/>
              <a:t>HTML</a:t>
            </a:r>
            <a:r>
              <a:rPr lang="zh-CN" altLang="en-US" sz="2000" dirty="0" smtClean="0"/>
              <a:t>文档。</a:t>
            </a:r>
            <a:endParaRPr lang="en-US" altLang="zh-CN" sz="2000" dirty="0" smtClean="0"/>
          </a:p>
          <a:p>
            <a:endParaRPr lang="en-US" altLang="zh-CN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97F85-C683-46B6-8EEA-A6BF75F1EF86}" type="slidenum">
              <a:rPr lang="en-US" altLang="zh-CN" smtClean="0"/>
              <a:pPr/>
              <a:t>11</a:t>
            </a:fld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5816" y="2336239"/>
            <a:ext cx="1143000" cy="4572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9792" y="3105926"/>
            <a:ext cx="2878638" cy="479773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504" y="3660522"/>
            <a:ext cx="8933079" cy="129614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5290" y="5150045"/>
            <a:ext cx="1321758" cy="85313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72639" y="4931740"/>
            <a:ext cx="6663857" cy="154056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8" name="直接箭头连接符 7"/>
          <p:cNvCxnSpPr>
            <a:endCxn id="11" idx="0"/>
          </p:cNvCxnSpPr>
          <p:nvPr/>
        </p:nvCxnSpPr>
        <p:spPr>
          <a:xfrm flipH="1">
            <a:off x="1086169" y="2636912"/>
            <a:ext cx="660879" cy="251313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2431898" y="3101312"/>
            <a:ext cx="912547" cy="1979258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标注 13"/>
          <p:cNvSpPr/>
          <p:nvPr/>
        </p:nvSpPr>
        <p:spPr>
          <a:xfrm>
            <a:off x="6373069" y="5072556"/>
            <a:ext cx="2520280" cy="504056"/>
          </a:xfrm>
          <a:prstGeom prst="wedgeRectCallout">
            <a:avLst>
              <a:gd name="adj1" fmla="val -145166"/>
              <a:gd name="adj2" fmla="val 9865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000" dirty="0" smtClean="0">
                <a:solidFill>
                  <a:schemeClr val="tx1"/>
                </a:solidFill>
              </a:rPr>
              <a:t>两个</a:t>
            </a:r>
            <a:r>
              <a:rPr lang="en-US" altLang="zh-CN" sz="2000" dirty="0" smtClean="0">
                <a:solidFill>
                  <a:schemeClr val="tx1"/>
                </a:solidFill>
              </a:rPr>
              <a:t>b,</a:t>
            </a:r>
            <a:r>
              <a:rPr lang="zh-CN" altLang="en-US" sz="2000" dirty="0" smtClean="0">
                <a:solidFill>
                  <a:schemeClr val="tx1"/>
                </a:solidFill>
              </a:rPr>
              <a:t>修改了第</a:t>
            </a:r>
            <a:r>
              <a:rPr lang="en-US" altLang="zh-CN" sz="2000" dirty="0" smtClean="0">
                <a:solidFill>
                  <a:schemeClr val="tx1"/>
                </a:solidFill>
              </a:rPr>
              <a:t>1</a:t>
            </a:r>
            <a:r>
              <a:rPr lang="zh-CN" altLang="en-US" sz="2000" dirty="0" smtClean="0">
                <a:solidFill>
                  <a:schemeClr val="tx1"/>
                </a:solidFill>
              </a:rPr>
              <a:t>个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7" name="椭圆 6"/>
          <p:cNvSpPr/>
          <p:nvPr/>
        </p:nvSpPr>
        <p:spPr>
          <a:xfrm>
            <a:off x="2195736" y="3789040"/>
            <a:ext cx="236162" cy="360040"/>
          </a:xfrm>
          <a:prstGeom prst="ellipse">
            <a:avLst/>
          </a:pr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4983910" y="3789040"/>
            <a:ext cx="308170" cy="360040"/>
          </a:xfrm>
          <a:prstGeom prst="ellipse">
            <a:avLst/>
          </a:pr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2876695" y="5661248"/>
            <a:ext cx="1224136" cy="432048"/>
          </a:xfrm>
          <a:prstGeom prst="ellipse">
            <a:avLst/>
          </a:pr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7479124" y="5671193"/>
            <a:ext cx="1557372" cy="360040"/>
          </a:xfrm>
          <a:prstGeom prst="ellipse">
            <a:avLst/>
          </a:pr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078" y="5936213"/>
            <a:ext cx="2304257" cy="696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811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7" grpId="0" animBg="1"/>
      <p:bldP spid="15" grpId="0" animBg="1"/>
      <p:bldP spid="16" grpId="0" animBg="1"/>
      <p:bldP spid="1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860445"/>
          </a:xfrm>
        </p:spPr>
        <p:txBody>
          <a:bodyPr/>
          <a:lstStyle/>
          <a:p>
            <a:r>
              <a:rPr lang="en-US" altLang="zh-CN" dirty="0"/>
              <a:t>3.4.2 </a:t>
            </a:r>
            <a:r>
              <a:rPr lang="en-US" altLang="zh-CN" dirty="0" err="1"/>
              <a:t>BeautifulSoup</a:t>
            </a:r>
            <a:r>
              <a:rPr lang="zh-CN" altLang="en-US" dirty="0"/>
              <a:t>库及对象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1052736"/>
            <a:ext cx="8604448" cy="1704047"/>
          </a:xfrm>
          <a:solidFill>
            <a:schemeClr val="accent2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altLang="zh-CN" sz="2400" dirty="0" smtClean="0"/>
              <a:t>Attributes:</a:t>
            </a:r>
            <a:r>
              <a:rPr lang="zh-CN" altLang="en-US" sz="2400" dirty="0" smtClean="0"/>
              <a:t>一</a:t>
            </a:r>
            <a:r>
              <a:rPr lang="zh-CN" altLang="en-US" sz="2400" dirty="0"/>
              <a:t>个</a:t>
            </a:r>
            <a:r>
              <a:rPr lang="en-US" altLang="zh-CN" sz="2400" dirty="0"/>
              <a:t>tag</a:t>
            </a:r>
            <a:r>
              <a:rPr lang="zh-CN" altLang="en-US" sz="2400" dirty="0"/>
              <a:t>可能有很多个</a:t>
            </a:r>
            <a:r>
              <a:rPr lang="zh-CN" altLang="en-US" sz="2400" dirty="0" smtClean="0"/>
              <a:t>属性，操作方法同字典</a:t>
            </a:r>
            <a:r>
              <a:rPr lang="zh-CN" altLang="en-US" sz="2400" dirty="0"/>
              <a:t>变量</a:t>
            </a:r>
            <a:endParaRPr lang="en-US" altLang="zh-CN" sz="2400" dirty="0" smtClean="0"/>
          </a:p>
          <a:p>
            <a:pPr lvl="1"/>
            <a:r>
              <a:rPr lang="en-US" altLang="zh-CN" sz="2200" dirty="0" smtClean="0"/>
              <a:t>tag </a:t>
            </a:r>
            <a:r>
              <a:rPr lang="en-US" altLang="zh-CN" sz="2200" dirty="0"/>
              <a:t>&lt;b class="boldest"&gt; </a:t>
            </a:r>
            <a:r>
              <a:rPr lang="zh-CN" altLang="en-US" sz="2200" dirty="0" smtClean="0"/>
              <a:t>有 </a:t>
            </a:r>
            <a:r>
              <a:rPr lang="zh-CN" altLang="en-US" sz="2200" dirty="0"/>
              <a:t>“</a:t>
            </a:r>
            <a:r>
              <a:rPr lang="en-US" altLang="zh-CN" sz="2200" dirty="0"/>
              <a:t>class” </a:t>
            </a:r>
            <a:r>
              <a:rPr lang="zh-CN" altLang="en-US" sz="2200" dirty="0" smtClean="0"/>
              <a:t>属性</a:t>
            </a:r>
            <a:r>
              <a:rPr lang="en-US" altLang="zh-CN" sz="2200" dirty="0"/>
              <a:t>,</a:t>
            </a:r>
            <a:r>
              <a:rPr lang="zh-CN" altLang="en-US" sz="2200" dirty="0"/>
              <a:t>值为 “</a:t>
            </a:r>
            <a:r>
              <a:rPr lang="en-US" altLang="zh-CN" sz="2200" dirty="0"/>
              <a:t>boldest</a:t>
            </a:r>
            <a:r>
              <a:rPr lang="en-US" altLang="zh-CN" sz="2200" dirty="0" smtClean="0"/>
              <a:t>”</a:t>
            </a:r>
          </a:p>
          <a:p>
            <a:pPr lvl="1"/>
            <a:r>
              <a:rPr lang="zh-CN" altLang="en-US" sz="2200" dirty="0" smtClean="0"/>
              <a:t>取属性：</a:t>
            </a:r>
            <a:endParaRPr lang="en-US" altLang="zh-CN" sz="2200" dirty="0" smtClean="0"/>
          </a:p>
          <a:p>
            <a:pPr lvl="1"/>
            <a:r>
              <a:rPr lang="zh-CN" altLang="en-US" sz="2200" dirty="0"/>
              <a:t>增删</a:t>
            </a:r>
            <a:r>
              <a:rPr lang="zh-CN" altLang="en-US" sz="2200" dirty="0" smtClean="0"/>
              <a:t>改属性：</a:t>
            </a:r>
            <a:endParaRPr lang="en-US" altLang="zh-CN" sz="2200" dirty="0" smtClean="0"/>
          </a:p>
          <a:p>
            <a:pPr lvl="1"/>
            <a:endParaRPr lang="en-US" altLang="zh-CN" sz="2000" dirty="0"/>
          </a:p>
          <a:p>
            <a:pPr lvl="1"/>
            <a:endParaRPr lang="zh-CN" altLang="en-US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042150" y="5667574"/>
            <a:ext cx="1905000" cy="457200"/>
          </a:xfrm>
        </p:spPr>
        <p:txBody>
          <a:bodyPr/>
          <a:lstStyle/>
          <a:p>
            <a:fld id="{D5F97F85-C683-46B6-8EEA-A6BF75F1EF86}" type="slidenum">
              <a:rPr lang="en-US" altLang="zh-CN" smtClean="0"/>
              <a:pPr/>
              <a:t>12</a:t>
            </a:fld>
            <a:endParaRPr lang="en-US" altLang="zh-CN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7784" y="1844402"/>
            <a:ext cx="1285875" cy="4667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4693" y="2320299"/>
            <a:ext cx="3386147" cy="39211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5135" y="2311127"/>
            <a:ext cx="2304545" cy="401289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370" y="2765955"/>
            <a:ext cx="9057134" cy="59103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2409" y="3483923"/>
            <a:ext cx="1162050" cy="80562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1747" y="5139455"/>
            <a:ext cx="1885950" cy="82826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43903" y="3483923"/>
            <a:ext cx="6115388" cy="254038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78658" y="4800517"/>
            <a:ext cx="2388840" cy="129916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13" name="直接箭头连接符 12"/>
          <p:cNvCxnSpPr/>
          <p:nvPr/>
        </p:nvCxnSpPr>
        <p:spPr>
          <a:xfrm flipH="1">
            <a:off x="827584" y="2204864"/>
            <a:ext cx="735600" cy="1248966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1835696" y="2712416"/>
            <a:ext cx="504056" cy="86060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右箭头 5"/>
          <p:cNvSpPr/>
          <p:nvPr/>
        </p:nvSpPr>
        <p:spPr>
          <a:xfrm>
            <a:off x="3943164" y="4659462"/>
            <a:ext cx="2382722" cy="1008112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</a:rPr>
              <a:t>Class</a:t>
            </a:r>
            <a:r>
              <a:rPr lang="zh-CN" altLang="en-US" sz="2000" dirty="0" smtClean="0">
                <a:solidFill>
                  <a:schemeClr val="tx1"/>
                </a:solidFill>
              </a:rPr>
              <a:t>被删除后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17" name="矩形标注 16"/>
          <p:cNvSpPr/>
          <p:nvPr/>
        </p:nvSpPr>
        <p:spPr>
          <a:xfrm>
            <a:off x="5412838" y="3418535"/>
            <a:ext cx="2284594" cy="384396"/>
          </a:xfrm>
          <a:prstGeom prst="wedgeRectCallout">
            <a:avLst>
              <a:gd name="adj1" fmla="val -91515"/>
              <a:gd name="adj2" fmla="val 24949"/>
            </a:avLst>
          </a:prstGeom>
          <a:solidFill>
            <a:srgbClr val="FF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000" dirty="0" smtClean="0">
                <a:solidFill>
                  <a:schemeClr val="tx1"/>
                </a:solidFill>
              </a:rPr>
              <a:t>已有属性，修改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18" name="矩形标注 17"/>
          <p:cNvSpPr/>
          <p:nvPr/>
        </p:nvSpPr>
        <p:spPr>
          <a:xfrm>
            <a:off x="4499992" y="3862079"/>
            <a:ext cx="2284594" cy="384396"/>
          </a:xfrm>
          <a:prstGeom prst="wedgeRectCallout">
            <a:avLst>
              <a:gd name="adj1" fmla="val -92648"/>
              <a:gd name="adj2" fmla="val -22178"/>
            </a:avLst>
          </a:prstGeom>
          <a:solidFill>
            <a:srgbClr val="FF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000" dirty="0" smtClean="0">
                <a:solidFill>
                  <a:schemeClr val="tx1"/>
                </a:solidFill>
              </a:rPr>
              <a:t>没有属性，添加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34905" y="5997812"/>
            <a:ext cx="3678754" cy="734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985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7" grpId="0" animBg="1"/>
      <p:bldP spid="1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476672"/>
            <a:ext cx="7848872" cy="2119343"/>
          </a:xfr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altLang="zh-CN" sz="2400" dirty="0" smtClean="0"/>
              <a:t>2)</a:t>
            </a:r>
            <a:r>
              <a:rPr lang="en-US" altLang="zh-CN" sz="2400" dirty="0" err="1" smtClean="0"/>
              <a:t>NavigableString</a:t>
            </a:r>
            <a:r>
              <a:rPr lang="zh-CN" altLang="en-US" sz="2400" dirty="0" smtClean="0"/>
              <a:t>对象</a:t>
            </a:r>
            <a:endParaRPr lang="en-US" altLang="zh-CN" sz="2400" dirty="0"/>
          </a:p>
          <a:p>
            <a:pPr lvl="1"/>
            <a:r>
              <a:rPr lang="zh-CN" altLang="en-US" sz="2200" dirty="0"/>
              <a:t>意思是可以遍历的</a:t>
            </a:r>
            <a:r>
              <a:rPr lang="zh-CN" altLang="en-US" sz="2200" dirty="0" smtClean="0"/>
              <a:t>字符串</a:t>
            </a:r>
            <a:endParaRPr lang="en-US" altLang="zh-CN" sz="2200" dirty="0" smtClean="0"/>
          </a:p>
          <a:p>
            <a:pPr lvl="1"/>
            <a:r>
              <a:rPr lang="zh-CN" altLang="en-US" sz="2200" dirty="0" smtClean="0"/>
              <a:t>标签</a:t>
            </a:r>
            <a:r>
              <a:rPr lang="zh-CN" altLang="en-US" sz="2200" dirty="0"/>
              <a:t>内部的</a:t>
            </a:r>
            <a:r>
              <a:rPr lang="zh-CN" altLang="en-US" sz="2200" dirty="0" smtClean="0"/>
              <a:t>文字是</a:t>
            </a:r>
            <a:r>
              <a:rPr lang="en-US" altLang="zh-CN" sz="2200" dirty="0" err="1" smtClean="0"/>
              <a:t>NavigableString</a:t>
            </a:r>
            <a:r>
              <a:rPr lang="zh-CN" altLang="en-US" sz="2200" dirty="0"/>
              <a:t>对象</a:t>
            </a:r>
          </a:p>
          <a:p>
            <a:pPr lvl="2"/>
            <a:r>
              <a:rPr lang="zh-CN" altLang="en-US" sz="2000" dirty="0" smtClean="0"/>
              <a:t>调用</a:t>
            </a:r>
            <a:r>
              <a:rPr lang="en-US" altLang="zh-CN" sz="2000" dirty="0"/>
              <a:t>tag</a:t>
            </a:r>
            <a:r>
              <a:rPr lang="zh-CN" altLang="en-US" sz="2000" dirty="0"/>
              <a:t>的</a:t>
            </a:r>
            <a:r>
              <a:rPr lang="en-US" altLang="zh-CN" sz="2000" dirty="0"/>
              <a:t>string</a:t>
            </a:r>
            <a:r>
              <a:rPr lang="zh-CN" altLang="en-US" sz="2000" dirty="0"/>
              <a:t>属性获得该</a:t>
            </a:r>
            <a:r>
              <a:rPr lang="en-US" altLang="zh-CN" sz="2000" dirty="0"/>
              <a:t>Tag</a:t>
            </a:r>
            <a:r>
              <a:rPr lang="zh-CN" altLang="en-US" sz="2000" dirty="0"/>
              <a:t>下的</a:t>
            </a:r>
            <a:r>
              <a:rPr lang="zh-CN" altLang="en-US" sz="2000" dirty="0" smtClean="0"/>
              <a:t>字符串</a:t>
            </a:r>
            <a:endParaRPr lang="en-US" altLang="zh-CN" sz="2000" dirty="0" smtClean="0"/>
          </a:p>
          <a:p>
            <a:pPr lvl="2"/>
            <a:r>
              <a:rPr lang="en-US" altLang="zh-CN" sz="2000" dirty="0"/>
              <a:t>tag</a:t>
            </a:r>
            <a:r>
              <a:rPr lang="zh-CN" altLang="en-US" sz="2000" dirty="0"/>
              <a:t>的</a:t>
            </a:r>
            <a:r>
              <a:rPr lang="en-US" altLang="zh-CN" sz="2000" dirty="0"/>
              <a:t>string</a:t>
            </a:r>
            <a:r>
              <a:rPr lang="zh-CN" altLang="en-US" sz="2000" dirty="0"/>
              <a:t>的对象类型是</a:t>
            </a:r>
            <a:r>
              <a:rPr lang="en-US" altLang="zh-CN" sz="2000" dirty="0" err="1" smtClean="0"/>
              <a:t>NavigableString</a:t>
            </a:r>
            <a:endParaRPr lang="en-US" altLang="zh-CN" sz="20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97F85-C683-46B6-8EEA-A6BF75F1EF86}" type="slidenum">
              <a:rPr lang="en-US" altLang="zh-CN" smtClean="0"/>
              <a:pPr/>
              <a:t>13</a:t>
            </a:fld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17" y="2852936"/>
            <a:ext cx="8933079" cy="146867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4724259"/>
            <a:ext cx="4306854" cy="148010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矩形标注 6"/>
          <p:cNvSpPr/>
          <p:nvPr/>
        </p:nvSpPr>
        <p:spPr>
          <a:xfrm>
            <a:off x="5220072" y="4198442"/>
            <a:ext cx="3727078" cy="1193728"/>
          </a:xfrm>
          <a:prstGeom prst="wedgeRectCallout">
            <a:avLst>
              <a:gd name="adj1" fmla="val -58708"/>
              <a:gd name="adj2" fmla="val 1017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200" dirty="0">
                <a:solidFill>
                  <a:schemeClr val="tx1"/>
                </a:solidFill>
              </a:rPr>
              <a:t>调用</a:t>
            </a:r>
            <a:r>
              <a:rPr lang="en-US" altLang="zh-CN" sz="2200" dirty="0">
                <a:solidFill>
                  <a:schemeClr val="tx1"/>
                </a:solidFill>
              </a:rPr>
              <a:t>tag</a:t>
            </a:r>
            <a:r>
              <a:rPr lang="zh-CN" altLang="en-US" sz="2200" dirty="0">
                <a:solidFill>
                  <a:schemeClr val="tx1"/>
                </a:solidFill>
              </a:rPr>
              <a:t>的</a:t>
            </a:r>
            <a:r>
              <a:rPr lang="en-US" altLang="zh-CN" sz="2200" dirty="0">
                <a:solidFill>
                  <a:schemeClr val="tx1"/>
                </a:solidFill>
              </a:rPr>
              <a:t>string</a:t>
            </a:r>
            <a:r>
              <a:rPr lang="zh-CN" altLang="en-US" sz="2200" dirty="0">
                <a:solidFill>
                  <a:schemeClr val="tx1"/>
                </a:solidFill>
              </a:rPr>
              <a:t>属性获得该</a:t>
            </a:r>
            <a:r>
              <a:rPr lang="en-US" altLang="zh-CN" sz="2200" dirty="0">
                <a:solidFill>
                  <a:schemeClr val="tx1"/>
                </a:solidFill>
              </a:rPr>
              <a:t>Tag</a:t>
            </a:r>
            <a:r>
              <a:rPr lang="zh-CN" altLang="en-US" sz="2200" dirty="0">
                <a:solidFill>
                  <a:schemeClr val="tx1"/>
                </a:solidFill>
              </a:rPr>
              <a:t>下的</a:t>
            </a:r>
            <a:r>
              <a:rPr lang="zh-CN" altLang="en-US" sz="2200" dirty="0" smtClean="0">
                <a:solidFill>
                  <a:schemeClr val="tx1"/>
                </a:solidFill>
              </a:rPr>
              <a:t>字符串</a:t>
            </a:r>
            <a:endParaRPr lang="en-US" altLang="zh-CN" sz="2200" dirty="0" smtClean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200" dirty="0" smtClean="0">
                <a:solidFill>
                  <a:schemeClr val="tx1"/>
                </a:solidFill>
              </a:rPr>
              <a:t>注意</a:t>
            </a:r>
            <a:r>
              <a:rPr lang="en-US" altLang="zh-CN" sz="2200" dirty="0" smtClean="0">
                <a:solidFill>
                  <a:schemeClr val="tx1"/>
                </a:solidFill>
              </a:rPr>
              <a:t>Tag</a:t>
            </a:r>
            <a:r>
              <a:rPr lang="zh-CN" altLang="en-US" sz="2200" dirty="0" smtClean="0">
                <a:solidFill>
                  <a:schemeClr val="tx1"/>
                </a:solidFill>
              </a:rPr>
              <a:t>必须是叶节点</a:t>
            </a:r>
            <a:endParaRPr lang="zh-CN" altLang="en-US" sz="2200" dirty="0">
              <a:solidFill>
                <a:schemeClr val="tx1"/>
              </a:solidFill>
            </a:endParaRPr>
          </a:p>
        </p:txBody>
      </p:sp>
      <p:sp>
        <p:nvSpPr>
          <p:cNvPr id="8" name="矩形标注 7"/>
          <p:cNvSpPr/>
          <p:nvPr/>
        </p:nvSpPr>
        <p:spPr>
          <a:xfrm>
            <a:off x="5341693" y="5475620"/>
            <a:ext cx="3400914" cy="881288"/>
          </a:xfrm>
          <a:prstGeom prst="wedgeRectCallout">
            <a:avLst>
              <a:gd name="adj1" fmla="val -72325"/>
              <a:gd name="adj2" fmla="val 67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200" dirty="0" smtClean="0">
                <a:solidFill>
                  <a:schemeClr val="tx1"/>
                </a:solidFill>
              </a:rPr>
              <a:t>tag</a:t>
            </a:r>
            <a:r>
              <a:rPr lang="zh-CN" altLang="en-US" sz="2200" dirty="0">
                <a:solidFill>
                  <a:schemeClr val="tx1"/>
                </a:solidFill>
              </a:rPr>
              <a:t>的</a:t>
            </a:r>
            <a:r>
              <a:rPr lang="en-US" altLang="zh-CN" sz="2200" dirty="0" smtClean="0">
                <a:solidFill>
                  <a:schemeClr val="tx1"/>
                </a:solidFill>
              </a:rPr>
              <a:t>string</a:t>
            </a:r>
            <a:r>
              <a:rPr lang="zh-CN" altLang="en-US" sz="2200" dirty="0" smtClean="0">
                <a:solidFill>
                  <a:schemeClr val="tx1"/>
                </a:solidFill>
              </a:rPr>
              <a:t>的对象类型是</a:t>
            </a:r>
            <a:r>
              <a:rPr lang="en-US" altLang="zh-CN" sz="2200" dirty="0" err="1">
                <a:solidFill>
                  <a:schemeClr val="tx1"/>
                </a:solidFill>
              </a:rPr>
              <a:t>NavigableString</a:t>
            </a:r>
            <a:endParaRPr lang="zh-CN" altLang="en-US" sz="2200" dirty="0">
              <a:solidFill>
                <a:schemeClr val="tx1"/>
              </a:solidFill>
            </a:endParaRPr>
          </a:p>
        </p:txBody>
      </p:sp>
      <p:sp>
        <p:nvSpPr>
          <p:cNvPr id="10" name="椭圆 9"/>
          <p:cNvSpPr/>
          <p:nvPr/>
        </p:nvSpPr>
        <p:spPr>
          <a:xfrm>
            <a:off x="3707904" y="2879268"/>
            <a:ext cx="1296144" cy="62174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5696" y="4411069"/>
            <a:ext cx="3073896" cy="768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980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3.4.2 </a:t>
            </a:r>
            <a:r>
              <a:rPr lang="en-US" altLang="zh-CN" dirty="0" err="1"/>
              <a:t>BeautifulSoup</a:t>
            </a:r>
            <a:r>
              <a:rPr lang="zh-CN" altLang="en-US" dirty="0"/>
              <a:t>库及对象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如果提取的</a:t>
            </a:r>
            <a:r>
              <a:rPr lang="en-US" altLang="zh-CN" sz="2400" dirty="0"/>
              <a:t>Tag</a:t>
            </a:r>
            <a:r>
              <a:rPr lang="zh-CN" altLang="en-US" sz="2400" dirty="0"/>
              <a:t>并非叶节点，则无法使用</a:t>
            </a:r>
            <a:r>
              <a:rPr lang="en-US" altLang="zh-CN" sz="2400" dirty="0"/>
              <a:t>.string</a:t>
            </a:r>
            <a:r>
              <a:rPr lang="zh-CN" altLang="en-US" sz="2400" dirty="0"/>
              <a:t>方法获取该节点下的字符串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97F85-C683-46B6-8EEA-A6BF75F1EF86}" type="slidenum">
              <a:rPr lang="en-US" altLang="zh-CN" smtClean="0"/>
              <a:pPr/>
              <a:t>14</a:t>
            </a:fld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2679701"/>
            <a:ext cx="8677275" cy="3563937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>
          <a:xfrm>
            <a:off x="251520" y="5805264"/>
            <a:ext cx="1368152" cy="504056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8517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3172" y="500298"/>
            <a:ext cx="7987804" cy="2808312"/>
          </a:xfr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altLang="zh-CN" sz="2400" dirty="0" smtClean="0"/>
              <a:t>3)</a:t>
            </a:r>
            <a:r>
              <a:rPr lang="en-US" altLang="zh-CN" sz="2400" dirty="0" err="1" smtClean="0"/>
              <a:t>BeautifulSoup</a:t>
            </a:r>
            <a:r>
              <a:rPr lang="zh-CN" altLang="en-US" sz="2400" dirty="0" smtClean="0"/>
              <a:t>对象</a:t>
            </a:r>
            <a:endParaRPr lang="en-US" altLang="zh-CN" sz="2400" dirty="0" smtClean="0"/>
          </a:p>
          <a:p>
            <a:pPr lvl="1"/>
            <a:r>
              <a:rPr lang="zh-CN" altLang="en-US" sz="2200" dirty="0" smtClean="0"/>
              <a:t>表示</a:t>
            </a:r>
            <a:r>
              <a:rPr lang="en-US" altLang="zh-CN" sz="2000" dirty="0" err="1"/>
              <a:t>BeautifulSoup</a:t>
            </a:r>
            <a:r>
              <a:rPr lang="zh-CN" altLang="en-US" sz="2200" dirty="0" smtClean="0"/>
              <a:t>解析后文档</a:t>
            </a:r>
            <a:r>
              <a:rPr lang="zh-CN" altLang="en-US" sz="2200" dirty="0"/>
              <a:t>的全部内容</a:t>
            </a:r>
            <a:r>
              <a:rPr lang="zh-CN" altLang="en-US" sz="2200" dirty="0" smtClean="0"/>
              <a:t>，很多</a:t>
            </a:r>
            <a:r>
              <a:rPr lang="zh-CN" altLang="en-US" sz="2200" dirty="0"/>
              <a:t>时候可以把它当作一个特殊的</a:t>
            </a:r>
            <a:r>
              <a:rPr lang="en-US" altLang="zh-CN" sz="2200" dirty="0"/>
              <a:t>Tag </a:t>
            </a:r>
            <a:r>
              <a:rPr lang="zh-CN" altLang="en-US" sz="2200" dirty="0" smtClean="0"/>
              <a:t>对象</a:t>
            </a:r>
            <a:endParaRPr lang="en-US" altLang="zh-CN" sz="2200" dirty="0" smtClean="0"/>
          </a:p>
          <a:p>
            <a:pPr lvl="1"/>
            <a:r>
              <a:rPr lang="zh-CN" altLang="en-US" sz="2200" dirty="0" smtClean="0"/>
              <a:t>支持</a:t>
            </a:r>
            <a:r>
              <a:rPr lang="zh-CN" altLang="en-US" sz="2200" dirty="0"/>
              <a:t>遍历文档树和搜索文档树中描述的大部分方法。 </a:t>
            </a:r>
          </a:p>
          <a:p>
            <a:pPr lvl="1"/>
            <a:r>
              <a:rPr lang="en-US" altLang="zh-CN" sz="2200" dirty="0" err="1" smtClean="0"/>
              <a:t>BeautifulSoup</a:t>
            </a:r>
            <a:r>
              <a:rPr lang="zh-CN" altLang="en-US" sz="2200" dirty="0" smtClean="0"/>
              <a:t>对象没有</a:t>
            </a:r>
            <a:r>
              <a:rPr lang="en-US" altLang="zh-CN" sz="2200" dirty="0"/>
              <a:t>name</a:t>
            </a:r>
            <a:r>
              <a:rPr lang="zh-CN" altLang="en-US" sz="2200" dirty="0"/>
              <a:t>和</a:t>
            </a:r>
            <a:r>
              <a:rPr lang="en-US" altLang="zh-CN" sz="2200" dirty="0"/>
              <a:t>attribute</a:t>
            </a:r>
            <a:r>
              <a:rPr lang="zh-CN" altLang="en-US" sz="2200" dirty="0" smtClean="0"/>
              <a:t>属性，一般</a:t>
            </a:r>
            <a:r>
              <a:rPr lang="zh-CN" altLang="en-US" sz="2200" dirty="0"/>
              <a:t>包含值</a:t>
            </a:r>
            <a:r>
              <a:rPr lang="zh-CN" altLang="en-US" sz="2200" dirty="0" smtClean="0"/>
              <a:t>为“</a:t>
            </a:r>
            <a:r>
              <a:rPr lang="en-US" altLang="zh-CN" sz="2200" dirty="0" smtClean="0"/>
              <a:t>[</a:t>
            </a:r>
            <a:r>
              <a:rPr lang="en-US" altLang="zh-CN" sz="2200" dirty="0"/>
              <a:t>document</a:t>
            </a:r>
            <a:r>
              <a:rPr lang="en-US" altLang="zh-CN" sz="2200" dirty="0" smtClean="0"/>
              <a:t>]</a:t>
            </a:r>
            <a:r>
              <a:rPr lang="zh-CN" altLang="en-US" sz="2200" dirty="0" smtClean="0"/>
              <a:t>”的</a:t>
            </a:r>
            <a:r>
              <a:rPr lang="zh-CN" altLang="en-US" sz="2200" dirty="0"/>
              <a:t>特殊属性</a:t>
            </a:r>
            <a:r>
              <a:rPr lang="en-US" altLang="zh-CN" sz="2200" dirty="0"/>
              <a:t>.</a:t>
            </a:r>
            <a:r>
              <a:rPr lang="en-US" altLang="zh-CN" sz="2200" dirty="0" smtClean="0"/>
              <a:t>name</a:t>
            </a:r>
          </a:p>
          <a:p>
            <a:pPr lvl="1"/>
            <a:r>
              <a:rPr lang="zh-CN" altLang="en-US" sz="2200" dirty="0"/>
              <a:t>例如：可以分别获取它的类型，名称，以及</a:t>
            </a:r>
            <a:r>
              <a:rPr lang="zh-CN" altLang="en-US" sz="2200" dirty="0" smtClean="0"/>
              <a:t>属性</a:t>
            </a:r>
            <a:endParaRPr lang="zh-CN" altLang="en-US" sz="2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007833" y="6296744"/>
            <a:ext cx="1905000" cy="457200"/>
          </a:xfrm>
        </p:spPr>
        <p:txBody>
          <a:bodyPr/>
          <a:lstStyle/>
          <a:p>
            <a:fld id="{D5F97F85-C683-46B6-8EEA-A6BF75F1EF86}" type="slidenum">
              <a:rPr lang="en-US" altLang="zh-CN" smtClean="0"/>
              <a:pPr/>
              <a:t>15</a:t>
            </a:fld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172" y="3422417"/>
            <a:ext cx="8303978" cy="189389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782" y="5344244"/>
            <a:ext cx="2305050" cy="11811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2507" y="5392253"/>
            <a:ext cx="2009134" cy="116765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矩形标注 7"/>
          <p:cNvSpPr/>
          <p:nvPr/>
        </p:nvSpPr>
        <p:spPr>
          <a:xfrm>
            <a:off x="2986281" y="4457328"/>
            <a:ext cx="4032448" cy="483840"/>
          </a:xfrm>
          <a:prstGeom prst="wedgeRectCallout">
            <a:avLst>
              <a:gd name="adj1" fmla="val -100564"/>
              <a:gd name="adj2" fmla="val 732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22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sz="2200" dirty="0" err="1" smtClean="0">
                <a:solidFill>
                  <a:schemeClr val="tx1"/>
                </a:solidFill>
              </a:rPr>
              <a:t>bs</a:t>
            </a:r>
            <a:r>
              <a:rPr lang="zh-CN" altLang="en-US" sz="2200" dirty="0" smtClean="0">
                <a:solidFill>
                  <a:schemeClr val="tx1"/>
                </a:solidFill>
              </a:rPr>
              <a:t>是一个</a:t>
            </a:r>
            <a:r>
              <a:rPr lang="en-US" altLang="zh-CN" sz="2200" dirty="0" err="1" smtClean="0">
                <a:solidFill>
                  <a:schemeClr val="tx1"/>
                </a:solidFill>
              </a:rPr>
              <a:t>BeautifulSoup</a:t>
            </a:r>
            <a:r>
              <a:rPr lang="zh-CN" altLang="en-US" sz="2200" dirty="0">
                <a:solidFill>
                  <a:schemeClr val="tx1"/>
                </a:solidFill>
              </a:rPr>
              <a:t>对象</a:t>
            </a:r>
          </a:p>
          <a:p>
            <a:pPr algn="ctr"/>
            <a:endParaRPr lang="zh-CN" altLang="en-US" sz="2200" dirty="0">
              <a:solidFill>
                <a:schemeClr val="tx1"/>
              </a:solidFill>
            </a:endParaRPr>
          </a:p>
        </p:txBody>
      </p:sp>
      <p:cxnSp>
        <p:nvCxnSpPr>
          <p:cNvPr id="10" name="直接箭头连接符 9"/>
          <p:cNvCxnSpPr/>
          <p:nvPr/>
        </p:nvCxnSpPr>
        <p:spPr>
          <a:xfrm>
            <a:off x="2915816" y="5805264"/>
            <a:ext cx="864096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2266315" y="6068145"/>
            <a:ext cx="1513597" cy="12576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2159017" y="6381328"/>
            <a:ext cx="1620895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8330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3.4.2 </a:t>
            </a:r>
            <a:r>
              <a:rPr lang="en-US" altLang="zh-CN" dirty="0" err="1"/>
              <a:t>BeautifulSoup</a:t>
            </a:r>
            <a:r>
              <a:rPr lang="zh-CN" altLang="en-US" dirty="0"/>
              <a:t>库及</a:t>
            </a:r>
            <a:r>
              <a:rPr lang="zh-CN" altLang="en-US" dirty="0" smtClean="0"/>
              <a:t>对象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400" dirty="0" smtClean="0"/>
              <a:t>4)Comment</a:t>
            </a:r>
            <a:r>
              <a:rPr lang="zh-CN" altLang="en-US" sz="2400" dirty="0" smtClean="0"/>
              <a:t>对象</a:t>
            </a:r>
            <a:endParaRPr lang="en-US" altLang="zh-CN" sz="2400" dirty="0"/>
          </a:p>
          <a:p>
            <a:pPr lvl="1"/>
            <a:r>
              <a:rPr lang="zh-CN" altLang="en-US" sz="2200" dirty="0" smtClean="0"/>
              <a:t>一</a:t>
            </a:r>
            <a:r>
              <a:rPr lang="zh-CN" altLang="en-US" sz="2200" dirty="0"/>
              <a:t>个特殊类型的</a:t>
            </a:r>
            <a:r>
              <a:rPr lang="en-US" altLang="zh-CN" sz="2200" dirty="0" err="1"/>
              <a:t>NavigableString</a:t>
            </a:r>
            <a:r>
              <a:rPr lang="zh-CN" altLang="en-US" sz="2200" dirty="0" smtClean="0"/>
              <a:t>对象</a:t>
            </a:r>
            <a:endParaRPr lang="en-US" altLang="zh-CN" sz="2200" dirty="0" smtClean="0"/>
          </a:p>
          <a:p>
            <a:pPr lvl="1"/>
            <a:r>
              <a:rPr lang="zh-CN" altLang="en-US" sz="2200" dirty="0" smtClean="0"/>
              <a:t>指</a:t>
            </a:r>
            <a:r>
              <a:rPr lang="en-US" altLang="zh-CN" sz="2200" dirty="0"/>
              <a:t>HTML</a:t>
            </a:r>
            <a:r>
              <a:rPr lang="zh-CN" altLang="en-US" sz="2200" dirty="0"/>
              <a:t>文档</a:t>
            </a:r>
            <a:r>
              <a:rPr lang="zh-CN" altLang="en-US" sz="2200" dirty="0" smtClean="0"/>
              <a:t>中的注释部分（以及</a:t>
            </a:r>
            <a:r>
              <a:rPr lang="en-US" altLang="zh-CN" sz="2200" dirty="0" smtClean="0"/>
              <a:t>XML</a:t>
            </a:r>
            <a:r>
              <a:rPr lang="zh-CN" altLang="en-US" sz="2200" dirty="0" smtClean="0"/>
              <a:t>一些特殊标签内容），</a:t>
            </a:r>
            <a:r>
              <a:rPr lang="en-US" altLang="zh-CN" sz="2200" dirty="0"/>
              <a:t>Comment</a:t>
            </a:r>
            <a:r>
              <a:rPr lang="zh-CN" altLang="en-US" sz="2200" dirty="0"/>
              <a:t>对象会使用特殊的格式</a:t>
            </a:r>
            <a:r>
              <a:rPr lang="zh-CN" altLang="en-US" sz="2200" dirty="0" smtClean="0"/>
              <a:t>输出</a:t>
            </a:r>
            <a:r>
              <a:rPr lang="en-US" altLang="zh-CN" sz="2200" dirty="0" smtClean="0"/>
              <a:t>HTML</a:t>
            </a:r>
            <a:r>
              <a:rPr lang="zh-CN" altLang="en-US" sz="2200" dirty="0" smtClean="0"/>
              <a:t>注释的内容，不</a:t>
            </a:r>
            <a:r>
              <a:rPr lang="zh-CN" altLang="en-US" sz="2200" dirty="0"/>
              <a:t>包括注释</a:t>
            </a:r>
            <a:r>
              <a:rPr lang="zh-CN" altLang="en-US" sz="2200" dirty="0" smtClean="0"/>
              <a:t>符号</a:t>
            </a:r>
            <a:endParaRPr lang="en-US" altLang="zh-CN" sz="2200" dirty="0" smtClean="0"/>
          </a:p>
          <a:p>
            <a:pPr lvl="1"/>
            <a:r>
              <a:rPr lang="zh-CN" altLang="en-US" sz="2200" dirty="0" smtClean="0"/>
              <a:t>如果注释处理</a:t>
            </a:r>
            <a:r>
              <a:rPr lang="zh-CN" altLang="en-US" sz="2200" dirty="0"/>
              <a:t>不好</a:t>
            </a:r>
            <a:r>
              <a:rPr lang="zh-CN" altLang="en-US" sz="2200" dirty="0" smtClean="0"/>
              <a:t>，会对</a:t>
            </a:r>
            <a:r>
              <a:rPr lang="zh-CN" altLang="en-US" sz="2200" dirty="0"/>
              <a:t>文本处理造成意想不到的</a:t>
            </a:r>
            <a:r>
              <a:rPr lang="zh-CN" altLang="en-US" sz="2200" dirty="0" smtClean="0"/>
              <a:t>麻烦</a:t>
            </a:r>
            <a:endParaRPr lang="en-US" altLang="zh-CN" sz="2200" dirty="0" smtClean="0"/>
          </a:p>
          <a:p>
            <a:r>
              <a:rPr lang="zh-CN" altLang="en-US" sz="2400" dirty="0" smtClean="0"/>
              <a:t>例</a:t>
            </a:r>
            <a:r>
              <a:rPr lang="en-US" altLang="zh-CN" sz="2400" dirty="0" smtClean="0"/>
              <a:t>.</a:t>
            </a:r>
            <a:r>
              <a:rPr lang="zh-CN" altLang="en-US" sz="2400" dirty="0"/>
              <a:t>找一个带注释的标签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97F85-C683-46B6-8EEA-A6BF75F1EF86}" type="slidenum">
              <a:rPr lang="en-US" altLang="zh-CN" smtClean="0"/>
              <a:pPr/>
              <a:t>16</a:t>
            </a:fld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3063" y="4641851"/>
            <a:ext cx="3286125" cy="134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679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1921" y="484427"/>
            <a:ext cx="3384376" cy="547894"/>
          </a:xfrm>
          <a:solidFill>
            <a:schemeClr val="accent2">
              <a:lumMod val="20000"/>
              <a:lumOff val="80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altLang="zh-CN" sz="2400" dirty="0"/>
              <a:t>4)Comment</a:t>
            </a:r>
            <a:r>
              <a:rPr lang="zh-CN" altLang="en-US" sz="2400" dirty="0" smtClean="0"/>
              <a:t>对象（续）</a:t>
            </a:r>
            <a:endParaRPr lang="en-US" altLang="zh-CN" sz="24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97F85-C683-46B6-8EEA-A6BF75F1EF86}" type="slidenum">
              <a:rPr lang="en-US" altLang="zh-CN" smtClean="0"/>
              <a:pPr/>
              <a:t>17</a:t>
            </a:fld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171" y="2636912"/>
            <a:ext cx="9151172" cy="16764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矩形标注 5"/>
          <p:cNvSpPr/>
          <p:nvPr/>
        </p:nvSpPr>
        <p:spPr>
          <a:xfrm>
            <a:off x="5047456" y="1676399"/>
            <a:ext cx="4104456" cy="582285"/>
          </a:xfrm>
          <a:prstGeom prst="wedgeRectCallout">
            <a:avLst>
              <a:gd name="adj1" fmla="val 39907"/>
              <a:gd name="adj2" fmla="val 13706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200" dirty="0">
                <a:solidFill>
                  <a:schemeClr val="tx1"/>
                </a:solidFill>
              </a:rPr>
              <a:t>a </a:t>
            </a:r>
            <a:r>
              <a:rPr lang="zh-CN" altLang="en-US" sz="2200" dirty="0">
                <a:solidFill>
                  <a:schemeClr val="tx1"/>
                </a:solidFill>
              </a:rPr>
              <a:t>标签里的内容实际上是注释</a:t>
            </a:r>
          </a:p>
        </p:txBody>
      </p:sp>
      <p:sp>
        <p:nvSpPr>
          <p:cNvPr id="7" name="矩形标注 6"/>
          <p:cNvSpPr/>
          <p:nvPr/>
        </p:nvSpPr>
        <p:spPr>
          <a:xfrm>
            <a:off x="4656270" y="3170959"/>
            <a:ext cx="4335687" cy="1190954"/>
          </a:xfrm>
          <a:prstGeom prst="wedgeRectCallout">
            <a:avLst>
              <a:gd name="adj1" fmla="val -137492"/>
              <a:gd name="adj2" fmla="val -1321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200" dirty="0">
                <a:solidFill>
                  <a:schemeClr val="tx1"/>
                </a:solidFill>
              </a:rPr>
              <a:t>用 </a:t>
            </a:r>
            <a:r>
              <a:rPr lang="en-US" altLang="zh-CN" sz="2200" dirty="0">
                <a:solidFill>
                  <a:schemeClr val="tx1"/>
                </a:solidFill>
              </a:rPr>
              <a:t>.string </a:t>
            </a:r>
            <a:r>
              <a:rPr lang="zh-CN" altLang="en-US" sz="2200" dirty="0">
                <a:solidFill>
                  <a:schemeClr val="tx1"/>
                </a:solidFill>
              </a:rPr>
              <a:t>来输出它的内容</a:t>
            </a:r>
            <a:r>
              <a:rPr lang="zh-CN" altLang="en-US" sz="2200" dirty="0" smtClean="0">
                <a:solidFill>
                  <a:schemeClr val="tx1"/>
                </a:solidFill>
              </a:rPr>
              <a:t>，发现</a:t>
            </a:r>
            <a:r>
              <a:rPr lang="zh-CN" altLang="en-US" sz="2200" dirty="0">
                <a:solidFill>
                  <a:schemeClr val="tx1"/>
                </a:solidFill>
              </a:rPr>
              <a:t>它已经把注释符号去掉</a:t>
            </a:r>
            <a:r>
              <a:rPr lang="zh-CN" altLang="en-US" sz="2200" dirty="0" smtClean="0">
                <a:solidFill>
                  <a:schemeClr val="tx1"/>
                </a:solidFill>
              </a:rPr>
              <a:t>了</a:t>
            </a:r>
            <a:r>
              <a:rPr lang="en-US" altLang="zh-CN" sz="2200" dirty="0" smtClean="0">
                <a:solidFill>
                  <a:schemeClr val="tx1"/>
                </a:solidFill>
              </a:rPr>
              <a:t>——</a:t>
            </a:r>
            <a:r>
              <a:rPr lang="zh-CN" altLang="en-US" sz="2200" dirty="0" smtClean="0">
                <a:solidFill>
                  <a:schemeClr val="tx1"/>
                </a:solidFill>
              </a:rPr>
              <a:t>这</a:t>
            </a:r>
            <a:r>
              <a:rPr lang="zh-CN" altLang="en-US" sz="2200" dirty="0">
                <a:solidFill>
                  <a:schemeClr val="tx1"/>
                </a:solidFill>
              </a:rPr>
              <a:t>可能会给我们带来不必要的麻烦</a:t>
            </a:r>
          </a:p>
        </p:txBody>
      </p:sp>
      <p:sp>
        <p:nvSpPr>
          <p:cNvPr id="8" name="矩形标注 7"/>
          <p:cNvSpPr/>
          <p:nvPr/>
        </p:nvSpPr>
        <p:spPr>
          <a:xfrm>
            <a:off x="4644007" y="4660792"/>
            <a:ext cx="4119664" cy="613034"/>
          </a:xfrm>
          <a:prstGeom prst="wedgeRectCallout">
            <a:avLst>
              <a:gd name="adj1" fmla="val -82829"/>
              <a:gd name="adj2" fmla="val -1349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200" dirty="0" smtClean="0">
                <a:solidFill>
                  <a:schemeClr val="tx1"/>
                </a:solidFill>
              </a:rPr>
              <a:t>获得它</a:t>
            </a:r>
            <a:r>
              <a:rPr lang="zh-CN" altLang="en-US" sz="2200" dirty="0">
                <a:solidFill>
                  <a:schemeClr val="tx1"/>
                </a:solidFill>
              </a:rPr>
              <a:t>的</a:t>
            </a:r>
            <a:r>
              <a:rPr lang="zh-CN" altLang="en-US" sz="2200" dirty="0" smtClean="0">
                <a:solidFill>
                  <a:schemeClr val="tx1"/>
                </a:solidFill>
              </a:rPr>
              <a:t>类型：</a:t>
            </a:r>
            <a:r>
              <a:rPr lang="en-US" altLang="zh-CN" sz="2200" dirty="0" smtClean="0">
                <a:solidFill>
                  <a:schemeClr val="tx1"/>
                </a:solidFill>
              </a:rPr>
              <a:t>Comment </a:t>
            </a:r>
            <a:r>
              <a:rPr lang="zh-CN" altLang="en-US" sz="2200" dirty="0">
                <a:solidFill>
                  <a:schemeClr val="tx1"/>
                </a:solidFill>
              </a:rPr>
              <a:t>类型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572851"/>
            <a:ext cx="3286125" cy="13430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矩形 9"/>
          <p:cNvSpPr/>
          <p:nvPr/>
        </p:nvSpPr>
        <p:spPr>
          <a:xfrm>
            <a:off x="179512" y="4792265"/>
            <a:ext cx="3960440" cy="76944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200" dirty="0" smtClean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在</a:t>
            </a:r>
            <a:r>
              <a:rPr lang="zh-CN" altLang="en-US" sz="2200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使用前最好做</a:t>
            </a:r>
            <a:r>
              <a:rPr lang="zh-CN" altLang="en-US" sz="2200" dirty="0" smtClean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一下类型判断</a:t>
            </a:r>
            <a:r>
              <a:rPr lang="en-US" altLang="zh-CN" sz="2200" dirty="0" smtClean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,</a:t>
            </a:r>
            <a:r>
              <a:rPr lang="zh-CN" altLang="en-US" sz="2200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然后再进行其他操作：</a:t>
            </a:r>
            <a:endParaRPr lang="zh-CN" altLang="en-US" sz="2200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512" y="5601468"/>
            <a:ext cx="5962650" cy="9334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2" name="下箭头 11"/>
          <p:cNvSpPr/>
          <p:nvPr/>
        </p:nvSpPr>
        <p:spPr>
          <a:xfrm>
            <a:off x="440451" y="1851517"/>
            <a:ext cx="2542668" cy="78539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</a:rPr>
              <a:t>运行</a:t>
            </a:r>
            <a:r>
              <a:rPr lang="zh-CN" altLang="en-US" sz="2000" dirty="0" smtClean="0">
                <a:solidFill>
                  <a:schemeClr val="tx1"/>
                </a:solidFill>
              </a:rPr>
              <a:t>结果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179512" y="284372"/>
            <a:ext cx="3211019" cy="4001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000" dirty="0"/>
              <a:t>例</a:t>
            </a:r>
            <a:r>
              <a:rPr lang="en-US" altLang="zh-CN" sz="2000" dirty="0"/>
              <a:t>.</a:t>
            </a:r>
            <a:r>
              <a:rPr lang="zh-CN" altLang="en-US" sz="2000" dirty="0"/>
              <a:t>找一个带注释的标签</a:t>
            </a:r>
          </a:p>
        </p:txBody>
      </p:sp>
    </p:spTree>
    <p:extLst>
      <p:ext uri="{BB962C8B-B14F-4D97-AF65-F5344CB8AC3E}">
        <p14:creationId xmlns:p14="http://schemas.microsoft.com/office/powerpoint/2010/main" val="1951043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0" grpId="0" animBg="1"/>
      <p:bldP spid="1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3.4.2 </a:t>
            </a:r>
            <a:r>
              <a:rPr lang="en-US" altLang="zh-CN" dirty="0" err="1"/>
              <a:t>BeautifulSoup</a:t>
            </a:r>
            <a:r>
              <a:rPr lang="zh-CN" altLang="en-US" dirty="0"/>
              <a:t>库及</a:t>
            </a:r>
            <a:r>
              <a:rPr lang="zh-CN" altLang="en-US" dirty="0" smtClean="0"/>
              <a:t>对象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 smtClean="0"/>
              <a:t>Python</a:t>
            </a:r>
            <a:r>
              <a:rPr lang="zh-CN" altLang="en-US" sz="2400" dirty="0"/>
              <a:t>解析</a:t>
            </a:r>
            <a:r>
              <a:rPr lang="en-US" altLang="zh-CN" sz="2400" dirty="0" smtClean="0"/>
              <a:t>HTML/XML</a:t>
            </a:r>
            <a:r>
              <a:rPr lang="zh-CN" altLang="en-US" sz="2400" dirty="0" smtClean="0"/>
              <a:t>的</a:t>
            </a:r>
            <a:r>
              <a:rPr lang="zh-CN" altLang="en-US" sz="2400" dirty="0"/>
              <a:t>第三方</a:t>
            </a:r>
            <a:r>
              <a:rPr lang="zh-CN" altLang="en-US" sz="2400" dirty="0" smtClean="0"/>
              <a:t>库</a:t>
            </a:r>
            <a:r>
              <a:rPr lang="zh-CN" altLang="en-US" sz="2400" dirty="0"/>
              <a:t>：</a:t>
            </a:r>
          </a:p>
          <a:p>
            <a:pPr lvl="1"/>
            <a:r>
              <a:rPr lang="en-US" altLang="zh-CN" sz="2000" dirty="0" err="1" smtClean="0"/>
              <a:t>HTMLParser</a:t>
            </a:r>
            <a:endParaRPr lang="en-US" altLang="zh-CN" sz="2000" dirty="0" smtClean="0"/>
          </a:p>
          <a:p>
            <a:pPr lvl="1"/>
            <a:r>
              <a:rPr lang="en-US" altLang="zh-CN" sz="2000" dirty="0" err="1" smtClean="0"/>
              <a:t>Sgmllib</a:t>
            </a:r>
            <a:endParaRPr lang="en-US" altLang="zh-CN" sz="2000" dirty="0" smtClean="0"/>
          </a:p>
          <a:p>
            <a:pPr lvl="1"/>
            <a:r>
              <a:rPr lang="en-US" altLang="zh-CN" sz="2000" dirty="0" err="1" smtClean="0"/>
              <a:t>htmllib</a:t>
            </a:r>
            <a:endParaRPr lang="en-US" altLang="zh-CN" sz="2000" dirty="0"/>
          </a:p>
          <a:p>
            <a:pPr lvl="1"/>
            <a:r>
              <a:rPr lang="en-US" altLang="zh-CN" sz="2200" dirty="0"/>
              <a:t>Beautiful Soup</a:t>
            </a:r>
          </a:p>
          <a:p>
            <a:r>
              <a:rPr lang="en-US" altLang="zh-CN" sz="2600" dirty="0" smtClean="0"/>
              <a:t>Beautiful Soup</a:t>
            </a:r>
          </a:p>
          <a:p>
            <a:pPr lvl="1"/>
            <a:r>
              <a:rPr lang="zh-CN" altLang="en-US" sz="2400" dirty="0" smtClean="0"/>
              <a:t>主要</a:t>
            </a:r>
            <a:r>
              <a:rPr lang="zh-CN" altLang="en-US" sz="2400" dirty="0"/>
              <a:t>的功能是解析和提取 </a:t>
            </a:r>
            <a:r>
              <a:rPr lang="en-US" altLang="zh-CN" sz="2400" dirty="0"/>
              <a:t>HTML/XML </a:t>
            </a:r>
            <a:r>
              <a:rPr lang="zh-CN" altLang="en-US" sz="2400" dirty="0"/>
              <a:t>数据。</a:t>
            </a:r>
          </a:p>
          <a:p>
            <a:pPr lvl="1"/>
            <a:r>
              <a:rPr lang="zh-CN" altLang="en-US" sz="2400" dirty="0" smtClean="0"/>
              <a:t>能够实现文档</a:t>
            </a:r>
            <a:r>
              <a:rPr lang="zh-CN" altLang="en-US" sz="2400" dirty="0"/>
              <a:t>导航，查找，</a:t>
            </a:r>
            <a:r>
              <a:rPr lang="zh-CN" altLang="en-US" sz="2400" dirty="0" smtClean="0"/>
              <a:t>修改等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版本：</a:t>
            </a:r>
            <a:r>
              <a:rPr lang="en-US" altLang="zh-CN" sz="2400" dirty="0" smtClean="0"/>
              <a:t>Beautiful </a:t>
            </a:r>
            <a:r>
              <a:rPr lang="en-US" altLang="zh-CN" sz="2400" dirty="0"/>
              <a:t>Soup 3 </a:t>
            </a:r>
            <a:r>
              <a:rPr lang="zh-CN" altLang="en-US" sz="2400" dirty="0"/>
              <a:t>目前已经停止开发，推荐在现在的项目中使用</a:t>
            </a:r>
            <a:r>
              <a:rPr lang="en-US" altLang="zh-CN" sz="2400" dirty="0"/>
              <a:t>Beautiful Soup 4</a:t>
            </a:r>
          </a:p>
          <a:p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97F85-C683-46B6-8EEA-A6BF75F1EF86}" type="slidenum">
              <a:rPr lang="en-US" altLang="zh-CN" smtClean="0"/>
              <a:pPr/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37987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42362" y="506305"/>
            <a:ext cx="7772400" cy="978479"/>
          </a:xfr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altLang="zh-CN" sz="2400" dirty="0"/>
              <a:t>Beautiful </a:t>
            </a:r>
            <a:r>
              <a:rPr lang="en-US" altLang="zh-CN" sz="2400" dirty="0" smtClean="0"/>
              <a:t>Soup</a:t>
            </a:r>
            <a:r>
              <a:rPr lang="zh-CN" altLang="en-US" sz="2400" dirty="0" smtClean="0"/>
              <a:t>库安装（</a:t>
            </a:r>
            <a:r>
              <a:rPr lang="en-US" altLang="zh-CN" sz="2400" dirty="0" smtClean="0"/>
              <a:t>Windows</a:t>
            </a:r>
            <a:r>
              <a:rPr lang="zh-CN" altLang="en-US" sz="2400" dirty="0" smtClean="0"/>
              <a:t>环境）</a:t>
            </a:r>
            <a:endParaRPr lang="en-US" altLang="zh-CN" sz="2400" dirty="0" smtClean="0"/>
          </a:p>
          <a:p>
            <a:pPr lvl="1"/>
            <a:r>
              <a:rPr lang="en-US" altLang="zh-CN" sz="2400" dirty="0"/>
              <a:t>pip install </a:t>
            </a:r>
            <a:r>
              <a:rPr lang="en-US" altLang="zh-CN" sz="2400" dirty="0" smtClean="0"/>
              <a:t>beautifulsoup4</a:t>
            </a:r>
            <a:endParaRPr lang="en-US" altLang="zh-CN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97F85-C683-46B6-8EEA-A6BF75F1EF86}" type="slidenum">
              <a:rPr lang="en-US" altLang="zh-CN" smtClean="0"/>
              <a:pPr/>
              <a:t>3</a:t>
            </a:fld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75" y="1628800"/>
            <a:ext cx="9039225" cy="4896543"/>
          </a:xfrm>
          <a:prstGeom prst="rect">
            <a:avLst/>
          </a:prstGeom>
        </p:spPr>
      </p:pic>
      <p:sp>
        <p:nvSpPr>
          <p:cNvPr id="2" name="椭圆 1"/>
          <p:cNvSpPr/>
          <p:nvPr/>
        </p:nvSpPr>
        <p:spPr>
          <a:xfrm>
            <a:off x="1259632" y="2348880"/>
            <a:ext cx="2736304" cy="79208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3630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2250" y="1400723"/>
            <a:ext cx="2261518" cy="545171"/>
          </a:xfrm>
          <a:solidFill>
            <a:schemeClr val="accent3"/>
          </a:solidFill>
        </p:spPr>
        <p:txBody>
          <a:bodyPr/>
          <a:lstStyle/>
          <a:p>
            <a:r>
              <a:rPr lang="zh-CN" altLang="en-US" sz="2400" dirty="0" smtClean="0"/>
              <a:t>基本操作</a:t>
            </a:r>
            <a:endParaRPr lang="en-US" altLang="zh-CN" sz="2400" dirty="0" smtClean="0"/>
          </a:p>
          <a:p>
            <a:endParaRPr lang="en-US" altLang="zh-CN" sz="2400" dirty="0"/>
          </a:p>
          <a:p>
            <a:endParaRPr lang="en-US" altLang="zh-CN" sz="2400" dirty="0" smtClean="0"/>
          </a:p>
          <a:p>
            <a:endParaRPr lang="en-US" altLang="zh-CN" sz="2400" dirty="0"/>
          </a:p>
          <a:p>
            <a:pPr lvl="1"/>
            <a:endParaRPr lang="en-US" altLang="zh-CN" sz="2000" dirty="0" smtClean="0"/>
          </a:p>
          <a:p>
            <a:pPr lvl="1"/>
            <a:endParaRPr lang="en-US" altLang="zh-CN" sz="2000" dirty="0"/>
          </a:p>
          <a:p>
            <a:pPr lvl="1"/>
            <a:endParaRPr lang="en-US" altLang="zh-CN" sz="2000" dirty="0" smtClean="0"/>
          </a:p>
          <a:p>
            <a:pPr lvl="1"/>
            <a:endParaRPr lang="en-US" altLang="zh-CN" sz="2000" dirty="0" smtClean="0"/>
          </a:p>
          <a:p>
            <a:pPr lvl="1"/>
            <a:endParaRPr lang="en-US" altLang="zh-CN" sz="2000" dirty="0" smtClean="0"/>
          </a:p>
          <a:p>
            <a:pPr lvl="1"/>
            <a:endParaRPr lang="en-US" altLang="zh-CN" sz="2000" dirty="0"/>
          </a:p>
          <a:p>
            <a:pPr lvl="1"/>
            <a:endParaRPr lang="en-US" altLang="zh-CN" sz="2000" dirty="0" smtClean="0"/>
          </a:p>
          <a:p>
            <a:pPr lvl="1"/>
            <a:endParaRPr lang="en-US" altLang="zh-CN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97F85-C683-46B6-8EEA-A6BF75F1EF86}" type="slidenum">
              <a:rPr lang="en-US" altLang="zh-CN" smtClean="0"/>
              <a:pPr/>
              <a:t>4</a:t>
            </a:fld>
            <a:endParaRPr lang="en-US" altLang="zh-CN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2920694"/>
            <a:ext cx="5832648" cy="1774967"/>
          </a:xfrm>
          <a:prstGeom prst="rect">
            <a:avLst/>
          </a:prstGeom>
        </p:spPr>
      </p:pic>
      <p:sp>
        <p:nvSpPr>
          <p:cNvPr id="8" name="矩形标注 7"/>
          <p:cNvSpPr/>
          <p:nvPr/>
        </p:nvSpPr>
        <p:spPr>
          <a:xfrm>
            <a:off x="6242223" y="3623198"/>
            <a:ext cx="2592288" cy="576376"/>
          </a:xfrm>
          <a:prstGeom prst="wedgeRectCallout">
            <a:avLst>
              <a:gd name="adj1" fmla="val -110319"/>
              <a:gd name="adj2" fmla="val 728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4" algn="ctr"/>
            <a:r>
              <a:rPr lang="zh-CN" altLang="en-US" sz="2000" dirty="0" smtClean="0">
                <a:solidFill>
                  <a:schemeClr val="tx1"/>
                </a:solidFill>
              </a:rPr>
              <a:t>多种解析器</a:t>
            </a:r>
            <a:r>
              <a:rPr lang="en-US" altLang="zh-CN" sz="2000" dirty="0" smtClean="0">
                <a:solidFill>
                  <a:schemeClr val="tx1"/>
                </a:solidFill>
              </a:rPr>
              <a:t>,</a:t>
            </a:r>
            <a:r>
              <a:rPr lang="zh-CN" altLang="en-US" sz="2000" dirty="0" smtClean="0">
                <a:solidFill>
                  <a:schemeClr val="tx1"/>
                </a:solidFill>
              </a:rPr>
              <a:t>如</a:t>
            </a:r>
            <a:r>
              <a:rPr lang="en-US" altLang="zh-CN" sz="2000" dirty="0" smtClean="0">
                <a:solidFill>
                  <a:schemeClr val="tx1"/>
                </a:solidFill>
              </a:rPr>
              <a:t>”</a:t>
            </a:r>
            <a:r>
              <a:rPr lang="en-US" altLang="zh-CN" sz="2000" dirty="0" err="1" smtClean="0">
                <a:solidFill>
                  <a:schemeClr val="tx1"/>
                </a:solidFill>
              </a:rPr>
              <a:t>lxml</a:t>
            </a:r>
            <a:r>
              <a:rPr lang="en-US" altLang="zh-CN" sz="2000" dirty="0" smtClean="0">
                <a:solidFill>
                  <a:schemeClr val="tx1"/>
                </a:solidFill>
              </a:rPr>
              <a:t>”</a:t>
            </a:r>
            <a:endParaRPr lang="zh-CN" altLang="en-US" dirty="0"/>
          </a:p>
        </p:txBody>
      </p:sp>
      <p:sp>
        <p:nvSpPr>
          <p:cNvPr id="11" name="矩形标注 10"/>
          <p:cNvSpPr/>
          <p:nvPr/>
        </p:nvSpPr>
        <p:spPr>
          <a:xfrm>
            <a:off x="5403469" y="2726029"/>
            <a:ext cx="3431042" cy="866898"/>
          </a:xfrm>
          <a:prstGeom prst="wedgeRectCallout">
            <a:avLst>
              <a:gd name="adj1" fmla="val -110911"/>
              <a:gd name="adj2" fmla="val -568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4"/>
            <a:r>
              <a:rPr lang="en-US" altLang="zh-CN" sz="2200" dirty="0" smtClean="0">
                <a:solidFill>
                  <a:schemeClr val="tx1"/>
                </a:solidFill>
              </a:rPr>
              <a:t>2.</a:t>
            </a:r>
            <a:r>
              <a:rPr lang="zh-CN" altLang="en-US" sz="2200" dirty="0" smtClean="0">
                <a:solidFill>
                  <a:schemeClr val="tx1"/>
                </a:solidFill>
              </a:rPr>
              <a:t>解析</a:t>
            </a:r>
            <a:r>
              <a:rPr lang="en-US" altLang="zh-CN" sz="2200" dirty="0" smtClean="0">
                <a:solidFill>
                  <a:schemeClr val="tx1"/>
                </a:solidFill>
              </a:rPr>
              <a:t>HTML</a:t>
            </a:r>
            <a:r>
              <a:rPr lang="zh-CN" altLang="en-US" sz="2200" dirty="0" smtClean="0">
                <a:solidFill>
                  <a:schemeClr val="tx1"/>
                </a:solidFill>
              </a:rPr>
              <a:t>文档，得到一个文档对象</a:t>
            </a:r>
            <a:endParaRPr lang="zh-CN" altLang="en-US" sz="22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2138099"/>
            <a:ext cx="4088673" cy="477594"/>
          </a:xfrm>
          <a:prstGeom prst="rect">
            <a:avLst/>
          </a:prstGeom>
        </p:spPr>
      </p:pic>
      <p:sp>
        <p:nvSpPr>
          <p:cNvPr id="9" name="矩形标注 8"/>
          <p:cNvSpPr/>
          <p:nvPr/>
        </p:nvSpPr>
        <p:spPr>
          <a:xfrm>
            <a:off x="4801510" y="1475517"/>
            <a:ext cx="4195257" cy="1184929"/>
          </a:xfrm>
          <a:prstGeom prst="wedgeRectCallout">
            <a:avLst>
              <a:gd name="adj1" fmla="val -55860"/>
              <a:gd name="adj2" fmla="val 2896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4"/>
            <a:r>
              <a:rPr lang="en-US" altLang="zh-CN" sz="2200" dirty="0" smtClean="0">
                <a:solidFill>
                  <a:schemeClr val="tx1"/>
                </a:solidFill>
              </a:rPr>
              <a:t>1.</a:t>
            </a:r>
            <a:r>
              <a:rPr lang="zh-CN" altLang="en-US" sz="2200" dirty="0" smtClean="0">
                <a:solidFill>
                  <a:schemeClr val="tx1"/>
                </a:solidFill>
              </a:rPr>
              <a:t>导</a:t>
            </a:r>
            <a:r>
              <a:rPr lang="zh-CN" altLang="en-US" sz="2200" dirty="0">
                <a:solidFill>
                  <a:schemeClr val="tx1"/>
                </a:solidFill>
              </a:rPr>
              <a:t>入</a:t>
            </a:r>
            <a:r>
              <a:rPr lang="en-US" altLang="zh-CN" sz="2200" dirty="0" err="1">
                <a:solidFill>
                  <a:schemeClr val="tx1"/>
                </a:solidFill>
              </a:rPr>
              <a:t>BeautifulSoup</a:t>
            </a:r>
            <a:r>
              <a:rPr lang="zh-CN" altLang="en-US" sz="2200" dirty="0">
                <a:solidFill>
                  <a:schemeClr val="tx1"/>
                </a:solidFill>
              </a:rPr>
              <a:t>包</a:t>
            </a:r>
          </a:p>
          <a:p>
            <a:pPr marL="0" lvl="4"/>
            <a:r>
              <a:rPr lang="en-US" altLang="zh-CN" sz="2200" dirty="0" smtClean="0">
                <a:solidFill>
                  <a:schemeClr val="tx1"/>
                </a:solidFill>
              </a:rPr>
              <a:t>from import</a:t>
            </a:r>
            <a:r>
              <a:rPr lang="zh-CN" altLang="en-US" sz="2200" dirty="0" smtClean="0">
                <a:solidFill>
                  <a:schemeClr val="tx1"/>
                </a:solidFill>
              </a:rPr>
              <a:t>：直接把模块内的函数的名称导入当前模块</a:t>
            </a:r>
            <a:endParaRPr lang="zh-CN" altLang="en-US" sz="2200" dirty="0"/>
          </a:p>
        </p:txBody>
      </p:sp>
      <p:grpSp>
        <p:nvGrpSpPr>
          <p:cNvPr id="14" name="组合 13"/>
          <p:cNvGrpSpPr/>
          <p:nvPr/>
        </p:nvGrpSpPr>
        <p:grpSpPr>
          <a:xfrm>
            <a:off x="4834749" y="4847531"/>
            <a:ext cx="4309251" cy="927251"/>
            <a:chOff x="4766188" y="4025098"/>
            <a:chExt cx="4309251" cy="927251"/>
          </a:xfrm>
        </p:grpSpPr>
        <p:sp>
          <p:nvSpPr>
            <p:cNvPr id="13" name="矩形标注 12"/>
            <p:cNvSpPr/>
            <p:nvPr/>
          </p:nvSpPr>
          <p:spPr>
            <a:xfrm>
              <a:off x="4766188" y="4025098"/>
              <a:ext cx="4309251" cy="927251"/>
            </a:xfrm>
            <a:prstGeom prst="wedgeRectCallout">
              <a:avLst>
                <a:gd name="adj1" fmla="val -81575"/>
                <a:gd name="adj2" fmla="val -7329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lvl="4" algn="ctr"/>
              <a:r>
                <a:rPr lang="zh-CN" altLang="en-US" sz="2000" dirty="0" smtClean="0">
                  <a:solidFill>
                    <a:schemeClr val="tx1"/>
                  </a:solidFill>
                </a:rPr>
                <a:t>最基本解析语句</a:t>
              </a:r>
              <a:endParaRPr lang="en-US" altLang="zh-CN" sz="2000" dirty="0" smtClean="0">
                <a:solidFill>
                  <a:schemeClr val="tx1"/>
                </a:solidFill>
              </a:endParaRPr>
            </a:p>
            <a:p>
              <a:pPr marL="0" lvl="4" algn="ctr"/>
              <a:endParaRPr lang="zh-CN" altLang="en-US" dirty="0"/>
            </a:p>
          </p:txBody>
        </p:sp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94048" y="4405766"/>
              <a:ext cx="4167095" cy="413168"/>
            </a:xfrm>
            <a:prstGeom prst="rect">
              <a:avLst/>
            </a:prstGeom>
          </p:spPr>
        </p:pic>
      </p:grpSp>
      <p:pic>
        <p:nvPicPr>
          <p:cNvPr id="15" name="图片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5536" y="5026753"/>
            <a:ext cx="3221296" cy="500277"/>
          </a:xfrm>
          <a:prstGeom prst="rect">
            <a:avLst/>
          </a:prstGeom>
        </p:spPr>
      </p:pic>
      <p:sp>
        <p:nvSpPr>
          <p:cNvPr id="16" name="矩形标注 15"/>
          <p:cNvSpPr/>
          <p:nvPr/>
        </p:nvSpPr>
        <p:spPr>
          <a:xfrm>
            <a:off x="1619672" y="5784206"/>
            <a:ext cx="4180042" cy="569419"/>
          </a:xfrm>
          <a:prstGeom prst="wedgeRectCallout">
            <a:avLst>
              <a:gd name="adj1" fmla="val -29706"/>
              <a:gd name="adj2" fmla="val -1133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4" algn="ctr"/>
            <a:r>
              <a:rPr lang="zh-CN" altLang="en-US" sz="2000" dirty="0">
                <a:solidFill>
                  <a:schemeClr val="tx1"/>
                </a:solidFill>
              </a:rPr>
              <a:t>得到的是一个规范化的</a:t>
            </a:r>
            <a:r>
              <a:rPr lang="en-US" altLang="zh-CN" sz="2000" dirty="0">
                <a:solidFill>
                  <a:schemeClr val="tx1"/>
                </a:solidFill>
              </a:rPr>
              <a:t>HTML</a:t>
            </a:r>
            <a:r>
              <a:rPr lang="zh-CN" altLang="en-US" sz="2000" dirty="0">
                <a:solidFill>
                  <a:schemeClr val="tx1"/>
                </a:solidFill>
              </a:rPr>
              <a:t>文档</a:t>
            </a:r>
          </a:p>
        </p:txBody>
      </p:sp>
      <p:sp>
        <p:nvSpPr>
          <p:cNvPr id="17" name="标题 1"/>
          <p:cNvSpPr>
            <a:spLocks noGrp="1"/>
          </p:cNvSpPr>
          <p:nvPr>
            <p:ph type="title"/>
          </p:nvPr>
        </p:nvSpPr>
        <p:spPr>
          <a:xfrm>
            <a:off x="755576" y="277142"/>
            <a:ext cx="7793037" cy="863333"/>
          </a:xfrm>
        </p:spPr>
        <p:txBody>
          <a:bodyPr/>
          <a:lstStyle/>
          <a:p>
            <a:r>
              <a:rPr lang="en-US" altLang="zh-CN" dirty="0"/>
              <a:t>3.4.2 </a:t>
            </a:r>
            <a:r>
              <a:rPr lang="en-US" altLang="zh-CN" dirty="0" err="1"/>
              <a:t>BeautifulSoup</a:t>
            </a:r>
            <a:r>
              <a:rPr lang="zh-CN" altLang="en-US" dirty="0"/>
              <a:t>库及</a:t>
            </a:r>
            <a:r>
              <a:rPr lang="zh-CN" altLang="en-US" dirty="0" smtClean="0"/>
              <a:t>对象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86523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9" grpId="0" animBg="1"/>
      <p:bldP spid="1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97F85-C683-46B6-8EEA-A6BF75F1EF86}" type="slidenum">
              <a:rPr lang="en-US" altLang="zh-CN" smtClean="0"/>
              <a:pPr/>
              <a:t>5</a:t>
            </a:fld>
            <a:endParaRPr lang="en-US" altLang="zh-CN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230480"/>
            <a:ext cx="6588224" cy="549110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720" y="692696"/>
            <a:ext cx="6984776" cy="349945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矩形 1"/>
          <p:cNvSpPr/>
          <p:nvPr/>
        </p:nvSpPr>
        <p:spPr>
          <a:xfrm>
            <a:off x="6147299" y="347725"/>
            <a:ext cx="2863142" cy="8309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dirty="0"/>
              <a:t>例</a:t>
            </a:r>
            <a:r>
              <a:rPr lang="en-US" altLang="zh-CN" sz="2400" dirty="0"/>
              <a:t>1.</a:t>
            </a:r>
            <a:r>
              <a:rPr lang="zh-CN" altLang="en-US" sz="2400" dirty="0"/>
              <a:t>分析</a:t>
            </a:r>
            <a:r>
              <a:rPr lang="en-US" altLang="zh-CN" sz="2400" dirty="0"/>
              <a:t>HTML</a:t>
            </a:r>
            <a:r>
              <a:rPr lang="zh-CN" altLang="en-US" sz="2400" dirty="0" smtClean="0"/>
              <a:t>文档（</a:t>
            </a:r>
            <a:r>
              <a:rPr lang="zh-CN" altLang="en-US" sz="2400" dirty="0"/>
              <a:t>范传辉书</a:t>
            </a:r>
            <a:r>
              <a:rPr lang="en-US" altLang="zh-CN" sz="2400" dirty="0"/>
              <a:t>P110</a:t>
            </a:r>
            <a:r>
              <a:rPr lang="zh-CN" altLang="en-US" sz="2400" dirty="0"/>
              <a:t>）</a:t>
            </a:r>
            <a:endParaRPr lang="en-US" altLang="zh-CN" sz="2400" dirty="0"/>
          </a:p>
        </p:txBody>
      </p:sp>
      <p:sp>
        <p:nvSpPr>
          <p:cNvPr id="6" name="矩形标注 5"/>
          <p:cNvSpPr/>
          <p:nvPr/>
        </p:nvSpPr>
        <p:spPr>
          <a:xfrm>
            <a:off x="7042149" y="5353195"/>
            <a:ext cx="1955755" cy="576376"/>
          </a:xfrm>
          <a:prstGeom prst="wedgeRectCallout">
            <a:avLst>
              <a:gd name="adj1" fmla="val -110319"/>
              <a:gd name="adj2" fmla="val 728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4" algn="ctr"/>
            <a:r>
              <a:rPr lang="zh-CN" altLang="en-US" sz="2000" dirty="0" smtClean="0">
                <a:solidFill>
                  <a:schemeClr val="tx1"/>
                </a:solidFill>
              </a:rPr>
              <a:t>规范化的</a:t>
            </a:r>
            <a:r>
              <a:rPr lang="en-US" altLang="zh-CN" sz="2000" dirty="0" smtClean="0">
                <a:solidFill>
                  <a:schemeClr val="tx1"/>
                </a:solidFill>
              </a:rPr>
              <a:t>HTML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41557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260648"/>
            <a:ext cx="8764463" cy="6440190"/>
          </a:xfrm>
          <a:solidFill>
            <a:schemeClr val="accent3"/>
          </a:solidFill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altLang="zh-CN" sz="1200" dirty="0" smtClean="0"/>
              <a:t>&lt;!DOCTYPE html&gt;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200" dirty="0" smtClean="0"/>
              <a:t>&lt;html&gt;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200" dirty="0" smtClean="0"/>
              <a:t>&lt;head&gt;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200" dirty="0" smtClean="0"/>
              <a:t>    &lt;meta content="text/</a:t>
            </a:r>
            <a:r>
              <a:rPr lang="en-US" altLang="zh-CN" sz="1200" dirty="0" err="1" smtClean="0"/>
              <a:t>html;charset</a:t>
            </a:r>
            <a:r>
              <a:rPr lang="en-US" altLang="zh-CN" sz="1200" dirty="0" smtClean="0"/>
              <a:t>=utf-8" http-</a:t>
            </a:r>
            <a:r>
              <a:rPr lang="en-US" altLang="zh-CN" sz="1200" dirty="0" err="1" smtClean="0"/>
              <a:t>equiv</a:t>
            </a:r>
            <a:r>
              <a:rPr lang="en-US" altLang="zh-CN" sz="1200" dirty="0" smtClean="0"/>
              <a:t>="content-type" /&gt;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200" dirty="0" smtClean="0"/>
              <a:t>    &lt;meta content="IE=Edge" http-</a:t>
            </a:r>
            <a:r>
              <a:rPr lang="en-US" altLang="zh-CN" sz="1200" dirty="0" err="1" smtClean="0"/>
              <a:t>equiv</a:t>
            </a:r>
            <a:r>
              <a:rPr lang="en-US" altLang="zh-CN" sz="1200" dirty="0" smtClean="0"/>
              <a:t>="X-UA-Compatible" /&gt;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200" dirty="0" smtClean="0"/>
              <a:t>    &lt;meta content="always" name="referrer" /&gt;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200" dirty="0" smtClean="0"/>
              <a:t>    &lt;link </a:t>
            </a:r>
            <a:r>
              <a:rPr lang="en-US" altLang="zh-CN" sz="1200" dirty="0" err="1" smtClean="0"/>
              <a:t>href</a:t>
            </a:r>
            <a:r>
              <a:rPr lang="en-US" altLang="zh-CN" sz="1200" dirty="0" smtClean="0"/>
              <a:t>="https://ss1.bdstatic.com/5eN1bjq8AAUYm2zgoY3K/r/www/cache/</a:t>
            </a:r>
            <a:r>
              <a:rPr lang="en-US" altLang="zh-CN" sz="1200" dirty="0" err="1" smtClean="0"/>
              <a:t>bdorz</a:t>
            </a:r>
            <a:r>
              <a:rPr lang="en-US" altLang="zh-CN" sz="1200" dirty="0" smtClean="0"/>
              <a:t>/baidu.min.css" </a:t>
            </a:r>
            <a:r>
              <a:rPr lang="en-US" altLang="zh-CN" sz="1200" dirty="0" err="1" smtClean="0"/>
              <a:t>rel</a:t>
            </a:r>
            <a:r>
              <a:rPr lang="en-US" altLang="zh-CN" sz="1200" dirty="0" smtClean="0"/>
              <a:t>="stylesheet" type="text/</a:t>
            </a:r>
            <a:r>
              <a:rPr lang="en-US" altLang="zh-CN" sz="1200" dirty="0" err="1" smtClean="0"/>
              <a:t>css</a:t>
            </a:r>
            <a:r>
              <a:rPr lang="en-US" altLang="zh-CN" sz="1200" dirty="0" smtClean="0"/>
              <a:t>" /&gt;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200" dirty="0" smtClean="0"/>
              <a:t>    &lt;title&gt;</a:t>
            </a:r>
            <a:r>
              <a:rPr lang="zh-CN" altLang="en-US" sz="1200" dirty="0" smtClean="0"/>
              <a:t>百度一下，你就知道 </a:t>
            </a:r>
            <a:r>
              <a:rPr lang="en-US" altLang="zh-CN" sz="1200" dirty="0" smtClean="0"/>
              <a:t>&lt;/title&gt;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200" dirty="0" smtClean="0"/>
              <a:t>&lt;/head&gt;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200" dirty="0" smtClean="0"/>
              <a:t>&lt;body link="#0000cc"&gt;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200" dirty="0" smtClean="0"/>
              <a:t>  &lt;div id="wrapper"&gt;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200" dirty="0" smtClean="0"/>
              <a:t>    &lt;div id="head"&gt;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200" dirty="0" smtClean="0"/>
              <a:t>        &lt;div class="</a:t>
            </a:r>
            <a:r>
              <a:rPr lang="en-US" altLang="zh-CN" sz="1200" dirty="0" err="1" smtClean="0"/>
              <a:t>head_wrapper</a:t>
            </a:r>
            <a:r>
              <a:rPr lang="en-US" altLang="zh-CN" sz="1200" dirty="0" smtClean="0"/>
              <a:t>"&gt;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200" dirty="0" smtClean="0"/>
              <a:t>          &lt;div id="u1"&gt;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altLang="zh-CN" sz="1600" dirty="0" smtClean="0"/>
              <a:t>            </a:t>
            </a:r>
            <a:r>
              <a:rPr lang="en-US" altLang="zh-CN" sz="1800" dirty="0" smtClean="0"/>
              <a:t>&lt;a class="</a:t>
            </a:r>
            <a:r>
              <a:rPr lang="en-US" altLang="zh-CN" sz="1800" dirty="0" err="1" smtClean="0"/>
              <a:t>mnav</a:t>
            </a:r>
            <a:r>
              <a:rPr lang="en-US" altLang="zh-CN" sz="1800" dirty="0" smtClean="0"/>
              <a:t>" </a:t>
            </a:r>
            <a:r>
              <a:rPr lang="en-US" altLang="zh-CN" sz="1800" dirty="0" err="1" smtClean="0"/>
              <a:t>href</a:t>
            </a:r>
            <a:r>
              <a:rPr lang="en-US" altLang="zh-CN" sz="1800" dirty="0" smtClean="0"/>
              <a:t>="http://news.baidu.com" name="</a:t>
            </a:r>
            <a:r>
              <a:rPr lang="en-US" altLang="zh-CN" sz="1800" dirty="0" err="1" smtClean="0"/>
              <a:t>tj_trnews</a:t>
            </a:r>
            <a:r>
              <a:rPr lang="en-US" altLang="zh-CN" sz="1800" dirty="0" smtClean="0"/>
              <a:t>"&gt;</a:t>
            </a:r>
            <a:r>
              <a:rPr lang="zh-CN" altLang="en-US" sz="1800" dirty="0" smtClean="0"/>
              <a:t>新闻 </a:t>
            </a:r>
            <a:r>
              <a:rPr lang="en-US" altLang="zh-CN" sz="1800" dirty="0" smtClean="0"/>
              <a:t>&lt;/a&gt;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altLang="zh-CN" sz="1800" dirty="0" smtClean="0"/>
              <a:t>            &lt;a class="</a:t>
            </a:r>
            <a:r>
              <a:rPr lang="en-US" altLang="zh-CN" sz="1800" dirty="0" err="1" smtClean="0"/>
              <a:t>mnav</a:t>
            </a:r>
            <a:r>
              <a:rPr lang="en-US" altLang="zh-CN" sz="1800" dirty="0" smtClean="0"/>
              <a:t>" </a:t>
            </a:r>
            <a:r>
              <a:rPr lang="en-US" altLang="zh-CN" sz="1800" dirty="0" err="1" smtClean="0"/>
              <a:t>href</a:t>
            </a:r>
            <a:r>
              <a:rPr lang="en-US" altLang="zh-CN" sz="1800" dirty="0" smtClean="0"/>
              <a:t>="https://www.hao123.com" name="tj_trhao123"&gt;hao123 &lt;/a&gt;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altLang="zh-CN" sz="1800" dirty="0" smtClean="0"/>
              <a:t>            &lt;a class="</a:t>
            </a:r>
            <a:r>
              <a:rPr lang="en-US" altLang="zh-CN" sz="1800" dirty="0" err="1" smtClean="0"/>
              <a:t>mnav</a:t>
            </a:r>
            <a:r>
              <a:rPr lang="en-US" altLang="zh-CN" sz="1800" dirty="0" smtClean="0"/>
              <a:t>" </a:t>
            </a:r>
            <a:r>
              <a:rPr lang="en-US" altLang="zh-CN" sz="1800" dirty="0" err="1" smtClean="0"/>
              <a:t>href</a:t>
            </a:r>
            <a:r>
              <a:rPr lang="en-US" altLang="zh-CN" sz="1800" dirty="0" smtClean="0"/>
              <a:t>="http://map.baidu.com" name="</a:t>
            </a:r>
            <a:r>
              <a:rPr lang="en-US" altLang="zh-CN" sz="1800" dirty="0" err="1" smtClean="0"/>
              <a:t>tj_trmap</a:t>
            </a:r>
            <a:r>
              <a:rPr lang="en-US" altLang="zh-CN" sz="1800" dirty="0" smtClean="0"/>
              <a:t>"&gt;</a:t>
            </a:r>
            <a:r>
              <a:rPr lang="zh-CN" altLang="en-US" sz="1800" dirty="0" smtClean="0"/>
              <a:t>地图 </a:t>
            </a:r>
            <a:r>
              <a:rPr lang="en-US" altLang="zh-CN" sz="1800" dirty="0" smtClean="0"/>
              <a:t>&lt;/a&gt;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altLang="zh-CN" sz="1800" dirty="0" smtClean="0"/>
              <a:t>            &lt;a class="</a:t>
            </a:r>
            <a:r>
              <a:rPr lang="en-US" altLang="zh-CN" sz="1800" dirty="0" err="1" smtClean="0"/>
              <a:t>mnav</a:t>
            </a:r>
            <a:r>
              <a:rPr lang="en-US" altLang="zh-CN" sz="1800" dirty="0" smtClean="0"/>
              <a:t>" </a:t>
            </a:r>
            <a:r>
              <a:rPr lang="en-US" altLang="zh-CN" sz="1800" dirty="0" err="1" smtClean="0"/>
              <a:t>href</a:t>
            </a:r>
            <a:r>
              <a:rPr lang="en-US" altLang="zh-CN" sz="1800" dirty="0" smtClean="0"/>
              <a:t>="http://v.baidu.com" name="</a:t>
            </a:r>
            <a:r>
              <a:rPr lang="en-US" altLang="zh-CN" sz="1800" dirty="0" err="1" smtClean="0"/>
              <a:t>tj_trvideo</a:t>
            </a:r>
            <a:r>
              <a:rPr lang="en-US" altLang="zh-CN" sz="1800" dirty="0" smtClean="0"/>
              <a:t>"&gt;</a:t>
            </a:r>
            <a:r>
              <a:rPr lang="zh-CN" altLang="en-US" sz="1800" dirty="0" smtClean="0"/>
              <a:t>视频 </a:t>
            </a:r>
            <a:r>
              <a:rPr lang="en-US" altLang="zh-CN" sz="1800" dirty="0" smtClean="0"/>
              <a:t>&lt;/a&gt;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altLang="zh-CN" sz="1800" dirty="0" smtClean="0"/>
              <a:t>            &lt;a class="</a:t>
            </a:r>
            <a:r>
              <a:rPr lang="en-US" altLang="zh-CN" sz="1800" dirty="0" err="1" smtClean="0"/>
              <a:t>mnav</a:t>
            </a:r>
            <a:r>
              <a:rPr lang="en-US" altLang="zh-CN" sz="1800" dirty="0" smtClean="0"/>
              <a:t>" </a:t>
            </a:r>
            <a:r>
              <a:rPr lang="en-US" altLang="zh-CN" sz="1800" dirty="0" err="1" smtClean="0"/>
              <a:t>href</a:t>
            </a:r>
            <a:r>
              <a:rPr lang="en-US" altLang="zh-CN" sz="1800" dirty="0" smtClean="0"/>
              <a:t>="http://tieba.baidu.com" name="</a:t>
            </a:r>
            <a:r>
              <a:rPr lang="en-US" altLang="zh-CN" sz="1800" dirty="0" err="1" smtClean="0"/>
              <a:t>tj_trtieba</a:t>
            </a:r>
            <a:r>
              <a:rPr lang="en-US" altLang="zh-CN" sz="1800" dirty="0" smtClean="0"/>
              <a:t>"&gt;</a:t>
            </a:r>
            <a:r>
              <a:rPr lang="zh-CN" altLang="en-US" sz="1800" dirty="0" smtClean="0"/>
              <a:t>贴吧 </a:t>
            </a:r>
            <a:r>
              <a:rPr lang="en-US" altLang="zh-CN" sz="1800" dirty="0" smtClean="0"/>
              <a:t>&lt;/a&gt;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altLang="zh-CN" sz="1800" dirty="0" smtClean="0"/>
              <a:t>            &lt;a class="</a:t>
            </a:r>
            <a:r>
              <a:rPr lang="en-US" altLang="zh-CN" sz="1800" dirty="0" err="1" smtClean="0"/>
              <a:t>bri</a:t>
            </a:r>
            <a:r>
              <a:rPr lang="en-US" altLang="zh-CN" sz="1800" dirty="0" smtClean="0"/>
              <a:t>" </a:t>
            </a:r>
            <a:r>
              <a:rPr lang="en-US" altLang="zh-CN" sz="1800" dirty="0" err="1" smtClean="0"/>
              <a:t>href</a:t>
            </a:r>
            <a:r>
              <a:rPr lang="en-US" altLang="zh-CN" sz="1800" dirty="0" smtClean="0"/>
              <a:t>="//www.baidu.com/more/" name="</a:t>
            </a:r>
            <a:r>
              <a:rPr lang="en-US" altLang="zh-CN" sz="1800" dirty="0" err="1" smtClean="0"/>
              <a:t>tj_briicon</a:t>
            </a:r>
            <a:r>
              <a:rPr lang="en-US" altLang="zh-CN" sz="1800" dirty="0" smtClean="0"/>
              <a:t>" style="display: block;"&gt;</a:t>
            </a:r>
            <a:r>
              <a:rPr lang="zh-CN" altLang="en-US" sz="1800" dirty="0" smtClean="0"/>
              <a:t>更多产品 </a:t>
            </a:r>
            <a:r>
              <a:rPr lang="en-US" altLang="zh-CN" sz="1800" dirty="0" smtClean="0"/>
              <a:t>&lt;/a&gt;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200" dirty="0" smtClean="0"/>
              <a:t>          &lt;/div&gt;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200" dirty="0" smtClean="0"/>
              <a:t>        &lt;/div&gt;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200" dirty="0" smtClean="0"/>
              <a:t>    &lt;/div&gt;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200" dirty="0" smtClean="0"/>
              <a:t>  &lt;/div&gt;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200" dirty="0" smtClean="0"/>
              <a:t>&lt;/body&gt;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200" dirty="0" smtClean="0"/>
              <a:t>&lt;/html&gt;</a:t>
            </a:r>
            <a:endParaRPr lang="zh-CN" altLang="en-US" sz="1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97F85-C683-46B6-8EEA-A6BF75F1EF86}" type="slidenum">
              <a:rPr lang="en-US" altLang="zh-CN" smtClean="0"/>
              <a:pPr/>
              <a:t>6</a:t>
            </a:fld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1763688" y="164617"/>
            <a:ext cx="3438298" cy="12003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2400" dirty="0" smtClean="0"/>
              <a:t>例</a:t>
            </a:r>
            <a:r>
              <a:rPr lang="en-US" altLang="zh-CN" sz="2400" dirty="0" smtClean="0"/>
              <a:t>2</a:t>
            </a:r>
            <a:r>
              <a:rPr lang="zh-CN" altLang="en-US" sz="2400" dirty="0"/>
              <a:t>解析</a:t>
            </a:r>
            <a:r>
              <a:rPr lang="en-US" altLang="zh-CN" sz="2400" dirty="0"/>
              <a:t>HTML</a:t>
            </a:r>
            <a:r>
              <a:rPr lang="zh-CN" altLang="en-US" sz="2400" dirty="0"/>
              <a:t>文档</a:t>
            </a:r>
          </a:p>
          <a:p>
            <a:pPr algn="ctr"/>
            <a:r>
              <a:rPr lang="zh-CN" altLang="en-US" sz="2400" dirty="0"/>
              <a:t>被</a:t>
            </a:r>
            <a:r>
              <a:rPr lang="zh-CN" altLang="en-US" sz="2400" dirty="0" smtClean="0"/>
              <a:t>解析的</a:t>
            </a:r>
            <a:r>
              <a:rPr lang="en-US" altLang="zh-CN" sz="2400" dirty="0" smtClean="0"/>
              <a:t>HTML</a:t>
            </a:r>
            <a:r>
              <a:rPr lang="zh-CN" altLang="en-US" sz="2400" dirty="0" smtClean="0"/>
              <a:t>文档</a:t>
            </a:r>
            <a:r>
              <a:rPr lang="en-US" altLang="zh-CN" sz="2400" dirty="0" smtClean="0"/>
              <a:t>aa.html</a:t>
            </a:r>
            <a:endParaRPr lang="zh-CN" altLang="en-US" sz="24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6056" y="236625"/>
            <a:ext cx="3958013" cy="274434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内容占位符 2"/>
          <p:cNvSpPr txBox="1">
            <a:spLocks/>
          </p:cNvSpPr>
          <p:nvPr/>
        </p:nvSpPr>
        <p:spPr bwMode="auto">
          <a:xfrm>
            <a:off x="4427984" y="5136285"/>
            <a:ext cx="4573485" cy="1636561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3333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200" kern="0" dirty="0" smtClean="0"/>
              <a:t>for item in </a:t>
            </a:r>
            <a:r>
              <a:rPr lang="en-US" altLang="zh-CN" sz="2200" kern="0" dirty="0" err="1" smtClean="0"/>
              <a:t>bs.find_all</a:t>
            </a:r>
            <a:r>
              <a:rPr lang="en-US" altLang="zh-CN" sz="2200" kern="0" dirty="0" smtClean="0"/>
              <a:t>("a"): 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200" kern="0" dirty="0" smtClean="0"/>
              <a:t>          print(</a:t>
            </a:r>
            <a:r>
              <a:rPr lang="en-US" altLang="zh-CN" sz="2200" kern="0" dirty="0" err="1" smtClean="0"/>
              <a:t>item.get</a:t>
            </a:r>
            <a:r>
              <a:rPr lang="en-US" altLang="zh-CN" sz="2200" kern="0" dirty="0" smtClean="0"/>
              <a:t>(“</a:t>
            </a:r>
            <a:r>
              <a:rPr lang="en-US" altLang="zh-CN" sz="2200" kern="0" dirty="0" err="1" smtClean="0"/>
              <a:t>href</a:t>
            </a:r>
            <a:r>
              <a:rPr lang="en-US" altLang="zh-CN" sz="2200" kern="0" dirty="0" smtClean="0"/>
              <a:t>”)) </a:t>
            </a:r>
            <a:endParaRPr lang="zh-CN" altLang="en-US" sz="2200" kern="0" dirty="0" smtClean="0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200" kern="0" dirty="0" smtClean="0"/>
              <a:t>for item in </a:t>
            </a:r>
            <a:r>
              <a:rPr lang="en-US" altLang="zh-CN" sz="2200" kern="0" dirty="0" err="1" smtClean="0"/>
              <a:t>bs.find_all</a:t>
            </a:r>
            <a:r>
              <a:rPr lang="en-US" altLang="zh-CN" sz="2200" kern="0" dirty="0" smtClean="0"/>
              <a:t>("a"): 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200" kern="0" dirty="0" smtClean="0"/>
              <a:t>          print(</a:t>
            </a:r>
            <a:r>
              <a:rPr lang="en-US" altLang="zh-CN" sz="2200" kern="0" dirty="0" err="1" smtClean="0"/>
              <a:t>item.get_text</a:t>
            </a:r>
            <a:r>
              <a:rPr lang="en-US" altLang="zh-CN" sz="2200" kern="0" dirty="0" smtClean="0"/>
              <a:t>())</a:t>
            </a:r>
            <a:endParaRPr lang="zh-CN" altLang="en-US" sz="2200" kern="0" dirty="0"/>
          </a:p>
        </p:txBody>
      </p:sp>
      <p:sp>
        <p:nvSpPr>
          <p:cNvPr id="2" name="椭圆 1"/>
          <p:cNvSpPr/>
          <p:nvPr/>
        </p:nvSpPr>
        <p:spPr>
          <a:xfrm>
            <a:off x="2411760" y="2708920"/>
            <a:ext cx="936104" cy="288032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7380312" y="2809642"/>
            <a:ext cx="936104" cy="232664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箭头连接符 9"/>
          <p:cNvCxnSpPr/>
          <p:nvPr/>
        </p:nvCxnSpPr>
        <p:spPr>
          <a:xfrm flipV="1">
            <a:off x="3131840" y="1052736"/>
            <a:ext cx="2016224" cy="1872208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H="1" flipV="1">
            <a:off x="6239268" y="2044862"/>
            <a:ext cx="1213052" cy="1435881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8963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9776" y="1276163"/>
            <a:ext cx="8604448" cy="5160797"/>
          </a:xfr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altLang="zh-CN" sz="2200" dirty="0"/>
              <a:t>from bs4 import </a:t>
            </a:r>
            <a:r>
              <a:rPr lang="en-US" altLang="zh-CN" sz="2200" dirty="0" err="1"/>
              <a:t>BeautifulSoup</a:t>
            </a:r>
            <a:r>
              <a:rPr lang="en-US" altLang="zh-CN" sz="2200" dirty="0"/>
              <a:t> </a:t>
            </a:r>
          </a:p>
          <a:p>
            <a:pPr marL="0" indent="0">
              <a:buNone/>
            </a:pPr>
            <a:endParaRPr lang="en-US" altLang="zh-CN" sz="2200" dirty="0" smtClean="0"/>
          </a:p>
          <a:p>
            <a:pPr marL="0" indent="0">
              <a:buNone/>
            </a:pPr>
            <a:r>
              <a:rPr lang="en-US" altLang="zh-CN" sz="2200" dirty="0" smtClean="0"/>
              <a:t>file </a:t>
            </a:r>
            <a:r>
              <a:rPr lang="en-US" altLang="zh-CN" sz="2200" dirty="0"/>
              <a:t>= open('./aa.html', '</a:t>
            </a:r>
            <a:r>
              <a:rPr lang="en-US" altLang="zh-CN" sz="2200" dirty="0" err="1"/>
              <a:t>rb</a:t>
            </a:r>
            <a:r>
              <a:rPr lang="en-US" altLang="zh-CN" sz="2200" dirty="0"/>
              <a:t>') </a:t>
            </a:r>
          </a:p>
          <a:p>
            <a:pPr marL="0" indent="0">
              <a:buNone/>
            </a:pPr>
            <a:endParaRPr lang="en-US" altLang="zh-CN" sz="2200" dirty="0" smtClean="0"/>
          </a:p>
          <a:p>
            <a:pPr marL="0" indent="0">
              <a:buNone/>
            </a:pPr>
            <a:r>
              <a:rPr lang="en-US" altLang="zh-CN" sz="2200" dirty="0" smtClean="0"/>
              <a:t>html </a:t>
            </a:r>
            <a:r>
              <a:rPr lang="en-US" altLang="zh-CN" sz="2200" dirty="0"/>
              <a:t>= </a:t>
            </a:r>
            <a:r>
              <a:rPr lang="en-US" altLang="zh-CN" sz="2200" dirty="0" err="1"/>
              <a:t>file.read</a:t>
            </a:r>
            <a:r>
              <a:rPr lang="en-US" altLang="zh-CN" sz="2200" dirty="0"/>
              <a:t>() </a:t>
            </a:r>
          </a:p>
          <a:p>
            <a:pPr marL="0" indent="0">
              <a:buNone/>
            </a:pPr>
            <a:r>
              <a:rPr lang="en-US" altLang="zh-CN" sz="2200" dirty="0" err="1" smtClean="0"/>
              <a:t>bs</a:t>
            </a:r>
            <a:r>
              <a:rPr lang="en-US" altLang="zh-CN" sz="2200" dirty="0" smtClean="0"/>
              <a:t> </a:t>
            </a:r>
            <a:r>
              <a:rPr lang="en-US" altLang="zh-CN" sz="2200" dirty="0"/>
              <a:t>= </a:t>
            </a:r>
            <a:r>
              <a:rPr lang="en-US" altLang="zh-CN" sz="2200" dirty="0" err="1"/>
              <a:t>BeautifulSoup</a:t>
            </a:r>
            <a:r>
              <a:rPr lang="en-US" altLang="zh-CN" sz="2200" dirty="0"/>
              <a:t>(html,"</a:t>
            </a:r>
            <a:r>
              <a:rPr lang="en-US" altLang="zh-CN" sz="2200" dirty="0" err="1"/>
              <a:t>html.parser</a:t>
            </a:r>
            <a:r>
              <a:rPr lang="en-US" altLang="zh-CN" sz="2200" dirty="0"/>
              <a:t>") # </a:t>
            </a:r>
            <a:r>
              <a:rPr lang="zh-CN" altLang="en-US" sz="2200" dirty="0"/>
              <a:t>缩进格式</a:t>
            </a:r>
          </a:p>
          <a:p>
            <a:pPr marL="0" indent="0">
              <a:buNone/>
            </a:pPr>
            <a:endParaRPr lang="en-US" altLang="zh-CN" sz="2200" dirty="0" smtClean="0"/>
          </a:p>
          <a:p>
            <a:pPr marL="0" indent="0">
              <a:buNone/>
            </a:pPr>
            <a:r>
              <a:rPr lang="en-US" altLang="zh-CN" sz="2200" dirty="0" smtClean="0"/>
              <a:t>for </a:t>
            </a:r>
            <a:r>
              <a:rPr lang="en-US" altLang="zh-CN" sz="2200" dirty="0"/>
              <a:t>item in </a:t>
            </a:r>
            <a:r>
              <a:rPr lang="en-US" altLang="zh-CN" sz="2200" dirty="0" err="1"/>
              <a:t>bs.find_all</a:t>
            </a:r>
            <a:r>
              <a:rPr lang="en-US" altLang="zh-CN" sz="2200" dirty="0"/>
              <a:t>("a"): # </a:t>
            </a:r>
            <a:r>
              <a:rPr lang="zh-CN" altLang="en-US" sz="2200" dirty="0"/>
              <a:t>获取所有的</a:t>
            </a:r>
            <a:r>
              <a:rPr lang="en-US" altLang="zh-CN" sz="2200" dirty="0"/>
              <a:t>a</a:t>
            </a:r>
            <a:r>
              <a:rPr lang="zh-CN" altLang="en-US" sz="2200" dirty="0"/>
              <a:t>标签</a:t>
            </a:r>
            <a:r>
              <a:rPr lang="en-US" altLang="zh-CN" sz="2200" dirty="0"/>
              <a:t>,</a:t>
            </a:r>
            <a:r>
              <a:rPr lang="zh-CN" altLang="en-US" sz="2200" dirty="0"/>
              <a:t>并</a:t>
            </a:r>
            <a:r>
              <a:rPr lang="zh-CN" altLang="en-US" sz="2200" dirty="0" smtClean="0"/>
              <a:t>遍历</a:t>
            </a:r>
            <a:endParaRPr lang="en-US" altLang="zh-CN" sz="2200" dirty="0"/>
          </a:p>
          <a:p>
            <a:pPr marL="0" indent="0">
              <a:buNone/>
            </a:pPr>
            <a:r>
              <a:rPr lang="en-US" altLang="zh-CN" sz="2200" dirty="0"/>
              <a:t>    print(</a:t>
            </a:r>
            <a:r>
              <a:rPr lang="en-US" altLang="zh-CN" sz="2200" dirty="0" err="1"/>
              <a:t>item.get</a:t>
            </a:r>
            <a:r>
              <a:rPr lang="en-US" altLang="zh-CN" sz="2200" dirty="0" smtClean="0"/>
              <a:t>(“</a:t>
            </a:r>
            <a:r>
              <a:rPr lang="en-US" altLang="zh-CN" sz="2200" dirty="0" err="1" smtClean="0"/>
              <a:t>href</a:t>
            </a:r>
            <a:r>
              <a:rPr lang="en-US" altLang="zh-CN" sz="2200" dirty="0" smtClean="0"/>
              <a:t>”))  # </a:t>
            </a:r>
            <a:r>
              <a:rPr lang="zh-CN" altLang="en-US" sz="2200" dirty="0" smtClean="0"/>
              <a:t>打印</a:t>
            </a:r>
            <a:r>
              <a:rPr lang="en-US" altLang="zh-CN" sz="2200" dirty="0" smtClean="0"/>
              <a:t>a</a:t>
            </a:r>
            <a:r>
              <a:rPr lang="zh-CN" altLang="en-US" sz="2200" dirty="0" smtClean="0"/>
              <a:t>标签中的</a:t>
            </a:r>
            <a:r>
              <a:rPr lang="en-US" altLang="zh-CN" sz="2200" dirty="0" err="1" smtClean="0"/>
              <a:t>href</a:t>
            </a:r>
            <a:r>
              <a:rPr lang="zh-CN" altLang="en-US" sz="2200" dirty="0" smtClean="0"/>
              <a:t>的值</a:t>
            </a:r>
            <a:endParaRPr lang="zh-CN" altLang="en-US" sz="2200" dirty="0"/>
          </a:p>
          <a:p>
            <a:pPr marL="0" indent="0">
              <a:buNone/>
            </a:pPr>
            <a:endParaRPr lang="en-US" altLang="zh-CN" sz="2200" dirty="0" smtClean="0"/>
          </a:p>
          <a:p>
            <a:pPr marL="0" indent="0">
              <a:buNone/>
            </a:pPr>
            <a:r>
              <a:rPr lang="en-US" altLang="zh-CN" sz="2200" dirty="0" smtClean="0"/>
              <a:t>for </a:t>
            </a:r>
            <a:r>
              <a:rPr lang="en-US" altLang="zh-CN" sz="2200" dirty="0"/>
              <a:t>item in </a:t>
            </a:r>
            <a:r>
              <a:rPr lang="en-US" altLang="zh-CN" sz="2200" dirty="0" err="1"/>
              <a:t>bs.find_all</a:t>
            </a:r>
            <a:r>
              <a:rPr lang="en-US" altLang="zh-CN" sz="2200" dirty="0"/>
              <a:t>("a"): </a:t>
            </a:r>
          </a:p>
          <a:p>
            <a:pPr marL="0" indent="0">
              <a:buNone/>
            </a:pPr>
            <a:r>
              <a:rPr lang="en-US" altLang="zh-CN" sz="2200" dirty="0"/>
              <a:t>    print(</a:t>
            </a:r>
            <a:r>
              <a:rPr lang="en-US" altLang="zh-CN" sz="2200" dirty="0" err="1"/>
              <a:t>item.get_text</a:t>
            </a:r>
            <a:r>
              <a:rPr lang="en-US" altLang="zh-CN" sz="2200" dirty="0"/>
              <a:t>())</a:t>
            </a:r>
            <a:endParaRPr lang="zh-CN" altLang="en-US" sz="2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97F85-C683-46B6-8EEA-A6BF75F1EF86}" type="slidenum">
              <a:rPr lang="en-US" altLang="zh-CN" smtClean="0"/>
              <a:pPr/>
              <a:t>7</a:t>
            </a:fld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4008" y="404664"/>
            <a:ext cx="4102029" cy="288835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矩形 6"/>
          <p:cNvSpPr/>
          <p:nvPr/>
        </p:nvSpPr>
        <p:spPr>
          <a:xfrm>
            <a:off x="299467" y="664654"/>
            <a:ext cx="3912493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800" dirty="0" smtClean="0"/>
              <a:t>例</a:t>
            </a:r>
            <a:r>
              <a:rPr lang="en-US" altLang="zh-CN" sz="2800" dirty="0" smtClean="0"/>
              <a:t>2.</a:t>
            </a:r>
            <a:r>
              <a:rPr lang="zh-CN" altLang="en-US" sz="2800" dirty="0" smtClean="0"/>
              <a:t>解析</a:t>
            </a:r>
            <a:r>
              <a:rPr lang="en-US" altLang="zh-CN" sz="2800" dirty="0" smtClean="0"/>
              <a:t>HTML</a:t>
            </a:r>
            <a:r>
              <a:rPr lang="zh-CN" altLang="en-US" sz="2800" dirty="0" smtClean="0"/>
              <a:t>文档程序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884342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3.4.2 </a:t>
            </a:r>
            <a:r>
              <a:rPr lang="en-US" altLang="zh-CN" dirty="0" err="1"/>
              <a:t>BeautifulSoup</a:t>
            </a:r>
            <a:r>
              <a:rPr lang="zh-CN" altLang="en-US" dirty="0"/>
              <a:t>库及对象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600" dirty="0"/>
              <a:t>对象的种类</a:t>
            </a:r>
          </a:p>
          <a:p>
            <a:r>
              <a:rPr lang="en-US" altLang="zh-CN" sz="2400" dirty="0" smtClean="0"/>
              <a:t>Beautiful </a:t>
            </a:r>
            <a:r>
              <a:rPr lang="en-US" altLang="zh-CN" sz="2400" dirty="0"/>
              <a:t>Soup</a:t>
            </a:r>
            <a:r>
              <a:rPr lang="zh-CN" altLang="en-US" sz="2400" dirty="0"/>
              <a:t>将复杂的</a:t>
            </a:r>
            <a:r>
              <a:rPr lang="en-US" altLang="zh-CN" sz="2400" dirty="0" smtClean="0"/>
              <a:t>HTML</a:t>
            </a:r>
            <a:r>
              <a:rPr lang="zh-CN" altLang="en-US" sz="2400" dirty="0" smtClean="0"/>
              <a:t>文档</a:t>
            </a:r>
            <a:r>
              <a:rPr lang="zh-CN" altLang="en-US" sz="2400" dirty="0"/>
              <a:t>转换成一个复杂的树形结构，每个节点都是</a:t>
            </a:r>
            <a:r>
              <a:rPr lang="en-US" altLang="zh-CN" sz="2400" dirty="0"/>
              <a:t>Python</a:t>
            </a:r>
            <a:r>
              <a:rPr lang="zh-CN" altLang="en-US" sz="2400" dirty="0" smtClean="0"/>
              <a:t>对象</a:t>
            </a:r>
            <a:endParaRPr lang="en-US" altLang="zh-CN" sz="2400" dirty="0" smtClean="0"/>
          </a:p>
          <a:p>
            <a:r>
              <a:rPr lang="zh-CN" altLang="en-US" sz="2400" dirty="0"/>
              <a:t>四</a:t>
            </a:r>
            <a:r>
              <a:rPr lang="zh-CN" altLang="en-US" sz="2400" dirty="0" smtClean="0"/>
              <a:t>种对象类型：</a:t>
            </a:r>
            <a:endParaRPr lang="en-US" altLang="zh-CN" sz="2400" dirty="0" smtClean="0"/>
          </a:p>
          <a:p>
            <a:pPr lvl="1"/>
            <a:r>
              <a:rPr lang="en-US" altLang="zh-CN" sz="2200" dirty="0" smtClean="0"/>
              <a:t>Tag</a:t>
            </a:r>
          </a:p>
          <a:p>
            <a:pPr lvl="1"/>
            <a:r>
              <a:rPr lang="en-US" altLang="zh-CN" sz="2200" dirty="0" err="1" smtClean="0"/>
              <a:t>NavigableString</a:t>
            </a:r>
            <a:endParaRPr lang="en-US" altLang="zh-CN" sz="2200" dirty="0" smtClean="0"/>
          </a:p>
          <a:p>
            <a:pPr lvl="1"/>
            <a:r>
              <a:rPr lang="en-US" altLang="zh-CN" sz="2200" dirty="0" err="1" smtClean="0"/>
              <a:t>BeautifulSoup</a:t>
            </a:r>
            <a:endParaRPr lang="en-US" altLang="zh-CN" sz="2200" dirty="0" smtClean="0"/>
          </a:p>
          <a:p>
            <a:pPr lvl="1"/>
            <a:r>
              <a:rPr lang="en-US" altLang="zh-CN" sz="2200" dirty="0" smtClean="0"/>
              <a:t>Comment</a:t>
            </a:r>
            <a:endParaRPr lang="zh-CN" altLang="en-US" sz="2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97F85-C683-46B6-8EEA-A6BF75F1EF86}" type="slidenum">
              <a:rPr lang="en-US" altLang="zh-CN" smtClean="0"/>
              <a:pPr/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93349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3.4.2 </a:t>
            </a:r>
            <a:r>
              <a:rPr lang="en-US" altLang="zh-CN" dirty="0" err="1"/>
              <a:t>BeautifulSoup</a:t>
            </a:r>
            <a:r>
              <a:rPr lang="zh-CN" altLang="en-US" dirty="0"/>
              <a:t>库及对象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97F85-C683-46B6-8EEA-A6BF75F1EF86}" type="slidenum">
              <a:rPr lang="en-US" altLang="zh-CN" smtClean="0"/>
              <a:pPr/>
              <a:t>9</a:t>
            </a:fld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623" y="3056516"/>
            <a:ext cx="8521914" cy="3468828"/>
          </a:xfrm>
          <a:prstGeom prst="rect">
            <a:avLst/>
          </a:prstGeom>
        </p:spPr>
      </p:pic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345044" y="1862079"/>
            <a:ext cx="8496944" cy="1008112"/>
          </a:xfr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altLang="zh-CN" sz="2400" dirty="0"/>
              <a:t>1</a:t>
            </a:r>
            <a:r>
              <a:rPr lang="zh-CN" altLang="en-US" sz="2400" dirty="0"/>
              <a:t>）</a:t>
            </a:r>
            <a:r>
              <a:rPr lang="en-US" altLang="zh-CN" sz="2400" dirty="0" smtClean="0"/>
              <a:t>Tag</a:t>
            </a:r>
            <a:r>
              <a:rPr lang="zh-CN" altLang="en-US" sz="2400" dirty="0" smtClean="0"/>
              <a:t>对象</a:t>
            </a:r>
            <a:endParaRPr lang="en-US" altLang="zh-CN" sz="2400" dirty="0"/>
          </a:p>
          <a:p>
            <a:pPr lvl="1"/>
            <a:r>
              <a:rPr lang="en-US" altLang="zh-CN" sz="2200" dirty="0" smtClean="0"/>
              <a:t>Tag</a:t>
            </a:r>
            <a:r>
              <a:rPr lang="zh-CN" altLang="en-US" sz="2200" dirty="0" smtClean="0"/>
              <a:t>对象相当于</a:t>
            </a:r>
            <a:r>
              <a:rPr lang="en-US" altLang="zh-CN" sz="2200" dirty="0" smtClean="0"/>
              <a:t>XML</a:t>
            </a:r>
            <a:r>
              <a:rPr lang="zh-CN" altLang="en-US" sz="2200" dirty="0"/>
              <a:t>或</a:t>
            </a:r>
            <a:r>
              <a:rPr lang="en-US" altLang="zh-CN" sz="2200" dirty="0"/>
              <a:t>HTML</a:t>
            </a:r>
            <a:r>
              <a:rPr lang="zh-CN" altLang="en-US" sz="2200" dirty="0"/>
              <a:t>原生文档中的</a:t>
            </a:r>
            <a:r>
              <a:rPr lang="en-US" altLang="zh-CN" sz="2200" dirty="0" smtClean="0"/>
              <a:t>Tag——</a:t>
            </a:r>
            <a:r>
              <a:rPr lang="zh-CN" altLang="en-US" sz="2200" dirty="0" smtClean="0"/>
              <a:t>标记</a:t>
            </a:r>
            <a:endParaRPr lang="en-US" altLang="zh-CN" sz="2200" dirty="0" smtClean="0"/>
          </a:p>
        </p:txBody>
      </p:sp>
      <p:sp>
        <p:nvSpPr>
          <p:cNvPr id="8" name="矩形标注 7"/>
          <p:cNvSpPr/>
          <p:nvPr/>
        </p:nvSpPr>
        <p:spPr>
          <a:xfrm>
            <a:off x="353752" y="4797819"/>
            <a:ext cx="2418048" cy="504056"/>
          </a:xfrm>
          <a:prstGeom prst="wedgeRectCallout">
            <a:avLst>
              <a:gd name="adj1" fmla="val -17410"/>
              <a:gd name="adj2" fmla="val 1209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Tag</a:t>
            </a:r>
            <a:r>
              <a:rPr lang="zh-CN" altLang="en-US" sz="2000" dirty="0" smtClean="0">
                <a:solidFill>
                  <a:schemeClr val="tx1"/>
                </a:solidFill>
              </a:rPr>
              <a:t>对象名</a:t>
            </a:r>
            <a:r>
              <a:rPr lang="en-US" altLang="zh-CN" sz="2000" dirty="0" smtClean="0">
                <a:solidFill>
                  <a:schemeClr val="tx1"/>
                </a:solidFill>
              </a:rPr>
              <a:t>(.name)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9" name="矩形标注 8"/>
          <p:cNvSpPr/>
          <p:nvPr/>
        </p:nvSpPr>
        <p:spPr>
          <a:xfrm>
            <a:off x="3635896" y="4790930"/>
            <a:ext cx="2088232" cy="594775"/>
          </a:xfrm>
          <a:prstGeom prst="wedgeRectCallout">
            <a:avLst>
              <a:gd name="adj1" fmla="val -48469"/>
              <a:gd name="adj2" fmla="val 9852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Tag</a:t>
            </a:r>
            <a:r>
              <a:rPr lang="zh-CN" altLang="en-US" sz="2000" dirty="0" smtClean="0">
                <a:solidFill>
                  <a:schemeClr val="tx1"/>
                </a:solidFill>
              </a:rPr>
              <a:t>对象的属性</a:t>
            </a:r>
            <a:r>
              <a:rPr lang="en-US" altLang="zh-CN" sz="2000" dirty="0" smtClean="0">
                <a:solidFill>
                  <a:schemeClr val="tx1"/>
                </a:solidFill>
              </a:rPr>
              <a:t>(.</a:t>
            </a:r>
            <a:r>
              <a:rPr lang="en-US" altLang="zh-CN" sz="2000" dirty="0" err="1" smtClean="0">
                <a:solidFill>
                  <a:schemeClr val="tx1"/>
                </a:solidFill>
              </a:rPr>
              <a:t>attrs</a:t>
            </a:r>
            <a:r>
              <a:rPr lang="en-US" altLang="zh-CN" sz="2000" dirty="0" smtClean="0">
                <a:solidFill>
                  <a:schemeClr val="tx1"/>
                </a:solidFill>
              </a:rPr>
              <a:t>)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10" name="矩形标注 9"/>
          <p:cNvSpPr/>
          <p:nvPr/>
        </p:nvSpPr>
        <p:spPr>
          <a:xfrm>
            <a:off x="6300192" y="4365104"/>
            <a:ext cx="2843808" cy="720080"/>
          </a:xfrm>
          <a:prstGeom prst="wedgeRectCallout">
            <a:avLst>
              <a:gd name="adj1" fmla="val -17618"/>
              <a:gd name="adj2" fmla="val 14253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Tag</a:t>
            </a:r>
            <a:r>
              <a:rPr lang="zh-CN" altLang="en-US" sz="2000" dirty="0" smtClean="0">
                <a:solidFill>
                  <a:schemeClr val="tx1"/>
                </a:solidFill>
              </a:rPr>
              <a:t>对象的内容</a:t>
            </a:r>
            <a:r>
              <a:rPr lang="en-US" altLang="zh-CN" sz="2000" dirty="0" smtClean="0">
                <a:solidFill>
                  <a:schemeClr val="tx1"/>
                </a:solidFill>
              </a:rPr>
              <a:t>(</a:t>
            </a:r>
            <a:r>
              <a:rPr lang="en-US" altLang="zh-CN" sz="2000" dirty="0" err="1" smtClean="0">
                <a:solidFill>
                  <a:schemeClr val="tx1"/>
                </a:solidFill>
              </a:rPr>
              <a:t>NavigableString.string</a:t>
            </a:r>
            <a:r>
              <a:rPr lang="en-US" altLang="zh-CN" sz="2000" dirty="0" smtClean="0">
                <a:solidFill>
                  <a:schemeClr val="tx1"/>
                </a:solidFill>
              </a:rPr>
              <a:t>)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11" name="矩形标注 10"/>
          <p:cNvSpPr/>
          <p:nvPr/>
        </p:nvSpPr>
        <p:spPr>
          <a:xfrm>
            <a:off x="7294801" y="2735752"/>
            <a:ext cx="1697968" cy="504056"/>
          </a:xfrm>
          <a:prstGeom prst="wedgeRectCallout">
            <a:avLst>
              <a:gd name="adj1" fmla="val -52973"/>
              <a:gd name="adj2" fmla="val 918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Tag</a:t>
            </a:r>
            <a:r>
              <a:rPr lang="zh-CN" altLang="en-US" sz="2000" dirty="0" smtClean="0">
                <a:solidFill>
                  <a:schemeClr val="tx1"/>
                </a:solidFill>
              </a:rPr>
              <a:t>对象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6995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21519</TotalTime>
  <Words>1082</Words>
  <Application>Microsoft Office PowerPoint</Application>
  <PresentationFormat>全屏显示(4:3)</PresentationFormat>
  <Paragraphs>164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4" baseType="lpstr">
      <vt:lpstr>黑体</vt:lpstr>
      <vt:lpstr>宋体</vt:lpstr>
      <vt:lpstr>Microsoft YaHei</vt:lpstr>
      <vt:lpstr>Arial</vt:lpstr>
      <vt:lpstr>Tahoma</vt:lpstr>
      <vt:lpstr>Wingdings</vt:lpstr>
      <vt:lpstr>Blends</vt:lpstr>
      <vt:lpstr>3.4 HTML解析与Python实现</vt:lpstr>
      <vt:lpstr>3.4.2 BeautifulSoup库及对象</vt:lpstr>
      <vt:lpstr>PowerPoint 演示文稿</vt:lpstr>
      <vt:lpstr>3.4.2 BeautifulSoup库及对象</vt:lpstr>
      <vt:lpstr>PowerPoint 演示文稿</vt:lpstr>
      <vt:lpstr>PowerPoint 演示文稿</vt:lpstr>
      <vt:lpstr>PowerPoint 演示文稿</vt:lpstr>
      <vt:lpstr>3.4.2 BeautifulSoup库及对象</vt:lpstr>
      <vt:lpstr>3.4.2 BeautifulSoup库及对象</vt:lpstr>
      <vt:lpstr>3.4.2 BeautifulSoup库及对象</vt:lpstr>
      <vt:lpstr>3.4.2 BeautifulSoup库及对象</vt:lpstr>
      <vt:lpstr>3.4.2 BeautifulSoup库及对象</vt:lpstr>
      <vt:lpstr>PowerPoint 演示文稿</vt:lpstr>
      <vt:lpstr>3.4.2 BeautifulSoup库及对象</vt:lpstr>
      <vt:lpstr>PowerPoint 演示文稿</vt:lpstr>
      <vt:lpstr>3.4.2 BeautifulSoup库及对象</vt:lpstr>
      <vt:lpstr>PowerPoint 演示文稿</vt:lpstr>
    </vt:vector>
  </TitlesOfParts>
  <Company>NICE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计算机网络</dc:title>
  <dc:creator>XXR</dc:creator>
  <cp:lastModifiedBy>fcx</cp:lastModifiedBy>
  <cp:revision>2160</cp:revision>
  <cp:lastPrinted>2021-04-30T01:35:29Z</cp:lastPrinted>
  <dcterms:created xsi:type="dcterms:W3CDTF">2004-03-02T12:35:10Z</dcterms:created>
  <dcterms:modified xsi:type="dcterms:W3CDTF">2021-05-05T08:17:05Z</dcterms:modified>
</cp:coreProperties>
</file>