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38"/>
  </p:notesMasterIdLst>
  <p:handoutMasterIdLst>
    <p:handoutMasterId r:id="rId39"/>
  </p:handoutMasterIdLst>
  <p:sldIdLst>
    <p:sldId id="2528" r:id="rId2"/>
    <p:sldId id="2529" r:id="rId3"/>
    <p:sldId id="2530" r:id="rId4"/>
    <p:sldId id="2559" r:id="rId5"/>
    <p:sldId id="2560" r:id="rId6"/>
    <p:sldId id="2558" r:id="rId7"/>
    <p:sldId id="2564" r:id="rId8"/>
    <p:sldId id="2565" r:id="rId9"/>
    <p:sldId id="2574" r:id="rId10"/>
    <p:sldId id="2575" r:id="rId11"/>
    <p:sldId id="2576" r:id="rId12"/>
    <p:sldId id="2577" r:id="rId13"/>
    <p:sldId id="2578" r:id="rId14"/>
    <p:sldId id="2580" r:id="rId15"/>
    <p:sldId id="2603" r:id="rId16"/>
    <p:sldId id="2535" r:id="rId17"/>
    <p:sldId id="2566" r:id="rId18"/>
    <p:sldId id="2581" r:id="rId19"/>
    <p:sldId id="2590" r:id="rId20"/>
    <p:sldId id="2583" r:id="rId21"/>
    <p:sldId id="2604" r:id="rId22"/>
    <p:sldId id="2591" r:id="rId23"/>
    <p:sldId id="2596" r:id="rId24"/>
    <p:sldId id="2598" r:id="rId25"/>
    <p:sldId id="2587" r:id="rId26"/>
    <p:sldId id="2592" r:id="rId27"/>
    <p:sldId id="2593" r:id="rId28"/>
    <p:sldId id="2594" r:id="rId29"/>
    <p:sldId id="2597" r:id="rId30"/>
    <p:sldId id="2584" r:id="rId31"/>
    <p:sldId id="2595" r:id="rId32"/>
    <p:sldId id="2589" r:id="rId33"/>
    <p:sldId id="2602" r:id="rId34"/>
    <p:sldId id="2599" r:id="rId35"/>
    <p:sldId id="2600" r:id="rId36"/>
    <p:sldId id="2601" r:id="rId37"/>
  </p:sldIdLst>
  <p:sldSz cx="12858750" cy="7232650"/>
  <p:notesSz cx="6858000" cy="9144000"/>
  <p:custDataLst>
    <p:tags r:id="rId4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DDE45"/>
    <a:srgbClr val="000000"/>
    <a:srgbClr val="FFFFFF"/>
    <a:srgbClr val="66CCFF"/>
    <a:srgbClr val="125B26"/>
    <a:srgbClr val="27B23C"/>
    <a:srgbClr val="134B28"/>
    <a:srgbClr val="63BC6F"/>
    <a:srgbClr val="C00000"/>
    <a:srgbClr val="A03D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3" autoAdjust="0"/>
    <p:restoredTop sz="95317" autoAdjust="0"/>
  </p:normalViewPr>
  <p:slideViewPr>
    <p:cSldViewPr>
      <p:cViewPr varScale="1">
        <p:scale>
          <a:sx n="78" d="100"/>
          <a:sy n="78" d="100"/>
        </p:scale>
        <p:origin x="149" y="62"/>
      </p:cViewPr>
      <p:guideLst>
        <p:guide orient="horz" pos="328"/>
        <p:guide pos="4050"/>
        <p:guide pos="557"/>
        <p:guide orient="horz" pos="4183"/>
        <p:guide pos="7497"/>
        <p:guide pos="690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D4EE4-6E99-47F4-A401-0BEA2DEDBF0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B0F084D8-097A-48AE-8720-BBCE1F5E52BA}">
      <dgm:prSet phldrT="[文本]"/>
      <dgm:spPr/>
      <dgm:t>
        <a:bodyPr/>
        <a:lstStyle/>
        <a:p>
          <a:r>
            <a:rPr lang="zh-CN" altLang="en-US" dirty="0"/>
            <a:t>可能的实现方案</a:t>
          </a:r>
        </a:p>
      </dgm:t>
    </dgm:pt>
    <dgm:pt modelId="{3D937238-A0A8-4091-B328-429BB00D5BDA}" type="parTrans" cxnId="{75D025AC-AE5B-4991-ABA5-9F3BEE42F743}">
      <dgm:prSet/>
      <dgm:spPr/>
      <dgm:t>
        <a:bodyPr/>
        <a:lstStyle/>
        <a:p>
          <a:endParaRPr lang="zh-CN" altLang="en-US"/>
        </a:p>
      </dgm:t>
    </dgm:pt>
    <dgm:pt modelId="{75DA18BF-23DC-481A-BE31-F0B1B1DA7A4E}" type="sibTrans" cxnId="{75D025AC-AE5B-4991-ABA5-9F3BEE42F743}">
      <dgm:prSet/>
      <dgm:spPr/>
      <dgm:t>
        <a:bodyPr/>
        <a:lstStyle/>
        <a:p>
          <a:endParaRPr lang="zh-CN" altLang="en-US"/>
        </a:p>
      </dgm:t>
    </dgm:pt>
    <dgm:pt modelId="{BE4C6766-1464-4561-A7AD-2AAE6BD954E3}">
      <dgm:prSet phldrT="[文本]"/>
      <dgm:spPr/>
      <dgm:t>
        <a:bodyPr/>
        <a:lstStyle/>
        <a:p>
          <a:r>
            <a:rPr lang="zh-CN" altLang="en-US" dirty="0"/>
            <a:t>多代理技术</a:t>
          </a:r>
        </a:p>
      </dgm:t>
    </dgm:pt>
    <dgm:pt modelId="{6C2A0B50-6A25-49C5-97CA-64A78CDDC5EC}" type="parTrans" cxnId="{7477627C-547F-4C97-A11E-BBAD15F58C9F}">
      <dgm:prSet/>
      <dgm:spPr/>
      <dgm:t>
        <a:bodyPr/>
        <a:lstStyle/>
        <a:p>
          <a:endParaRPr lang="zh-CN" altLang="en-US"/>
        </a:p>
      </dgm:t>
    </dgm:pt>
    <dgm:pt modelId="{88B416DA-F253-49FD-A42A-392008ED3542}" type="sibTrans" cxnId="{7477627C-547F-4C97-A11E-BBAD15F58C9F}">
      <dgm:prSet/>
      <dgm:spPr/>
      <dgm:t>
        <a:bodyPr/>
        <a:lstStyle/>
        <a:p>
          <a:endParaRPr lang="zh-CN" altLang="en-US"/>
        </a:p>
      </dgm:t>
    </dgm:pt>
    <dgm:pt modelId="{ED057795-C08F-40BB-AF6B-6AD1D6AE2C25}">
      <dgm:prSet phldrT="[文本]"/>
      <dgm:spPr/>
      <dgm:t>
        <a:bodyPr/>
        <a:lstStyle/>
        <a:p>
          <a:r>
            <a:rPr lang="zh-CN" altLang="en-US" dirty="0"/>
            <a:t>标准代理技术</a:t>
          </a:r>
        </a:p>
      </dgm:t>
    </dgm:pt>
    <dgm:pt modelId="{6C7C40A3-70EC-414D-8FAD-A32675BF4AFC}" type="parTrans" cxnId="{2B166415-3AB3-4B0E-9ECE-A783193718F2}">
      <dgm:prSet/>
      <dgm:spPr/>
      <dgm:t>
        <a:bodyPr/>
        <a:lstStyle/>
        <a:p>
          <a:endParaRPr lang="zh-CN" altLang="en-US"/>
        </a:p>
      </dgm:t>
    </dgm:pt>
    <dgm:pt modelId="{181B4936-98BF-495D-9026-788F42AF9782}" type="sibTrans" cxnId="{2B166415-3AB3-4B0E-9ECE-A783193718F2}">
      <dgm:prSet/>
      <dgm:spPr/>
      <dgm:t>
        <a:bodyPr/>
        <a:lstStyle/>
        <a:p>
          <a:endParaRPr lang="zh-CN" altLang="en-US"/>
        </a:p>
      </dgm:t>
    </dgm:pt>
    <dgm:pt modelId="{14030668-C507-42D0-AEB9-36EFE6EC385E}">
      <dgm:prSet phldrT="[文本]" custT="1"/>
      <dgm:spPr/>
      <dgm:t>
        <a:bodyPr/>
        <a:lstStyle/>
        <a:p>
          <a:r>
            <a:rPr lang="zh-CN" altLang="en-US" sz="2400" dirty="0"/>
            <a:t>智能代理具备特征</a:t>
          </a:r>
        </a:p>
      </dgm:t>
    </dgm:pt>
    <dgm:pt modelId="{114B2AE2-E82E-419E-B6E0-C13CE049F6DB}" type="parTrans" cxnId="{6697EEF2-2F8A-4BA2-8C46-7810149493A3}">
      <dgm:prSet/>
      <dgm:spPr/>
      <dgm:t>
        <a:bodyPr/>
        <a:lstStyle/>
        <a:p>
          <a:endParaRPr lang="zh-CN" altLang="en-US"/>
        </a:p>
      </dgm:t>
    </dgm:pt>
    <dgm:pt modelId="{96242760-9B95-43DF-9132-83584CDE68C3}" type="sibTrans" cxnId="{6697EEF2-2F8A-4BA2-8C46-7810149493A3}">
      <dgm:prSet/>
      <dgm:spPr/>
      <dgm:t>
        <a:bodyPr/>
        <a:lstStyle/>
        <a:p>
          <a:endParaRPr lang="zh-CN" altLang="en-US"/>
        </a:p>
      </dgm:t>
    </dgm:pt>
    <dgm:pt modelId="{0BA00048-F0BF-440B-AAAC-C568545EE45A}">
      <dgm:prSet phldrT="[文本]" custT="1"/>
      <dgm:spPr/>
      <dgm:t>
        <a:bodyPr/>
        <a:lstStyle/>
        <a:p>
          <a:r>
            <a:rPr lang="zh-CN" altLang="en-US" sz="3200" dirty="0"/>
            <a:t>智能性</a:t>
          </a:r>
        </a:p>
      </dgm:t>
    </dgm:pt>
    <dgm:pt modelId="{EA9FA88D-71B2-47C5-8C56-E067F826EC22}" type="parTrans" cxnId="{C9273995-6746-4AC9-9987-18C1BEE7DCD7}">
      <dgm:prSet/>
      <dgm:spPr/>
      <dgm:t>
        <a:bodyPr/>
        <a:lstStyle/>
        <a:p>
          <a:endParaRPr lang="zh-CN" altLang="en-US"/>
        </a:p>
      </dgm:t>
    </dgm:pt>
    <dgm:pt modelId="{A6098EC2-4F1D-465A-A6F8-9B3EADD08697}" type="sibTrans" cxnId="{C9273995-6746-4AC9-9987-18C1BEE7DCD7}">
      <dgm:prSet/>
      <dgm:spPr/>
      <dgm:t>
        <a:bodyPr/>
        <a:lstStyle/>
        <a:p>
          <a:endParaRPr lang="zh-CN" altLang="en-US"/>
        </a:p>
      </dgm:t>
    </dgm:pt>
    <dgm:pt modelId="{CB79E88E-F4BF-49FD-9B9A-0AC2B9A862ED}">
      <dgm:prSet phldrT="[文本]" custT="1"/>
      <dgm:spPr/>
      <dgm:t>
        <a:bodyPr/>
        <a:lstStyle/>
        <a:p>
          <a:r>
            <a:rPr lang="zh-CN" altLang="en-US" sz="3200" dirty="0"/>
            <a:t>反应性</a:t>
          </a:r>
        </a:p>
      </dgm:t>
    </dgm:pt>
    <dgm:pt modelId="{D82512BF-7BE1-4BC5-B902-72745591BAEF}" type="parTrans" cxnId="{F34C7A49-F752-427D-A3FA-C81D21F7A081}">
      <dgm:prSet/>
      <dgm:spPr/>
      <dgm:t>
        <a:bodyPr/>
        <a:lstStyle/>
        <a:p>
          <a:endParaRPr lang="zh-CN" altLang="en-US"/>
        </a:p>
      </dgm:t>
    </dgm:pt>
    <dgm:pt modelId="{86D411C9-2D17-4F06-9254-B15980E759EE}" type="sibTrans" cxnId="{F34C7A49-F752-427D-A3FA-C81D21F7A081}">
      <dgm:prSet/>
      <dgm:spPr/>
      <dgm:t>
        <a:bodyPr/>
        <a:lstStyle/>
        <a:p>
          <a:endParaRPr lang="zh-CN" altLang="en-US"/>
        </a:p>
      </dgm:t>
    </dgm:pt>
    <dgm:pt modelId="{7ABE76B1-2E66-474B-8C94-5564538E8919}">
      <dgm:prSet phldrT="[文本]" custT="1"/>
      <dgm:spPr/>
      <dgm:t>
        <a:bodyPr/>
        <a:lstStyle/>
        <a:p>
          <a:r>
            <a:rPr lang="zh-CN" altLang="en-US" sz="3200" dirty="0"/>
            <a:t>学习性</a:t>
          </a:r>
        </a:p>
      </dgm:t>
    </dgm:pt>
    <dgm:pt modelId="{BC4B608A-2362-4449-AF4A-BB96DD34C31D}" type="parTrans" cxnId="{3A6B4E98-B912-4E18-AFC1-205302538845}">
      <dgm:prSet/>
      <dgm:spPr/>
      <dgm:t>
        <a:bodyPr/>
        <a:lstStyle/>
        <a:p>
          <a:endParaRPr lang="zh-CN" altLang="en-US"/>
        </a:p>
      </dgm:t>
    </dgm:pt>
    <dgm:pt modelId="{4BEA4A2A-5F82-42A4-83BF-C527A026FEC7}" type="sibTrans" cxnId="{3A6B4E98-B912-4E18-AFC1-205302538845}">
      <dgm:prSet/>
      <dgm:spPr/>
      <dgm:t>
        <a:bodyPr/>
        <a:lstStyle/>
        <a:p>
          <a:endParaRPr lang="zh-CN" altLang="en-US"/>
        </a:p>
      </dgm:t>
    </dgm:pt>
    <dgm:pt modelId="{B2493CCD-E5E9-40BA-9FEF-FBE684C5B18F}">
      <dgm:prSet phldrT="[文本]" custT="1"/>
      <dgm:spPr/>
      <dgm:t>
        <a:bodyPr/>
        <a:lstStyle/>
        <a:p>
          <a:r>
            <a:rPr lang="zh-CN" altLang="en-US" sz="3200" dirty="0"/>
            <a:t>协作性</a:t>
          </a:r>
        </a:p>
      </dgm:t>
    </dgm:pt>
    <dgm:pt modelId="{AD96B3D7-9F2B-43C0-B048-5CDBCE7C4EC6}" type="parTrans" cxnId="{6AF803CE-FE56-4313-A07C-EA85D682B7FA}">
      <dgm:prSet/>
      <dgm:spPr/>
      <dgm:t>
        <a:bodyPr/>
        <a:lstStyle/>
        <a:p>
          <a:endParaRPr lang="zh-CN" altLang="en-US"/>
        </a:p>
      </dgm:t>
    </dgm:pt>
    <dgm:pt modelId="{6C72E2DA-A2F9-4EA5-96A6-0DC1069CA8E5}" type="sibTrans" cxnId="{6AF803CE-FE56-4313-A07C-EA85D682B7FA}">
      <dgm:prSet/>
      <dgm:spPr/>
      <dgm:t>
        <a:bodyPr/>
        <a:lstStyle/>
        <a:p>
          <a:endParaRPr lang="zh-CN" altLang="en-US"/>
        </a:p>
      </dgm:t>
    </dgm:pt>
    <dgm:pt modelId="{E3A5177C-2A62-469D-AD63-136D29DB0A31}">
      <dgm:prSet phldrT="[文本]"/>
      <dgm:spPr>
        <a:blipFill rotWithShape="0">
          <a:blip xmlns:r="http://schemas.openxmlformats.org/officeDocument/2006/relationships" r:embed="rId1"/>
          <a:srcRect/>
          <a:stretch>
            <a:fillRect l="-7000" r="-7000"/>
          </a:stretch>
        </a:blipFill>
      </dgm:spPr>
      <dgm:t>
        <a:bodyPr/>
        <a:lstStyle/>
        <a:p>
          <a:endParaRPr lang="zh-CN" altLang="en-US" dirty="0"/>
        </a:p>
      </dgm:t>
    </dgm:pt>
    <dgm:pt modelId="{5F435D67-70EE-45F9-8AC5-6CC30A7C8F6F}" type="sibTrans" cxnId="{6D7A71EC-A1EA-41A9-94A8-5500C5948901}">
      <dgm:prSet/>
      <dgm:spPr/>
      <dgm:t>
        <a:bodyPr/>
        <a:lstStyle/>
        <a:p>
          <a:endParaRPr lang="zh-CN" altLang="en-US"/>
        </a:p>
      </dgm:t>
    </dgm:pt>
    <dgm:pt modelId="{CCB37684-D9E2-4D01-A616-272ED59F8312}" type="parTrans" cxnId="{6D7A71EC-A1EA-41A9-94A8-5500C5948901}">
      <dgm:prSet/>
      <dgm:spPr/>
      <dgm:t>
        <a:bodyPr/>
        <a:lstStyle/>
        <a:p>
          <a:endParaRPr lang="zh-CN" altLang="en-US"/>
        </a:p>
      </dgm:t>
    </dgm:pt>
    <dgm:pt modelId="{1CA3520A-EF57-40A9-B835-77FADDA244F1}" type="pres">
      <dgm:prSet presAssocID="{0F3D4EE4-6E99-47F4-A401-0BEA2DEDBF00}" presName="diagram" presStyleCnt="0">
        <dgm:presLayoutVars>
          <dgm:chPref val="1"/>
          <dgm:dir/>
          <dgm:animOne val="branch"/>
          <dgm:animLvl val="lvl"/>
          <dgm:resizeHandles val="exact"/>
        </dgm:presLayoutVars>
      </dgm:prSet>
      <dgm:spPr/>
    </dgm:pt>
    <dgm:pt modelId="{CEEA779C-4A4F-4065-A397-9251A5C565D7}" type="pres">
      <dgm:prSet presAssocID="{B0F084D8-097A-48AE-8720-BBCE1F5E52BA}" presName="root1" presStyleCnt="0"/>
      <dgm:spPr/>
    </dgm:pt>
    <dgm:pt modelId="{51AB55D0-9C64-4364-829D-3B4D252B8779}" type="pres">
      <dgm:prSet presAssocID="{B0F084D8-097A-48AE-8720-BBCE1F5E52BA}" presName="LevelOneTextNode" presStyleLbl="node0" presStyleIdx="0" presStyleCnt="1">
        <dgm:presLayoutVars>
          <dgm:chPref val="3"/>
        </dgm:presLayoutVars>
      </dgm:prSet>
      <dgm:spPr/>
    </dgm:pt>
    <dgm:pt modelId="{1B00AFD1-1AB3-44C2-B67E-5FCCA29B503B}" type="pres">
      <dgm:prSet presAssocID="{B0F084D8-097A-48AE-8720-BBCE1F5E52BA}" presName="level2hierChild" presStyleCnt="0"/>
      <dgm:spPr/>
    </dgm:pt>
    <dgm:pt modelId="{D75E3384-C359-4CC3-B9F4-87E5B99C5724}" type="pres">
      <dgm:prSet presAssocID="{6C2A0B50-6A25-49C5-97CA-64A78CDDC5EC}" presName="conn2-1" presStyleLbl="parChTrans1D2" presStyleIdx="0" presStyleCnt="2"/>
      <dgm:spPr/>
    </dgm:pt>
    <dgm:pt modelId="{C9F4D412-7E08-4B0C-8C7C-55BA7B720FCF}" type="pres">
      <dgm:prSet presAssocID="{6C2A0B50-6A25-49C5-97CA-64A78CDDC5EC}" presName="connTx" presStyleLbl="parChTrans1D2" presStyleIdx="0" presStyleCnt="2"/>
      <dgm:spPr/>
    </dgm:pt>
    <dgm:pt modelId="{3D699E14-6369-492E-ACB3-A69EE9CB0AD7}" type="pres">
      <dgm:prSet presAssocID="{BE4C6766-1464-4561-A7AD-2AAE6BD954E3}" presName="root2" presStyleCnt="0"/>
      <dgm:spPr/>
    </dgm:pt>
    <dgm:pt modelId="{157A302E-9C16-4733-ADC0-23EF8F436DC3}" type="pres">
      <dgm:prSet presAssocID="{BE4C6766-1464-4561-A7AD-2AAE6BD954E3}" presName="LevelTwoTextNode" presStyleLbl="node2" presStyleIdx="0" presStyleCnt="2">
        <dgm:presLayoutVars>
          <dgm:chPref val="3"/>
        </dgm:presLayoutVars>
      </dgm:prSet>
      <dgm:spPr/>
    </dgm:pt>
    <dgm:pt modelId="{E2107A17-931E-4049-A166-FB8A108816DC}" type="pres">
      <dgm:prSet presAssocID="{BE4C6766-1464-4561-A7AD-2AAE6BD954E3}" presName="level3hierChild" presStyleCnt="0"/>
      <dgm:spPr/>
    </dgm:pt>
    <dgm:pt modelId="{7647C2BD-532B-45B9-8808-6ACF4558135E}" type="pres">
      <dgm:prSet presAssocID="{114B2AE2-E82E-419E-B6E0-C13CE049F6DB}" presName="conn2-1" presStyleLbl="parChTrans1D3" presStyleIdx="0" presStyleCnt="2"/>
      <dgm:spPr/>
    </dgm:pt>
    <dgm:pt modelId="{92F5041E-FB4F-4B93-8652-30EA16626A60}" type="pres">
      <dgm:prSet presAssocID="{114B2AE2-E82E-419E-B6E0-C13CE049F6DB}" presName="connTx" presStyleLbl="parChTrans1D3" presStyleIdx="0" presStyleCnt="2"/>
      <dgm:spPr/>
    </dgm:pt>
    <dgm:pt modelId="{7042F841-311B-4797-BAD2-F307BE312CE5}" type="pres">
      <dgm:prSet presAssocID="{14030668-C507-42D0-AEB9-36EFE6EC385E}" presName="root2" presStyleCnt="0"/>
      <dgm:spPr/>
    </dgm:pt>
    <dgm:pt modelId="{3112441A-C71D-4B61-AF26-785F161547B0}" type="pres">
      <dgm:prSet presAssocID="{14030668-C507-42D0-AEB9-36EFE6EC385E}" presName="LevelTwoTextNode" presStyleLbl="node3" presStyleIdx="0" presStyleCnt="2">
        <dgm:presLayoutVars>
          <dgm:chPref val="3"/>
        </dgm:presLayoutVars>
      </dgm:prSet>
      <dgm:spPr/>
    </dgm:pt>
    <dgm:pt modelId="{EA17D0B1-01D6-4FF2-BB61-265C75AEF923}" type="pres">
      <dgm:prSet presAssocID="{14030668-C507-42D0-AEB9-36EFE6EC385E}" presName="level3hierChild" presStyleCnt="0"/>
      <dgm:spPr/>
    </dgm:pt>
    <dgm:pt modelId="{B1A9BA98-EDB8-4A44-88F8-9BCA086B2931}" type="pres">
      <dgm:prSet presAssocID="{EA9FA88D-71B2-47C5-8C56-E067F826EC22}" presName="conn2-1" presStyleLbl="parChTrans1D4" presStyleIdx="0" presStyleCnt="4"/>
      <dgm:spPr/>
    </dgm:pt>
    <dgm:pt modelId="{D178022A-874E-47DF-B549-184770CD6D17}" type="pres">
      <dgm:prSet presAssocID="{EA9FA88D-71B2-47C5-8C56-E067F826EC22}" presName="connTx" presStyleLbl="parChTrans1D4" presStyleIdx="0" presStyleCnt="4"/>
      <dgm:spPr/>
    </dgm:pt>
    <dgm:pt modelId="{6AFE3E10-B1CC-4609-A6BC-EE37B15D64C1}" type="pres">
      <dgm:prSet presAssocID="{0BA00048-F0BF-440B-AAAC-C568545EE45A}" presName="root2" presStyleCnt="0"/>
      <dgm:spPr/>
    </dgm:pt>
    <dgm:pt modelId="{DED9EB4C-75A7-4DC3-9EA2-C7A44DA101F5}" type="pres">
      <dgm:prSet presAssocID="{0BA00048-F0BF-440B-AAAC-C568545EE45A}" presName="LevelTwoTextNode" presStyleLbl="node4" presStyleIdx="0" presStyleCnt="4">
        <dgm:presLayoutVars>
          <dgm:chPref val="3"/>
        </dgm:presLayoutVars>
      </dgm:prSet>
      <dgm:spPr/>
    </dgm:pt>
    <dgm:pt modelId="{2BE8901B-8816-43EA-905A-B6DC5EC66A32}" type="pres">
      <dgm:prSet presAssocID="{0BA00048-F0BF-440B-AAAC-C568545EE45A}" presName="level3hierChild" presStyleCnt="0"/>
      <dgm:spPr/>
    </dgm:pt>
    <dgm:pt modelId="{6F90AF32-15E7-410F-BEC7-05492F0E52D7}" type="pres">
      <dgm:prSet presAssocID="{D82512BF-7BE1-4BC5-B902-72745591BAEF}" presName="conn2-1" presStyleLbl="parChTrans1D4" presStyleIdx="1" presStyleCnt="4"/>
      <dgm:spPr/>
    </dgm:pt>
    <dgm:pt modelId="{9D609A2B-9E5E-4A25-B6EB-C96C5250D99B}" type="pres">
      <dgm:prSet presAssocID="{D82512BF-7BE1-4BC5-B902-72745591BAEF}" presName="connTx" presStyleLbl="parChTrans1D4" presStyleIdx="1" presStyleCnt="4"/>
      <dgm:spPr/>
    </dgm:pt>
    <dgm:pt modelId="{4670CFDA-F503-47F6-AF94-ABD396F66BF8}" type="pres">
      <dgm:prSet presAssocID="{CB79E88E-F4BF-49FD-9B9A-0AC2B9A862ED}" presName="root2" presStyleCnt="0"/>
      <dgm:spPr/>
    </dgm:pt>
    <dgm:pt modelId="{FD525155-1F7C-4163-A1EE-A0EE8E185E1A}" type="pres">
      <dgm:prSet presAssocID="{CB79E88E-F4BF-49FD-9B9A-0AC2B9A862ED}" presName="LevelTwoTextNode" presStyleLbl="node4" presStyleIdx="1" presStyleCnt="4">
        <dgm:presLayoutVars>
          <dgm:chPref val="3"/>
        </dgm:presLayoutVars>
      </dgm:prSet>
      <dgm:spPr/>
    </dgm:pt>
    <dgm:pt modelId="{8273AC69-BC35-4E3A-A9D7-D27D47BCAF99}" type="pres">
      <dgm:prSet presAssocID="{CB79E88E-F4BF-49FD-9B9A-0AC2B9A862ED}" presName="level3hierChild" presStyleCnt="0"/>
      <dgm:spPr/>
    </dgm:pt>
    <dgm:pt modelId="{352AB172-6F5E-4F51-B789-44ADBF33D252}" type="pres">
      <dgm:prSet presAssocID="{BC4B608A-2362-4449-AF4A-BB96DD34C31D}" presName="conn2-1" presStyleLbl="parChTrans1D4" presStyleIdx="2" presStyleCnt="4"/>
      <dgm:spPr/>
    </dgm:pt>
    <dgm:pt modelId="{D296E53A-3889-4542-8169-86D7581CAFA9}" type="pres">
      <dgm:prSet presAssocID="{BC4B608A-2362-4449-AF4A-BB96DD34C31D}" presName="connTx" presStyleLbl="parChTrans1D4" presStyleIdx="2" presStyleCnt="4"/>
      <dgm:spPr/>
    </dgm:pt>
    <dgm:pt modelId="{59D7E1E1-D05D-4B5A-A703-D189B3DFB137}" type="pres">
      <dgm:prSet presAssocID="{7ABE76B1-2E66-474B-8C94-5564538E8919}" presName="root2" presStyleCnt="0"/>
      <dgm:spPr/>
    </dgm:pt>
    <dgm:pt modelId="{73CB2411-825A-47DD-986D-E8142BA72CD4}" type="pres">
      <dgm:prSet presAssocID="{7ABE76B1-2E66-474B-8C94-5564538E8919}" presName="LevelTwoTextNode" presStyleLbl="node4" presStyleIdx="2" presStyleCnt="4">
        <dgm:presLayoutVars>
          <dgm:chPref val="3"/>
        </dgm:presLayoutVars>
      </dgm:prSet>
      <dgm:spPr/>
    </dgm:pt>
    <dgm:pt modelId="{72D8AD78-9218-46C1-992A-DFF84E863160}" type="pres">
      <dgm:prSet presAssocID="{7ABE76B1-2E66-474B-8C94-5564538E8919}" presName="level3hierChild" presStyleCnt="0"/>
      <dgm:spPr/>
    </dgm:pt>
    <dgm:pt modelId="{D3C42035-60A6-455C-B083-105012124146}" type="pres">
      <dgm:prSet presAssocID="{AD96B3D7-9F2B-43C0-B048-5CDBCE7C4EC6}" presName="conn2-1" presStyleLbl="parChTrans1D4" presStyleIdx="3" presStyleCnt="4"/>
      <dgm:spPr/>
    </dgm:pt>
    <dgm:pt modelId="{8E97A2D3-BA5A-4FB6-9755-CD653197D652}" type="pres">
      <dgm:prSet presAssocID="{AD96B3D7-9F2B-43C0-B048-5CDBCE7C4EC6}" presName="connTx" presStyleLbl="parChTrans1D4" presStyleIdx="3" presStyleCnt="4"/>
      <dgm:spPr/>
    </dgm:pt>
    <dgm:pt modelId="{E646AC48-9E79-4D58-B37F-77A3B5416582}" type="pres">
      <dgm:prSet presAssocID="{B2493CCD-E5E9-40BA-9FEF-FBE684C5B18F}" presName="root2" presStyleCnt="0"/>
      <dgm:spPr/>
    </dgm:pt>
    <dgm:pt modelId="{1FD103FA-DE27-486F-A60A-76A40A20E03B}" type="pres">
      <dgm:prSet presAssocID="{B2493CCD-E5E9-40BA-9FEF-FBE684C5B18F}" presName="LevelTwoTextNode" presStyleLbl="node4" presStyleIdx="3" presStyleCnt="4">
        <dgm:presLayoutVars>
          <dgm:chPref val="3"/>
        </dgm:presLayoutVars>
      </dgm:prSet>
      <dgm:spPr/>
    </dgm:pt>
    <dgm:pt modelId="{E1BC79AD-12C6-4D61-BA5B-AC2DA86CE8A5}" type="pres">
      <dgm:prSet presAssocID="{B2493CCD-E5E9-40BA-9FEF-FBE684C5B18F}" presName="level3hierChild" presStyleCnt="0"/>
      <dgm:spPr/>
    </dgm:pt>
    <dgm:pt modelId="{5C142995-C06B-4F85-8F88-0BC7F46E7448}" type="pres">
      <dgm:prSet presAssocID="{6C7C40A3-70EC-414D-8FAD-A32675BF4AFC}" presName="conn2-1" presStyleLbl="parChTrans1D2" presStyleIdx="1" presStyleCnt="2"/>
      <dgm:spPr/>
    </dgm:pt>
    <dgm:pt modelId="{31A3007B-D505-4C09-B8CA-63B5B298E489}" type="pres">
      <dgm:prSet presAssocID="{6C7C40A3-70EC-414D-8FAD-A32675BF4AFC}" presName="connTx" presStyleLbl="parChTrans1D2" presStyleIdx="1" presStyleCnt="2"/>
      <dgm:spPr/>
    </dgm:pt>
    <dgm:pt modelId="{A987D215-4A80-48FC-A756-349CB9E92314}" type="pres">
      <dgm:prSet presAssocID="{ED057795-C08F-40BB-AF6B-6AD1D6AE2C25}" presName="root2" presStyleCnt="0"/>
      <dgm:spPr/>
    </dgm:pt>
    <dgm:pt modelId="{8B96D09E-1606-472D-8F53-2E1173A72A46}" type="pres">
      <dgm:prSet presAssocID="{ED057795-C08F-40BB-AF6B-6AD1D6AE2C25}" presName="LevelTwoTextNode" presStyleLbl="node2" presStyleIdx="1" presStyleCnt="2">
        <dgm:presLayoutVars>
          <dgm:chPref val="3"/>
        </dgm:presLayoutVars>
      </dgm:prSet>
      <dgm:spPr/>
    </dgm:pt>
    <dgm:pt modelId="{EED3AB0D-FAB0-462D-B4FC-836722E26C53}" type="pres">
      <dgm:prSet presAssocID="{ED057795-C08F-40BB-AF6B-6AD1D6AE2C25}" presName="level3hierChild" presStyleCnt="0"/>
      <dgm:spPr/>
    </dgm:pt>
    <dgm:pt modelId="{C92503A2-1444-40EE-8EF0-430EA28C1ED6}" type="pres">
      <dgm:prSet presAssocID="{CCB37684-D9E2-4D01-A616-272ED59F8312}" presName="conn2-1" presStyleLbl="parChTrans1D3" presStyleIdx="1" presStyleCnt="2"/>
      <dgm:spPr/>
    </dgm:pt>
    <dgm:pt modelId="{A98EE8C8-4EFB-4C9F-BC94-427198704EB2}" type="pres">
      <dgm:prSet presAssocID="{CCB37684-D9E2-4D01-A616-272ED59F8312}" presName="connTx" presStyleLbl="parChTrans1D3" presStyleIdx="1" presStyleCnt="2"/>
      <dgm:spPr/>
    </dgm:pt>
    <dgm:pt modelId="{F7C433CA-00FA-4B91-B564-7B56F825B543}" type="pres">
      <dgm:prSet presAssocID="{E3A5177C-2A62-469D-AD63-136D29DB0A31}" presName="root2" presStyleCnt="0"/>
      <dgm:spPr/>
    </dgm:pt>
    <dgm:pt modelId="{64FC37E4-A05E-402C-A0EF-A564A32738CB}" type="pres">
      <dgm:prSet presAssocID="{E3A5177C-2A62-469D-AD63-136D29DB0A31}" presName="LevelTwoTextNode" presStyleLbl="node3" presStyleIdx="1" presStyleCnt="2" custScaleX="178217" custScaleY="323847">
        <dgm:presLayoutVars>
          <dgm:chPref val="3"/>
        </dgm:presLayoutVars>
      </dgm:prSet>
      <dgm:spPr/>
    </dgm:pt>
    <dgm:pt modelId="{CBDBF0E7-4D08-48E2-BED4-FD14F10DDD1A}" type="pres">
      <dgm:prSet presAssocID="{E3A5177C-2A62-469D-AD63-136D29DB0A31}" presName="level3hierChild" presStyleCnt="0"/>
      <dgm:spPr/>
    </dgm:pt>
  </dgm:ptLst>
  <dgm:cxnLst>
    <dgm:cxn modelId="{12988100-737E-434B-8E92-4828C050E027}" type="presOf" srcId="{AD96B3D7-9F2B-43C0-B048-5CDBCE7C4EC6}" destId="{D3C42035-60A6-455C-B083-105012124146}" srcOrd="0" destOrd="0" presId="urn:microsoft.com/office/officeart/2005/8/layout/hierarchy2"/>
    <dgm:cxn modelId="{F369C003-0D61-4865-B6C0-7A59DE398569}" type="presOf" srcId="{EA9FA88D-71B2-47C5-8C56-E067F826EC22}" destId="{B1A9BA98-EDB8-4A44-88F8-9BCA086B2931}" srcOrd="0" destOrd="0" presId="urn:microsoft.com/office/officeart/2005/8/layout/hierarchy2"/>
    <dgm:cxn modelId="{2FBC1B0F-F93E-4870-8315-155D15ADC90C}" type="presOf" srcId="{B2493CCD-E5E9-40BA-9FEF-FBE684C5B18F}" destId="{1FD103FA-DE27-486F-A60A-76A40A20E03B}" srcOrd="0" destOrd="0" presId="urn:microsoft.com/office/officeart/2005/8/layout/hierarchy2"/>
    <dgm:cxn modelId="{2B166415-3AB3-4B0E-9ECE-A783193718F2}" srcId="{B0F084D8-097A-48AE-8720-BBCE1F5E52BA}" destId="{ED057795-C08F-40BB-AF6B-6AD1D6AE2C25}" srcOrd="1" destOrd="0" parTransId="{6C7C40A3-70EC-414D-8FAD-A32675BF4AFC}" sibTransId="{181B4936-98BF-495D-9026-788F42AF9782}"/>
    <dgm:cxn modelId="{34A46016-8054-422B-AC4B-046E3AEC5D86}" type="presOf" srcId="{BE4C6766-1464-4561-A7AD-2AAE6BD954E3}" destId="{157A302E-9C16-4733-ADC0-23EF8F436DC3}" srcOrd="0" destOrd="0" presId="urn:microsoft.com/office/officeart/2005/8/layout/hierarchy2"/>
    <dgm:cxn modelId="{477ED921-9052-4077-9266-AB1276D30E5A}" type="presOf" srcId="{CCB37684-D9E2-4D01-A616-272ED59F8312}" destId="{A98EE8C8-4EFB-4C9F-BC94-427198704EB2}" srcOrd="1" destOrd="0" presId="urn:microsoft.com/office/officeart/2005/8/layout/hierarchy2"/>
    <dgm:cxn modelId="{52FC9C3F-BA5F-4280-A88E-DA62757AF383}" type="presOf" srcId="{6C2A0B50-6A25-49C5-97CA-64A78CDDC5EC}" destId="{C9F4D412-7E08-4B0C-8C7C-55BA7B720FCF}" srcOrd="1" destOrd="0" presId="urn:microsoft.com/office/officeart/2005/8/layout/hierarchy2"/>
    <dgm:cxn modelId="{77FB5148-7826-4C02-B7F2-E53227F80079}" type="presOf" srcId="{0F3D4EE4-6E99-47F4-A401-0BEA2DEDBF00}" destId="{1CA3520A-EF57-40A9-B835-77FADDA244F1}" srcOrd="0" destOrd="0" presId="urn:microsoft.com/office/officeart/2005/8/layout/hierarchy2"/>
    <dgm:cxn modelId="{F34C7A49-F752-427D-A3FA-C81D21F7A081}" srcId="{14030668-C507-42D0-AEB9-36EFE6EC385E}" destId="{CB79E88E-F4BF-49FD-9B9A-0AC2B9A862ED}" srcOrd="1" destOrd="0" parTransId="{D82512BF-7BE1-4BC5-B902-72745591BAEF}" sibTransId="{86D411C9-2D17-4F06-9254-B15980E759EE}"/>
    <dgm:cxn modelId="{B37E164C-2B7B-4577-980E-201D9EF27961}" type="presOf" srcId="{6C7C40A3-70EC-414D-8FAD-A32675BF4AFC}" destId="{5C142995-C06B-4F85-8F88-0BC7F46E7448}" srcOrd="0" destOrd="0" presId="urn:microsoft.com/office/officeart/2005/8/layout/hierarchy2"/>
    <dgm:cxn modelId="{3BC31756-CFF2-4766-B78D-F8E5FDB36F5B}" type="presOf" srcId="{AD96B3D7-9F2B-43C0-B048-5CDBCE7C4EC6}" destId="{8E97A2D3-BA5A-4FB6-9755-CD653197D652}" srcOrd="1" destOrd="0" presId="urn:microsoft.com/office/officeart/2005/8/layout/hierarchy2"/>
    <dgm:cxn modelId="{34F9E677-A761-4F9C-9CD0-D1665352C8E2}" type="presOf" srcId="{7ABE76B1-2E66-474B-8C94-5564538E8919}" destId="{73CB2411-825A-47DD-986D-E8142BA72CD4}" srcOrd="0" destOrd="0" presId="urn:microsoft.com/office/officeart/2005/8/layout/hierarchy2"/>
    <dgm:cxn modelId="{0359AA59-C256-4E73-A94B-57B3DCFC4EBE}" type="presOf" srcId="{BC4B608A-2362-4449-AF4A-BB96DD34C31D}" destId="{D296E53A-3889-4542-8169-86D7581CAFA9}" srcOrd="1" destOrd="0" presId="urn:microsoft.com/office/officeart/2005/8/layout/hierarchy2"/>
    <dgm:cxn modelId="{7477627C-547F-4C97-A11E-BBAD15F58C9F}" srcId="{B0F084D8-097A-48AE-8720-BBCE1F5E52BA}" destId="{BE4C6766-1464-4561-A7AD-2AAE6BD954E3}" srcOrd="0" destOrd="0" parTransId="{6C2A0B50-6A25-49C5-97CA-64A78CDDC5EC}" sibTransId="{88B416DA-F253-49FD-A42A-392008ED3542}"/>
    <dgm:cxn modelId="{FFBE6C83-6918-48DD-9490-CBED17544360}" type="presOf" srcId="{6C7C40A3-70EC-414D-8FAD-A32675BF4AFC}" destId="{31A3007B-D505-4C09-B8CA-63B5B298E489}" srcOrd="1" destOrd="0" presId="urn:microsoft.com/office/officeart/2005/8/layout/hierarchy2"/>
    <dgm:cxn modelId="{C9273995-6746-4AC9-9987-18C1BEE7DCD7}" srcId="{14030668-C507-42D0-AEB9-36EFE6EC385E}" destId="{0BA00048-F0BF-440B-AAAC-C568545EE45A}" srcOrd="0" destOrd="0" parTransId="{EA9FA88D-71B2-47C5-8C56-E067F826EC22}" sibTransId="{A6098EC2-4F1D-465A-A6F8-9B3EADD08697}"/>
    <dgm:cxn modelId="{78800996-7414-4B19-A35B-F1F9241B5DB8}" type="presOf" srcId="{114B2AE2-E82E-419E-B6E0-C13CE049F6DB}" destId="{92F5041E-FB4F-4B93-8652-30EA16626A60}" srcOrd="1" destOrd="0" presId="urn:microsoft.com/office/officeart/2005/8/layout/hierarchy2"/>
    <dgm:cxn modelId="{3A6B4E98-B912-4E18-AFC1-205302538845}" srcId="{14030668-C507-42D0-AEB9-36EFE6EC385E}" destId="{7ABE76B1-2E66-474B-8C94-5564538E8919}" srcOrd="2" destOrd="0" parTransId="{BC4B608A-2362-4449-AF4A-BB96DD34C31D}" sibTransId="{4BEA4A2A-5F82-42A4-83BF-C527A026FEC7}"/>
    <dgm:cxn modelId="{1241A49F-571C-486E-98CA-502030380867}" type="presOf" srcId="{CB79E88E-F4BF-49FD-9B9A-0AC2B9A862ED}" destId="{FD525155-1F7C-4163-A1EE-A0EE8E185E1A}" srcOrd="0" destOrd="0" presId="urn:microsoft.com/office/officeart/2005/8/layout/hierarchy2"/>
    <dgm:cxn modelId="{ED1598A6-BABA-401B-AC81-82728B52FEAC}" type="presOf" srcId="{D82512BF-7BE1-4BC5-B902-72745591BAEF}" destId="{9D609A2B-9E5E-4A25-B6EB-C96C5250D99B}" srcOrd="1" destOrd="0" presId="urn:microsoft.com/office/officeart/2005/8/layout/hierarchy2"/>
    <dgm:cxn modelId="{19A8A6AB-2CDD-460D-A301-8D8FC835ED5F}" type="presOf" srcId="{CCB37684-D9E2-4D01-A616-272ED59F8312}" destId="{C92503A2-1444-40EE-8EF0-430EA28C1ED6}" srcOrd="0" destOrd="0" presId="urn:microsoft.com/office/officeart/2005/8/layout/hierarchy2"/>
    <dgm:cxn modelId="{75D025AC-AE5B-4991-ABA5-9F3BEE42F743}" srcId="{0F3D4EE4-6E99-47F4-A401-0BEA2DEDBF00}" destId="{B0F084D8-097A-48AE-8720-BBCE1F5E52BA}" srcOrd="0" destOrd="0" parTransId="{3D937238-A0A8-4091-B328-429BB00D5BDA}" sibTransId="{75DA18BF-23DC-481A-BE31-F0B1B1DA7A4E}"/>
    <dgm:cxn modelId="{4327ACB5-9BE2-40DF-A973-C86259D702D3}" type="presOf" srcId="{EA9FA88D-71B2-47C5-8C56-E067F826EC22}" destId="{D178022A-874E-47DF-B549-184770CD6D17}" srcOrd="1" destOrd="0" presId="urn:microsoft.com/office/officeart/2005/8/layout/hierarchy2"/>
    <dgm:cxn modelId="{44BE7ABB-8250-4CD2-B24D-7E0464E1C66F}" type="presOf" srcId="{14030668-C507-42D0-AEB9-36EFE6EC385E}" destId="{3112441A-C71D-4B61-AF26-785F161547B0}" srcOrd="0" destOrd="0" presId="urn:microsoft.com/office/officeart/2005/8/layout/hierarchy2"/>
    <dgm:cxn modelId="{F7E34ECD-025D-49A4-9436-EAA1067DFB93}" type="presOf" srcId="{6C2A0B50-6A25-49C5-97CA-64A78CDDC5EC}" destId="{D75E3384-C359-4CC3-B9F4-87E5B99C5724}" srcOrd="0" destOrd="0" presId="urn:microsoft.com/office/officeart/2005/8/layout/hierarchy2"/>
    <dgm:cxn modelId="{6AF803CE-FE56-4313-A07C-EA85D682B7FA}" srcId="{14030668-C507-42D0-AEB9-36EFE6EC385E}" destId="{B2493CCD-E5E9-40BA-9FEF-FBE684C5B18F}" srcOrd="3" destOrd="0" parTransId="{AD96B3D7-9F2B-43C0-B048-5CDBCE7C4EC6}" sibTransId="{6C72E2DA-A2F9-4EA5-96A6-0DC1069CA8E5}"/>
    <dgm:cxn modelId="{E1A923D2-12E2-4E42-9EE8-90010FA5F44C}" type="presOf" srcId="{D82512BF-7BE1-4BC5-B902-72745591BAEF}" destId="{6F90AF32-15E7-410F-BEC7-05492F0E52D7}" srcOrd="0" destOrd="0" presId="urn:microsoft.com/office/officeart/2005/8/layout/hierarchy2"/>
    <dgm:cxn modelId="{8D191DD3-4A6B-42AB-A06E-482FDD558F76}" type="presOf" srcId="{0BA00048-F0BF-440B-AAAC-C568545EE45A}" destId="{DED9EB4C-75A7-4DC3-9EA2-C7A44DA101F5}" srcOrd="0" destOrd="0" presId="urn:microsoft.com/office/officeart/2005/8/layout/hierarchy2"/>
    <dgm:cxn modelId="{4AD345D5-9EDE-4A93-A69A-1740BDCEAE1B}" type="presOf" srcId="{B0F084D8-097A-48AE-8720-BBCE1F5E52BA}" destId="{51AB55D0-9C64-4364-829D-3B4D252B8779}" srcOrd="0" destOrd="0" presId="urn:microsoft.com/office/officeart/2005/8/layout/hierarchy2"/>
    <dgm:cxn modelId="{7F20F8DF-E9C0-425E-B3DB-9EF9385E4639}" type="presOf" srcId="{E3A5177C-2A62-469D-AD63-136D29DB0A31}" destId="{64FC37E4-A05E-402C-A0EF-A564A32738CB}" srcOrd="0" destOrd="0" presId="urn:microsoft.com/office/officeart/2005/8/layout/hierarchy2"/>
    <dgm:cxn modelId="{4B7938E6-6EA3-4DD7-8AE2-BF51C32203D4}" type="presOf" srcId="{ED057795-C08F-40BB-AF6B-6AD1D6AE2C25}" destId="{8B96D09E-1606-472D-8F53-2E1173A72A46}" srcOrd="0" destOrd="0" presId="urn:microsoft.com/office/officeart/2005/8/layout/hierarchy2"/>
    <dgm:cxn modelId="{FB3814E7-F487-4498-BCB6-2F49C4324630}" type="presOf" srcId="{BC4B608A-2362-4449-AF4A-BB96DD34C31D}" destId="{352AB172-6F5E-4F51-B789-44ADBF33D252}" srcOrd="0" destOrd="0" presId="urn:microsoft.com/office/officeart/2005/8/layout/hierarchy2"/>
    <dgm:cxn modelId="{7F5E99E9-5D17-41C5-9D0C-692836699EF3}" type="presOf" srcId="{114B2AE2-E82E-419E-B6E0-C13CE049F6DB}" destId="{7647C2BD-532B-45B9-8808-6ACF4558135E}" srcOrd="0" destOrd="0" presId="urn:microsoft.com/office/officeart/2005/8/layout/hierarchy2"/>
    <dgm:cxn modelId="{6D7A71EC-A1EA-41A9-94A8-5500C5948901}" srcId="{ED057795-C08F-40BB-AF6B-6AD1D6AE2C25}" destId="{E3A5177C-2A62-469D-AD63-136D29DB0A31}" srcOrd="0" destOrd="0" parTransId="{CCB37684-D9E2-4D01-A616-272ED59F8312}" sibTransId="{5F435D67-70EE-45F9-8AC5-6CC30A7C8F6F}"/>
    <dgm:cxn modelId="{6697EEF2-2F8A-4BA2-8C46-7810149493A3}" srcId="{BE4C6766-1464-4561-A7AD-2AAE6BD954E3}" destId="{14030668-C507-42D0-AEB9-36EFE6EC385E}" srcOrd="0" destOrd="0" parTransId="{114B2AE2-E82E-419E-B6E0-C13CE049F6DB}" sibTransId="{96242760-9B95-43DF-9132-83584CDE68C3}"/>
    <dgm:cxn modelId="{03108CB5-4855-405E-8DE8-E3DBDA0FB619}" type="presParOf" srcId="{1CA3520A-EF57-40A9-B835-77FADDA244F1}" destId="{CEEA779C-4A4F-4065-A397-9251A5C565D7}" srcOrd="0" destOrd="0" presId="urn:microsoft.com/office/officeart/2005/8/layout/hierarchy2"/>
    <dgm:cxn modelId="{5AC6605B-FD63-476C-ACDE-6DAC196D2369}" type="presParOf" srcId="{CEEA779C-4A4F-4065-A397-9251A5C565D7}" destId="{51AB55D0-9C64-4364-829D-3B4D252B8779}" srcOrd="0" destOrd="0" presId="urn:microsoft.com/office/officeart/2005/8/layout/hierarchy2"/>
    <dgm:cxn modelId="{5DEC750A-6478-4ED5-AE99-04A245048621}" type="presParOf" srcId="{CEEA779C-4A4F-4065-A397-9251A5C565D7}" destId="{1B00AFD1-1AB3-44C2-B67E-5FCCA29B503B}" srcOrd="1" destOrd="0" presId="urn:microsoft.com/office/officeart/2005/8/layout/hierarchy2"/>
    <dgm:cxn modelId="{0C43031A-8FF0-4289-9BB0-FFB693750802}" type="presParOf" srcId="{1B00AFD1-1AB3-44C2-B67E-5FCCA29B503B}" destId="{D75E3384-C359-4CC3-B9F4-87E5B99C5724}" srcOrd="0" destOrd="0" presId="urn:microsoft.com/office/officeart/2005/8/layout/hierarchy2"/>
    <dgm:cxn modelId="{3FE0E3D1-E09D-4AAB-8F9B-02799A227247}" type="presParOf" srcId="{D75E3384-C359-4CC3-B9F4-87E5B99C5724}" destId="{C9F4D412-7E08-4B0C-8C7C-55BA7B720FCF}" srcOrd="0" destOrd="0" presId="urn:microsoft.com/office/officeart/2005/8/layout/hierarchy2"/>
    <dgm:cxn modelId="{A96023F8-908D-45CF-9BA8-BA46B77723FA}" type="presParOf" srcId="{1B00AFD1-1AB3-44C2-B67E-5FCCA29B503B}" destId="{3D699E14-6369-492E-ACB3-A69EE9CB0AD7}" srcOrd="1" destOrd="0" presId="urn:microsoft.com/office/officeart/2005/8/layout/hierarchy2"/>
    <dgm:cxn modelId="{188C8920-CB19-484E-968E-FD53CA800523}" type="presParOf" srcId="{3D699E14-6369-492E-ACB3-A69EE9CB0AD7}" destId="{157A302E-9C16-4733-ADC0-23EF8F436DC3}" srcOrd="0" destOrd="0" presId="urn:microsoft.com/office/officeart/2005/8/layout/hierarchy2"/>
    <dgm:cxn modelId="{6803E5B8-7399-4AAA-BA3F-D0015AF82F9C}" type="presParOf" srcId="{3D699E14-6369-492E-ACB3-A69EE9CB0AD7}" destId="{E2107A17-931E-4049-A166-FB8A108816DC}" srcOrd="1" destOrd="0" presId="urn:microsoft.com/office/officeart/2005/8/layout/hierarchy2"/>
    <dgm:cxn modelId="{A1564544-5A9E-4503-AF8A-FF638C620CEF}" type="presParOf" srcId="{E2107A17-931E-4049-A166-FB8A108816DC}" destId="{7647C2BD-532B-45B9-8808-6ACF4558135E}" srcOrd="0" destOrd="0" presId="urn:microsoft.com/office/officeart/2005/8/layout/hierarchy2"/>
    <dgm:cxn modelId="{4956397C-FAE7-4DDA-BDC6-D4049942E881}" type="presParOf" srcId="{7647C2BD-532B-45B9-8808-6ACF4558135E}" destId="{92F5041E-FB4F-4B93-8652-30EA16626A60}" srcOrd="0" destOrd="0" presId="urn:microsoft.com/office/officeart/2005/8/layout/hierarchy2"/>
    <dgm:cxn modelId="{2C1FAC41-20E1-465D-A0CF-52A27182E6B4}" type="presParOf" srcId="{E2107A17-931E-4049-A166-FB8A108816DC}" destId="{7042F841-311B-4797-BAD2-F307BE312CE5}" srcOrd="1" destOrd="0" presId="urn:microsoft.com/office/officeart/2005/8/layout/hierarchy2"/>
    <dgm:cxn modelId="{96E6C823-EF95-412D-9F64-9BD52F9F15E6}" type="presParOf" srcId="{7042F841-311B-4797-BAD2-F307BE312CE5}" destId="{3112441A-C71D-4B61-AF26-785F161547B0}" srcOrd="0" destOrd="0" presId="urn:microsoft.com/office/officeart/2005/8/layout/hierarchy2"/>
    <dgm:cxn modelId="{74866929-5B0A-44C0-83F4-A98F1C1CA5F5}" type="presParOf" srcId="{7042F841-311B-4797-BAD2-F307BE312CE5}" destId="{EA17D0B1-01D6-4FF2-BB61-265C75AEF923}" srcOrd="1" destOrd="0" presId="urn:microsoft.com/office/officeart/2005/8/layout/hierarchy2"/>
    <dgm:cxn modelId="{DE5675A0-AC50-4646-ABC7-CA11617C4977}" type="presParOf" srcId="{EA17D0B1-01D6-4FF2-BB61-265C75AEF923}" destId="{B1A9BA98-EDB8-4A44-88F8-9BCA086B2931}" srcOrd="0" destOrd="0" presId="urn:microsoft.com/office/officeart/2005/8/layout/hierarchy2"/>
    <dgm:cxn modelId="{D6420EBE-7F00-4678-9E3E-4DED2BE3FB2D}" type="presParOf" srcId="{B1A9BA98-EDB8-4A44-88F8-9BCA086B2931}" destId="{D178022A-874E-47DF-B549-184770CD6D17}" srcOrd="0" destOrd="0" presId="urn:microsoft.com/office/officeart/2005/8/layout/hierarchy2"/>
    <dgm:cxn modelId="{9FF7E22A-241D-44D4-8155-F4E8BA7B0193}" type="presParOf" srcId="{EA17D0B1-01D6-4FF2-BB61-265C75AEF923}" destId="{6AFE3E10-B1CC-4609-A6BC-EE37B15D64C1}" srcOrd="1" destOrd="0" presId="urn:microsoft.com/office/officeart/2005/8/layout/hierarchy2"/>
    <dgm:cxn modelId="{787D9DDC-985B-4197-9A4F-D0766AFFFAA0}" type="presParOf" srcId="{6AFE3E10-B1CC-4609-A6BC-EE37B15D64C1}" destId="{DED9EB4C-75A7-4DC3-9EA2-C7A44DA101F5}" srcOrd="0" destOrd="0" presId="urn:microsoft.com/office/officeart/2005/8/layout/hierarchy2"/>
    <dgm:cxn modelId="{C001CA87-DBCA-4A12-AAAF-F89BEC5CC128}" type="presParOf" srcId="{6AFE3E10-B1CC-4609-A6BC-EE37B15D64C1}" destId="{2BE8901B-8816-43EA-905A-B6DC5EC66A32}" srcOrd="1" destOrd="0" presId="urn:microsoft.com/office/officeart/2005/8/layout/hierarchy2"/>
    <dgm:cxn modelId="{757BDFD6-904B-4847-818A-FFD1ACF9A66E}" type="presParOf" srcId="{EA17D0B1-01D6-4FF2-BB61-265C75AEF923}" destId="{6F90AF32-15E7-410F-BEC7-05492F0E52D7}" srcOrd="2" destOrd="0" presId="urn:microsoft.com/office/officeart/2005/8/layout/hierarchy2"/>
    <dgm:cxn modelId="{3B65414A-1CC2-4678-8EF7-FD24E9922F27}" type="presParOf" srcId="{6F90AF32-15E7-410F-BEC7-05492F0E52D7}" destId="{9D609A2B-9E5E-4A25-B6EB-C96C5250D99B}" srcOrd="0" destOrd="0" presId="urn:microsoft.com/office/officeart/2005/8/layout/hierarchy2"/>
    <dgm:cxn modelId="{BC6BB5A4-4035-4884-AC32-003B2A9B0F07}" type="presParOf" srcId="{EA17D0B1-01D6-4FF2-BB61-265C75AEF923}" destId="{4670CFDA-F503-47F6-AF94-ABD396F66BF8}" srcOrd="3" destOrd="0" presId="urn:microsoft.com/office/officeart/2005/8/layout/hierarchy2"/>
    <dgm:cxn modelId="{BF392162-70F1-44FE-AA7E-5D9E08AC7CC6}" type="presParOf" srcId="{4670CFDA-F503-47F6-AF94-ABD396F66BF8}" destId="{FD525155-1F7C-4163-A1EE-A0EE8E185E1A}" srcOrd="0" destOrd="0" presId="urn:microsoft.com/office/officeart/2005/8/layout/hierarchy2"/>
    <dgm:cxn modelId="{8BC2C56B-FC7B-4493-ABDD-53EB230296EA}" type="presParOf" srcId="{4670CFDA-F503-47F6-AF94-ABD396F66BF8}" destId="{8273AC69-BC35-4E3A-A9D7-D27D47BCAF99}" srcOrd="1" destOrd="0" presId="urn:microsoft.com/office/officeart/2005/8/layout/hierarchy2"/>
    <dgm:cxn modelId="{ABDBE06C-74A1-41F2-99B1-F5E07C7B43F4}" type="presParOf" srcId="{EA17D0B1-01D6-4FF2-BB61-265C75AEF923}" destId="{352AB172-6F5E-4F51-B789-44ADBF33D252}" srcOrd="4" destOrd="0" presId="urn:microsoft.com/office/officeart/2005/8/layout/hierarchy2"/>
    <dgm:cxn modelId="{B696C7D7-D369-4291-A21C-E5FB9A11A431}" type="presParOf" srcId="{352AB172-6F5E-4F51-B789-44ADBF33D252}" destId="{D296E53A-3889-4542-8169-86D7581CAFA9}" srcOrd="0" destOrd="0" presId="urn:microsoft.com/office/officeart/2005/8/layout/hierarchy2"/>
    <dgm:cxn modelId="{4C53378B-0FDD-4AA3-893A-C9F215124365}" type="presParOf" srcId="{EA17D0B1-01D6-4FF2-BB61-265C75AEF923}" destId="{59D7E1E1-D05D-4B5A-A703-D189B3DFB137}" srcOrd="5" destOrd="0" presId="urn:microsoft.com/office/officeart/2005/8/layout/hierarchy2"/>
    <dgm:cxn modelId="{3FBCB667-828F-412B-8DCA-D0DFE467E021}" type="presParOf" srcId="{59D7E1E1-D05D-4B5A-A703-D189B3DFB137}" destId="{73CB2411-825A-47DD-986D-E8142BA72CD4}" srcOrd="0" destOrd="0" presId="urn:microsoft.com/office/officeart/2005/8/layout/hierarchy2"/>
    <dgm:cxn modelId="{C5637C17-F127-45ED-A5D1-DF46B38422E5}" type="presParOf" srcId="{59D7E1E1-D05D-4B5A-A703-D189B3DFB137}" destId="{72D8AD78-9218-46C1-992A-DFF84E863160}" srcOrd="1" destOrd="0" presId="urn:microsoft.com/office/officeart/2005/8/layout/hierarchy2"/>
    <dgm:cxn modelId="{D4ADC104-D98C-493F-8014-D16D1AE564CC}" type="presParOf" srcId="{EA17D0B1-01D6-4FF2-BB61-265C75AEF923}" destId="{D3C42035-60A6-455C-B083-105012124146}" srcOrd="6" destOrd="0" presId="urn:microsoft.com/office/officeart/2005/8/layout/hierarchy2"/>
    <dgm:cxn modelId="{35061DB1-8A6A-4E6C-ABFA-515631EE07CB}" type="presParOf" srcId="{D3C42035-60A6-455C-B083-105012124146}" destId="{8E97A2D3-BA5A-4FB6-9755-CD653197D652}" srcOrd="0" destOrd="0" presId="urn:microsoft.com/office/officeart/2005/8/layout/hierarchy2"/>
    <dgm:cxn modelId="{DCDE3A64-1F5F-4EFE-AEBC-F68147DCC6AF}" type="presParOf" srcId="{EA17D0B1-01D6-4FF2-BB61-265C75AEF923}" destId="{E646AC48-9E79-4D58-B37F-77A3B5416582}" srcOrd="7" destOrd="0" presId="urn:microsoft.com/office/officeart/2005/8/layout/hierarchy2"/>
    <dgm:cxn modelId="{0098B665-AE5F-4665-B296-A1EFB1F537F3}" type="presParOf" srcId="{E646AC48-9E79-4D58-B37F-77A3B5416582}" destId="{1FD103FA-DE27-486F-A60A-76A40A20E03B}" srcOrd="0" destOrd="0" presId="urn:microsoft.com/office/officeart/2005/8/layout/hierarchy2"/>
    <dgm:cxn modelId="{28A88EA3-58DB-4B6B-A2A7-4400AE2D252E}" type="presParOf" srcId="{E646AC48-9E79-4D58-B37F-77A3B5416582}" destId="{E1BC79AD-12C6-4D61-BA5B-AC2DA86CE8A5}" srcOrd="1" destOrd="0" presId="urn:microsoft.com/office/officeart/2005/8/layout/hierarchy2"/>
    <dgm:cxn modelId="{8F823DA2-F931-4F75-A4E8-A3845E9F28E5}" type="presParOf" srcId="{1B00AFD1-1AB3-44C2-B67E-5FCCA29B503B}" destId="{5C142995-C06B-4F85-8F88-0BC7F46E7448}" srcOrd="2" destOrd="0" presId="urn:microsoft.com/office/officeart/2005/8/layout/hierarchy2"/>
    <dgm:cxn modelId="{C4F1B0F7-D821-4F5D-921D-186D308523BA}" type="presParOf" srcId="{5C142995-C06B-4F85-8F88-0BC7F46E7448}" destId="{31A3007B-D505-4C09-B8CA-63B5B298E489}" srcOrd="0" destOrd="0" presId="urn:microsoft.com/office/officeart/2005/8/layout/hierarchy2"/>
    <dgm:cxn modelId="{751C1584-449A-45BC-B6D5-AB4E2D0BDD11}" type="presParOf" srcId="{1B00AFD1-1AB3-44C2-B67E-5FCCA29B503B}" destId="{A987D215-4A80-48FC-A756-349CB9E92314}" srcOrd="3" destOrd="0" presId="urn:microsoft.com/office/officeart/2005/8/layout/hierarchy2"/>
    <dgm:cxn modelId="{E9CE7B1D-82C3-40EB-B0D0-C0BFA481BED4}" type="presParOf" srcId="{A987D215-4A80-48FC-A756-349CB9E92314}" destId="{8B96D09E-1606-472D-8F53-2E1173A72A46}" srcOrd="0" destOrd="0" presId="urn:microsoft.com/office/officeart/2005/8/layout/hierarchy2"/>
    <dgm:cxn modelId="{CB6C24BA-9016-4889-8D3F-F723709EFE24}" type="presParOf" srcId="{A987D215-4A80-48FC-A756-349CB9E92314}" destId="{EED3AB0D-FAB0-462D-B4FC-836722E26C53}" srcOrd="1" destOrd="0" presId="urn:microsoft.com/office/officeart/2005/8/layout/hierarchy2"/>
    <dgm:cxn modelId="{18DC9445-4CED-441E-83A8-64E861E678C2}" type="presParOf" srcId="{EED3AB0D-FAB0-462D-B4FC-836722E26C53}" destId="{C92503A2-1444-40EE-8EF0-430EA28C1ED6}" srcOrd="0" destOrd="0" presId="urn:microsoft.com/office/officeart/2005/8/layout/hierarchy2"/>
    <dgm:cxn modelId="{A0A010FD-B8DB-4E5C-BAF3-2100EF1AA1DA}" type="presParOf" srcId="{C92503A2-1444-40EE-8EF0-430EA28C1ED6}" destId="{A98EE8C8-4EFB-4C9F-BC94-427198704EB2}" srcOrd="0" destOrd="0" presId="urn:microsoft.com/office/officeart/2005/8/layout/hierarchy2"/>
    <dgm:cxn modelId="{614F0C8D-4C37-4E7D-9368-8F742348AE2F}" type="presParOf" srcId="{EED3AB0D-FAB0-462D-B4FC-836722E26C53}" destId="{F7C433CA-00FA-4B91-B564-7B56F825B543}" srcOrd="1" destOrd="0" presId="urn:microsoft.com/office/officeart/2005/8/layout/hierarchy2"/>
    <dgm:cxn modelId="{88BB3778-ECA3-4EC1-B87B-57AF4BD3D34A}" type="presParOf" srcId="{F7C433CA-00FA-4B91-B564-7B56F825B543}" destId="{64FC37E4-A05E-402C-A0EF-A564A32738CB}" srcOrd="0" destOrd="0" presId="urn:microsoft.com/office/officeart/2005/8/layout/hierarchy2"/>
    <dgm:cxn modelId="{0BC45A26-0EEB-4E87-8974-A0B2B119CA6F}" type="presParOf" srcId="{F7C433CA-00FA-4B91-B564-7B56F825B543}" destId="{CBDBF0E7-4D08-48E2-BED4-FD14F10DDD1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B55D0-9C64-4364-829D-3B4D252B8779}">
      <dsp:nvSpPr>
        <dsp:cNvPr id="0" name=""/>
        <dsp:cNvSpPr/>
      </dsp:nvSpPr>
      <dsp:spPr>
        <a:xfrm>
          <a:off x="1599165" y="3461266"/>
          <a:ext cx="1857772" cy="928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可能的实现方案</a:t>
          </a:r>
        </a:p>
      </dsp:txBody>
      <dsp:txXfrm>
        <a:off x="1626371" y="3488472"/>
        <a:ext cx="1803360" cy="874474"/>
      </dsp:txXfrm>
    </dsp:sp>
    <dsp:sp modelId="{D75E3384-C359-4CC3-B9F4-87E5B99C5724}">
      <dsp:nvSpPr>
        <dsp:cNvPr id="0" name=""/>
        <dsp:cNvSpPr/>
      </dsp:nvSpPr>
      <dsp:spPr>
        <a:xfrm rot="17509795">
          <a:off x="2829294" y="2986692"/>
          <a:ext cx="1998396" cy="22939"/>
        </a:xfrm>
        <a:custGeom>
          <a:avLst/>
          <a:gdLst/>
          <a:ahLst/>
          <a:cxnLst/>
          <a:rect l="0" t="0" r="0" b="0"/>
          <a:pathLst>
            <a:path>
              <a:moveTo>
                <a:pt x="0" y="11469"/>
              </a:moveTo>
              <a:lnTo>
                <a:pt x="1998396" y="114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78533" y="2948202"/>
        <a:ext cx="99919" cy="99919"/>
      </dsp:txXfrm>
    </dsp:sp>
    <dsp:sp modelId="{157A302E-9C16-4733-ADC0-23EF8F436DC3}">
      <dsp:nvSpPr>
        <dsp:cNvPr id="0" name=""/>
        <dsp:cNvSpPr/>
      </dsp:nvSpPr>
      <dsp:spPr>
        <a:xfrm>
          <a:off x="4200047" y="1606171"/>
          <a:ext cx="1857772" cy="928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多代理技术</a:t>
          </a:r>
        </a:p>
      </dsp:txBody>
      <dsp:txXfrm>
        <a:off x="4227253" y="1633377"/>
        <a:ext cx="1803360" cy="874474"/>
      </dsp:txXfrm>
    </dsp:sp>
    <dsp:sp modelId="{7647C2BD-532B-45B9-8808-6ACF4558135E}">
      <dsp:nvSpPr>
        <dsp:cNvPr id="0" name=""/>
        <dsp:cNvSpPr/>
      </dsp:nvSpPr>
      <dsp:spPr>
        <a:xfrm>
          <a:off x="6057820" y="2059144"/>
          <a:ext cx="743109" cy="22939"/>
        </a:xfrm>
        <a:custGeom>
          <a:avLst/>
          <a:gdLst/>
          <a:ahLst/>
          <a:cxnLst/>
          <a:rect l="0" t="0" r="0" b="0"/>
          <a:pathLst>
            <a:path>
              <a:moveTo>
                <a:pt x="0" y="11469"/>
              </a:moveTo>
              <a:lnTo>
                <a:pt x="743109" y="114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410797" y="2052036"/>
        <a:ext cx="37155" cy="37155"/>
      </dsp:txXfrm>
    </dsp:sp>
    <dsp:sp modelId="{3112441A-C71D-4B61-AF26-785F161547B0}">
      <dsp:nvSpPr>
        <dsp:cNvPr id="0" name=""/>
        <dsp:cNvSpPr/>
      </dsp:nvSpPr>
      <dsp:spPr>
        <a:xfrm>
          <a:off x="6800929" y="1606171"/>
          <a:ext cx="1857772" cy="928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智能代理具备特征</a:t>
          </a:r>
        </a:p>
      </dsp:txBody>
      <dsp:txXfrm>
        <a:off x="6828135" y="1633377"/>
        <a:ext cx="1803360" cy="874474"/>
      </dsp:txXfrm>
    </dsp:sp>
    <dsp:sp modelId="{B1A9BA98-EDB8-4A44-88F8-9BCA086B2931}">
      <dsp:nvSpPr>
        <dsp:cNvPr id="0" name=""/>
        <dsp:cNvSpPr/>
      </dsp:nvSpPr>
      <dsp:spPr>
        <a:xfrm rot="17692822">
          <a:off x="8147127" y="1257980"/>
          <a:ext cx="1766258" cy="22939"/>
        </a:xfrm>
        <a:custGeom>
          <a:avLst/>
          <a:gdLst/>
          <a:ahLst/>
          <a:cxnLst/>
          <a:rect l="0" t="0" r="0" b="0"/>
          <a:pathLst>
            <a:path>
              <a:moveTo>
                <a:pt x="0" y="11469"/>
              </a:moveTo>
              <a:lnTo>
                <a:pt x="1766258" y="114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986100" y="1225293"/>
        <a:ext cx="88312" cy="88312"/>
      </dsp:txXfrm>
    </dsp:sp>
    <dsp:sp modelId="{DED9EB4C-75A7-4DC3-9EA2-C7A44DA101F5}">
      <dsp:nvSpPr>
        <dsp:cNvPr id="0" name=""/>
        <dsp:cNvSpPr/>
      </dsp:nvSpPr>
      <dsp:spPr>
        <a:xfrm>
          <a:off x="9401811" y="3842"/>
          <a:ext cx="1857772" cy="928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智能性</a:t>
          </a:r>
        </a:p>
      </dsp:txBody>
      <dsp:txXfrm>
        <a:off x="9429017" y="31048"/>
        <a:ext cx="1803360" cy="874474"/>
      </dsp:txXfrm>
    </dsp:sp>
    <dsp:sp modelId="{6F90AF32-15E7-410F-BEC7-05492F0E52D7}">
      <dsp:nvSpPr>
        <dsp:cNvPr id="0" name=""/>
        <dsp:cNvSpPr/>
      </dsp:nvSpPr>
      <dsp:spPr>
        <a:xfrm rot="19457599">
          <a:off x="8572686" y="1792090"/>
          <a:ext cx="915141" cy="22939"/>
        </a:xfrm>
        <a:custGeom>
          <a:avLst/>
          <a:gdLst/>
          <a:ahLst/>
          <a:cxnLst/>
          <a:rect l="0" t="0" r="0" b="0"/>
          <a:pathLst>
            <a:path>
              <a:moveTo>
                <a:pt x="0" y="11469"/>
              </a:moveTo>
              <a:lnTo>
                <a:pt x="915141" y="114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007378" y="1780681"/>
        <a:ext cx="45757" cy="45757"/>
      </dsp:txXfrm>
    </dsp:sp>
    <dsp:sp modelId="{FD525155-1F7C-4163-A1EE-A0EE8E185E1A}">
      <dsp:nvSpPr>
        <dsp:cNvPr id="0" name=""/>
        <dsp:cNvSpPr/>
      </dsp:nvSpPr>
      <dsp:spPr>
        <a:xfrm>
          <a:off x="9401811" y="1072061"/>
          <a:ext cx="1857772" cy="928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反应性</a:t>
          </a:r>
        </a:p>
      </dsp:txBody>
      <dsp:txXfrm>
        <a:off x="9429017" y="1099267"/>
        <a:ext cx="1803360" cy="874474"/>
      </dsp:txXfrm>
    </dsp:sp>
    <dsp:sp modelId="{352AB172-6F5E-4F51-B789-44ADBF33D252}">
      <dsp:nvSpPr>
        <dsp:cNvPr id="0" name=""/>
        <dsp:cNvSpPr/>
      </dsp:nvSpPr>
      <dsp:spPr>
        <a:xfrm rot="2142401">
          <a:off x="8572686" y="2326199"/>
          <a:ext cx="915141" cy="22939"/>
        </a:xfrm>
        <a:custGeom>
          <a:avLst/>
          <a:gdLst/>
          <a:ahLst/>
          <a:cxnLst/>
          <a:rect l="0" t="0" r="0" b="0"/>
          <a:pathLst>
            <a:path>
              <a:moveTo>
                <a:pt x="0" y="11469"/>
              </a:moveTo>
              <a:lnTo>
                <a:pt x="915141" y="114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007378" y="2314790"/>
        <a:ext cx="45757" cy="45757"/>
      </dsp:txXfrm>
    </dsp:sp>
    <dsp:sp modelId="{73CB2411-825A-47DD-986D-E8142BA72CD4}">
      <dsp:nvSpPr>
        <dsp:cNvPr id="0" name=""/>
        <dsp:cNvSpPr/>
      </dsp:nvSpPr>
      <dsp:spPr>
        <a:xfrm>
          <a:off x="9401811" y="2140281"/>
          <a:ext cx="1857772" cy="928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学习性</a:t>
          </a:r>
        </a:p>
      </dsp:txBody>
      <dsp:txXfrm>
        <a:off x="9429017" y="2167487"/>
        <a:ext cx="1803360" cy="874474"/>
      </dsp:txXfrm>
    </dsp:sp>
    <dsp:sp modelId="{D3C42035-60A6-455C-B083-105012124146}">
      <dsp:nvSpPr>
        <dsp:cNvPr id="0" name=""/>
        <dsp:cNvSpPr/>
      </dsp:nvSpPr>
      <dsp:spPr>
        <a:xfrm rot="3907178">
          <a:off x="8147127" y="2860309"/>
          <a:ext cx="1766258" cy="22939"/>
        </a:xfrm>
        <a:custGeom>
          <a:avLst/>
          <a:gdLst/>
          <a:ahLst/>
          <a:cxnLst/>
          <a:rect l="0" t="0" r="0" b="0"/>
          <a:pathLst>
            <a:path>
              <a:moveTo>
                <a:pt x="0" y="11469"/>
              </a:moveTo>
              <a:lnTo>
                <a:pt x="1766258" y="114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986100" y="2827622"/>
        <a:ext cx="88312" cy="88312"/>
      </dsp:txXfrm>
    </dsp:sp>
    <dsp:sp modelId="{1FD103FA-DE27-486F-A60A-76A40A20E03B}">
      <dsp:nvSpPr>
        <dsp:cNvPr id="0" name=""/>
        <dsp:cNvSpPr/>
      </dsp:nvSpPr>
      <dsp:spPr>
        <a:xfrm>
          <a:off x="9401811" y="3208500"/>
          <a:ext cx="1857772" cy="928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协作性</a:t>
          </a:r>
        </a:p>
      </dsp:txBody>
      <dsp:txXfrm>
        <a:off x="9429017" y="3235706"/>
        <a:ext cx="1803360" cy="874474"/>
      </dsp:txXfrm>
    </dsp:sp>
    <dsp:sp modelId="{5C142995-C06B-4F85-8F88-0BC7F46E7448}">
      <dsp:nvSpPr>
        <dsp:cNvPr id="0" name=""/>
        <dsp:cNvSpPr/>
      </dsp:nvSpPr>
      <dsp:spPr>
        <a:xfrm rot="4090205">
          <a:off x="2829294" y="4841787"/>
          <a:ext cx="1998396" cy="22939"/>
        </a:xfrm>
        <a:custGeom>
          <a:avLst/>
          <a:gdLst/>
          <a:ahLst/>
          <a:cxnLst/>
          <a:rect l="0" t="0" r="0" b="0"/>
          <a:pathLst>
            <a:path>
              <a:moveTo>
                <a:pt x="0" y="11469"/>
              </a:moveTo>
              <a:lnTo>
                <a:pt x="1998396" y="114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78533" y="4803297"/>
        <a:ext cx="99919" cy="99919"/>
      </dsp:txXfrm>
    </dsp:sp>
    <dsp:sp modelId="{8B96D09E-1606-472D-8F53-2E1173A72A46}">
      <dsp:nvSpPr>
        <dsp:cNvPr id="0" name=""/>
        <dsp:cNvSpPr/>
      </dsp:nvSpPr>
      <dsp:spPr>
        <a:xfrm>
          <a:off x="4200047" y="5316361"/>
          <a:ext cx="1857772" cy="928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标准代理技术</a:t>
          </a:r>
        </a:p>
      </dsp:txBody>
      <dsp:txXfrm>
        <a:off x="4227253" y="5343567"/>
        <a:ext cx="1803360" cy="874474"/>
      </dsp:txXfrm>
    </dsp:sp>
    <dsp:sp modelId="{C92503A2-1444-40EE-8EF0-430EA28C1ED6}">
      <dsp:nvSpPr>
        <dsp:cNvPr id="0" name=""/>
        <dsp:cNvSpPr/>
      </dsp:nvSpPr>
      <dsp:spPr>
        <a:xfrm>
          <a:off x="6057820" y="5769335"/>
          <a:ext cx="743109" cy="22939"/>
        </a:xfrm>
        <a:custGeom>
          <a:avLst/>
          <a:gdLst/>
          <a:ahLst/>
          <a:cxnLst/>
          <a:rect l="0" t="0" r="0" b="0"/>
          <a:pathLst>
            <a:path>
              <a:moveTo>
                <a:pt x="0" y="11469"/>
              </a:moveTo>
              <a:lnTo>
                <a:pt x="743109" y="114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410797" y="5762227"/>
        <a:ext cx="37155" cy="37155"/>
      </dsp:txXfrm>
    </dsp:sp>
    <dsp:sp modelId="{64FC37E4-A05E-402C-A0EF-A564A32738CB}">
      <dsp:nvSpPr>
        <dsp:cNvPr id="0" name=""/>
        <dsp:cNvSpPr/>
      </dsp:nvSpPr>
      <dsp:spPr>
        <a:xfrm>
          <a:off x="6800929" y="4276719"/>
          <a:ext cx="3310866" cy="3008170"/>
        </a:xfrm>
        <a:prstGeom prst="roundRect">
          <a:avLst>
            <a:gd name="adj" fmla="val 10000"/>
          </a:avLst>
        </a:prstGeom>
        <a:blipFill rotWithShape="0">
          <a:blip xmlns:r="http://schemas.openxmlformats.org/officeDocument/2006/relationships" r:embed="rId1"/>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endParaRPr lang="zh-CN" altLang="en-US" sz="2500" kern="1200" dirty="0"/>
        </a:p>
      </dsp:txBody>
      <dsp:txXfrm>
        <a:off x="6889035" y="4364825"/>
        <a:ext cx="3134654" cy="28319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2021/5/31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2021/5/31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a:t>
            </a:fld>
            <a:endParaRPr lang="en-US" dirty="0"/>
          </a:p>
        </p:txBody>
      </p:sp>
    </p:spTree>
    <p:extLst>
      <p:ext uri="{BB962C8B-B14F-4D97-AF65-F5344CB8AC3E}">
        <p14:creationId xmlns:p14="http://schemas.microsoft.com/office/powerpoint/2010/main" val="257062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knowledge plane</a:t>
            </a:r>
            <a:r>
              <a:rPr lang="zh-CN" altLang="en-US" dirty="0"/>
              <a:t>的提出在</a:t>
            </a:r>
            <a:r>
              <a:rPr lang="en-US" altLang="zh-CN" dirty="0" err="1"/>
              <a:t>mit</a:t>
            </a:r>
            <a:r>
              <a:rPr lang="zh-CN" altLang="en-US" dirty="0"/>
              <a:t>计算机学院教授的一篇论文</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785747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1492211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1364761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欧洲</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2812118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2650255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讲解结构的交互流程</a:t>
            </a:r>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4105151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1871141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51921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826641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97447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3512598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2978962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paper of BUPT</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45826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400" kern="100" dirty="0">
                <a:latin typeface="Times New Roman" panose="02020603050405020304" pitchFamily="18" charset="0"/>
                <a:ea typeface="楷体" panose="02010609060101010101" pitchFamily="49" charset="-122"/>
                <a:cs typeface="Times New Roman" panose="02020603050405020304" pitchFamily="18" charset="0"/>
              </a:rPr>
              <a:t>actual networks are large-scale models</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915391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601608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3637963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2559327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1272046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583420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35845162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i="1" dirty="0"/>
              <a:t>orthogonal </a:t>
            </a:r>
            <a:r>
              <a:rPr lang="zh-CN" altLang="en-US" sz="1400" i="1" dirty="0"/>
              <a:t>正交</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613162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546299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1398616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32321626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1644274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more likely to get higher reward, which means better training results</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41707843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although the algorithm can be generalized, it seems </a:t>
            </a:r>
            <a:r>
              <a:rPr lang="en-US" altLang="zh-CN" sz="1400" kern="100" dirty="0">
                <a:latin typeface="Times New Roman" panose="02020603050405020304" pitchFamily="18" charset="0"/>
                <a:ea typeface="楷体" panose="02010609060101010101" pitchFamily="49" charset="-122"/>
                <a:cs typeface="Times New Roman" panose="02020603050405020304" pitchFamily="18" charset="0"/>
              </a:rPr>
              <a:t>need to be completely renew when new users come…</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21634133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36</a:t>
            </a:fld>
            <a:endParaRPr lang="zh-CN" altLang="en-US"/>
          </a:p>
        </p:txBody>
      </p:sp>
    </p:spTree>
    <p:extLst>
      <p:ext uri="{BB962C8B-B14F-4D97-AF65-F5344CB8AC3E}">
        <p14:creationId xmlns:p14="http://schemas.microsoft.com/office/powerpoint/2010/main" val="3645878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认知无线电的目的是解决频谱紧张问题。</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045581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近年来，随着人们经济水平和生活质量的提高，互联网也走入了家家户户，人们对网络的需求的多样性使网络结构</a:t>
            </a:r>
            <a:r>
              <a:rPr lang="zh-CN" altLang="en-US" sz="1400" dirty="0">
                <a:solidFill>
                  <a:srgbClr val="FF0000"/>
                </a:solidFill>
                <a:latin typeface="Arial" panose="020B0604020202020204" pitchFamily="34" charset="0"/>
                <a:ea typeface="楷体" panose="02010609060101010101" pitchFamily="49" charset="-122"/>
                <a:cs typeface="+mn-ea"/>
                <a:sym typeface="+mn-lt"/>
              </a:rPr>
              <a:t>复杂性</a:t>
            </a:r>
            <a:r>
              <a:rPr lang="zh-CN" altLang="en-US" sz="1400" dirty="0">
                <a:latin typeface="Arial" panose="020B0604020202020204" pitchFamily="34" charset="0"/>
                <a:ea typeface="楷体" panose="02010609060101010101" pitchFamily="49" charset="-122"/>
                <a:cs typeface="+mn-ea"/>
                <a:sym typeface="+mn-lt"/>
              </a:rPr>
              <a:t>、</a:t>
            </a:r>
            <a:r>
              <a:rPr lang="zh-CN" altLang="en-US" sz="1400" dirty="0">
                <a:solidFill>
                  <a:srgbClr val="FF0000"/>
                </a:solidFill>
                <a:latin typeface="Arial" panose="020B0604020202020204" pitchFamily="34" charset="0"/>
                <a:ea typeface="楷体" panose="02010609060101010101" pitchFamily="49" charset="-122"/>
                <a:cs typeface="+mn-ea"/>
                <a:sym typeface="+mn-lt"/>
              </a:rPr>
              <a:t>环境复杂性</a:t>
            </a:r>
            <a:r>
              <a:rPr lang="zh-CN" altLang="en-US" sz="1400" dirty="0">
                <a:latin typeface="Arial" panose="020B0604020202020204" pitchFamily="34" charset="0"/>
                <a:ea typeface="楷体" panose="02010609060101010101" pitchFamily="49" charset="-122"/>
                <a:cs typeface="+mn-ea"/>
                <a:sym typeface="+mn-lt"/>
              </a:rPr>
              <a:t>和</a:t>
            </a:r>
            <a:r>
              <a:rPr lang="zh-CN" altLang="en-US" sz="1400" dirty="0">
                <a:solidFill>
                  <a:srgbClr val="FF0000"/>
                </a:solidFill>
                <a:latin typeface="Arial" panose="020B0604020202020204" pitchFamily="34" charset="0"/>
                <a:ea typeface="楷体" panose="02010609060101010101" pitchFamily="49" charset="-122"/>
                <a:cs typeface="+mn-ea"/>
                <a:sym typeface="+mn-lt"/>
              </a:rPr>
              <a:t>需求复杂性</a:t>
            </a:r>
            <a:r>
              <a:rPr lang="zh-CN" altLang="en-US" sz="1400" dirty="0">
                <a:latin typeface="Arial" panose="020B0604020202020204" pitchFamily="34" charset="0"/>
                <a:ea typeface="楷体" panose="02010609060101010101" pitchFamily="49" charset="-122"/>
                <a:cs typeface="+mn-ea"/>
                <a:sym typeface="+mn-lt"/>
              </a:rPr>
              <a:t>急剧增长。</a:t>
            </a:r>
            <a:r>
              <a:rPr lang="zh-CN" altLang="zh-CN" sz="1800" dirty="0">
                <a:effectLst/>
                <a:ea typeface="等线" panose="02010600030101010101" pitchFamily="2" charset="-122"/>
                <a:cs typeface="Times New Roman" panose="02020603050405020304" pitchFamily="18" charset="0"/>
              </a:rPr>
              <a:t>导致</a:t>
            </a:r>
            <a:r>
              <a:rPr lang="zh-CN" altLang="zh-CN" sz="1800" dirty="0">
                <a:solidFill>
                  <a:srgbClr val="FF0000"/>
                </a:solidFill>
                <a:effectLst/>
                <a:ea typeface="等线" panose="02010600030101010101" pitchFamily="2" charset="-122"/>
                <a:cs typeface="Times New Roman" panose="02020603050405020304" pitchFamily="18" charset="0"/>
              </a:rPr>
              <a:t>网络系统管理</a:t>
            </a:r>
            <a:r>
              <a:rPr lang="zh-CN" altLang="zh-CN" sz="1800" dirty="0">
                <a:effectLst/>
                <a:ea typeface="等线" panose="02010600030101010101" pitchFamily="2" charset="-122"/>
                <a:cs typeface="Times New Roman" panose="02020603050405020304" pitchFamily="18" charset="0"/>
              </a:rPr>
              <a:t>愈加</a:t>
            </a:r>
            <a:r>
              <a:rPr lang="zh-CN" altLang="zh-CN" sz="1800" dirty="0">
                <a:solidFill>
                  <a:srgbClr val="FF0000"/>
                </a:solidFill>
                <a:effectLst/>
                <a:ea typeface="等线" panose="02010600030101010101" pitchFamily="2" charset="-122"/>
                <a:cs typeface="Times New Roman" panose="02020603050405020304" pitchFamily="18" charset="0"/>
              </a:rPr>
              <a:t>困难</a:t>
            </a:r>
            <a:r>
              <a:rPr lang="zh-CN" altLang="zh-CN" sz="1800" dirty="0">
                <a:effectLst/>
                <a:ea typeface="等线" panose="02010600030101010101" pitchFamily="2" charset="-122"/>
                <a:cs typeface="Times New Roman" panose="02020603050405020304" pitchFamily="18" charset="0"/>
              </a:rPr>
              <a:t>，</a:t>
            </a:r>
            <a:r>
              <a:rPr lang="zh-CN" altLang="zh-CN" sz="1800" dirty="0">
                <a:solidFill>
                  <a:srgbClr val="FF0000"/>
                </a:solidFill>
                <a:effectLst/>
                <a:ea typeface="等线" panose="02010600030101010101" pitchFamily="2" charset="-122"/>
                <a:cs typeface="Times New Roman" panose="02020603050405020304" pitchFamily="18" charset="0"/>
              </a:rPr>
              <a:t>网络元素</a:t>
            </a:r>
            <a:r>
              <a:rPr lang="zh-CN" altLang="zh-CN" sz="1800" dirty="0">
                <a:effectLst/>
                <a:ea typeface="等线" panose="02010600030101010101" pitchFamily="2" charset="-122"/>
                <a:cs typeface="Times New Roman" panose="02020603050405020304" pitchFamily="18" charset="0"/>
              </a:rPr>
              <a:t>（节点、协议、策略、行为等）</a:t>
            </a:r>
            <a:r>
              <a:rPr lang="zh-CN" altLang="zh-CN" sz="1800" dirty="0">
                <a:solidFill>
                  <a:srgbClr val="FF0000"/>
                </a:solidFill>
                <a:effectLst/>
                <a:ea typeface="等线" panose="02010600030101010101" pitchFamily="2" charset="-122"/>
                <a:cs typeface="Times New Roman" panose="02020603050405020304" pitchFamily="18" charset="0"/>
              </a:rPr>
              <a:t>缺乏</a:t>
            </a:r>
            <a:r>
              <a:rPr lang="zh-CN" altLang="zh-CN" sz="1800" dirty="0">
                <a:effectLst/>
                <a:ea typeface="等线" panose="02010600030101010101" pitchFamily="2" charset="-122"/>
                <a:cs typeface="Times New Roman" panose="02020603050405020304" pitchFamily="18" charset="0"/>
              </a:rPr>
              <a:t>智能的</a:t>
            </a:r>
            <a:r>
              <a:rPr lang="zh-CN" altLang="zh-CN" sz="1800" dirty="0">
                <a:solidFill>
                  <a:srgbClr val="FF0000"/>
                </a:solidFill>
                <a:effectLst/>
                <a:ea typeface="等线" panose="02010600030101010101" pitchFamily="2" charset="-122"/>
                <a:cs typeface="Times New Roman" panose="02020603050405020304" pitchFamily="18" charset="0"/>
              </a:rPr>
              <a:t>自适应能力</a:t>
            </a:r>
            <a:r>
              <a:rPr lang="zh-CN" altLang="zh-CN" sz="1800" dirty="0">
                <a:effectLst/>
                <a:ea typeface="等线" panose="02010600030101010101" pitchFamily="2" charset="-122"/>
                <a:cs typeface="Times New Roman" panose="02020603050405020304" pitchFamily="18" charset="0"/>
              </a:rPr>
              <a:t>，因此整体网络</a:t>
            </a:r>
            <a:r>
              <a:rPr lang="zh-CN" altLang="zh-CN" sz="1800" dirty="0">
                <a:solidFill>
                  <a:srgbClr val="FF0000"/>
                </a:solidFill>
                <a:effectLst/>
                <a:ea typeface="等线" panose="02010600030101010101" pitchFamily="2" charset="-122"/>
                <a:cs typeface="Times New Roman" panose="02020603050405020304" pitchFamily="18" charset="0"/>
              </a:rPr>
              <a:t>性能</a:t>
            </a:r>
            <a:r>
              <a:rPr lang="zh-CN" altLang="zh-CN" sz="1800" dirty="0">
                <a:effectLst/>
                <a:ea typeface="等线" panose="02010600030101010101" pitchFamily="2" charset="-122"/>
                <a:cs typeface="Times New Roman" panose="02020603050405020304" pitchFamily="18" charset="0"/>
              </a:rPr>
              <a:t>及端到端系统性能</a:t>
            </a:r>
            <a:r>
              <a:rPr lang="zh-CN" altLang="zh-CN" sz="1800" dirty="0">
                <a:solidFill>
                  <a:srgbClr val="FF0000"/>
                </a:solidFill>
                <a:effectLst/>
                <a:ea typeface="等线" panose="02010600030101010101" pitchFamily="2" charset="-122"/>
                <a:cs typeface="Times New Roman" panose="02020603050405020304" pitchFamily="18" charset="0"/>
              </a:rPr>
              <a:t>得不到保障</a:t>
            </a:r>
            <a:r>
              <a:rPr lang="zh-CN" altLang="en-US" sz="1800" dirty="0">
                <a:solidFill>
                  <a:srgbClr val="FF0000"/>
                </a:solidFill>
                <a:effectLst/>
                <a:ea typeface="等线" panose="02010600030101010101" pitchFamily="2" charset="-122"/>
                <a:cs typeface="Times New Roman" panose="02020603050405020304" pitchFamily="18" charset="0"/>
              </a:rPr>
              <a:t>。而什么样的结构可以实现类似功能呢，科学家们想到了</a:t>
            </a:r>
            <a:r>
              <a:rPr lang="zh-CN" altLang="zh-CN" sz="1800" dirty="0">
                <a:effectLst/>
                <a:ea typeface="等线" panose="02010600030101010101" pitchFamily="2" charset="-122"/>
                <a:cs typeface="Times New Roman" panose="02020603050405020304" pitchFamily="18" charset="0"/>
              </a:rPr>
              <a:t>自认知无线电</a:t>
            </a:r>
            <a:r>
              <a:rPr lang="zh-CN" altLang="en-US" sz="1800" dirty="0">
                <a:effectLst/>
                <a:ea typeface="等线"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230864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计算机网络，电力网络都是机器网络。机器</a:t>
            </a:r>
            <a:r>
              <a:rPr lang="en-US" altLang="zh-CN" dirty="0"/>
              <a:t>+</a:t>
            </a:r>
            <a:r>
              <a:rPr lang="zh-CN" altLang="en-US" dirty="0"/>
              <a:t>学习</a:t>
            </a:r>
            <a:r>
              <a:rPr lang="en-US" altLang="zh-CN" dirty="0"/>
              <a:t>=</a:t>
            </a:r>
            <a:r>
              <a:rPr lang="zh-CN" altLang="en-US" dirty="0"/>
              <a:t>机器学习</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651616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685976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讲解结构的交互流程</a:t>
            </a:r>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841599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for adaptation</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96041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2021/5/31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1421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2021/5/31</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0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1.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hkrwnd/Deep-Reinforcement-Learning-for-Dynamic-Spectrum-Access"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35.xml"/><Relationship Id="rId5" Type="http://schemas.openxmlformats.org/officeDocument/2006/relationships/slideLayout" Target="../slideLayouts/slideLayout1.xml"/><Relationship Id="rId4" Type="http://schemas.openxmlformats.org/officeDocument/2006/relationships/tags" Target="../tags/tag15.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55" y="4585692"/>
            <a:ext cx="12858395" cy="2701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59"/>
          <p:cNvSpPr>
            <a:spLocks noChangeArrowheads="1"/>
          </p:cNvSpPr>
          <p:nvPr/>
        </p:nvSpPr>
        <p:spPr bwMode="auto">
          <a:xfrm>
            <a:off x="3240251" y="1349630"/>
            <a:ext cx="64198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cap="all" dirty="0">
                <a:solidFill>
                  <a:schemeClr val="accent1"/>
                </a:solidFill>
                <a:latin typeface="楷体" panose="02010609060101010101" pitchFamily="49" charset="-122"/>
                <a:ea typeface="楷体" panose="02010609060101010101" pitchFamily="49" charset="-122"/>
                <a:cs typeface="Arial" panose="020B0604020202020204" pitchFamily="34" charset="0"/>
              </a:rPr>
              <a:t>认知网络</a:t>
            </a:r>
          </a:p>
        </p:txBody>
      </p:sp>
      <p:sp>
        <p:nvSpPr>
          <p:cNvPr id="7" name="矩形 259"/>
          <p:cNvSpPr>
            <a:spLocks noChangeArrowheads="1"/>
          </p:cNvSpPr>
          <p:nvPr/>
        </p:nvSpPr>
        <p:spPr bwMode="auto">
          <a:xfrm>
            <a:off x="3354551" y="2281185"/>
            <a:ext cx="6191250" cy="8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50000"/>
              </a:lnSpc>
              <a:buNone/>
            </a:pPr>
            <a:r>
              <a:rPr lang="en-US" altLang="zh-CN" sz="4000" i="1" dirty="0">
                <a:solidFill>
                  <a:schemeClr val="accent1"/>
                </a:solidFill>
                <a:latin typeface="Calibri" panose="020F0502020204030204" pitchFamily="34" charset="0"/>
                <a:ea typeface="楷体" panose="02010609060101010101" pitchFamily="49" charset="-122"/>
                <a:cs typeface="Calibri" panose="020F0502020204030204" pitchFamily="34" charset="0"/>
              </a:rPr>
              <a:t>Cognitive Network</a:t>
            </a:r>
            <a:endParaRPr lang="zh-CN" altLang="en-US" sz="4000" i="1" dirty="0">
              <a:solidFill>
                <a:schemeClr val="accent1"/>
              </a:solidFill>
              <a:latin typeface="Calibri" panose="020F0502020204030204" pitchFamily="34" charset="0"/>
              <a:ea typeface="楷体" panose="02010609060101010101" pitchFamily="49" charset="-122"/>
              <a:cs typeface="Calibri" panose="020F0502020204030204" pitchFamily="34" charset="0"/>
            </a:endParaRPr>
          </a:p>
        </p:txBody>
      </p:sp>
      <p:sp>
        <p:nvSpPr>
          <p:cNvPr id="9" name="矩形 259"/>
          <p:cNvSpPr>
            <a:spLocks noChangeArrowheads="1"/>
          </p:cNvSpPr>
          <p:nvPr/>
        </p:nvSpPr>
        <p:spPr bwMode="auto">
          <a:xfrm>
            <a:off x="3240251" y="5148495"/>
            <a:ext cx="6419850"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400" dirty="0">
                <a:solidFill>
                  <a:schemeClr val="bg1"/>
                </a:solidFill>
                <a:latin typeface="楷体" panose="02010609060101010101" pitchFamily="49" charset="-122"/>
                <a:ea typeface="楷体" panose="02010609060101010101" pitchFamily="49" charset="-122"/>
                <a:cs typeface="Arial" panose="020B0604020202020204" pitchFamily="34" charset="0"/>
              </a:rPr>
              <a:t>汇报人：巫锐</a:t>
            </a:r>
            <a:endParaRPr lang="en-US" altLang="zh-CN" sz="2400" dirty="0">
              <a:solidFill>
                <a:schemeClr val="bg1"/>
              </a:solidFill>
              <a:latin typeface="楷体" panose="02010609060101010101" pitchFamily="49" charset="-122"/>
              <a:ea typeface="楷体" panose="02010609060101010101" pitchFamily="49" charset="-122"/>
              <a:cs typeface="Arial" panose="020B0604020202020204" pitchFamily="34" charset="0"/>
            </a:endParaRPr>
          </a:p>
          <a:p>
            <a:pPr algn="ctr">
              <a:buNone/>
            </a:pPr>
            <a:r>
              <a:rPr lang="zh-CN" altLang="en-US" sz="2400" dirty="0">
                <a:solidFill>
                  <a:schemeClr val="bg1"/>
                </a:solidFill>
                <a:latin typeface="楷体" panose="02010609060101010101" pitchFamily="49" charset="-122"/>
                <a:ea typeface="楷体" panose="02010609060101010101" pitchFamily="49" charset="-122"/>
                <a:cs typeface="Arial" panose="020B0604020202020204" pitchFamily="34" charset="0"/>
              </a:rPr>
              <a:t>组员：郭雨轩 邓经纬</a:t>
            </a:r>
          </a:p>
        </p:txBody>
      </p:sp>
      <p:sp>
        <p:nvSpPr>
          <p:cNvPr id="2" name="矩形 1"/>
          <p:cNvSpPr/>
          <p:nvPr/>
        </p:nvSpPr>
        <p:spPr>
          <a:xfrm>
            <a:off x="2593635" y="1004719"/>
            <a:ext cx="7671481" cy="285489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Tree>
    <p:extLst>
      <p:ext uri="{BB962C8B-B14F-4D97-AF65-F5344CB8AC3E}">
        <p14:creationId xmlns:p14="http://schemas.microsoft.com/office/powerpoint/2010/main" val="264313653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53" y="228284"/>
            <a:ext cx="236333" cy="6538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1" name="文本框 20">
            <a:extLst>
              <a:ext uri="{FF2B5EF4-FFF2-40B4-BE49-F238E27FC236}">
                <a16:creationId xmlns:a16="http://schemas.microsoft.com/office/drawing/2014/main" id="{397AD4C0-F057-4B39-B4F4-61FC64104DC5}"/>
              </a:ext>
            </a:extLst>
          </p:cNvPr>
          <p:cNvSpPr txBox="1"/>
          <p:nvPr/>
        </p:nvSpPr>
        <p:spPr>
          <a:xfrm>
            <a:off x="392023" y="266575"/>
            <a:ext cx="6829440" cy="686726"/>
          </a:xfrm>
          <a:prstGeom prst="rect">
            <a:avLst/>
          </a:prstGeom>
          <a:noFill/>
        </p:spPr>
        <p:txBody>
          <a:bodyPr wrap="square" lIns="0" tIns="0" rIns="0" bIns="0" rtlCol="0">
            <a:spAutoFit/>
          </a:bodyPr>
          <a:lstStyle/>
          <a:p>
            <a:pPr lvl="0">
              <a:lnSpc>
                <a:spcPct val="130000"/>
              </a:lnSpc>
            </a:pPr>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二、</a:t>
            </a:r>
            <a:r>
              <a:rPr lang="zh-CN" altLang="en-US" sz="4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认知网络的结构</a:t>
            </a:r>
            <a:endPar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pic>
        <p:nvPicPr>
          <p:cNvPr id="5" name="图片 4">
            <a:extLst>
              <a:ext uri="{FF2B5EF4-FFF2-40B4-BE49-F238E27FC236}">
                <a16:creationId xmlns:a16="http://schemas.microsoft.com/office/drawing/2014/main" id="{77537B10-DAD8-41D4-B378-54F3533B1795}"/>
              </a:ext>
            </a:extLst>
          </p:cNvPr>
          <p:cNvPicPr/>
          <p:nvPr/>
        </p:nvPicPr>
        <p:blipFill>
          <a:blip r:embed="rId3"/>
          <a:stretch>
            <a:fillRect/>
          </a:stretch>
        </p:blipFill>
        <p:spPr>
          <a:xfrm>
            <a:off x="-555401" y="1096045"/>
            <a:ext cx="13551149" cy="1584176"/>
          </a:xfrm>
          <a:prstGeom prst="rect">
            <a:avLst/>
          </a:prstGeom>
        </p:spPr>
      </p:pic>
      <p:pic>
        <p:nvPicPr>
          <p:cNvPr id="6" name="Picture 6" descr="https://ss0.baidu.com/94o3dSag_xI4khGko9WTAnF6hhy/baike/w%3D150/sign=917c9482277f9e2f7035190d2f31e962/0df3d7ca7bcb0a46c2e8ad5d6b63f6246a60af8f.jpg">
            <a:extLst>
              <a:ext uri="{FF2B5EF4-FFF2-40B4-BE49-F238E27FC236}">
                <a16:creationId xmlns:a16="http://schemas.microsoft.com/office/drawing/2014/main" id="{341483D5-C026-4E02-A779-8960284DAD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3711" y="2322222"/>
            <a:ext cx="2823048" cy="446041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CCFB9F7F-C54F-4348-91F4-56452F54BEFC}"/>
              </a:ext>
            </a:extLst>
          </p:cNvPr>
          <p:cNvSpPr txBox="1"/>
          <p:nvPr/>
        </p:nvSpPr>
        <p:spPr>
          <a:xfrm>
            <a:off x="394244" y="3184277"/>
            <a:ext cx="8498132" cy="2677656"/>
          </a:xfrm>
          <a:prstGeom prst="rect">
            <a:avLst/>
          </a:prstGeom>
          <a:noFill/>
        </p:spPr>
        <p:txBody>
          <a:bodyPr wrap="square">
            <a:spAutoFit/>
          </a:bodyPr>
          <a:lstStyle/>
          <a:p>
            <a:pPr algn="just"/>
            <a:r>
              <a:rPr lang="en-US" altLang="zh-CN" sz="2800" i="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This paper proposes an approach to network design based on tools from AI and cognitive systems. Specifically, we propose a construct, a distributed cognitive system that permeates the network, that we call the </a:t>
            </a:r>
            <a:r>
              <a:rPr lang="en-US" altLang="zh-CN" sz="2800" i="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knowledge plane</a:t>
            </a:r>
            <a:r>
              <a:rPr lang="en-US" altLang="zh-CN" sz="2800" i="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just"/>
            <a:endParaRPr lang="en-US" altLang="zh-CN" sz="2800" i="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gn="just"/>
            <a:r>
              <a:rPr lang="en-US" altLang="zh-CN" sz="2800" i="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from: A Knowledge Plane for the Internet </a:t>
            </a:r>
          </a:p>
        </p:txBody>
      </p:sp>
    </p:spTree>
    <p:extLst>
      <p:ext uri="{BB962C8B-B14F-4D97-AF65-F5344CB8AC3E}">
        <p14:creationId xmlns:p14="http://schemas.microsoft.com/office/powerpoint/2010/main" val="2400193419"/>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1564714" y="1535366"/>
            <a:ext cx="11713308" cy="11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nchor="ctr">
            <a:spAutoFit/>
          </a:bodyPr>
          <a:lstStyle/>
          <a:p>
            <a:pPr lvl="0">
              <a:lnSpc>
                <a:spcPct val="130000"/>
              </a:lnSpc>
            </a:pPr>
            <a:r>
              <a:rPr lang="zh-CN" altLang="en-US" sz="6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认知网络的发展</a:t>
            </a:r>
          </a:p>
        </p:txBody>
      </p:sp>
      <p:sp>
        <p:nvSpPr>
          <p:cNvPr id="5125" name="直接连接符 11"/>
          <p:cNvSpPr>
            <a:spLocks noChangeShapeType="1"/>
          </p:cNvSpPr>
          <p:nvPr/>
        </p:nvSpPr>
        <p:spPr bwMode="auto">
          <a:xfrm>
            <a:off x="1564714" y="2943331"/>
            <a:ext cx="5504850" cy="1675"/>
          </a:xfrm>
          <a:prstGeom prst="line">
            <a:avLst/>
          </a:prstGeom>
          <a:noFill/>
          <a:ln w="63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sz="2002" dirty="0">
              <a:solidFill>
                <a:schemeClr val="accent1"/>
              </a:solidFill>
              <a:latin typeface="Arial" panose="020B0604020202020204" pitchFamily="34" charset="0"/>
              <a:ea typeface="楷体" panose="02010609060101010101" pitchFamily="49" charset="-122"/>
              <a:sym typeface="Arial" panose="020B0604020202020204" pitchFamily="34" charset="0"/>
            </a:endParaRPr>
          </a:p>
        </p:txBody>
      </p:sp>
      <p:sp>
        <p:nvSpPr>
          <p:cNvPr id="7" name="Text Box 3"/>
          <p:cNvSpPr>
            <a:spLocks noChangeArrowheads="1"/>
          </p:cNvSpPr>
          <p:nvPr/>
        </p:nvSpPr>
        <p:spPr bwMode="auto">
          <a:xfrm>
            <a:off x="8557026" y="1384077"/>
            <a:ext cx="3453189"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楷体" panose="02010609060101010101" pitchFamily="49" charset="-122"/>
                <a:sym typeface="Arial" panose="020B0604020202020204" pitchFamily="34" charset="0"/>
              </a:rPr>
              <a:t>03</a:t>
            </a:r>
            <a:endParaRPr lang="zh-CN" altLang="en-US" sz="23900" b="1" dirty="0">
              <a:solidFill>
                <a:schemeClr val="accent2"/>
              </a:solidFill>
              <a:latin typeface="Impact" panose="020B0806030902050204" pitchFamily="34" charset="0"/>
              <a:ea typeface="楷体" panose="02010609060101010101" pitchFamily="49"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Tree>
    <p:extLst>
      <p:ext uri="{BB962C8B-B14F-4D97-AF65-F5344CB8AC3E}">
        <p14:creationId xmlns:p14="http://schemas.microsoft.com/office/powerpoint/2010/main" val="3384658651"/>
      </p:ext>
    </p:extLst>
  </p:cSld>
  <p:clrMapOvr>
    <a:masterClrMapping/>
  </p:clrMapOvr>
  <p:transition spd="slow" advTm="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OCALE Cognitive Model">
            <a:extLst>
              <a:ext uri="{FF2B5EF4-FFF2-40B4-BE49-F238E27FC236}">
                <a16:creationId xmlns:a16="http://schemas.microsoft.com/office/drawing/2014/main" id="{A6936560-F699-4D3A-BC9F-BC8914357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031" y="609938"/>
            <a:ext cx="8505942" cy="6083950"/>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p:cNvSpPr/>
          <p:nvPr/>
        </p:nvSpPr>
        <p:spPr>
          <a:xfrm>
            <a:off x="353" y="228284"/>
            <a:ext cx="236333" cy="6538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1" name="文本框 20">
            <a:extLst>
              <a:ext uri="{FF2B5EF4-FFF2-40B4-BE49-F238E27FC236}">
                <a16:creationId xmlns:a16="http://schemas.microsoft.com/office/drawing/2014/main" id="{397AD4C0-F057-4B39-B4F4-61FC64104DC5}"/>
              </a:ext>
            </a:extLst>
          </p:cNvPr>
          <p:cNvSpPr txBox="1"/>
          <p:nvPr/>
        </p:nvSpPr>
        <p:spPr>
          <a:xfrm>
            <a:off x="392023" y="266575"/>
            <a:ext cx="6829440" cy="686726"/>
          </a:xfrm>
          <a:prstGeom prst="rect">
            <a:avLst/>
          </a:prstGeom>
          <a:noFill/>
        </p:spPr>
        <p:txBody>
          <a:bodyPr wrap="square" lIns="0" tIns="0" rIns="0" bIns="0" rtlCol="0">
            <a:spAutoFit/>
          </a:bodyPr>
          <a:lstStyle/>
          <a:p>
            <a:pPr lvl="0">
              <a:lnSpc>
                <a:spcPct val="130000"/>
              </a:lnSpc>
            </a:pPr>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二、</a:t>
            </a:r>
            <a:r>
              <a:rPr lang="zh-CN" altLang="en-US" sz="4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认知网络的发展</a:t>
            </a:r>
            <a:endPar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sp>
        <p:nvSpPr>
          <p:cNvPr id="6" name="文本框 5">
            <a:extLst>
              <a:ext uri="{FF2B5EF4-FFF2-40B4-BE49-F238E27FC236}">
                <a16:creationId xmlns:a16="http://schemas.microsoft.com/office/drawing/2014/main" id="{B3F1C671-D686-4603-AFC8-CC3161F4851E}"/>
              </a:ext>
            </a:extLst>
          </p:cNvPr>
          <p:cNvSpPr txBox="1"/>
          <p:nvPr/>
        </p:nvSpPr>
        <p:spPr>
          <a:xfrm>
            <a:off x="1110256" y="1568851"/>
            <a:ext cx="8498132" cy="584775"/>
          </a:xfrm>
          <a:prstGeom prst="rect">
            <a:avLst/>
          </a:prstGeom>
          <a:noFill/>
        </p:spPr>
        <p:txBody>
          <a:bodyPr wrap="square">
            <a:spAutoFit/>
          </a:bodyPr>
          <a:lstStyle/>
          <a:p>
            <a:pPr algn="just"/>
            <a:r>
              <a:rPr lang="en-US" altLang="zh-CN"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FOCALE</a:t>
            </a:r>
            <a:r>
              <a:rPr lang="zh-CN" altLang="en-US"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认知模型</a:t>
            </a:r>
            <a:endParaRPr lang="en-US" altLang="zh-CN"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33929722"/>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7B3A0F2-F70E-443B-BBB5-A3B0460A45A4}"/>
              </a:ext>
            </a:extLst>
          </p:cNvPr>
          <p:cNvPicPr>
            <a:picLocks noChangeAspect="1"/>
          </p:cNvPicPr>
          <p:nvPr/>
        </p:nvPicPr>
        <p:blipFill>
          <a:blip r:embed="rId3"/>
          <a:stretch>
            <a:fillRect/>
          </a:stretch>
        </p:blipFill>
        <p:spPr>
          <a:xfrm>
            <a:off x="757237" y="1096045"/>
            <a:ext cx="11344275" cy="4791075"/>
          </a:xfrm>
          <a:prstGeom prst="rect">
            <a:avLst/>
          </a:prstGeom>
        </p:spPr>
      </p:pic>
      <p:sp>
        <p:nvSpPr>
          <p:cNvPr id="17" name="矩形 16"/>
          <p:cNvSpPr/>
          <p:nvPr/>
        </p:nvSpPr>
        <p:spPr>
          <a:xfrm>
            <a:off x="353" y="228284"/>
            <a:ext cx="236333" cy="6538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1" name="文本框 20">
            <a:extLst>
              <a:ext uri="{FF2B5EF4-FFF2-40B4-BE49-F238E27FC236}">
                <a16:creationId xmlns:a16="http://schemas.microsoft.com/office/drawing/2014/main" id="{397AD4C0-F057-4B39-B4F4-61FC64104DC5}"/>
              </a:ext>
            </a:extLst>
          </p:cNvPr>
          <p:cNvSpPr txBox="1"/>
          <p:nvPr/>
        </p:nvSpPr>
        <p:spPr>
          <a:xfrm>
            <a:off x="392023" y="266575"/>
            <a:ext cx="6829440" cy="686726"/>
          </a:xfrm>
          <a:prstGeom prst="rect">
            <a:avLst/>
          </a:prstGeom>
          <a:noFill/>
        </p:spPr>
        <p:txBody>
          <a:bodyPr wrap="square" lIns="0" tIns="0" rIns="0" bIns="0" rtlCol="0">
            <a:spAutoFit/>
          </a:bodyPr>
          <a:lstStyle/>
          <a:p>
            <a:pPr lvl="0">
              <a:lnSpc>
                <a:spcPct val="130000"/>
              </a:lnSpc>
            </a:pPr>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二、</a:t>
            </a:r>
            <a:r>
              <a:rPr lang="zh-CN" altLang="en-US" sz="4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认知网络的发展</a:t>
            </a:r>
            <a:endPar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sp>
        <p:nvSpPr>
          <p:cNvPr id="6" name="文本框 5">
            <a:extLst>
              <a:ext uri="{FF2B5EF4-FFF2-40B4-BE49-F238E27FC236}">
                <a16:creationId xmlns:a16="http://schemas.microsoft.com/office/drawing/2014/main" id="{B3F1C671-D686-4603-AFC8-CC3161F4851E}"/>
              </a:ext>
            </a:extLst>
          </p:cNvPr>
          <p:cNvSpPr txBox="1"/>
          <p:nvPr/>
        </p:nvSpPr>
        <p:spPr>
          <a:xfrm>
            <a:off x="677928" y="5704557"/>
            <a:ext cx="11502891" cy="1077218"/>
          </a:xfrm>
          <a:prstGeom prst="rect">
            <a:avLst/>
          </a:prstGeom>
          <a:noFill/>
        </p:spPr>
        <p:txBody>
          <a:bodyPr wrap="square">
            <a:spAutoFit/>
          </a:bodyPr>
          <a:lstStyle/>
          <a:p>
            <a:pPr algn="just"/>
            <a:r>
              <a:rPr lang="en-US" altLang="zh-CN"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self-net</a:t>
            </a:r>
            <a:r>
              <a:rPr lang="zh-CN" altLang="en-US"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认知模型</a:t>
            </a:r>
            <a:r>
              <a:rPr lang="en-US" altLang="zh-CN"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just"/>
            <a:r>
              <a:rPr lang="en-US" altLang="zh-CN" sz="3200" i="1" dirty="0"/>
              <a:t>An approach for designing cognitive self-managed Future Internet</a:t>
            </a:r>
            <a:r>
              <a:rPr lang="en-US" altLang="zh-CN" sz="3200" i="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p>
        </p:txBody>
      </p:sp>
    </p:spTree>
    <p:extLst>
      <p:ext uri="{BB962C8B-B14F-4D97-AF65-F5344CB8AC3E}">
        <p14:creationId xmlns:p14="http://schemas.microsoft.com/office/powerpoint/2010/main" val="2781518675"/>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53" y="228284"/>
            <a:ext cx="236333" cy="6538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1" name="文本框 20">
            <a:extLst>
              <a:ext uri="{FF2B5EF4-FFF2-40B4-BE49-F238E27FC236}">
                <a16:creationId xmlns:a16="http://schemas.microsoft.com/office/drawing/2014/main" id="{397AD4C0-F057-4B39-B4F4-61FC64104DC5}"/>
              </a:ext>
            </a:extLst>
          </p:cNvPr>
          <p:cNvSpPr txBox="1"/>
          <p:nvPr/>
        </p:nvSpPr>
        <p:spPr>
          <a:xfrm>
            <a:off x="392023" y="266575"/>
            <a:ext cx="6829440" cy="686726"/>
          </a:xfrm>
          <a:prstGeom prst="rect">
            <a:avLst/>
          </a:prstGeom>
          <a:noFill/>
        </p:spPr>
        <p:txBody>
          <a:bodyPr wrap="square" lIns="0" tIns="0" rIns="0" bIns="0" rtlCol="0">
            <a:spAutoFit/>
          </a:bodyPr>
          <a:lstStyle/>
          <a:p>
            <a:pPr lvl="0">
              <a:lnSpc>
                <a:spcPct val="130000"/>
              </a:lnSpc>
            </a:pPr>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二、</a:t>
            </a:r>
            <a:r>
              <a:rPr lang="zh-CN" altLang="en-US" sz="4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认知网络的发展</a:t>
            </a:r>
            <a:endPar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sp>
        <p:nvSpPr>
          <p:cNvPr id="6" name="文本框 5">
            <a:extLst>
              <a:ext uri="{FF2B5EF4-FFF2-40B4-BE49-F238E27FC236}">
                <a16:creationId xmlns:a16="http://schemas.microsoft.com/office/drawing/2014/main" id="{B3F1C671-D686-4603-AFC8-CC3161F4851E}"/>
              </a:ext>
            </a:extLst>
          </p:cNvPr>
          <p:cNvSpPr txBox="1"/>
          <p:nvPr/>
        </p:nvSpPr>
        <p:spPr>
          <a:xfrm>
            <a:off x="677929" y="1456085"/>
            <a:ext cx="11502891" cy="4031873"/>
          </a:xfrm>
          <a:prstGeom prst="rect">
            <a:avLst/>
          </a:prstGeom>
          <a:noFill/>
        </p:spPr>
        <p:txBody>
          <a:bodyPr wrap="square">
            <a:spAutoFit/>
          </a:bodyPr>
          <a:lstStyle/>
          <a:p>
            <a:pPr algn="just"/>
            <a:r>
              <a:rPr lang="en-US" altLang="zh-CN"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self-net</a:t>
            </a:r>
            <a:r>
              <a:rPr lang="zh-CN" altLang="en-US"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认知模型</a:t>
            </a:r>
            <a:r>
              <a:rPr lang="en-US" altLang="zh-CN"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just"/>
            <a:r>
              <a:rPr lang="en-US" altLang="zh-CN" sz="3200" dirty="0">
                <a:latin typeface="Times New Roman" panose="02020603050405020304" pitchFamily="18" charset="0"/>
                <a:cs typeface="Times New Roman" panose="02020603050405020304" pitchFamily="18" charset="0"/>
              </a:rPr>
              <a:t>The Self-NET project is a European research project part of the Future Internet and Research (FIRE) projects initiative, which investigates, designs and prototypes aspects for envisaged Future Internet networks by adding the dimension and potential of </a:t>
            </a:r>
            <a:r>
              <a:rPr lang="en-US" altLang="zh-CN" sz="3200" dirty="0">
                <a:solidFill>
                  <a:srgbClr val="C00000"/>
                </a:solidFill>
                <a:latin typeface="Times New Roman" panose="02020603050405020304" pitchFamily="18" charset="0"/>
                <a:cs typeface="Times New Roman" panose="02020603050405020304" pitchFamily="18" charset="0"/>
              </a:rPr>
              <a:t>applied self-management</a:t>
            </a:r>
            <a:r>
              <a:rPr lang="en-US" altLang="zh-CN" sz="3200" dirty="0">
                <a:latin typeface="Times New Roman" panose="02020603050405020304" pitchFamily="18" charset="0"/>
                <a:cs typeface="Times New Roman" panose="02020603050405020304" pitchFamily="18" charset="0"/>
              </a:rPr>
              <a:t> and use of </a:t>
            </a:r>
            <a:r>
              <a:rPr lang="en-US" altLang="zh-CN" sz="3200" dirty="0">
                <a:solidFill>
                  <a:srgbClr val="C00000"/>
                </a:solidFill>
                <a:latin typeface="Times New Roman" panose="02020603050405020304" pitchFamily="18" charset="0"/>
                <a:cs typeface="Times New Roman" panose="02020603050405020304" pitchFamily="18" charset="0"/>
              </a:rPr>
              <a:t>cognitive functionalities</a:t>
            </a:r>
            <a:r>
              <a:rPr lang="en-US" altLang="zh-CN" sz="3200" dirty="0">
                <a:latin typeface="Times New Roman" panose="02020603050405020304" pitchFamily="18" charset="0"/>
                <a:cs typeface="Times New Roman" panose="02020603050405020304" pitchFamily="18" charset="0"/>
              </a:rPr>
              <a:t> in such networks building on the principles of</a:t>
            </a:r>
            <a:r>
              <a:rPr lang="en-US" altLang="zh-CN" sz="3200" dirty="0">
                <a:solidFill>
                  <a:srgbClr val="C00000"/>
                </a:solidFill>
                <a:latin typeface="Times New Roman" panose="02020603050405020304" pitchFamily="18" charset="0"/>
                <a:cs typeface="Times New Roman" panose="02020603050405020304" pitchFamily="18" charset="0"/>
              </a:rPr>
              <a:t> autonomic network management.</a:t>
            </a:r>
            <a:endParaRPr lang="en-US" altLang="zh-CN" sz="3200"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47994526"/>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305A978-1838-47B6-B13F-62694EFFE00F}"/>
              </a:ext>
            </a:extLst>
          </p:cNvPr>
          <p:cNvPicPr/>
          <p:nvPr/>
        </p:nvPicPr>
        <p:blipFill>
          <a:blip r:embed="rId3"/>
          <a:stretch>
            <a:fillRect/>
          </a:stretch>
        </p:blipFill>
        <p:spPr>
          <a:xfrm>
            <a:off x="-339377" y="1240061"/>
            <a:ext cx="13921960" cy="5447432"/>
          </a:xfrm>
          <a:prstGeom prst="rect">
            <a:avLst/>
          </a:prstGeom>
        </p:spPr>
      </p:pic>
      <p:sp>
        <p:nvSpPr>
          <p:cNvPr id="4" name="文本框 3">
            <a:extLst>
              <a:ext uri="{FF2B5EF4-FFF2-40B4-BE49-F238E27FC236}">
                <a16:creationId xmlns:a16="http://schemas.microsoft.com/office/drawing/2014/main" id="{F7D228E4-6717-4CEC-B10A-155C8683B969}"/>
              </a:ext>
            </a:extLst>
          </p:cNvPr>
          <p:cNvSpPr txBox="1"/>
          <p:nvPr/>
        </p:nvSpPr>
        <p:spPr>
          <a:xfrm>
            <a:off x="524719" y="447973"/>
            <a:ext cx="6427380" cy="584775"/>
          </a:xfrm>
          <a:prstGeom prst="rect">
            <a:avLst/>
          </a:prstGeom>
          <a:noFill/>
        </p:spPr>
        <p:txBody>
          <a:bodyPr wrap="square">
            <a:spAutoFit/>
          </a:bodyPr>
          <a:lstStyle/>
          <a:p>
            <a:pPr algn="just"/>
            <a:r>
              <a:rPr lang="zh-CN" altLang="en-US" sz="3200" b="1" kern="100" dirty="0">
                <a:latin typeface="楷体" panose="02010609060101010101" pitchFamily="49" charset="-122"/>
                <a:ea typeface="楷体" panose="02010609060101010101" pitchFamily="49" charset="-122"/>
                <a:cs typeface="Calibri" panose="020F0502020204030204" pitchFamily="34" charset="0"/>
              </a:rPr>
              <a:t>传统</a:t>
            </a:r>
            <a:r>
              <a:rPr lang="zh-CN" altLang="zh-CN" sz="3200" b="1" kern="100" dirty="0">
                <a:effectLst/>
                <a:latin typeface="楷体" panose="02010609060101010101" pitchFamily="49" charset="-122"/>
                <a:ea typeface="楷体" panose="02010609060101010101" pitchFamily="49" charset="-122"/>
                <a:cs typeface="Calibri" panose="020F0502020204030204" pitchFamily="34" charset="0"/>
              </a:rPr>
              <a:t>认知网络的</a:t>
            </a:r>
            <a:r>
              <a:rPr lang="zh-CN" altLang="en-US" sz="3200" b="1" kern="100" dirty="0">
                <a:effectLst/>
                <a:latin typeface="楷体" panose="02010609060101010101" pitchFamily="49" charset="-122"/>
                <a:ea typeface="楷体" panose="02010609060101010101" pitchFamily="49" charset="-122"/>
                <a:cs typeface="Calibri" panose="020F0502020204030204" pitchFamily="34" charset="0"/>
              </a:rPr>
              <a:t>设计</a:t>
            </a:r>
            <a:r>
              <a:rPr lang="zh-CN" altLang="zh-CN" sz="3200" b="1" kern="100" dirty="0">
                <a:effectLst/>
                <a:latin typeface="楷体" panose="02010609060101010101" pitchFamily="49" charset="-122"/>
                <a:ea typeface="楷体" panose="02010609060101010101" pitchFamily="49" charset="-122"/>
                <a:cs typeface="Calibri" panose="020F0502020204030204" pitchFamily="34" charset="0"/>
              </a:rPr>
              <a:t>结构：</a:t>
            </a:r>
          </a:p>
        </p:txBody>
      </p:sp>
      <p:sp>
        <p:nvSpPr>
          <p:cNvPr id="3" name="矩形 2">
            <a:extLst>
              <a:ext uri="{FF2B5EF4-FFF2-40B4-BE49-F238E27FC236}">
                <a16:creationId xmlns:a16="http://schemas.microsoft.com/office/drawing/2014/main" id="{EFE1B5DF-13AC-4E10-921F-8D8C76C2A2A1}"/>
              </a:ext>
            </a:extLst>
          </p:cNvPr>
          <p:cNvSpPr/>
          <p:nvPr/>
        </p:nvSpPr>
        <p:spPr>
          <a:xfrm>
            <a:off x="3477047" y="2896245"/>
            <a:ext cx="3744416" cy="172819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8560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3"/>
          <p:cNvGrpSpPr/>
          <p:nvPr/>
        </p:nvGrpSpPr>
        <p:grpSpPr>
          <a:xfrm>
            <a:off x="1870291" y="3762615"/>
            <a:ext cx="1581624" cy="417959"/>
            <a:chOff x="1424694" y="3437117"/>
            <a:chExt cx="1499779" cy="396331"/>
          </a:xfrm>
          <a:solidFill>
            <a:schemeClr val="accent1"/>
          </a:solidFill>
        </p:grpSpPr>
        <p:sp>
          <p:nvSpPr>
            <p:cNvPr id="69"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70" name="Oval 13"/>
            <p:cNvSpPr/>
            <p:nvPr/>
          </p:nvSpPr>
          <p:spPr>
            <a:xfrm>
              <a:off x="2014338"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71" name="Group 10"/>
          <p:cNvGrpSpPr/>
          <p:nvPr/>
        </p:nvGrpSpPr>
        <p:grpSpPr>
          <a:xfrm>
            <a:off x="3524458" y="3917247"/>
            <a:ext cx="1581624" cy="406356"/>
            <a:chOff x="2993261" y="3583747"/>
            <a:chExt cx="1499779" cy="385328"/>
          </a:xfrm>
          <a:solidFill>
            <a:schemeClr val="accent2"/>
          </a:solidFill>
        </p:grpSpPr>
        <p:sp>
          <p:nvSpPr>
            <p:cNvPr id="72" name="Round Same Side Corner Rectangle 6"/>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73" name="Oval 14"/>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74" name="Group 11"/>
          <p:cNvGrpSpPr/>
          <p:nvPr/>
        </p:nvGrpSpPr>
        <p:grpSpPr>
          <a:xfrm>
            <a:off x="5178623" y="3762616"/>
            <a:ext cx="1581624" cy="417958"/>
            <a:chOff x="4561827" y="3437117"/>
            <a:chExt cx="1499779" cy="396330"/>
          </a:xfrm>
          <a:solidFill>
            <a:schemeClr val="accent3"/>
          </a:solidFill>
        </p:grpSpPr>
        <p:sp>
          <p:nvSpPr>
            <p:cNvPr id="87" name="Round Same Side Corner Rectangle 7"/>
            <p:cNvSpPr/>
            <p:nvPr/>
          </p:nvSpPr>
          <p:spPr>
            <a:xfrm rot="5400000" flipH="1">
              <a:off x="5186867"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88" name="Oval 15"/>
            <p:cNvSpPr/>
            <p:nvPr/>
          </p:nvSpPr>
          <p:spPr>
            <a:xfrm>
              <a:off x="5220257"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89" name="Group 12"/>
          <p:cNvGrpSpPr/>
          <p:nvPr/>
        </p:nvGrpSpPr>
        <p:grpSpPr>
          <a:xfrm>
            <a:off x="6832790" y="3917247"/>
            <a:ext cx="1581624" cy="406356"/>
            <a:chOff x="6130393" y="3583747"/>
            <a:chExt cx="1499779" cy="385328"/>
          </a:xfrm>
          <a:solidFill>
            <a:schemeClr val="accent4"/>
          </a:solidFill>
        </p:grpSpPr>
        <p:sp>
          <p:nvSpPr>
            <p:cNvPr id="90" name="Round Same Side Corner Rectangle 8"/>
            <p:cNvSpPr/>
            <p:nvPr/>
          </p:nvSpPr>
          <p:spPr>
            <a:xfrm rot="5400000" flipH="1">
              <a:off x="6755433"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91" name="Oval 16"/>
            <p:cNvSpPr/>
            <p:nvPr/>
          </p:nvSpPr>
          <p:spPr>
            <a:xfrm>
              <a:off x="6720037"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95" name="Group 19"/>
          <p:cNvGrpSpPr/>
          <p:nvPr/>
        </p:nvGrpSpPr>
        <p:grpSpPr>
          <a:xfrm>
            <a:off x="8486955" y="3762615"/>
            <a:ext cx="1581624" cy="417959"/>
            <a:chOff x="7698960" y="3437117"/>
            <a:chExt cx="1499779" cy="396331"/>
          </a:xfrm>
          <a:solidFill>
            <a:schemeClr val="accent5"/>
          </a:solidFill>
        </p:grpSpPr>
        <p:sp>
          <p:nvSpPr>
            <p:cNvPr id="96" name="Round Same Side Corner Rectangle 9"/>
            <p:cNvSpPr/>
            <p:nvPr/>
          </p:nvSpPr>
          <p:spPr>
            <a:xfrm rot="5400000" flipH="1">
              <a:off x="8324000" y="2958708"/>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97" name="Oval 18"/>
            <p:cNvSpPr/>
            <p:nvPr/>
          </p:nvSpPr>
          <p:spPr>
            <a:xfrm>
              <a:off x="8357389"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108" name="Group 30"/>
          <p:cNvGrpSpPr/>
          <p:nvPr/>
        </p:nvGrpSpPr>
        <p:grpSpPr>
          <a:xfrm>
            <a:off x="9105464" y="3198551"/>
            <a:ext cx="489685" cy="489685"/>
            <a:chOff x="7287419" y="2577307"/>
            <a:chExt cx="464344" cy="464344"/>
          </a:xfrm>
          <a:solidFill>
            <a:schemeClr val="accent5"/>
          </a:solidFill>
        </p:grpSpPr>
        <p:sp>
          <p:nvSpPr>
            <p:cNvPr id="109" name="AutoShape 56"/>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10" name="AutoShape 57"/>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11" name="AutoShape 58"/>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112" name="AutoShape 59"/>
          <p:cNvSpPr>
            <a:spLocks/>
          </p:cNvSpPr>
          <p:nvPr/>
        </p:nvSpPr>
        <p:spPr bwMode="auto">
          <a:xfrm>
            <a:off x="3993740" y="4404007"/>
            <a:ext cx="490521" cy="48968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nvGrpSpPr>
          <p:cNvPr id="113" name="Group 38"/>
          <p:cNvGrpSpPr/>
          <p:nvPr/>
        </p:nvGrpSpPr>
        <p:grpSpPr>
          <a:xfrm>
            <a:off x="5796714" y="3191769"/>
            <a:ext cx="490521" cy="412674"/>
            <a:chOff x="5368132" y="2625725"/>
            <a:chExt cx="465138" cy="391319"/>
          </a:xfrm>
          <a:solidFill>
            <a:schemeClr val="accent3"/>
          </a:solidFill>
        </p:grpSpPr>
        <p:sp>
          <p:nvSpPr>
            <p:cNvPr id="114"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15"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16"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117" name="Group 42"/>
          <p:cNvGrpSpPr/>
          <p:nvPr/>
        </p:nvGrpSpPr>
        <p:grpSpPr>
          <a:xfrm>
            <a:off x="2416262" y="3198133"/>
            <a:ext cx="489685" cy="382541"/>
            <a:chOff x="2581275" y="1710532"/>
            <a:chExt cx="464344" cy="362744"/>
          </a:xfrm>
          <a:solidFill>
            <a:schemeClr val="accent1"/>
          </a:solidFill>
        </p:grpSpPr>
        <p:sp>
          <p:nvSpPr>
            <p:cNvPr id="118"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19"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20"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21"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22"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23"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24"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125" name="Group 52"/>
          <p:cNvGrpSpPr/>
          <p:nvPr/>
        </p:nvGrpSpPr>
        <p:grpSpPr>
          <a:xfrm>
            <a:off x="7456090" y="4404007"/>
            <a:ext cx="336502" cy="490521"/>
            <a:chOff x="5441157" y="4440238"/>
            <a:chExt cx="319088" cy="465138"/>
          </a:xfrm>
          <a:solidFill>
            <a:schemeClr val="accent4"/>
          </a:solidFill>
        </p:grpSpPr>
        <p:sp>
          <p:nvSpPr>
            <p:cNvPr id="126" name="AutoShape 97"/>
            <p:cNvSpPr>
              <a:spLocks/>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27" name="AutoShape 98"/>
            <p:cNvSpPr>
              <a:spLocks/>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28" name="AutoShape 99"/>
            <p:cNvSpPr>
              <a:spLocks/>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392023" y="266575"/>
            <a:ext cx="8749190" cy="686726"/>
          </a:xfrm>
          <a:prstGeom prst="rect">
            <a:avLst/>
          </a:prstGeom>
          <a:noFill/>
        </p:spPr>
        <p:txBody>
          <a:bodyPr wrap="none" lIns="0" tIns="0" rIns="0" bIns="0" rtlCol="0">
            <a:spAutoFit/>
          </a:bodyPr>
          <a:lstStyle/>
          <a:p>
            <a:pPr lvl="0">
              <a:lnSpc>
                <a:spcPct val="130000"/>
              </a:lnSpc>
            </a:pPr>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二、</a:t>
            </a:r>
            <a:r>
              <a:rPr lang="zh-CN" altLang="en-US" sz="4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认知网络的发展</a:t>
            </a:r>
            <a:r>
              <a:rPr lang="en-US" altLang="zh-CN" sz="4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 – </a:t>
            </a:r>
            <a:r>
              <a:rPr lang="zh-CN" altLang="en-US" sz="4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关键技术总结</a:t>
            </a:r>
            <a:endPar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sp>
        <p:nvSpPr>
          <p:cNvPr id="66" name="文本框 65">
            <a:extLst>
              <a:ext uri="{FF2B5EF4-FFF2-40B4-BE49-F238E27FC236}">
                <a16:creationId xmlns:a16="http://schemas.microsoft.com/office/drawing/2014/main" id="{A448725E-532C-406A-9030-1188C4F46494}"/>
              </a:ext>
            </a:extLst>
          </p:cNvPr>
          <p:cNvSpPr txBox="1"/>
          <p:nvPr/>
        </p:nvSpPr>
        <p:spPr>
          <a:xfrm>
            <a:off x="1814637" y="2323810"/>
            <a:ext cx="1938195" cy="584775"/>
          </a:xfrm>
          <a:prstGeom prst="rect">
            <a:avLst/>
          </a:prstGeom>
          <a:noFill/>
        </p:spPr>
        <p:txBody>
          <a:bodyPr wrap="square">
            <a:spAutoFit/>
          </a:bodyPr>
          <a:lstStyle/>
          <a:p>
            <a:pPr algn="just"/>
            <a:r>
              <a:rPr lang="zh-CN" altLang="en-US" sz="3200" b="1" kern="100" dirty="0">
                <a:latin typeface="楷体" panose="02010609060101010101" pitchFamily="49" charset="-122"/>
                <a:ea typeface="楷体" panose="02010609060101010101" pitchFamily="49" charset="-122"/>
                <a:cs typeface="Calibri" panose="020F0502020204030204" pitchFamily="34" charset="0"/>
              </a:rPr>
              <a:t>知识表示</a:t>
            </a:r>
            <a:endParaRPr lang="zh-CN" altLang="zh-CN" sz="3200" b="1" kern="100" dirty="0">
              <a:effectLst/>
              <a:latin typeface="楷体" panose="02010609060101010101" pitchFamily="49" charset="-122"/>
              <a:ea typeface="楷体" panose="02010609060101010101" pitchFamily="49" charset="-122"/>
              <a:cs typeface="Calibri" panose="020F0502020204030204" pitchFamily="34" charset="0"/>
            </a:endParaRPr>
          </a:p>
        </p:txBody>
      </p:sp>
      <p:sp>
        <p:nvSpPr>
          <p:cNvPr id="67" name="文本框 66">
            <a:extLst>
              <a:ext uri="{FF2B5EF4-FFF2-40B4-BE49-F238E27FC236}">
                <a16:creationId xmlns:a16="http://schemas.microsoft.com/office/drawing/2014/main" id="{ACDF8AFB-7D1D-49CA-9320-1327A583D045}"/>
              </a:ext>
            </a:extLst>
          </p:cNvPr>
          <p:cNvSpPr txBox="1"/>
          <p:nvPr/>
        </p:nvSpPr>
        <p:spPr>
          <a:xfrm>
            <a:off x="3156615" y="5127978"/>
            <a:ext cx="2317309" cy="584775"/>
          </a:xfrm>
          <a:prstGeom prst="rect">
            <a:avLst/>
          </a:prstGeom>
          <a:noFill/>
        </p:spPr>
        <p:txBody>
          <a:bodyPr wrap="square">
            <a:spAutoFit/>
          </a:bodyPr>
          <a:lstStyle/>
          <a:p>
            <a:pPr algn="just"/>
            <a:r>
              <a:rPr lang="zh-CN" altLang="en-US" sz="3200" b="1" kern="100" dirty="0">
                <a:solidFill>
                  <a:srgbClr val="C00000"/>
                </a:solidFill>
                <a:effectLst/>
                <a:latin typeface="楷体" panose="02010609060101010101" pitchFamily="49" charset="-122"/>
                <a:ea typeface="楷体" panose="02010609060101010101" pitchFamily="49" charset="-122"/>
                <a:cs typeface="Calibri" panose="020F0502020204030204" pitchFamily="34" charset="0"/>
              </a:rPr>
              <a:t>学习和推理</a:t>
            </a:r>
            <a:endParaRPr lang="zh-CN" altLang="zh-CN" sz="3200" b="1" kern="100" dirty="0">
              <a:solidFill>
                <a:srgbClr val="C00000"/>
              </a:solidFill>
              <a:effectLst/>
              <a:latin typeface="楷体" panose="02010609060101010101" pitchFamily="49" charset="-122"/>
              <a:ea typeface="楷体" panose="02010609060101010101" pitchFamily="49" charset="-122"/>
              <a:cs typeface="Calibri" panose="020F0502020204030204" pitchFamily="34" charset="0"/>
            </a:endParaRPr>
          </a:p>
        </p:txBody>
      </p:sp>
      <p:sp>
        <p:nvSpPr>
          <p:cNvPr id="76" name="文本框 75">
            <a:extLst>
              <a:ext uri="{FF2B5EF4-FFF2-40B4-BE49-F238E27FC236}">
                <a16:creationId xmlns:a16="http://schemas.microsoft.com/office/drawing/2014/main" id="{218E8BA5-587F-4ADC-9D91-5FFED8C9B06E}"/>
              </a:ext>
            </a:extLst>
          </p:cNvPr>
          <p:cNvSpPr txBox="1"/>
          <p:nvPr/>
        </p:nvSpPr>
        <p:spPr>
          <a:xfrm>
            <a:off x="6481050" y="5191022"/>
            <a:ext cx="2348525" cy="584775"/>
          </a:xfrm>
          <a:prstGeom prst="rect">
            <a:avLst/>
          </a:prstGeom>
          <a:noFill/>
        </p:spPr>
        <p:txBody>
          <a:bodyPr wrap="square">
            <a:spAutoFit/>
          </a:bodyPr>
          <a:lstStyle/>
          <a:p>
            <a:pPr algn="just"/>
            <a:r>
              <a:rPr lang="zh-CN" altLang="en-US" sz="3200" b="1" kern="100" dirty="0">
                <a:latin typeface="楷体" panose="02010609060101010101" pitchFamily="49" charset="-122"/>
                <a:ea typeface="楷体" panose="02010609060101010101" pitchFamily="49" charset="-122"/>
                <a:cs typeface="Calibri" panose="020F0502020204030204" pitchFamily="34" charset="0"/>
              </a:rPr>
              <a:t>网络重配置</a:t>
            </a:r>
            <a:endParaRPr lang="zh-CN" altLang="zh-CN" sz="3200" b="1" kern="100" dirty="0">
              <a:effectLst/>
              <a:latin typeface="楷体" panose="02010609060101010101" pitchFamily="49" charset="-122"/>
              <a:ea typeface="楷体" panose="02010609060101010101" pitchFamily="49" charset="-122"/>
              <a:cs typeface="Calibri" panose="020F0502020204030204" pitchFamily="34" charset="0"/>
            </a:endParaRPr>
          </a:p>
        </p:txBody>
      </p:sp>
      <p:sp>
        <p:nvSpPr>
          <p:cNvPr id="77" name="文本框 76">
            <a:extLst>
              <a:ext uri="{FF2B5EF4-FFF2-40B4-BE49-F238E27FC236}">
                <a16:creationId xmlns:a16="http://schemas.microsoft.com/office/drawing/2014/main" id="{C8193CA7-42CE-4DA8-8C02-0A2BB48CC3F8}"/>
              </a:ext>
            </a:extLst>
          </p:cNvPr>
          <p:cNvSpPr txBox="1"/>
          <p:nvPr/>
        </p:nvSpPr>
        <p:spPr>
          <a:xfrm>
            <a:off x="4516497" y="2329402"/>
            <a:ext cx="3173287" cy="584775"/>
          </a:xfrm>
          <a:prstGeom prst="rect">
            <a:avLst/>
          </a:prstGeom>
          <a:noFill/>
        </p:spPr>
        <p:txBody>
          <a:bodyPr wrap="square">
            <a:spAutoFit/>
          </a:bodyPr>
          <a:lstStyle/>
          <a:p>
            <a:pPr algn="just"/>
            <a:r>
              <a:rPr lang="zh-CN" altLang="en-US" sz="3200" b="1" kern="100" dirty="0">
                <a:effectLst/>
                <a:latin typeface="楷体" panose="02010609060101010101" pitchFamily="49" charset="-122"/>
                <a:ea typeface="楷体" panose="02010609060101010101" pitchFamily="49" charset="-122"/>
                <a:cs typeface="Calibri" panose="020F0502020204030204" pitchFamily="34" charset="0"/>
              </a:rPr>
              <a:t>环境上下文感知</a:t>
            </a:r>
            <a:endParaRPr lang="zh-CN" altLang="zh-CN" sz="3200" b="1" kern="100" dirty="0">
              <a:effectLst/>
              <a:latin typeface="楷体" panose="02010609060101010101" pitchFamily="49" charset="-122"/>
              <a:ea typeface="楷体" panose="02010609060101010101" pitchFamily="49" charset="-122"/>
              <a:cs typeface="Calibri" panose="020F0502020204030204" pitchFamily="34" charset="0"/>
            </a:endParaRPr>
          </a:p>
        </p:txBody>
      </p:sp>
      <p:sp>
        <p:nvSpPr>
          <p:cNvPr id="46" name="文本框 45">
            <a:extLst>
              <a:ext uri="{FF2B5EF4-FFF2-40B4-BE49-F238E27FC236}">
                <a16:creationId xmlns:a16="http://schemas.microsoft.com/office/drawing/2014/main" id="{DB34A924-2D7C-429D-AEE7-8525ADB676EF}"/>
              </a:ext>
            </a:extLst>
          </p:cNvPr>
          <p:cNvSpPr txBox="1"/>
          <p:nvPr/>
        </p:nvSpPr>
        <p:spPr>
          <a:xfrm>
            <a:off x="8381208" y="2331805"/>
            <a:ext cx="1938195" cy="584775"/>
          </a:xfrm>
          <a:prstGeom prst="rect">
            <a:avLst/>
          </a:prstGeom>
          <a:noFill/>
        </p:spPr>
        <p:txBody>
          <a:bodyPr wrap="square">
            <a:spAutoFit/>
          </a:bodyPr>
          <a:lstStyle/>
          <a:p>
            <a:pPr algn="just"/>
            <a:r>
              <a:rPr lang="zh-CN" altLang="en-US" sz="3200" b="1" kern="100" dirty="0">
                <a:effectLst/>
                <a:latin typeface="楷体" panose="02010609060101010101" pitchFamily="49" charset="-122"/>
                <a:ea typeface="楷体" panose="02010609060101010101" pitchFamily="49" charset="-122"/>
                <a:cs typeface="Calibri" panose="020F0502020204030204" pitchFamily="34" charset="0"/>
              </a:rPr>
              <a:t>跨层设计</a:t>
            </a:r>
            <a:endParaRPr lang="zh-CN" altLang="zh-CN" sz="3200" b="1" kern="100" dirty="0">
              <a:effectLst/>
              <a:latin typeface="楷体" panose="02010609060101010101" pitchFamily="49" charset="-122"/>
              <a:ea typeface="楷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31338533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图示 8">
            <a:extLst>
              <a:ext uri="{FF2B5EF4-FFF2-40B4-BE49-F238E27FC236}">
                <a16:creationId xmlns:a16="http://schemas.microsoft.com/office/drawing/2014/main" id="{4FC50B2F-03D1-4832-9AC7-04F2983560C4}"/>
              </a:ext>
            </a:extLst>
          </p:cNvPr>
          <p:cNvGraphicFramePr/>
          <p:nvPr>
            <p:extLst>
              <p:ext uri="{D42A27DB-BD31-4B8C-83A1-F6EECF244321}">
                <p14:modId xmlns:p14="http://schemas.microsoft.com/office/powerpoint/2010/main" val="801183003"/>
              </p:ext>
            </p:extLst>
          </p:nvPr>
        </p:nvGraphicFramePr>
        <p:xfrm>
          <a:off x="0" y="0"/>
          <a:ext cx="12858750" cy="728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3376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1564714" y="1535366"/>
            <a:ext cx="11713308" cy="11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nchor="ctr">
            <a:spAutoFit/>
          </a:bodyPr>
          <a:lstStyle/>
          <a:p>
            <a:pPr lvl="0">
              <a:lnSpc>
                <a:spcPct val="130000"/>
              </a:lnSpc>
            </a:pPr>
            <a:r>
              <a:rPr lang="zh-CN" altLang="en-US" sz="6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机器学习</a:t>
            </a:r>
            <a:r>
              <a:rPr lang="en-US" altLang="zh-CN" sz="6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&amp;</a:t>
            </a:r>
            <a:r>
              <a:rPr lang="zh-CN" altLang="en-US" sz="6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a:t>
            </a:r>
          </a:p>
        </p:txBody>
      </p:sp>
      <p:sp>
        <p:nvSpPr>
          <p:cNvPr id="5125" name="直接连接符 11"/>
          <p:cNvSpPr>
            <a:spLocks noChangeShapeType="1"/>
          </p:cNvSpPr>
          <p:nvPr/>
        </p:nvSpPr>
        <p:spPr bwMode="auto">
          <a:xfrm flipV="1">
            <a:off x="1564713" y="2896246"/>
            <a:ext cx="6592853" cy="47086"/>
          </a:xfrm>
          <a:prstGeom prst="line">
            <a:avLst/>
          </a:prstGeom>
          <a:noFill/>
          <a:ln w="63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sz="2002" dirty="0">
              <a:solidFill>
                <a:schemeClr val="accent1"/>
              </a:solidFill>
              <a:latin typeface="Arial" panose="020B0604020202020204" pitchFamily="34" charset="0"/>
              <a:ea typeface="楷体" panose="02010609060101010101" pitchFamily="49" charset="-122"/>
              <a:sym typeface="Arial" panose="020B0604020202020204" pitchFamily="34" charset="0"/>
            </a:endParaRPr>
          </a:p>
        </p:txBody>
      </p:sp>
      <p:sp>
        <p:nvSpPr>
          <p:cNvPr id="7" name="Text Box 3"/>
          <p:cNvSpPr>
            <a:spLocks noChangeArrowheads="1"/>
          </p:cNvSpPr>
          <p:nvPr/>
        </p:nvSpPr>
        <p:spPr bwMode="auto">
          <a:xfrm>
            <a:off x="8557026" y="1384077"/>
            <a:ext cx="3358612"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楷体" panose="02010609060101010101" pitchFamily="49" charset="-122"/>
                <a:sym typeface="Arial" panose="020B0604020202020204" pitchFamily="34" charset="0"/>
              </a:rPr>
              <a:t>04</a:t>
            </a:r>
            <a:endParaRPr lang="zh-CN" altLang="en-US" sz="23900" b="1" dirty="0">
              <a:solidFill>
                <a:schemeClr val="accent2"/>
              </a:solidFill>
              <a:latin typeface="Impact" panose="020B0806030902050204" pitchFamily="34" charset="0"/>
              <a:ea typeface="楷体" panose="02010609060101010101" pitchFamily="49"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Tree>
    <p:extLst>
      <p:ext uri="{BB962C8B-B14F-4D97-AF65-F5344CB8AC3E}">
        <p14:creationId xmlns:p14="http://schemas.microsoft.com/office/powerpoint/2010/main" val="1070512158"/>
      </p:ext>
    </p:extLst>
  </p:cSld>
  <p:clrMapOvr>
    <a:masterClrMapping/>
  </p:clrMapOvr>
  <p:transition spd="slow" advTm="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228285"/>
            <a:ext cx="225370" cy="758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392023" y="266575"/>
            <a:ext cx="12006476" cy="720390"/>
          </a:xfrm>
          <a:prstGeom prst="rect">
            <a:avLst/>
          </a:prstGeom>
          <a:noFill/>
        </p:spPr>
        <p:txBody>
          <a:bodyPr wrap="square" lIns="0" tIns="0" rIns="0" bIns="0" rtlCol="0">
            <a:spAutoFit/>
          </a:bodyPr>
          <a:lstStyle/>
          <a:p>
            <a:pPr lvl="0">
              <a:lnSpc>
                <a:spcPct val="130000"/>
              </a:lnSpc>
            </a:pPr>
            <a:r>
              <a:rPr lang="en-US" altLang="zh-CN" sz="4000" b="1"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Why ML</a:t>
            </a:r>
            <a:endParaRPr lang="zh-CN" altLang="en-US" sz="4000" b="1"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9" name="文本框 8">
            <a:extLst>
              <a:ext uri="{FF2B5EF4-FFF2-40B4-BE49-F238E27FC236}">
                <a16:creationId xmlns:a16="http://schemas.microsoft.com/office/drawing/2014/main" id="{FF863253-3549-440E-A970-921C8FF91BBF}"/>
              </a:ext>
            </a:extLst>
          </p:cNvPr>
          <p:cNvSpPr txBox="1"/>
          <p:nvPr/>
        </p:nvSpPr>
        <p:spPr>
          <a:xfrm>
            <a:off x="7631559" y="5572181"/>
            <a:ext cx="4232024" cy="954107"/>
          </a:xfrm>
          <a:prstGeom prst="rect">
            <a:avLst/>
          </a:prstGeom>
          <a:noFill/>
        </p:spPr>
        <p:txBody>
          <a:bodyPr wrap="square">
            <a:spAutoFit/>
          </a:bodyPr>
          <a:lstStyle/>
          <a:p>
            <a:pPr algn="ctr"/>
            <a:r>
              <a:rPr lang="en-US" altLang="zh-CN" sz="2800" b="1" kern="100" dirty="0">
                <a:latin typeface="Times New Roman" panose="02020603050405020304" pitchFamily="18" charset="0"/>
                <a:ea typeface="楷体" panose="02010609060101010101" pitchFamily="49" charset="-122"/>
                <a:cs typeface="Times New Roman" panose="02020603050405020304" pitchFamily="18" charset="0"/>
              </a:rPr>
              <a:t>low cost</a:t>
            </a:r>
          </a:p>
          <a:p>
            <a:pPr algn="ctr"/>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energy, computing resource</a:t>
            </a:r>
          </a:p>
        </p:txBody>
      </p:sp>
      <p:grpSp>
        <p:nvGrpSpPr>
          <p:cNvPr id="28" name="Group 4">
            <a:extLst>
              <a:ext uri="{FF2B5EF4-FFF2-40B4-BE49-F238E27FC236}">
                <a16:creationId xmlns:a16="http://schemas.microsoft.com/office/drawing/2014/main" id="{136B4319-1C9E-488C-9D9F-420007B07835}"/>
              </a:ext>
            </a:extLst>
          </p:cNvPr>
          <p:cNvGrpSpPr/>
          <p:nvPr/>
        </p:nvGrpSpPr>
        <p:grpSpPr>
          <a:xfrm>
            <a:off x="4413657" y="2065667"/>
            <a:ext cx="3998543" cy="3850364"/>
            <a:chOff x="4200186" y="2320894"/>
            <a:chExt cx="3791627" cy="3651116"/>
          </a:xfrm>
        </p:grpSpPr>
        <p:sp>
          <p:nvSpPr>
            <p:cNvPr id="29" name="Rounded Rectangle 6">
              <a:extLst>
                <a:ext uri="{FF2B5EF4-FFF2-40B4-BE49-F238E27FC236}">
                  <a16:creationId xmlns:a16="http://schemas.microsoft.com/office/drawing/2014/main" id="{C2509F39-48AC-45E5-AB2A-F699401DB853}"/>
                </a:ext>
              </a:extLst>
            </p:cNvPr>
            <p:cNvSpPr/>
            <p:nvPr/>
          </p:nvSpPr>
          <p:spPr>
            <a:xfrm flipH="1">
              <a:off x="4214254" y="4850056"/>
              <a:ext cx="3777559"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0" name="Rounded Rectangle 5">
              <a:extLst>
                <a:ext uri="{FF2B5EF4-FFF2-40B4-BE49-F238E27FC236}">
                  <a16:creationId xmlns:a16="http://schemas.microsoft.com/office/drawing/2014/main" id="{224C73C8-5CE9-4549-931E-9F1B730FA743}"/>
                </a:ext>
              </a:extLst>
            </p:cNvPr>
            <p:cNvSpPr/>
            <p:nvPr/>
          </p:nvSpPr>
          <p:spPr>
            <a:xfrm rot="3492391" flipH="1">
              <a:off x="4991307" y="3689252"/>
              <a:ext cx="3651116" cy="914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1" name="Rounded Rectangle 3">
              <a:extLst>
                <a:ext uri="{FF2B5EF4-FFF2-40B4-BE49-F238E27FC236}">
                  <a16:creationId xmlns:a16="http://schemas.microsoft.com/office/drawing/2014/main" id="{8EF3970A-50B5-4F84-A8E0-64ED533D85DD}"/>
                </a:ext>
              </a:extLst>
            </p:cNvPr>
            <p:cNvSpPr/>
            <p:nvPr/>
          </p:nvSpPr>
          <p:spPr>
            <a:xfrm rot="18107609">
              <a:off x="3556490" y="3689252"/>
              <a:ext cx="3651116" cy="9144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2" name="Rounded Rectangle 9">
              <a:extLst>
                <a:ext uri="{FF2B5EF4-FFF2-40B4-BE49-F238E27FC236}">
                  <a16:creationId xmlns:a16="http://schemas.microsoft.com/office/drawing/2014/main" id="{35826E30-6246-4BBE-92DD-9C412D5EA376}"/>
                </a:ext>
              </a:extLst>
            </p:cNvPr>
            <p:cNvSpPr/>
            <p:nvPr/>
          </p:nvSpPr>
          <p:spPr>
            <a:xfrm flipH="1">
              <a:off x="4200186" y="4850056"/>
              <a:ext cx="1948760"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3" name="Oval 13">
              <a:extLst>
                <a:ext uri="{FF2B5EF4-FFF2-40B4-BE49-F238E27FC236}">
                  <a16:creationId xmlns:a16="http://schemas.microsoft.com/office/drawing/2014/main" id="{4F2A7E9B-DCC5-4230-8F36-DD23188F5AB7}"/>
                </a:ext>
              </a:extLst>
            </p:cNvPr>
            <p:cNvSpPr/>
            <p:nvPr/>
          </p:nvSpPr>
          <p:spPr>
            <a:xfrm>
              <a:off x="5725181" y="2613073"/>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4" name="Oval 14">
              <a:extLst>
                <a:ext uri="{FF2B5EF4-FFF2-40B4-BE49-F238E27FC236}">
                  <a16:creationId xmlns:a16="http://schemas.microsoft.com/office/drawing/2014/main" id="{84102599-8028-42CD-A60E-B694F72B9DC1}"/>
                </a:ext>
              </a:extLst>
            </p:cNvPr>
            <p:cNvSpPr/>
            <p:nvPr/>
          </p:nvSpPr>
          <p:spPr>
            <a:xfrm>
              <a:off x="4297730" y="492940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5" name="Oval 15">
              <a:extLst>
                <a:ext uri="{FF2B5EF4-FFF2-40B4-BE49-F238E27FC236}">
                  <a16:creationId xmlns:a16="http://schemas.microsoft.com/office/drawing/2014/main" id="{FD91D488-2ABE-4836-9001-D5B7E6C0C92E}"/>
                </a:ext>
              </a:extLst>
            </p:cNvPr>
            <p:cNvSpPr/>
            <p:nvPr/>
          </p:nvSpPr>
          <p:spPr>
            <a:xfrm>
              <a:off x="7164059" y="493093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6" name="Freeform 17">
              <a:extLst>
                <a:ext uri="{FF2B5EF4-FFF2-40B4-BE49-F238E27FC236}">
                  <a16:creationId xmlns:a16="http://schemas.microsoft.com/office/drawing/2014/main" id="{90E5C5F0-5C07-449E-A278-E20ED6FE72DD}"/>
                </a:ext>
              </a:extLst>
            </p:cNvPr>
            <p:cNvSpPr>
              <a:spLocks noEditPoints="1"/>
            </p:cNvSpPr>
            <p:nvPr/>
          </p:nvSpPr>
          <p:spPr bwMode="auto">
            <a:xfrm>
              <a:off x="5950368" y="2791506"/>
              <a:ext cx="305327" cy="398835"/>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accent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dirty="0">
                <a:solidFill>
                  <a:prstClr val="black"/>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7" name="Freeform 18">
              <a:extLst>
                <a:ext uri="{FF2B5EF4-FFF2-40B4-BE49-F238E27FC236}">
                  <a16:creationId xmlns:a16="http://schemas.microsoft.com/office/drawing/2014/main" id="{05247400-843E-4BFB-9AB9-BEC80C12A238}"/>
                </a:ext>
              </a:extLst>
            </p:cNvPr>
            <p:cNvSpPr>
              <a:spLocks noEditPoints="1"/>
            </p:cNvSpPr>
            <p:nvPr/>
          </p:nvSpPr>
          <p:spPr bwMode="auto">
            <a:xfrm>
              <a:off x="4537230" y="5088755"/>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accent3"/>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dirty="0">
                <a:solidFill>
                  <a:prstClr val="black"/>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8" name="Freeform 19">
              <a:extLst>
                <a:ext uri="{FF2B5EF4-FFF2-40B4-BE49-F238E27FC236}">
                  <a16:creationId xmlns:a16="http://schemas.microsoft.com/office/drawing/2014/main" id="{4FCEF092-2E81-4E01-9431-A0E6E9D5DC84}"/>
                </a:ext>
              </a:extLst>
            </p:cNvPr>
            <p:cNvSpPr>
              <a:spLocks noEditPoints="1"/>
            </p:cNvSpPr>
            <p:nvPr/>
          </p:nvSpPr>
          <p:spPr bwMode="auto">
            <a:xfrm>
              <a:off x="7348218" y="5147991"/>
              <a:ext cx="387383" cy="33204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2"/>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dirty="0">
                <a:solidFill>
                  <a:prstClr val="black"/>
                </a:solidFill>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39" name="文本框 38">
            <a:extLst>
              <a:ext uri="{FF2B5EF4-FFF2-40B4-BE49-F238E27FC236}">
                <a16:creationId xmlns:a16="http://schemas.microsoft.com/office/drawing/2014/main" id="{2F05D0DB-F0E3-48B4-B6A2-9E73DFA1B96D}"/>
              </a:ext>
            </a:extLst>
          </p:cNvPr>
          <p:cNvSpPr txBox="1"/>
          <p:nvPr/>
        </p:nvSpPr>
        <p:spPr>
          <a:xfrm>
            <a:off x="392023" y="5602959"/>
            <a:ext cx="5867422" cy="892552"/>
          </a:xfrm>
          <a:prstGeom prst="rect">
            <a:avLst/>
          </a:prstGeom>
          <a:noFill/>
        </p:spPr>
        <p:txBody>
          <a:bodyPr wrap="square">
            <a:spAutoFit/>
          </a:bodyPr>
          <a:lstStyle/>
          <a:p>
            <a:pPr algn="ctr"/>
            <a:r>
              <a:rPr lang="en-US" altLang="zh-CN" sz="2800" b="1" kern="100" dirty="0">
                <a:latin typeface="Times New Roman" panose="02020603050405020304" pitchFamily="18" charset="0"/>
                <a:ea typeface="楷体" panose="02010609060101010101" pitchFamily="49" charset="-122"/>
                <a:cs typeface="Times New Roman" panose="02020603050405020304" pitchFamily="18" charset="0"/>
              </a:rPr>
              <a:t>one for all</a:t>
            </a:r>
          </a:p>
          <a:p>
            <a:pPr algn="ctr"/>
            <a:r>
              <a:rPr lang="en-US" altLang="zh-CN" sz="2400" kern="100" dirty="0">
                <a:latin typeface="Times New Roman" panose="02020603050405020304" pitchFamily="18" charset="0"/>
                <a:ea typeface="楷体" panose="02010609060101010101" pitchFamily="49" charset="-122"/>
                <a:cs typeface="Times New Roman" panose="02020603050405020304" pitchFamily="18" charset="0"/>
              </a:rPr>
              <a:t>easily adapt to different network conditions</a:t>
            </a:r>
            <a:endParaRPr lang="en-US" altLang="zh-CN" sz="2800" kern="1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3" name="文本框 52">
            <a:extLst>
              <a:ext uri="{FF2B5EF4-FFF2-40B4-BE49-F238E27FC236}">
                <a16:creationId xmlns:a16="http://schemas.microsoft.com/office/drawing/2014/main" id="{F18821A8-0DE8-4953-A7DC-FD38FE22AF7C}"/>
              </a:ext>
            </a:extLst>
          </p:cNvPr>
          <p:cNvSpPr txBox="1"/>
          <p:nvPr/>
        </p:nvSpPr>
        <p:spPr>
          <a:xfrm>
            <a:off x="4193153" y="1103757"/>
            <a:ext cx="4454382" cy="954107"/>
          </a:xfrm>
          <a:prstGeom prst="rect">
            <a:avLst/>
          </a:prstGeom>
          <a:noFill/>
        </p:spPr>
        <p:txBody>
          <a:bodyPr wrap="square">
            <a:spAutoFit/>
          </a:bodyPr>
          <a:lstStyle/>
          <a:p>
            <a:pPr algn="ctr"/>
            <a:r>
              <a:rPr lang="en-US" altLang="zh-CN" sz="2800" b="1" kern="100" dirty="0">
                <a:latin typeface="Times New Roman" panose="02020603050405020304" pitchFamily="18" charset="0"/>
                <a:ea typeface="楷体" panose="02010609060101010101" pitchFamily="49" charset="-122"/>
                <a:cs typeface="Times New Roman" panose="02020603050405020304" pitchFamily="18" charset="0"/>
              </a:rPr>
              <a:t>automatic learning</a:t>
            </a:r>
          </a:p>
          <a:p>
            <a:pPr algn="ctr"/>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meets the need of adaptation</a:t>
            </a:r>
          </a:p>
        </p:txBody>
      </p:sp>
    </p:spTree>
    <p:extLst>
      <p:ext uri="{BB962C8B-B14F-4D97-AF65-F5344CB8AC3E}">
        <p14:creationId xmlns:p14="http://schemas.microsoft.com/office/powerpoint/2010/main" val="35127985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1"/>
            </p:custDataLst>
          </p:nvPr>
        </p:nvSpPr>
        <p:spPr>
          <a:xfrm>
            <a:off x="3493514" y="1489047"/>
            <a:ext cx="1769715" cy="3794592"/>
          </a:xfrm>
          <a:prstGeom prst="rect">
            <a:avLst/>
          </a:prstGeom>
          <a:noFill/>
        </p:spPr>
        <p:txBody>
          <a:bodyPr vert="eaVert" wrap="square" lIns="0" tIns="0" rIns="0" bIns="0" rtlCol="0" anchor="ctr" anchorCtr="0">
            <a:spAutoFit/>
          </a:bodyPr>
          <a:lstStyle/>
          <a:p>
            <a:pPr algn="ctr"/>
            <a:r>
              <a:rPr lang="zh-CN" altLang="en-US" sz="11500" b="1" dirty="0">
                <a:solidFill>
                  <a:schemeClr val="tx1">
                    <a:lumMod val="50000"/>
                    <a:lumOff val="50000"/>
                  </a:schemeClr>
                </a:solidFill>
                <a:latin typeface="Arial" panose="020B0604020202020204" pitchFamily="34" charset="0"/>
                <a:ea typeface="楷体" panose="02010609060101010101" pitchFamily="49" charset="-122"/>
                <a:sym typeface="Arial" panose="020B0604020202020204" pitchFamily="34" charset="0"/>
              </a:rPr>
              <a:t>目录</a:t>
            </a:r>
          </a:p>
        </p:txBody>
      </p:sp>
      <p:sp>
        <p:nvSpPr>
          <p:cNvPr id="19" name="MH_Others_2"/>
          <p:cNvSpPr txBox="1"/>
          <p:nvPr>
            <p:custDataLst>
              <p:tags r:id="rId2"/>
            </p:custDataLst>
          </p:nvPr>
        </p:nvSpPr>
        <p:spPr>
          <a:xfrm rot="5400000">
            <a:off x="1645732" y="3047789"/>
            <a:ext cx="3299296" cy="677108"/>
          </a:xfrm>
          <a:prstGeom prst="rect">
            <a:avLst/>
          </a:prstGeom>
          <a:noFill/>
        </p:spPr>
        <p:txBody>
          <a:bodyPr wrap="square" lIns="0" tIns="0" rIns="0" bIns="0">
            <a:spAutoFit/>
          </a:bodyPr>
          <a:lstStyle/>
          <a:p>
            <a:pPr algn="ctr">
              <a:defRPr/>
            </a:pPr>
            <a:r>
              <a:rPr lang="en-US" altLang="zh-CN" sz="4400" b="1" dirty="0">
                <a:solidFill>
                  <a:schemeClr val="tx1">
                    <a:lumMod val="50000"/>
                    <a:lumOff val="50000"/>
                  </a:schemeClr>
                </a:solidFill>
                <a:latin typeface="Arial" panose="020B0604020202020204" pitchFamily="34" charset="0"/>
                <a:ea typeface="楷体" panose="02010609060101010101" pitchFamily="49" charset="-122"/>
                <a:sym typeface="Arial" panose="020B0604020202020204" pitchFamily="34" charset="0"/>
              </a:rPr>
              <a:t>CONTENTS</a:t>
            </a:r>
            <a:endParaRPr lang="zh-CN" altLang="en-US" sz="4400" b="1" dirty="0">
              <a:solidFill>
                <a:schemeClr val="tx1">
                  <a:lumMod val="50000"/>
                  <a:lumOff val="50000"/>
                </a:schemeClr>
              </a:solidFill>
              <a:latin typeface="Arial" panose="020B0604020202020204" pitchFamily="34" charset="0"/>
              <a:ea typeface="楷体" panose="02010609060101010101" pitchFamily="49" charset="-122"/>
              <a:sym typeface="Arial" panose="020B0604020202020204" pitchFamily="34" charset="0"/>
            </a:endParaRPr>
          </a:p>
        </p:txBody>
      </p:sp>
      <p:sp>
        <p:nvSpPr>
          <p:cNvPr id="20" name="MH_Number_1"/>
          <p:cNvSpPr/>
          <p:nvPr>
            <p:custDataLst>
              <p:tags r:id="rId3"/>
            </p:custDataLst>
          </p:nvPr>
        </p:nvSpPr>
        <p:spPr>
          <a:xfrm>
            <a:off x="5710332" y="2023589"/>
            <a:ext cx="379667" cy="37966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rgbClr val="FFFFFF"/>
                </a:solidFill>
                <a:latin typeface="Arial" panose="020B0604020202020204" pitchFamily="34" charset="0"/>
                <a:ea typeface="楷体" panose="02010609060101010101" pitchFamily="49" charset="-122"/>
                <a:cs typeface="Times New Roman" panose="02020603050405020304" pitchFamily="18" charset="0"/>
                <a:sym typeface="Arial" panose="020B0604020202020204" pitchFamily="34" charset="0"/>
              </a:rPr>
              <a:t>1</a:t>
            </a:r>
            <a:endParaRPr lang="zh-CN" altLang="en-US" sz="2109" b="1" dirty="0">
              <a:solidFill>
                <a:srgbClr val="FFFFFF"/>
              </a:solidFill>
              <a:latin typeface="Arial" panose="020B0604020202020204" pitchFamily="34" charset="0"/>
              <a:ea typeface="楷体" panose="02010609060101010101" pitchFamily="49" charset="-122"/>
              <a:cs typeface="Times New Roman" panose="02020603050405020304" pitchFamily="18" charset="0"/>
              <a:sym typeface="Arial" panose="020B0604020202020204" pitchFamily="34" charset="0"/>
            </a:endParaRPr>
          </a:p>
        </p:txBody>
      </p:sp>
      <p:sp>
        <p:nvSpPr>
          <p:cNvPr id="21" name="MH_Entry_1"/>
          <p:cNvSpPr/>
          <p:nvPr>
            <p:custDataLst>
              <p:tags r:id="rId4"/>
            </p:custDataLst>
          </p:nvPr>
        </p:nvSpPr>
        <p:spPr>
          <a:xfrm>
            <a:off x="6241157" y="1880288"/>
            <a:ext cx="4148658" cy="61805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30000"/>
              </a:lnSpc>
            </a:pPr>
            <a:r>
              <a:rPr lang="zh-CN" altLang="en-US" sz="36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认知网络的产生背景</a:t>
            </a:r>
          </a:p>
        </p:txBody>
      </p:sp>
      <p:sp>
        <p:nvSpPr>
          <p:cNvPr id="22" name="MH_Number_2"/>
          <p:cNvSpPr/>
          <p:nvPr>
            <p:custDataLst>
              <p:tags r:id="rId5"/>
            </p:custDataLst>
          </p:nvPr>
        </p:nvSpPr>
        <p:spPr>
          <a:xfrm>
            <a:off x="5710332" y="2893105"/>
            <a:ext cx="379667" cy="37966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rgbClr val="FFFFFF"/>
                </a:solidFill>
                <a:latin typeface="Arial" panose="020B0604020202020204" pitchFamily="34" charset="0"/>
                <a:ea typeface="楷体" panose="02010609060101010101" pitchFamily="49" charset="-122"/>
                <a:cs typeface="Times New Roman" panose="02020603050405020304" pitchFamily="18" charset="0"/>
                <a:sym typeface="Arial" panose="020B0604020202020204" pitchFamily="34" charset="0"/>
              </a:rPr>
              <a:t>2</a:t>
            </a:r>
            <a:endParaRPr lang="zh-CN" altLang="en-US" sz="2109" b="1" dirty="0">
              <a:solidFill>
                <a:srgbClr val="FFFFFF"/>
              </a:solidFill>
              <a:latin typeface="Arial" panose="020B0604020202020204" pitchFamily="34" charset="0"/>
              <a:ea typeface="楷体" panose="02010609060101010101" pitchFamily="49" charset="-122"/>
              <a:cs typeface="Times New Roman" panose="02020603050405020304" pitchFamily="18" charset="0"/>
              <a:sym typeface="Arial" panose="020B0604020202020204" pitchFamily="34" charset="0"/>
            </a:endParaRPr>
          </a:p>
        </p:txBody>
      </p:sp>
      <p:sp>
        <p:nvSpPr>
          <p:cNvPr id="23" name="MH_Entry_2"/>
          <p:cNvSpPr/>
          <p:nvPr>
            <p:custDataLst>
              <p:tags r:id="rId6"/>
            </p:custDataLst>
          </p:nvPr>
        </p:nvSpPr>
        <p:spPr>
          <a:xfrm>
            <a:off x="6241157" y="2749804"/>
            <a:ext cx="3284562" cy="61805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nSpc>
                <a:spcPct val="130000"/>
              </a:lnSpc>
            </a:pPr>
            <a:r>
              <a:rPr lang="zh-CN" altLang="en-US" sz="36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认知网络的结构</a:t>
            </a:r>
          </a:p>
        </p:txBody>
      </p:sp>
      <p:sp>
        <p:nvSpPr>
          <p:cNvPr id="24" name="MH_Number_3"/>
          <p:cNvSpPr/>
          <p:nvPr>
            <p:custDataLst>
              <p:tags r:id="rId7"/>
            </p:custDataLst>
          </p:nvPr>
        </p:nvSpPr>
        <p:spPr>
          <a:xfrm>
            <a:off x="5710332" y="3762621"/>
            <a:ext cx="379667" cy="37966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rgbClr val="FFFFFF"/>
                </a:solidFill>
                <a:latin typeface="Arial" panose="020B0604020202020204" pitchFamily="34" charset="0"/>
                <a:ea typeface="楷体" panose="02010609060101010101" pitchFamily="49" charset="-122"/>
                <a:cs typeface="Times New Roman" panose="02020603050405020304" pitchFamily="18" charset="0"/>
                <a:sym typeface="Arial" panose="020B0604020202020204" pitchFamily="34" charset="0"/>
              </a:rPr>
              <a:t>3</a:t>
            </a:r>
            <a:endParaRPr lang="zh-CN" altLang="en-US" sz="2109" b="1" dirty="0">
              <a:solidFill>
                <a:srgbClr val="FFFFFF"/>
              </a:solidFill>
              <a:latin typeface="Arial" panose="020B0604020202020204" pitchFamily="34" charset="0"/>
              <a:ea typeface="楷体" panose="02010609060101010101" pitchFamily="49" charset="-122"/>
              <a:cs typeface="Times New Roman" panose="02020603050405020304" pitchFamily="18" charset="0"/>
              <a:sym typeface="Arial" panose="020B0604020202020204" pitchFamily="34" charset="0"/>
            </a:endParaRPr>
          </a:p>
        </p:txBody>
      </p:sp>
      <p:sp>
        <p:nvSpPr>
          <p:cNvPr id="25" name="MH_Entry_3"/>
          <p:cNvSpPr/>
          <p:nvPr>
            <p:custDataLst>
              <p:tags r:id="rId8"/>
            </p:custDataLst>
          </p:nvPr>
        </p:nvSpPr>
        <p:spPr>
          <a:xfrm>
            <a:off x="6241157" y="3619320"/>
            <a:ext cx="5876850" cy="61805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nSpc>
                <a:spcPct val="130000"/>
              </a:lnSpc>
            </a:pPr>
            <a:r>
              <a:rPr lang="zh-CN" altLang="en-US" sz="36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认知网络的发展过程</a:t>
            </a:r>
          </a:p>
        </p:txBody>
      </p:sp>
      <p:sp>
        <p:nvSpPr>
          <p:cNvPr id="26" name="MH_Number_4"/>
          <p:cNvSpPr/>
          <p:nvPr>
            <p:custDataLst>
              <p:tags r:id="rId9"/>
            </p:custDataLst>
          </p:nvPr>
        </p:nvSpPr>
        <p:spPr>
          <a:xfrm>
            <a:off x="5710332" y="4632137"/>
            <a:ext cx="379667" cy="37966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rgbClr val="FFFFFF"/>
                </a:solidFill>
                <a:latin typeface="Arial" panose="020B0604020202020204" pitchFamily="34" charset="0"/>
                <a:ea typeface="楷体" panose="02010609060101010101" pitchFamily="49" charset="-122"/>
                <a:cs typeface="Times New Roman" panose="02020603050405020304" pitchFamily="18" charset="0"/>
                <a:sym typeface="Arial" panose="020B0604020202020204" pitchFamily="34" charset="0"/>
              </a:rPr>
              <a:t>4</a:t>
            </a:r>
            <a:endParaRPr lang="zh-CN" altLang="en-US" sz="2109" b="1" dirty="0">
              <a:solidFill>
                <a:srgbClr val="FFFFFF"/>
              </a:solidFill>
              <a:latin typeface="Arial" panose="020B0604020202020204" pitchFamily="34" charset="0"/>
              <a:ea typeface="楷体" panose="02010609060101010101" pitchFamily="49" charset="-122"/>
              <a:cs typeface="Times New Roman" panose="02020603050405020304" pitchFamily="18" charset="0"/>
              <a:sym typeface="Arial" panose="020B0604020202020204" pitchFamily="34" charset="0"/>
            </a:endParaRPr>
          </a:p>
        </p:txBody>
      </p:sp>
      <p:sp>
        <p:nvSpPr>
          <p:cNvPr id="27" name="MH_Entry_4"/>
          <p:cNvSpPr/>
          <p:nvPr>
            <p:custDataLst>
              <p:tags r:id="rId10"/>
            </p:custDataLst>
          </p:nvPr>
        </p:nvSpPr>
        <p:spPr>
          <a:xfrm>
            <a:off x="6260511" y="4488836"/>
            <a:ext cx="5265494" cy="61805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nSpc>
                <a:spcPct val="130000"/>
              </a:lnSpc>
            </a:pPr>
            <a:r>
              <a:rPr lang="zh-CN" altLang="en-US" sz="36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基于机器学习的认知网络</a:t>
            </a:r>
          </a:p>
        </p:txBody>
      </p:sp>
      <p:sp>
        <p:nvSpPr>
          <p:cNvPr id="16"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
        <p:nvSpPr>
          <p:cNvPr id="17"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Tree>
    <p:extLst>
      <p:ext uri="{BB962C8B-B14F-4D97-AF65-F5344CB8AC3E}">
        <p14:creationId xmlns:p14="http://schemas.microsoft.com/office/powerpoint/2010/main" val="615584034"/>
      </p:ext>
    </p:extLst>
  </p:cSld>
  <p:clrMapOvr>
    <a:masterClrMapping/>
  </p:clrMapOvr>
  <p:transition spd="slow" advTm="4000">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392023" y="266575"/>
            <a:ext cx="12006476" cy="686726"/>
          </a:xfrm>
          <a:prstGeom prst="rect">
            <a:avLst/>
          </a:prstGeom>
          <a:noFill/>
        </p:spPr>
        <p:txBody>
          <a:bodyPr wrap="square" lIns="0" tIns="0" rIns="0" bIns="0" rtlCol="0">
            <a:spAutoFit/>
          </a:bodyPr>
          <a:lstStyle/>
          <a:p>
            <a:pPr lvl="0">
              <a:lnSpc>
                <a:spcPct val="130000"/>
              </a:lnSpc>
            </a:pPr>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深度强化学习 </a:t>
            </a:r>
            <a:r>
              <a:rPr lang="en-US" altLang="zh-CN" sz="4000" b="1" dirty="0">
                <a:solidFill>
                  <a:schemeClr val="bg1">
                    <a:lumMod val="65000"/>
                  </a:schemeClr>
                </a:solidFill>
                <a:latin typeface="楷体" panose="02010609060101010101" pitchFamily="49" charset="-122"/>
                <a:ea typeface="楷体" panose="02010609060101010101" pitchFamily="49" charset="-122"/>
                <a:cs typeface="+mn-ea"/>
                <a:sym typeface="+mn-lt"/>
              </a:rPr>
              <a:t>Deep Reinforcement Learning</a:t>
            </a:r>
            <a:endPar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sp>
        <p:nvSpPr>
          <p:cNvPr id="9" name="文本框 8">
            <a:extLst>
              <a:ext uri="{FF2B5EF4-FFF2-40B4-BE49-F238E27FC236}">
                <a16:creationId xmlns:a16="http://schemas.microsoft.com/office/drawing/2014/main" id="{FF863253-3549-440E-A970-921C8FF91BBF}"/>
              </a:ext>
            </a:extLst>
          </p:cNvPr>
          <p:cNvSpPr txBox="1"/>
          <p:nvPr/>
        </p:nvSpPr>
        <p:spPr>
          <a:xfrm>
            <a:off x="677930" y="1456085"/>
            <a:ext cx="6111486" cy="2246769"/>
          </a:xfrm>
          <a:prstGeom prst="rect">
            <a:avLst/>
          </a:prstGeom>
          <a:noFill/>
        </p:spPr>
        <p:txBody>
          <a:bodyPr wrap="square">
            <a:spAutoFit/>
          </a:bodyPr>
          <a:lstStyle/>
          <a:p>
            <a:pPr algn="just"/>
            <a:r>
              <a:rPr lang="zh-CN" altLang="en-US" sz="2800" kern="100" dirty="0">
                <a:latin typeface="Times New Roman" panose="02020603050405020304" pitchFamily="18" charset="0"/>
                <a:ea typeface="楷体" panose="02010609060101010101" pitchFamily="49" charset="-122"/>
                <a:cs typeface="Times New Roman" panose="02020603050405020304" pitchFamily="18" charset="0"/>
              </a:rPr>
              <a:t>深度强化学习以一种通用的形式将深度学习的感知能力与强化学习的决策能力相结合</a:t>
            </a:r>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kern="100" dirty="0">
                <a:latin typeface="Times New Roman" panose="02020603050405020304" pitchFamily="18" charset="0"/>
                <a:ea typeface="楷体" panose="02010609060101010101" pitchFamily="49" charset="-122"/>
                <a:cs typeface="Times New Roman" panose="02020603050405020304" pitchFamily="18" charset="0"/>
              </a:rPr>
              <a:t>并能够通过端对端的学习方式实现从原始输入到输出的直接控制。</a:t>
            </a:r>
            <a:endParaRPr lang="en-US" altLang="zh-CN" sz="2800" kern="1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0" name="图片 9">
            <a:extLst>
              <a:ext uri="{FF2B5EF4-FFF2-40B4-BE49-F238E27FC236}">
                <a16:creationId xmlns:a16="http://schemas.microsoft.com/office/drawing/2014/main" id="{B28AF87F-BFC7-42AA-8C7F-13C074D2B0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9834" y="2464197"/>
            <a:ext cx="5170965" cy="3473113"/>
          </a:xfrm>
          <a:prstGeom prst="rect">
            <a:avLst/>
          </a:prstGeom>
          <a:noFill/>
          <a:ln>
            <a:noFill/>
          </a:ln>
        </p:spPr>
      </p:pic>
    </p:spTree>
    <p:extLst>
      <p:ext uri="{BB962C8B-B14F-4D97-AF65-F5344CB8AC3E}">
        <p14:creationId xmlns:p14="http://schemas.microsoft.com/office/powerpoint/2010/main" val="1117459299"/>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392023" y="266575"/>
            <a:ext cx="12006476" cy="686726"/>
          </a:xfrm>
          <a:prstGeom prst="rect">
            <a:avLst/>
          </a:prstGeom>
          <a:noFill/>
        </p:spPr>
        <p:txBody>
          <a:bodyPr wrap="square" lIns="0" tIns="0" rIns="0" bIns="0" rtlCol="0">
            <a:spAutoFit/>
          </a:bodyPr>
          <a:lstStyle/>
          <a:p>
            <a:pPr lvl="0">
              <a:lnSpc>
                <a:spcPct val="130000"/>
              </a:lnSpc>
            </a:pPr>
            <a:r>
              <a:rPr lang="en-US" altLang="zh-CN" sz="4000" b="1" dirty="0">
                <a:solidFill>
                  <a:schemeClr val="bg1">
                    <a:lumMod val="65000"/>
                  </a:schemeClr>
                </a:solidFill>
                <a:latin typeface="楷体" panose="02010609060101010101" pitchFamily="49" charset="-122"/>
                <a:ea typeface="楷体" panose="02010609060101010101" pitchFamily="49" charset="-122"/>
                <a:cs typeface="+mn-ea"/>
                <a:sym typeface="+mn-lt"/>
              </a:rPr>
              <a:t>Deep Reinforcement Learning </a:t>
            </a:r>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深度强化学习</a:t>
            </a:r>
          </a:p>
        </p:txBody>
      </p:sp>
      <p:sp>
        <p:nvSpPr>
          <p:cNvPr id="9" name="文本框 8">
            <a:extLst>
              <a:ext uri="{FF2B5EF4-FFF2-40B4-BE49-F238E27FC236}">
                <a16:creationId xmlns:a16="http://schemas.microsoft.com/office/drawing/2014/main" id="{FF863253-3549-440E-A970-921C8FF91BBF}"/>
              </a:ext>
            </a:extLst>
          </p:cNvPr>
          <p:cNvSpPr txBox="1"/>
          <p:nvPr/>
        </p:nvSpPr>
        <p:spPr>
          <a:xfrm>
            <a:off x="677930" y="1456085"/>
            <a:ext cx="6111486" cy="4401205"/>
          </a:xfrm>
          <a:prstGeom prst="rect">
            <a:avLst/>
          </a:prstGeom>
          <a:noFill/>
        </p:spPr>
        <p:txBody>
          <a:bodyPr wrap="square">
            <a:spAutoFit/>
          </a:bodyPr>
          <a:lstStyle/>
          <a:p>
            <a:pPr marL="457200" indent="-457200" algn="just">
              <a:buFont typeface="Arial" panose="020B0604020202020204" pitchFamily="34" charset="0"/>
              <a:buChar char="•"/>
            </a:pPr>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combines reinforcement learning (RL) and deep learning (DL).</a:t>
            </a:r>
          </a:p>
          <a:p>
            <a:pPr marL="457200" indent="-457200" algn="just">
              <a:buFont typeface="Arial" panose="020B0604020202020204" pitchFamily="34" charset="0"/>
              <a:buChar char="•"/>
            </a:pPr>
            <a:endParaRPr lang="en-US" altLang="zh-CN" sz="2800" kern="100" dirty="0">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just">
              <a:buFont typeface="Arial" panose="020B0604020202020204" pitchFamily="34" charset="0"/>
              <a:buChar char="•"/>
            </a:pPr>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RL considers the problem of a computational agent learning to make decisions by trial and error.</a:t>
            </a:r>
          </a:p>
          <a:p>
            <a:pPr marL="457200" indent="-457200" algn="just">
              <a:buFont typeface="Arial" panose="020B0604020202020204" pitchFamily="34" charset="0"/>
              <a:buChar char="•"/>
            </a:pPr>
            <a:endParaRPr lang="en-US" altLang="zh-CN" sz="2800" kern="100" dirty="0">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just">
              <a:buFont typeface="Arial" panose="020B0604020202020204" pitchFamily="34" charset="0"/>
              <a:buChar char="•"/>
            </a:pPr>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DL allows agents to make decisions from unstructured input data without manual engineering of the state space.</a:t>
            </a:r>
          </a:p>
        </p:txBody>
      </p:sp>
      <p:pic>
        <p:nvPicPr>
          <p:cNvPr id="10" name="图片 9">
            <a:extLst>
              <a:ext uri="{FF2B5EF4-FFF2-40B4-BE49-F238E27FC236}">
                <a16:creationId xmlns:a16="http://schemas.microsoft.com/office/drawing/2014/main" id="{B28AF87F-BFC7-42AA-8C7F-13C074D2B0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9834" y="2464197"/>
            <a:ext cx="5170965" cy="3473113"/>
          </a:xfrm>
          <a:prstGeom prst="rect">
            <a:avLst/>
          </a:prstGeom>
          <a:noFill/>
          <a:ln>
            <a:noFill/>
          </a:ln>
        </p:spPr>
      </p:pic>
    </p:spTree>
    <p:extLst>
      <p:ext uri="{BB962C8B-B14F-4D97-AF65-F5344CB8AC3E}">
        <p14:creationId xmlns:p14="http://schemas.microsoft.com/office/powerpoint/2010/main" val="383976920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228285"/>
            <a:ext cx="225370" cy="758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392023" y="266575"/>
            <a:ext cx="12006476" cy="720390"/>
          </a:xfrm>
          <a:prstGeom prst="rect">
            <a:avLst/>
          </a:prstGeom>
          <a:noFill/>
        </p:spPr>
        <p:txBody>
          <a:bodyPr wrap="square" lIns="0" tIns="0" rIns="0" bIns="0" rtlCol="0">
            <a:spAutoFit/>
          </a:bodyPr>
          <a:lstStyle/>
          <a:p>
            <a:pPr lvl="0">
              <a:lnSpc>
                <a:spcPct val="130000"/>
              </a:lnSpc>
            </a:pPr>
            <a:r>
              <a:rPr lang="en-US" altLang="zh-CN" sz="4000" b="1"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Advantages of DRL</a:t>
            </a:r>
            <a:endParaRPr lang="zh-CN" altLang="en-US" sz="4000" b="1"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53" name="文本框 52">
            <a:extLst>
              <a:ext uri="{FF2B5EF4-FFF2-40B4-BE49-F238E27FC236}">
                <a16:creationId xmlns:a16="http://schemas.microsoft.com/office/drawing/2014/main" id="{F18821A8-0DE8-4953-A7DC-FD38FE22AF7C}"/>
              </a:ext>
            </a:extLst>
          </p:cNvPr>
          <p:cNvSpPr txBox="1"/>
          <p:nvPr/>
        </p:nvSpPr>
        <p:spPr>
          <a:xfrm>
            <a:off x="392023" y="1240061"/>
            <a:ext cx="12006476" cy="3970318"/>
          </a:xfrm>
          <a:prstGeom prst="rect">
            <a:avLst/>
          </a:prstGeom>
          <a:noFill/>
        </p:spPr>
        <p:txBody>
          <a:bodyPr wrap="square">
            <a:spAutoFit/>
          </a:bodyPr>
          <a:lstStyle/>
          <a:p>
            <a:pPr marL="457200" indent="-457200" algn="just">
              <a:buFont typeface="Arial" panose="020B0604020202020204" pitchFamily="34" charset="0"/>
              <a:buChar char="•"/>
            </a:pPr>
            <a:r>
              <a:rPr lang="en-US" altLang="zh-CN" sz="2800" b="1" dirty="0">
                <a:latin typeface="Times New Roman" panose="02020603050405020304" pitchFamily="18" charset="0"/>
                <a:cs typeface="Times New Roman" panose="02020603050405020304" pitchFamily="18" charset="0"/>
              </a:rPr>
              <a:t>Energy-saving</a:t>
            </a:r>
          </a:p>
          <a:p>
            <a:pPr algn="just"/>
            <a:r>
              <a:rPr lang="en-US" altLang="zh-CN" sz="2800" i="1" dirty="0">
                <a:latin typeface="Times New Roman" panose="02020603050405020304" pitchFamily="18" charset="0"/>
                <a:cs typeface="Times New Roman" panose="02020603050405020304" pitchFamily="18" charset="0"/>
              </a:rPr>
              <a:t>In this paper, the proposed </a:t>
            </a:r>
            <a:r>
              <a:rPr lang="en-US" altLang="zh-CN" sz="2800" i="1" dirty="0">
                <a:solidFill>
                  <a:srgbClr val="C00000"/>
                </a:solidFill>
                <a:latin typeface="Times New Roman" panose="02020603050405020304" pitchFamily="18" charset="0"/>
                <a:cs typeface="Times New Roman" panose="02020603050405020304" pitchFamily="18" charset="0"/>
              </a:rPr>
              <a:t>DRL-based</a:t>
            </a:r>
            <a:r>
              <a:rPr lang="en-US" altLang="zh-CN" sz="2800" i="1" dirty="0">
                <a:latin typeface="Times New Roman" panose="02020603050405020304" pitchFamily="18" charset="0"/>
                <a:cs typeface="Times New Roman" panose="02020603050405020304" pitchFamily="18" charset="0"/>
              </a:rPr>
              <a:t> framework solves the green resource allocation problem in mobile edge networks. A well-trained network achieves not only the aim of </a:t>
            </a:r>
            <a:r>
              <a:rPr lang="en-US" altLang="zh-CN" sz="2800" i="1" dirty="0">
                <a:solidFill>
                  <a:srgbClr val="C00000"/>
                </a:solidFill>
                <a:latin typeface="Times New Roman" panose="02020603050405020304" pitchFamily="18" charset="0"/>
                <a:cs typeface="Times New Roman" panose="02020603050405020304" pitchFamily="18" charset="0"/>
              </a:rPr>
              <a:t>green energy-saving</a:t>
            </a:r>
            <a:r>
              <a:rPr lang="en-US" altLang="zh-CN" sz="2800" i="1" dirty="0">
                <a:latin typeface="Times New Roman" panose="02020603050405020304" pitchFamily="18" charset="0"/>
                <a:cs typeface="Times New Roman" panose="02020603050405020304" pitchFamily="18" charset="0"/>
              </a:rPr>
              <a:t>, but also solve the problem of resource allocation. </a:t>
            </a:r>
          </a:p>
          <a:p>
            <a:pPr algn="just"/>
            <a:endPar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endParaRPr>
          </a:p>
          <a:p>
            <a:pPr algn="just"/>
            <a:r>
              <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conclusion of </a:t>
            </a:r>
            <a:r>
              <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rPr>
              <a:t>Deep Reinforcement Learning based Green Resource Allocation Mechanism in Edge Computing driven Power Internet of Things</a:t>
            </a:r>
          </a:p>
          <a:p>
            <a:pPr algn="just"/>
            <a:endPar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1168858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228285"/>
            <a:ext cx="225370" cy="758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392023" y="266575"/>
            <a:ext cx="12006476" cy="720390"/>
          </a:xfrm>
          <a:prstGeom prst="rect">
            <a:avLst/>
          </a:prstGeom>
          <a:noFill/>
        </p:spPr>
        <p:txBody>
          <a:bodyPr wrap="square" lIns="0" tIns="0" rIns="0" bIns="0" rtlCol="0">
            <a:spAutoFit/>
          </a:bodyPr>
          <a:lstStyle/>
          <a:p>
            <a:pPr lvl="0">
              <a:lnSpc>
                <a:spcPct val="130000"/>
              </a:lnSpc>
            </a:pPr>
            <a:r>
              <a:rPr lang="en-US" altLang="zh-CN" sz="4000" b="1"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Advantages of DRL</a:t>
            </a:r>
            <a:endParaRPr lang="zh-CN" altLang="en-US" sz="4000" b="1"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53" name="文本框 52">
            <a:extLst>
              <a:ext uri="{FF2B5EF4-FFF2-40B4-BE49-F238E27FC236}">
                <a16:creationId xmlns:a16="http://schemas.microsoft.com/office/drawing/2014/main" id="{F18821A8-0DE8-4953-A7DC-FD38FE22AF7C}"/>
              </a:ext>
            </a:extLst>
          </p:cNvPr>
          <p:cNvSpPr txBox="1"/>
          <p:nvPr/>
        </p:nvSpPr>
        <p:spPr>
          <a:xfrm>
            <a:off x="392023" y="1240061"/>
            <a:ext cx="12006476" cy="3108543"/>
          </a:xfrm>
          <a:prstGeom prst="rect">
            <a:avLst/>
          </a:prstGeom>
          <a:noFill/>
        </p:spPr>
        <p:txBody>
          <a:bodyPr wrap="square">
            <a:spAutoFit/>
          </a:bodyPr>
          <a:lstStyle/>
          <a:p>
            <a:pPr marL="457200" indent="-457200" algn="just">
              <a:buFont typeface="Arial" panose="020B0604020202020204" pitchFamily="34" charset="0"/>
              <a:buChar char="•"/>
            </a:pPr>
            <a:r>
              <a:rPr lang="en-US" altLang="zh-CN" sz="2800" b="1" kern="100" dirty="0">
                <a:latin typeface="Times New Roman" panose="02020603050405020304" pitchFamily="18" charset="0"/>
                <a:ea typeface="楷体" panose="02010609060101010101" pitchFamily="49" charset="-122"/>
                <a:cs typeface="Times New Roman" panose="02020603050405020304" pitchFamily="18" charset="0"/>
              </a:rPr>
              <a:t>fits large-scale model</a:t>
            </a:r>
          </a:p>
          <a:p>
            <a:pPr algn="just"/>
            <a:r>
              <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rPr>
              <a:t>(Reinforcement Learning) perform poorly for large-scale models, DRL combines deep neural network with Q-learning, referred to as Deep Q-Network (DQN), for overcoming this issue. </a:t>
            </a:r>
          </a:p>
          <a:p>
            <a:pPr algn="just"/>
            <a:endPar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endParaRPr>
          </a:p>
          <a:p>
            <a:pPr algn="just"/>
            <a:endPar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endParaRPr>
          </a:p>
          <a:p>
            <a:pPr algn="just"/>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cognitive networks consider mainly large-scale networks</a:t>
            </a:r>
          </a:p>
        </p:txBody>
      </p:sp>
    </p:spTree>
    <p:extLst>
      <p:ext uri="{BB962C8B-B14F-4D97-AF65-F5344CB8AC3E}">
        <p14:creationId xmlns:p14="http://schemas.microsoft.com/office/powerpoint/2010/main" val="404731655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Supervised vs. Unsupervised Learning · Issue #1 ·  iammiori/data_analysis_python · GitHub">
            <a:extLst>
              <a:ext uri="{FF2B5EF4-FFF2-40B4-BE49-F238E27FC236}">
                <a16:creationId xmlns:a16="http://schemas.microsoft.com/office/drawing/2014/main" id="{AC0FE389-2C57-484D-845B-7836B365F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9095" y="1008437"/>
            <a:ext cx="8222382" cy="5799841"/>
          </a:xfrm>
          <a:prstGeom prst="rect">
            <a:avLst/>
          </a:prstGeom>
          <a:noFill/>
          <a:extLst>
            <a:ext uri="{909E8E84-426E-40DD-AFC4-6F175D3DCCD1}">
              <a14:hiddenFill xmlns:a14="http://schemas.microsoft.com/office/drawing/2010/main">
                <a:solidFill>
                  <a:srgbClr val="FFFFFF"/>
                </a:solidFill>
              </a14:hiddenFill>
            </a:ext>
          </a:extLst>
        </p:spPr>
      </p:pic>
      <p:sp>
        <p:nvSpPr>
          <p:cNvPr id="63" name="矩形 62"/>
          <p:cNvSpPr/>
          <p:nvPr/>
        </p:nvSpPr>
        <p:spPr>
          <a:xfrm>
            <a:off x="0" y="228285"/>
            <a:ext cx="225370" cy="758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392023" y="266575"/>
            <a:ext cx="12006476" cy="720390"/>
          </a:xfrm>
          <a:prstGeom prst="rect">
            <a:avLst/>
          </a:prstGeom>
          <a:noFill/>
        </p:spPr>
        <p:txBody>
          <a:bodyPr wrap="square" lIns="0" tIns="0" rIns="0" bIns="0" rtlCol="0">
            <a:spAutoFit/>
          </a:bodyPr>
          <a:lstStyle/>
          <a:p>
            <a:pPr lvl="0">
              <a:lnSpc>
                <a:spcPct val="130000"/>
              </a:lnSpc>
            </a:pPr>
            <a:r>
              <a:rPr lang="en-US" altLang="zh-CN" sz="4000" b="1"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Advantages of DRL</a:t>
            </a:r>
            <a:endParaRPr lang="zh-CN" altLang="en-US" sz="4000" b="1"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53" name="文本框 52">
            <a:extLst>
              <a:ext uri="{FF2B5EF4-FFF2-40B4-BE49-F238E27FC236}">
                <a16:creationId xmlns:a16="http://schemas.microsoft.com/office/drawing/2014/main" id="{F18821A8-0DE8-4953-A7DC-FD38FE22AF7C}"/>
              </a:ext>
            </a:extLst>
          </p:cNvPr>
          <p:cNvSpPr txBox="1"/>
          <p:nvPr/>
        </p:nvSpPr>
        <p:spPr>
          <a:xfrm>
            <a:off x="596727" y="1122630"/>
            <a:ext cx="3445064" cy="1815882"/>
          </a:xfrm>
          <a:prstGeom prst="rect">
            <a:avLst/>
          </a:prstGeom>
          <a:noFill/>
        </p:spPr>
        <p:txBody>
          <a:bodyPr wrap="square">
            <a:spAutoFit/>
          </a:bodyPr>
          <a:lstStyle/>
          <a:p>
            <a:pPr marL="457200" indent="-457200" algn="just">
              <a:buFont typeface="Arial" panose="020B0604020202020204" pitchFamily="34" charset="0"/>
              <a:buChar char="•"/>
            </a:pPr>
            <a:r>
              <a:rPr lang="en-US" altLang="zh-CN" sz="2800" b="1" kern="100" dirty="0">
                <a:latin typeface="Times New Roman" panose="02020603050405020304" pitchFamily="18" charset="0"/>
                <a:ea typeface="楷体" panose="02010609060101010101" pitchFamily="49" charset="-122"/>
                <a:cs typeface="Times New Roman" panose="02020603050405020304" pitchFamily="18" charset="0"/>
              </a:rPr>
              <a:t>unsupervised</a:t>
            </a:r>
          </a:p>
          <a:p>
            <a:pPr algn="just"/>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Don’t require prior knowledge about the system model</a:t>
            </a:r>
          </a:p>
        </p:txBody>
      </p:sp>
      <p:sp>
        <p:nvSpPr>
          <p:cNvPr id="6" name="文本框 5">
            <a:extLst>
              <a:ext uri="{FF2B5EF4-FFF2-40B4-BE49-F238E27FC236}">
                <a16:creationId xmlns:a16="http://schemas.microsoft.com/office/drawing/2014/main" id="{0499B97E-90F8-486E-AB97-3947801905AE}"/>
              </a:ext>
            </a:extLst>
          </p:cNvPr>
          <p:cNvSpPr txBox="1"/>
          <p:nvPr/>
        </p:nvSpPr>
        <p:spPr>
          <a:xfrm>
            <a:off x="596727" y="5128493"/>
            <a:ext cx="6134150" cy="1384995"/>
          </a:xfrm>
          <a:prstGeom prst="rect">
            <a:avLst/>
          </a:prstGeom>
          <a:noFill/>
        </p:spPr>
        <p:txBody>
          <a:bodyPr wrap="square">
            <a:spAutoFit/>
          </a:bodyPr>
          <a:lstStyle/>
          <a:p>
            <a:pPr algn="just"/>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for cognitive networks:</a:t>
            </a:r>
          </a:p>
          <a:p>
            <a:pPr algn="just"/>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classify x</a:t>
            </a:r>
          </a:p>
          <a:p>
            <a:pPr algn="just"/>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find the best configuration </a:t>
            </a:r>
            <a:r>
              <a:rPr lang="zh-CN" altLang="en-US" sz="2800" kern="1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800" kern="1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2BD25E15-CDCF-449E-BD5A-87B9B67872C0}"/>
              </a:ext>
            </a:extLst>
          </p:cNvPr>
          <p:cNvSpPr txBox="1"/>
          <p:nvPr/>
        </p:nvSpPr>
        <p:spPr>
          <a:xfrm>
            <a:off x="6933431" y="474481"/>
            <a:ext cx="1872208" cy="523220"/>
          </a:xfrm>
          <a:prstGeom prst="rect">
            <a:avLst/>
          </a:prstGeom>
          <a:noFill/>
        </p:spPr>
        <p:txBody>
          <a:bodyPr wrap="square">
            <a:spAutoFit/>
          </a:bodyPr>
          <a:lstStyle/>
          <a:p>
            <a:pPr algn="just"/>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category of</a:t>
            </a:r>
          </a:p>
        </p:txBody>
      </p:sp>
    </p:spTree>
    <p:extLst>
      <p:ext uri="{BB962C8B-B14F-4D97-AF65-F5344CB8AC3E}">
        <p14:creationId xmlns:p14="http://schemas.microsoft.com/office/powerpoint/2010/main" val="4100653637"/>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7308040" y="2223765"/>
            <a:ext cx="3261593" cy="1544642"/>
          </a:xfrm>
          <a:prstGeom prst="roundRect">
            <a:avLst>
              <a:gd name="adj" fmla="val 6918"/>
            </a:avLst>
          </a:prstGeom>
          <a:noFill/>
          <a:ln w="12700">
            <a:solidFill>
              <a:srgbClr val="A6AAA9"/>
            </a:solidFill>
            <a:miter lim="400000"/>
          </a:ln>
        </p:spPr>
        <p:txBody>
          <a:bodyPr lIns="17447" tIns="17447" rIns="17447" bIns="17447"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 name="Shape 2013"/>
          <p:cNvSpPr/>
          <p:nvPr/>
        </p:nvSpPr>
        <p:spPr>
          <a:xfrm>
            <a:off x="7308040" y="3991743"/>
            <a:ext cx="3261593" cy="1543006"/>
          </a:xfrm>
          <a:prstGeom prst="roundRect">
            <a:avLst>
              <a:gd name="adj" fmla="val 6925"/>
            </a:avLst>
          </a:prstGeom>
          <a:noFill/>
          <a:ln w="12700">
            <a:solidFill>
              <a:srgbClr val="A6AAA9"/>
            </a:solidFill>
            <a:miter lim="400000"/>
          </a:ln>
        </p:spPr>
        <p:txBody>
          <a:bodyPr lIns="17447" tIns="17447" rIns="17447" bIns="17447"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4" name="Shape 2014"/>
          <p:cNvSpPr/>
          <p:nvPr/>
        </p:nvSpPr>
        <p:spPr>
          <a:xfrm>
            <a:off x="2295297" y="3990927"/>
            <a:ext cx="3261593" cy="1544641"/>
          </a:xfrm>
          <a:prstGeom prst="roundRect">
            <a:avLst>
              <a:gd name="adj" fmla="val 6918"/>
            </a:avLst>
          </a:prstGeom>
          <a:noFill/>
          <a:ln w="12700">
            <a:solidFill>
              <a:srgbClr val="A6AAA9"/>
            </a:solidFill>
            <a:miter lim="400000"/>
          </a:ln>
        </p:spPr>
        <p:txBody>
          <a:bodyPr lIns="17447" tIns="17447" rIns="17447" bIns="17447"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5" name="Shape 2015"/>
          <p:cNvSpPr/>
          <p:nvPr/>
        </p:nvSpPr>
        <p:spPr>
          <a:xfrm>
            <a:off x="2295297" y="2223765"/>
            <a:ext cx="3261593" cy="1544642"/>
          </a:xfrm>
          <a:prstGeom prst="roundRect">
            <a:avLst>
              <a:gd name="adj" fmla="val 6918"/>
            </a:avLst>
          </a:prstGeom>
          <a:noFill/>
          <a:ln w="12700">
            <a:solidFill>
              <a:srgbClr val="A6AAA9"/>
            </a:solidFill>
            <a:miter lim="400000"/>
          </a:ln>
        </p:spPr>
        <p:txBody>
          <a:bodyPr lIns="17447" tIns="17447" rIns="17447" bIns="17447"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6" name="Shape 2016"/>
          <p:cNvSpPr/>
          <p:nvPr/>
        </p:nvSpPr>
        <p:spPr>
          <a:xfrm>
            <a:off x="5106858" y="2560461"/>
            <a:ext cx="2644813" cy="26448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3262" tIns="23262" rIns="23262" bIns="23262"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6" name="Text Placeholder 5"/>
          <p:cNvSpPr txBox="1">
            <a:spLocks/>
          </p:cNvSpPr>
          <p:nvPr/>
        </p:nvSpPr>
        <p:spPr>
          <a:xfrm>
            <a:off x="5725946" y="3572637"/>
            <a:ext cx="1406238" cy="58037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endParaRPr lang="en-GB" altLang="zh-CN" sz="2800" b="1"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0" name="Shape 2036"/>
          <p:cNvSpPr/>
          <p:nvPr/>
        </p:nvSpPr>
        <p:spPr>
          <a:xfrm>
            <a:off x="10381120" y="4566831"/>
            <a:ext cx="368273" cy="392833"/>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7" name="矩形 26"/>
          <p:cNvSpPr/>
          <p:nvPr/>
        </p:nvSpPr>
        <p:spPr>
          <a:xfrm>
            <a:off x="0" y="228285"/>
            <a:ext cx="225370" cy="10643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31" name="文本框 30">
            <a:extLst>
              <a:ext uri="{FF2B5EF4-FFF2-40B4-BE49-F238E27FC236}">
                <a16:creationId xmlns:a16="http://schemas.microsoft.com/office/drawing/2014/main" id="{20C06945-33FF-402A-B668-A1A1D46894FA}"/>
              </a:ext>
            </a:extLst>
          </p:cNvPr>
          <p:cNvSpPr txBox="1"/>
          <p:nvPr/>
        </p:nvSpPr>
        <p:spPr>
          <a:xfrm>
            <a:off x="569090" y="282736"/>
            <a:ext cx="11720569" cy="1144416"/>
          </a:xfrm>
          <a:prstGeom prst="rect">
            <a:avLst/>
          </a:prstGeom>
          <a:noFill/>
        </p:spPr>
        <p:txBody>
          <a:bodyPr wrap="square" lIns="0" tIns="0" rIns="0" bIns="0" rtlCol="0">
            <a:spAutoFit/>
          </a:bodyPr>
          <a:lstStyle/>
          <a:p>
            <a:pPr lvl="0">
              <a:lnSpc>
                <a:spcPct val="130000"/>
              </a:lnSpc>
            </a:pPr>
            <a:r>
              <a:rPr lang="en-US" altLang="zh-CN" sz="3200" b="1" dirty="0">
                <a:latin typeface="Times New Roman" panose="02020603050405020304" pitchFamily="18" charset="0"/>
                <a:ea typeface="楷体" panose="02010609060101010101" pitchFamily="49" charset="-122"/>
                <a:cs typeface="Times New Roman" panose="02020603050405020304" pitchFamily="18" charset="0"/>
                <a:sym typeface="+mn-lt"/>
              </a:rPr>
              <a:t>we replicated a research: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n-lt"/>
              </a:rPr>
              <a:t>Deep Multi-User Reinforcement Learning for Dynamic Spectrum Access in Multichannel Wireless Networks</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32" name="文本框 31">
            <a:extLst>
              <a:ext uri="{FF2B5EF4-FFF2-40B4-BE49-F238E27FC236}">
                <a16:creationId xmlns:a16="http://schemas.microsoft.com/office/drawing/2014/main" id="{C0B0237E-9AFA-4B97-92A6-03A744812468}"/>
              </a:ext>
            </a:extLst>
          </p:cNvPr>
          <p:cNvSpPr txBox="1"/>
          <p:nvPr/>
        </p:nvSpPr>
        <p:spPr>
          <a:xfrm>
            <a:off x="3038885" y="2695505"/>
            <a:ext cx="1938195" cy="584775"/>
          </a:xfrm>
          <a:prstGeom prst="rect">
            <a:avLst/>
          </a:prstGeom>
          <a:noFill/>
        </p:spPr>
        <p:txBody>
          <a:bodyPr wrap="square">
            <a:spAutoFit/>
          </a:bodyPr>
          <a:lstStyle/>
          <a:p>
            <a:pPr algn="just"/>
            <a:r>
              <a:rPr lang="en-US" altLang="zh-CN" sz="3200" b="1" kern="100" dirty="0">
                <a:latin typeface="Times New Roman" panose="02020603050405020304" pitchFamily="18" charset="0"/>
                <a:ea typeface="楷体" panose="02010609060101010101" pitchFamily="49" charset="-122"/>
                <a:cs typeface="Times New Roman" panose="02020603050405020304" pitchFamily="18" charset="0"/>
              </a:rPr>
              <a:t>Purpose</a:t>
            </a:r>
            <a:endParaRPr lang="zh-CN" altLang="zh-CN" sz="3200" b="1"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文本框 32">
            <a:extLst>
              <a:ext uri="{FF2B5EF4-FFF2-40B4-BE49-F238E27FC236}">
                <a16:creationId xmlns:a16="http://schemas.microsoft.com/office/drawing/2014/main" id="{A70DAE57-B6CD-4FFF-8C1A-26364EB97C12}"/>
              </a:ext>
            </a:extLst>
          </p:cNvPr>
          <p:cNvSpPr txBox="1"/>
          <p:nvPr/>
        </p:nvSpPr>
        <p:spPr>
          <a:xfrm>
            <a:off x="8051328" y="2449283"/>
            <a:ext cx="1938195" cy="1077218"/>
          </a:xfrm>
          <a:prstGeom prst="rect">
            <a:avLst/>
          </a:prstGeom>
          <a:noFill/>
        </p:spPr>
        <p:txBody>
          <a:bodyPr wrap="square">
            <a:spAutoFit/>
          </a:bodyPr>
          <a:lstStyle/>
          <a:p>
            <a:pPr algn="just"/>
            <a:r>
              <a:rPr lang="en-US" altLang="zh-CN" sz="3200" b="1" kern="100" dirty="0">
                <a:latin typeface="Times New Roman" panose="02020603050405020304" pitchFamily="18" charset="0"/>
                <a:ea typeface="楷体" panose="02010609060101010101" pitchFamily="49" charset="-122"/>
                <a:cs typeface="Times New Roman" panose="02020603050405020304" pitchFamily="18" charset="0"/>
              </a:rPr>
              <a:t>Network Model</a:t>
            </a:r>
            <a:endParaRPr lang="zh-CN" altLang="zh-CN" sz="3200" b="1"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文本框 33">
            <a:extLst>
              <a:ext uri="{FF2B5EF4-FFF2-40B4-BE49-F238E27FC236}">
                <a16:creationId xmlns:a16="http://schemas.microsoft.com/office/drawing/2014/main" id="{55E9C5F7-64D9-4935-8862-CAC66658D548}"/>
              </a:ext>
            </a:extLst>
          </p:cNvPr>
          <p:cNvSpPr txBox="1"/>
          <p:nvPr/>
        </p:nvSpPr>
        <p:spPr>
          <a:xfrm>
            <a:off x="2793486" y="4374889"/>
            <a:ext cx="2166355" cy="584775"/>
          </a:xfrm>
          <a:prstGeom prst="rect">
            <a:avLst/>
          </a:prstGeom>
          <a:noFill/>
        </p:spPr>
        <p:txBody>
          <a:bodyPr wrap="square">
            <a:spAutoFit/>
          </a:bodyPr>
          <a:lstStyle/>
          <a:p>
            <a:pPr algn="just"/>
            <a:r>
              <a:rPr lang="en-US" altLang="zh-CN" sz="3200" b="1" kern="100" dirty="0">
                <a:latin typeface="Times New Roman" panose="02020603050405020304" pitchFamily="18" charset="0"/>
                <a:ea typeface="楷体" panose="02010609060101010101" pitchFamily="49" charset="-122"/>
                <a:cs typeface="Times New Roman" panose="02020603050405020304" pitchFamily="18" charset="0"/>
              </a:rPr>
              <a:t>Algorithms</a:t>
            </a:r>
            <a:endParaRPr lang="zh-CN" altLang="zh-CN" sz="3200" b="1"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 name="文本框 34">
            <a:extLst>
              <a:ext uri="{FF2B5EF4-FFF2-40B4-BE49-F238E27FC236}">
                <a16:creationId xmlns:a16="http://schemas.microsoft.com/office/drawing/2014/main" id="{595FA1DA-0DEC-4128-B2F2-0D5142C3C714}"/>
              </a:ext>
            </a:extLst>
          </p:cNvPr>
          <p:cNvSpPr txBox="1"/>
          <p:nvPr/>
        </p:nvSpPr>
        <p:spPr>
          <a:xfrm>
            <a:off x="7975008" y="4374889"/>
            <a:ext cx="2182775" cy="584775"/>
          </a:xfrm>
          <a:prstGeom prst="rect">
            <a:avLst/>
          </a:prstGeom>
          <a:noFill/>
        </p:spPr>
        <p:txBody>
          <a:bodyPr wrap="square">
            <a:spAutoFit/>
          </a:bodyPr>
          <a:lstStyle/>
          <a:p>
            <a:pPr algn="just"/>
            <a:r>
              <a:rPr lang="en-US" altLang="zh-CN" sz="3200" b="1" kern="100" dirty="0">
                <a:latin typeface="Times New Roman" panose="02020603050405020304" pitchFamily="18" charset="0"/>
                <a:ea typeface="楷体" panose="02010609060101010101" pitchFamily="49" charset="-122"/>
                <a:cs typeface="Times New Roman" panose="02020603050405020304" pitchFamily="18" charset="0"/>
              </a:rPr>
              <a:t>Deficiency</a:t>
            </a:r>
            <a:endParaRPr lang="zh-CN" altLang="zh-CN" sz="3200" b="1"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8383774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569090" y="282736"/>
            <a:ext cx="11720569" cy="504241"/>
          </a:xfrm>
          <a:prstGeom prst="rect">
            <a:avLst/>
          </a:prstGeom>
          <a:noFill/>
        </p:spPr>
        <p:txBody>
          <a:bodyPr wrap="square" lIns="0" tIns="0" rIns="0" bIns="0" rtlCol="0">
            <a:spAutoFit/>
          </a:bodyPr>
          <a:lstStyle/>
          <a:p>
            <a:pPr lvl="0">
              <a:lnSpc>
                <a:spcPct val="130000"/>
              </a:lnSpc>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7" name="文本框 6">
            <a:extLst>
              <a:ext uri="{FF2B5EF4-FFF2-40B4-BE49-F238E27FC236}">
                <a16:creationId xmlns:a16="http://schemas.microsoft.com/office/drawing/2014/main" id="{46B540AC-424F-41C4-B468-6DF47C8F38BB}"/>
              </a:ext>
            </a:extLst>
          </p:cNvPr>
          <p:cNvSpPr txBox="1"/>
          <p:nvPr/>
        </p:nvSpPr>
        <p:spPr>
          <a:xfrm>
            <a:off x="380703" y="198443"/>
            <a:ext cx="6696744" cy="646331"/>
          </a:xfrm>
          <a:prstGeom prst="rect">
            <a:avLst/>
          </a:prstGeom>
          <a:noFill/>
        </p:spPr>
        <p:txBody>
          <a:bodyPr wrap="square">
            <a:spAutoFit/>
          </a:bodyPr>
          <a:lstStyle/>
          <a:p>
            <a:pPr algn="just"/>
            <a:r>
              <a:rPr lang="en-US" altLang="zh-CN" sz="3600" b="1" kern="100" dirty="0">
                <a:latin typeface="Times New Roman" panose="02020603050405020304" pitchFamily="18" charset="0"/>
                <a:ea typeface="楷体" panose="02010609060101010101" pitchFamily="49" charset="-122"/>
                <a:cs typeface="Times New Roman" panose="02020603050405020304" pitchFamily="18" charset="0"/>
              </a:rPr>
              <a:t>Purpose: </a:t>
            </a:r>
            <a:r>
              <a:rPr lang="en-US" altLang="zh-CN" sz="3200" kern="100" dirty="0">
                <a:latin typeface="Times New Roman" panose="02020603050405020304" pitchFamily="18" charset="0"/>
                <a:ea typeface="楷体" panose="02010609060101010101" pitchFamily="49" charset="-122"/>
                <a:cs typeface="Times New Roman" panose="02020603050405020304" pitchFamily="18" charset="0"/>
              </a:rPr>
              <a:t>What’s the users’ demand?</a:t>
            </a:r>
            <a:endParaRPr lang="zh-CN" altLang="zh-CN" sz="3600" kern="1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E0982EC9-BE51-4E0F-9372-EAEFA9F24C4E}"/>
              </a:ext>
            </a:extLst>
          </p:cNvPr>
          <p:cNvSpPr txBox="1"/>
          <p:nvPr/>
        </p:nvSpPr>
        <p:spPr>
          <a:xfrm>
            <a:off x="812751" y="1744117"/>
            <a:ext cx="11017224" cy="1384995"/>
          </a:xfrm>
          <a:prstGeom prst="rect">
            <a:avLst/>
          </a:prstGeom>
          <a:noFill/>
        </p:spPr>
        <p:txBody>
          <a:bodyPr wrap="square">
            <a:spAutoFit/>
          </a:bodyPr>
          <a:lstStyle/>
          <a:p>
            <a:pPr algn="just"/>
            <a:r>
              <a:rPr lang="en-US" altLang="zh-CN" sz="2800" i="1" dirty="0">
                <a:latin typeface="Times New Roman" panose="02020603050405020304" pitchFamily="18" charset="0"/>
                <a:cs typeface="Times New Roman" panose="02020603050405020304" pitchFamily="18" charset="0"/>
              </a:rPr>
              <a:t>The goal of the </a:t>
            </a:r>
            <a:r>
              <a:rPr lang="en-US" altLang="zh-CN" sz="2800" i="1" dirty="0">
                <a:solidFill>
                  <a:srgbClr val="C00000"/>
                </a:solidFill>
                <a:latin typeface="Times New Roman" panose="02020603050405020304" pitchFamily="18" charset="0"/>
                <a:cs typeface="Times New Roman" panose="02020603050405020304" pitchFamily="18" charset="0"/>
              </a:rPr>
              <a:t>users</a:t>
            </a:r>
            <a:r>
              <a:rPr lang="en-US" altLang="zh-CN" sz="2800" i="1" dirty="0">
                <a:latin typeface="Times New Roman" panose="02020603050405020304" pitchFamily="18" charset="0"/>
                <a:cs typeface="Times New Roman" panose="02020603050405020304" pitchFamily="18" charset="0"/>
              </a:rPr>
              <a:t> is to maximize a certain network utility in a </a:t>
            </a:r>
            <a:r>
              <a:rPr lang="en-US" altLang="zh-CN" sz="2800" i="1" dirty="0">
                <a:solidFill>
                  <a:srgbClr val="C00000"/>
                </a:solidFill>
                <a:latin typeface="Times New Roman" panose="02020603050405020304" pitchFamily="18" charset="0"/>
                <a:cs typeface="Times New Roman" panose="02020603050405020304" pitchFamily="18" charset="0"/>
              </a:rPr>
              <a:t>distributed</a:t>
            </a:r>
            <a:r>
              <a:rPr lang="en-US" altLang="zh-CN" sz="2800" i="1" dirty="0">
                <a:latin typeface="Times New Roman" panose="02020603050405020304" pitchFamily="18" charset="0"/>
                <a:cs typeface="Times New Roman" panose="02020603050405020304" pitchFamily="18" charset="0"/>
              </a:rPr>
              <a:t> manner without </a:t>
            </a:r>
            <a:r>
              <a:rPr lang="en-US" altLang="zh-CN" sz="2800" i="1" dirty="0">
                <a:solidFill>
                  <a:srgbClr val="C00000"/>
                </a:solidFill>
                <a:latin typeface="Times New Roman" panose="02020603050405020304" pitchFamily="18" charset="0"/>
                <a:cs typeface="Times New Roman" panose="02020603050405020304" pitchFamily="18" charset="0"/>
              </a:rPr>
              <a:t>online coordination</a:t>
            </a:r>
            <a:r>
              <a:rPr lang="en-US" altLang="zh-CN" sz="2800" i="1" dirty="0">
                <a:latin typeface="Times New Roman" panose="02020603050405020304" pitchFamily="18" charset="0"/>
                <a:cs typeface="Times New Roman" panose="02020603050405020304" pitchFamily="18" charset="0"/>
              </a:rPr>
              <a:t> or </a:t>
            </a:r>
            <a:r>
              <a:rPr lang="en-US" altLang="zh-CN" sz="2800" i="1" dirty="0">
                <a:solidFill>
                  <a:srgbClr val="C00000"/>
                </a:solidFill>
                <a:latin typeface="Times New Roman" panose="02020603050405020304" pitchFamily="18" charset="0"/>
                <a:cs typeface="Times New Roman" panose="02020603050405020304" pitchFamily="18" charset="0"/>
              </a:rPr>
              <a:t>exchanging messages</a:t>
            </a:r>
            <a:r>
              <a:rPr lang="en-US" altLang="zh-CN" sz="2800" i="1" dirty="0">
                <a:latin typeface="Times New Roman" panose="02020603050405020304" pitchFamily="18" charset="0"/>
                <a:cs typeface="Times New Roman" panose="02020603050405020304" pitchFamily="18" charset="0"/>
              </a:rPr>
              <a:t> used for managing the spectrum access.</a:t>
            </a:r>
            <a:r>
              <a:rPr lang="en-US" altLang="zh-CN" sz="2800" dirty="0"/>
              <a:t> </a:t>
            </a:r>
          </a:p>
        </p:txBody>
      </p:sp>
    </p:spTree>
    <p:extLst>
      <p:ext uri="{BB962C8B-B14F-4D97-AF65-F5344CB8AC3E}">
        <p14:creationId xmlns:p14="http://schemas.microsoft.com/office/powerpoint/2010/main" val="4074333329"/>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569090" y="282736"/>
            <a:ext cx="11720569" cy="504241"/>
          </a:xfrm>
          <a:prstGeom prst="rect">
            <a:avLst/>
          </a:prstGeom>
          <a:noFill/>
        </p:spPr>
        <p:txBody>
          <a:bodyPr wrap="square" lIns="0" tIns="0" rIns="0" bIns="0" rtlCol="0">
            <a:spAutoFit/>
          </a:bodyPr>
          <a:lstStyle/>
          <a:p>
            <a:pPr lvl="0">
              <a:lnSpc>
                <a:spcPct val="130000"/>
              </a:lnSpc>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7" name="文本框 6">
            <a:extLst>
              <a:ext uri="{FF2B5EF4-FFF2-40B4-BE49-F238E27FC236}">
                <a16:creationId xmlns:a16="http://schemas.microsoft.com/office/drawing/2014/main" id="{46B540AC-424F-41C4-B468-6DF47C8F38BB}"/>
              </a:ext>
            </a:extLst>
          </p:cNvPr>
          <p:cNvSpPr txBox="1"/>
          <p:nvPr/>
        </p:nvSpPr>
        <p:spPr>
          <a:xfrm>
            <a:off x="380703" y="198443"/>
            <a:ext cx="5760640" cy="646331"/>
          </a:xfrm>
          <a:prstGeom prst="rect">
            <a:avLst/>
          </a:prstGeom>
          <a:noFill/>
        </p:spPr>
        <p:txBody>
          <a:bodyPr wrap="square">
            <a:spAutoFit/>
          </a:bodyPr>
          <a:lstStyle/>
          <a:p>
            <a:pPr algn="just"/>
            <a:r>
              <a:rPr lang="en-US" altLang="zh-CN" sz="3600" b="1" kern="100" dirty="0">
                <a:latin typeface="Times New Roman" panose="02020603050405020304" pitchFamily="18" charset="0"/>
                <a:ea typeface="楷体" panose="02010609060101010101" pitchFamily="49" charset="-122"/>
                <a:cs typeface="Times New Roman" panose="02020603050405020304" pitchFamily="18" charset="0"/>
              </a:rPr>
              <a:t>Purpose</a:t>
            </a:r>
            <a:r>
              <a:rPr lang="en-US" altLang="zh-CN" sz="3600" kern="100" dirty="0">
                <a:latin typeface="Times New Roman" panose="02020603050405020304" pitchFamily="18" charset="0"/>
                <a:ea typeface="楷体" panose="02010609060101010101" pitchFamily="49" charset="-122"/>
                <a:cs typeface="Times New Roman" panose="02020603050405020304" pitchFamily="18" charset="0"/>
              </a:rPr>
              <a:t>: explain the demand</a:t>
            </a:r>
            <a:endParaRPr lang="zh-CN" altLang="zh-CN" sz="3600" kern="1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E0982EC9-BE51-4E0F-9372-EAEFA9F24C4E}"/>
              </a:ext>
            </a:extLst>
          </p:cNvPr>
          <p:cNvSpPr txBox="1"/>
          <p:nvPr/>
        </p:nvSpPr>
        <p:spPr>
          <a:xfrm>
            <a:off x="812751" y="1744117"/>
            <a:ext cx="11017224" cy="2246769"/>
          </a:xfrm>
          <a:prstGeom prst="rect">
            <a:avLst/>
          </a:prstGeom>
          <a:noFill/>
        </p:spPr>
        <p:txBody>
          <a:bodyPr wrap="square">
            <a:spAutoFit/>
          </a:bodyPr>
          <a:lstStyle/>
          <a:p>
            <a:pPr algn="just"/>
            <a:r>
              <a:rPr lang="en-US" altLang="zh-CN" sz="2800" i="1" dirty="0">
                <a:solidFill>
                  <a:schemeClr val="bg1"/>
                </a:solidFill>
                <a:latin typeface="Times New Roman" panose="02020603050405020304" pitchFamily="18" charset="0"/>
                <a:cs typeface="Times New Roman" panose="02020603050405020304" pitchFamily="18" charset="0"/>
              </a:rPr>
              <a:t>The goal of the users is to maximize a certain network utility in a </a:t>
            </a:r>
            <a:r>
              <a:rPr lang="en-US" altLang="zh-CN" sz="2800" dirty="0">
                <a:solidFill>
                  <a:srgbClr val="C00000"/>
                </a:solidFill>
                <a:latin typeface="Times New Roman" panose="02020603050405020304" pitchFamily="18" charset="0"/>
                <a:cs typeface="Times New Roman" panose="02020603050405020304" pitchFamily="18" charset="0"/>
              </a:rPr>
              <a:t>distributed</a:t>
            </a:r>
            <a:r>
              <a:rPr lang="en-US" altLang="zh-CN" sz="2800" dirty="0">
                <a:latin typeface="Times New Roman" panose="02020603050405020304" pitchFamily="18" charset="0"/>
                <a:cs typeface="Times New Roman" panose="02020603050405020304" pitchFamily="18" charset="0"/>
              </a:rPr>
              <a:t> devices: mobile phones, laptops, …</a:t>
            </a:r>
          </a:p>
          <a:p>
            <a:pPr algn="just"/>
            <a:r>
              <a:rPr lang="en-US" altLang="zh-CN" sz="2800" dirty="0">
                <a:latin typeface="Times New Roman" panose="02020603050405020304" pitchFamily="18" charset="0"/>
                <a:cs typeface="Times New Roman" panose="02020603050405020304" pitchFamily="18" charset="0"/>
              </a:rPr>
              <a:t>without </a:t>
            </a:r>
            <a:r>
              <a:rPr lang="en-US" altLang="zh-CN" sz="2800" dirty="0">
                <a:solidFill>
                  <a:srgbClr val="C00000"/>
                </a:solidFill>
                <a:latin typeface="Times New Roman" panose="02020603050405020304" pitchFamily="18" charset="0"/>
                <a:cs typeface="Times New Roman" panose="02020603050405020304" pitchFamily="18" charset="0"/>
              </a:rPr>
              <a:t>online coordination</a:t>
            </a:r>
            <a:r>
              <a:rPr lang="en-US" altLang="zh-CN" sz="2800" dirty="0">
                <a:latin typeface="Times New Roman" panose="02020603050405020304" pitchFamily="18" charset="0"/>
                <a:cs typeface="Times New Roman" panose="02020603050405020304" pitchFamily="18" charset="0"/>
              </a:rPr>
              <a:t> or </a:t>
            </a:r>
            <a:r>
              <a:rPr lang="en-US" altLang="zh-CN" sz="2800" dirty="0">
                <a:solidFill>
                  <a:srgbClr val="C00000"/>
                </a:solidFill>
                <a:latin typeface="Times New Roman" panose="02020603050405020304" pitchFamily="18" charset="0"/>
                <a:cs typeface="Times New Roman" panose="02020603050405020304" pitchFamily="18" charset="0"/>
              </a:rPr>
              <a:t>exchanging messages</a:t>
            </a:r>
            <a:r>
              <a:rPr lang="en-US" altLang="zh-CN" sz="2800" dirty="0">
                <a:latin typeface="Times New Roman" panose="02020603050405020304" pitchFamily="18" charset="0"/>
                <a:cs typeface="Times New Roman" panose="02020603050405020304" pitchFamily="18" charset="0"/>
              </a:rPr>
              <a:t>:</a:t>
            </a:r>
          </a:p>
          <a:p>
            <a:pPr algn="just"/>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Do you want your mobile phone to exchange messages all the time in a wireless network?</a:t>
            </a:r>
          </a:p>
        </p:txBody>
      </p:sp>
    </p:spTree>
    <p:extLst>
      <p:ext uri="{BB962C8B-B14F-4D97-AF65-F5344CB8AC3E}">
        <p14:creationId xmlns:p14="http://schemas.microsoft.com/office/powerpoint/2010/main" val="198805652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569090" y="282736"/>
            <a:ext cx="11720569" cy="504241"/>
          </a:xfrm>
          <a:prstGeom prst="rect">
            <a:avLst/>
          </a:prstGeom>
          <a:noFill/>
        </p:spPr>
        <p:txBody>
          <a:bodyPr wrap="square" lIns="0" tIns="0" rIns="0" bIns="0" rtlCol="0">
            <a:spAutoFit/>
          </a:bodyPr>
          <a:lstStyle/>
          <a:p>
            <a:pPr lvl="0">
              <a:lnSpc>
                <a:spcPct val="130000"/>
              </a:lnSpc>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7" name="文本框 6">
            <a:extLst>
              <a:ext uri="{FF2B5EF4-FFF2-40B4-BE49-F238E27FC236}">
                <a16:creationId xmlns:a16="http://schemas.microsoft.com/office/drawing/2014/main" id="{46B540AC-424F-41C4-B468-6DF47C8F38BB}"/>
              </a:ext>
            </a:extLst>
          </p:cNvPr>
          <p:cNvSpPr txBox="1"/>
          <p:nvPr/>
        </p:nvSpPr>
        <p:spPr>
          <a:xfrm>
            <a:off x="380703" y="198443"/>
            <a:ext cx="3744416" cy="646331"/>
          </a:xfrm>
          <a:prstGeom prst="rect">
            <a:avLst/>
          </a:prstGeom>
          <a:noFill/>
        </p:spPr>
        <p:txBody>
          <a:bodyPr wrap="square">
            <a:spAutoFit/>
          </a:bodyPr>
          <a:lstStyle/>
          <a:p>
            <a:pPr algn="just"/>
            <a:r>
              <a:rPr lang="en-US" altLang="zh-CN" sz="3600" b="1" kern="100" dirty="0">
                <a:latin typeface="Times New Roman" panose="02020603050405020304" pitchFamily="18" charset="0"/>
                <a:ea typeface="楷体" panose="02010609060101010101" pitchFamily="49" charset="-122"/>
                <a:cs typeface="Times New Roman" panose="02020603050405020304" pitchFamily="18" charset="0"/>
              </a:rPr>
              <a:t>Purpose</a:t>
            </a:r>
            <a:endParaRPr lang="zh-CN" altLang="zh-CN" sz="3600" b="1" kern="1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E0982EC9-BE51-4E0F-9372-EAEFA9F24C4E}"/>
              </a:ext>
            </a:extLst>
          </p:cNvPr>
          <p:cNvSpPr txBox="1"/>
          <p:nvPr/>
        </p:nvSpPr>
        <p:spPr>
          <a:xfrm>
            <a:off x="812751" y="1744117"/>
            <a:ext cx="11017224" cy="1384995"/>
          </a:xfrm>
          <a:prstGeom prst="rect">
            <a:avLst/>
          </a:prstGeom>
          <a:noFill/>
        </p:spPr>
        <p:txBody>
          <a:bodyPr wrap="square">
            <a:spAutoFit/>
          </a:bodyPr>
          <a:lstStyle/>
          <a:p>
            <a:pPr algn="just"/>
            <a:r>
              <a:rPr lang="en-US" altLang="zh-CN" sz="2800" dirty="0">
                <a:latin typeface="Times New Roman" panose="02020603050405020304" pitchFamily="18" charset="0"/>
                <a:cs typeface="Times New Roman" panose="02020603050405020304" pitchFamily="18" charset="0"/>
              </a:rPr>
              <a:t>To meet the users’ needs:</a:t>
            </a:r>
          </a:p>
          <a:p>
            <a:pPr algn="just"/>
            <a:r>
              <a:rPr lang="en-US" altLang="zh-CN" sz="2800" i="1" dirty="0">
                <a:latin typeface="Times New Roman" panose="02020603050405020304" pitchFamily="18" charset="0"/>
                <a:cs typeface="Times New Roman" panose="02020603050405020304" pitchFamily="18" charset="0"/>
              </a:rPr>
              <a:t>develop a distributed learning algorithm for dynamic spectrum access that can effectively adapt for general complex real-world settings.</a:t>
            </a:r>
            <a:endPar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6240751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569090" y="282736"/>
            <a:ext cx="11720569" cy="504241"/>
          </a:xfrm>
          <a:prstGeom prst="rect">
            <a:avLst/>
          </a:prstGeom>
          <a:noFill/>
        </p:spPr>
        <p:txBody>
          <a:bodyPr wrap="square" lIns="0" tIns="0" rIns="0" bIns="0" rtlCol="0">
            <a:spAutoFit/>
          </a:bodyPr>
          <a:lstStyle/>
          <a:p>
            <a:pPr lvl="0">
              <a:lnSpc>
                <a:spcPct val="130000"/>
              </a:lnSpc>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7" name="文本框 6">
            <a:extLst>
              <a:ext uri="{FF2B5EF4-FFF2-40B4-BE49-F238E27FC236}">
                <a16:creationId xmlns:a16="http://schemas.microsoft.com/office/drawing/2014/main" id="{46B540AC-424F-41C4-B468-6DF47C8F38BB}"/>
              </a:ext>
            </a:extLst>
          </p:cNvPr>
          <p:cNvSpPr txBox="1"/>
          <p:nvPr/>
        </p:nvSpPr>
        <p:spPr>
          <a:xfrm>
            <a:off x="380703" y="198443"/>
            <a:ext cx="6696744" cy="646331"/>
          </a:xfrm>
          <a:prstGeom prst="rect">
            <a:avLst/>
          </a:prstGeom>
          <a:noFill/>
        </p:spPr>
        <p:txBody>
          <a:bodyPr wrap="square">
            <a:spAutoFit/>
          </a:bodyPr>
          <a:lstStyle/>
          <a:p>
            <a:pPr algn="just"/>
            <a:r>
              <a:rPr lang="en-US" altLang="zh-CN" sz="3600" b="1" kern="100" dirty="0">
                <a:latin typeface="Times New Roman" panose="02020603050405020304" pitchFamily="18" charset="0"/>
                <a:ea typeface="楷体" panose="02010609060101010101" pitchFamily="49" charset="-122"/>
                <a:cs typeface="Times New Roman" panose="02020603050405020304" pitchFamily="18" charset="0"/>
              </a:rPr>
              <a:t>Purpose</a:t>
            </a:r>
            <a:endParaRPr lang="zh-CN" altLang="zh-CN" sz="3600" kern="1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E0982EC9-BE51-4E0F-9372-EAEFA9F24C4E}"/>
              </a:ext>
            </a:extLst>
          </p:cNvPr>
          <p:cNvSpPr txBox="1"/>
          <p:nvPr/>
        </p:nvSpPr>
        <p:spPr>
          <a:xfrm>
            <a:off x="812751" y="980144"/>
            <a:ext cx="11017224" cy="523220"/>
          </a:xfrm>
          <a:prstGeom prst="rect">
            <a:avLst/>
          </a:prstGeom>
          <a:noFill/>
        </p:spPr>
        <p:txBody>
          <a:bodyPr wrap="square">
            <a:spAutoFit/>
          </a:bodyPr>
          <a:lstStyle/>
          <a:p>
            <a:pPr algn="just"/>
            <a:r>
              <a:rPr lang="en-US" altLang="zh-CN" sz="2800" dirty="0">
                <a:latin typeface="Times New Roman" panose="02020603050405020304" pitchFamily="18" charset="0"/>
                <a:cs typeface="Times New Roman" panose="02020603050405020304" pitchFamily="18" charset="0"/>
              </a:rPr>
              <a:t>corresponding the architecture introduced before:</a:t>
            </a:r>
            <a:endParaRPr lang="en-US" altLang="zh-CN" sz="2800" dirty="0"/>
          </a:p>
        </p:txBody>
      </p:sp>
      <p:pic>
        <p:nvPicPr>
          <p:cNvPr id="6" name="图片 5">
            <a:extLst>
              <a:ext uri="{FF2B5EF4-FFF2-40B4-BE49-F238E27FC236}">
                <a16:creationId xmlns:a16="http://schemas.microsoft.com/office/drawing/2014/main" id="{509A2D94-ACF5-4F55-8C3E-7A8831BBA5A7}"/>
              </a:ext>
            </a:extLst>
          </p:cNvPr>
          <p:cNvPicPr/>
          <p:nvPr/>
        </p:nvPicPr>
        <p:blipFill>
          <a:blip r:embed="rId3"/>
          <a:stretch>
            <a:fillRect/>
          </a:stretch>
        </p:blipFill>
        <p:spPr>
          <a:xfrm>
            <a:off x="-411385" y="1621734"/>
            <a:ext cx="13921960" cy="5447432"/>
          </a:xfrm>
          <a:prstGeom prst="rect">
            <a:avLst/>
          </a:prstGeom>
        </p:spPr>
      </p:pic>
      <p:sp>
        <p:nvSpPr>
          <p:cNvPr id="2" name="矩形 1">
            <a:extLst>
              <a:ext uri="{FF2B5EF4-FFF2-40B4-BE49-F238E27FC236}">
                <a16:creationId xmlns:a16="http://schemas.microsoft.com/office/drawing/2014/main" id="{0F645FEE-0A4A-48BA-8E9B-C17585066770}"/>
              </a:ext>
            </a:extLst>
          </p:cNvPr>
          <p:cNvSpPr/>
          <p:nvPr/>
        </p:nvSpPr>
        <p:spPr>
          <a:xfrm>
            <a:off x="3261023" y="1816125"/>
            <a:ext cx="3960440" cy="165618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CD29EBD-972E-4A57-AB5B-F53D7398729E}"/>
              </a:ext>
            </a:extLst>
          </p:cNvPr>
          <p:cNvSpPr/>
          <p:nvPr/>
        </p:nvSpPr>
        <p:spPr>
          <a:xfrm>
            <a:off x="3261023" y="4912469"/>
            <a:ext cx="3960440" cy="165618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a:extLst>
              <a:ext uri="{FF2B5EF4-FFF2-40B4-BE49-F238E27FC236}">
                <a16:creationId xmlns:a16="http://schemas.microsoft.com/office/drawing/2014/main" id="{F65A4790-A568-4E6A-887A-9868C3B83199}"/>
              </a:ext>
            </a:extLst>
          </p:cNvPr>
          <p:cNvCxnSpPr>
            <a:stCxn id="2" idx="2"/>
            <a:endCxn id="9" idx="0"/>
          </p:cNvCxnSpPr>
          <p:nvPr/>
        </p:nvCxnSpPr>
        <p:spPr>
          <a:xfrm>
            <a:off x="5241243" y="3472309"/>
            <a:ext cx="0" cy="144016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42BF3AC-5D3E-40A8-B768-48D2BA51C7CB}"/>
              </a:ext>
            </a:extLst>
          </p:cNvPr>
          <p:cNvSpPr txBox="1"/>
          <p:nvPr/>
        </p:nvSpPr>
        <p:spPr>
          <a:xfrm>
            <a:off x="7178565" y="3295162"/>
            <a:ext cx="4651401" cy="1815882"/>
          </a:xfrm>
          <a:prstGeom prst="rect">
            <a:avLst/>
          </a:prstGeom>
          <a:noFill/>
        </p:spPr>
        <p:txBody>
          <a:bodyPr wrap="square">
            <a:spAutoFit/>
          </a:bodyPr>
          <a:lstStyle/>
          <a:p>
            <a:pPr algn="just"/>
            <a:r>
              <a:rPr lang="en-US" altLang="zh-CN" sz="2800" dirty="0">
                <a:latin typeface="Times New Roman" panose="02020603050405020304" pitchFamily="18" charset="0"/>
                <a:cs typeface="Times New Roman" panose="02020603050405020304" pitchFamily="18" charset="0"/>
              </a:rPr>
              <a:t>another advantage of ML:</a:t>
            </a:r>
          </a:p>
          <a:p>
            <a:pPr algn="just"/>
            <a:r>
              <a:rPr lang="en-US" altLang="zh-CN" sz="2800" dirty="0">
                <a:latin typeface="Times New Roman" panose="02020603050405020304" pitchFamily="18" charset="0"/>
                <a:cs typeface="Times New Roman" panose="02020603050405020304" pitchFamily="18" charset="0"/>
              </a:rPr>
              <a:t>conceal the complex cognition process</a:t>
            </a:r>
          </a:p>
          <a:p>
            <a:pPr algn="just"/>
            <a:endParaRPr lang="en-US" altLang="zh-CN" sz="2800" dirty="0"/>
          </a:p>
        </p:txBody>
      </p:sp>
    </p:spTree>
    <p:extLst>
      <p:ext uri="{BB962C8B-B14F-4D97-AF65-F5344CB8AC3E}">
        <p14:creationId xmlns:p14="http://schemas.microsoft.com/office/powerpoint/2010/main" val="285618470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1028775" y="1672109"/>
            <a:ext cx="11713308" cy="11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nchor="ctr">
            <a:spAutoFit/>
          </a:bodyPr>
          <a:lstStyle/>
          <a:p>
            <a:pPr>
              <a:lnSpc>
                <a:spcPct val="130000"/>
              </a:lnSpc>
            </a:pPr>
            <a:r>
              <a:rPr lang="zh-CN" altLang="en-US" sz="6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认知网络的产生背景</a:t>
            </a:r>
          </a:p>
        </p:txBody>
      </p:sp>
      <p:sp>
        <p:nvSpPr>
          <p:cNvPr id="5125" name="直接连接符 11"/>
          <p:cNvSpPr>
            <a:spLocks noChangeShapeType="1"/>
          </p:cNvSpPr>
          <p:nvPr/>
        </p:nvSpPr>
        <p:spPr bwMode="auto">
          <a:xfrm>
            <a:off x="1564714" y="2943331"/>
            <a:ext cx="5504850" cy="1675"/>
          </a:xfrm>
          <a:prstGeom prst="line">
            <a:avLst/>
          </a:prstGeom>
          <a:noFill/>
          <a:ln w="63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sz="2002" dirty="0">
              <a:solidFill>
                <a:schemeClr val="accent1"/>
              </a:solidFill>
              <a:latin typeface="Arial" panose="020B0604020202020204" pitchFamily="34" charset="0"/>
              <a:ea typeface="楷体" panose="02010609060101010101" pitchFamily="49" charset="-122"/>
              <a:sym typeface="Arial" panose="020B0604020202020204" pitchFamily="34" charset="0"/>
            </a:endParaRPr>
          </a:p>
        </p:txBody>
      </p:sp>
      <p:sp>
        <p:nvSpPr>
          <p:cNvPr id="7" name="Text Box 3"/>
          <p:cNvSpPr>
            <a:spLocks noChangeArrowheads="1"/>
          </p:cNvSpPr>
          <p:nvPr/>
        </p:nvSpPr>
        <p:spPr bwMode="auto">
          <a:xfrm>
            <a:off x="8557026" y="1384077"/>
            <a:ext cx="2994731"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楷体" panose="02010609060101010101" pitchFamily="49" charset="-122"/>
                <a:sym typeface="Arial" panose="020B0604020202020204" pitchFamily="34" charset="0"/>
              </a:rPr>
              <a:t>01</a:t>
            </a:r>
            <a:endParaRPr lang="zh-CN" altLang="en-US" sz="23900" b="1" dirty="0">
              <a:solidFill>
                <a:schemeClr val="accent2"/>
              </a:solidFill>
              <a:latin typeface="Impact" panose="020B0806030902050204" pitchFamily="34" charset="0"/>
              <a:ea typeface="楷体" panose="02010609060101010101" pitchFamily="49"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Tree>
    <p:extLst>
      <p:ext uri="{BB962C8B-B14F-4D97-AF65-F5344CB8AC3E}">
        <p14:creationId xmlns:p14="http://schemas.microsoft.com/office/powerpoint/2010/main" val="1320269989"/>
      </p:ext>
    </p:extLst>
  </p:cSld>
  <p:clrMapOvr>
    <a:masterClrMapping/>
  </p:clrMapOvr>
  <p:transition spd="slow" advTm="0">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569090" y="282736"/>
            <a:ext cx="11720569" cy="504241"/>
          </a:xfrm>
          <a:prstGeom prst="rect">
            <a:avLst/>
          </a:prstGeom>
          <a:noFill/>
        </p:spPr>
        <p:txBody>
          <a:bodyPr wrap="square" lIns="0" tIns="0" rIns="0" bIns="0" rtlCol="0">
            <a:spAutoFit/>
          </a:bodyPr>
          <a:lstStyle/>
          <a:p>
            <a:pPr lvl="0">
              <a:lnSpc>
                <a:spcPct val="130000"/>
              </a:lnSpc>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7" name="文本框 6">
            <a:extLst>
              <a:ext uri="{FF2B5EF4-FFF2-40B4-BE49-F238E27FC236}">
                <a16:creationId xmlns:a16="http://schemas.microsoft.com/office/drawing/2014/main" id="{46B540AC-424F-41C4-B468-6DF47C8F38BB}"/>
              </a:ext>
            </a:extLst>
          </p:cNvPr>
          <p:cNvSpPr txBox="1"/>
          <p:nvPr/>
        </p:nvSpPr>
        <p:spPr>
          <a:xfrm>
            <a:off x="380703" y="198443"/>
            <a:ext cx="3744416" cy="646331"/>
          </a:xfrm>
          <a:prstGeom prst="rect">
            <a:avLst/>
          </a:prstGeom>
          <a:noFill/>
        </p:spPr>
        <p:txBody>
          <a:bodyPr wrap="square">
            <a:spAutoFit/>
          </a:bodyPr>
          <a:lstStyle/>
          <a:p>
            <a:pPr algn="just"/>
            <a:r>
              <a:rPr lang="en-US" altLang="zh-CN" sz="3600" b="1" kern="100" dirty="0">
                <a:latin typeface="Times New Roman" panose="02020603050405020304" pitchFamily="18" charset="0"/>
                <a:ea typeface="楷体" panose="02010609060101010101" pitchFamily="49" charset="-122"/>
                <a:cs typeface="Times New Roman" panose="02020603050405020304" pitchFamily="18" charset="0"/>
              </a:rPr>
              <a:t>Network Model</a:t>
            </a:r>
            <a:endParaRPr lang="zh-CN" altLang="zh-CN" sz="3600" b="1"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E0982EC9-BE51-4E0F-9372-EAEFA9F24C4E}"/>
              </a:ext>
            </a:extLst>
          </p:cNvPr>
          <p:cNvSpPr txBox="1"/>
          <p:nvPr/>
        </p:nvSpPr>
        <p:spPr>
          <a:xfrm>
            <a:off x="812751" y="1744117"/>
            <a:ext cx="11017224" cy="2677656"/>
          </a:xfrm>
          <a:prstGeom prst="rect">
            <a:avLst/>
          </a:prstGeom>
          <a:noFill/>
        </p:spPr>
        <p:txBody>
          <a:bodyPr wrap="square">
            <a:spAutoFit/>
          </a:bodyPr>
          <a:lstStyle/>
          <a:p>
            <a:pPr algn="just"/>
            <a:r>
              <a:rPr lang="en-US" altLang="zh-CN" sz="2800" i="1" dirty="0">
                <a:latin typeface="Times New Roman" panose="02020603050405020304" pitchFamily="18" charset="0"/>
                <a:cs typeface="Times New Roman" panose="02020603050405020304" pitchFamily="18" charset="0"/>
              </a:rPr>
              <a:t>We consider a </a:t>
            </a:r>
            <a:r>
              <a:rPr lang="en-US" altLang="zh-CN" sz="2800" i="1" dirty="0">
                <a:solidFill>
                  <a:srgbClr val="C00000"/>
                </a:solidFill>
                <a:latin typeface="Times New Roman" panose="02020603050405020304" pitchFamily="18" charset="0"/>
                <a:cs typeface="Times New Roman" panose="02020603050405020304" pitchFamily="18" charset="0"/>
              </a:rPr>
              <a:t>wireless network</a:t>
            </a:r>
            <a:r>
              <a:rPr lang="en-US" altLang="zh-CN" sz="2800" i="1" dirty="0">
                <a:latin typeface="Times New Roman" panose="02020603050405020304" pitchFamily="18" charset="0"/>
                <a:cs typeface="Times New Roman" panose="02020603050405020304" pitchFamily="18" charset="0"/>
              </a:rPr>
              <a:t> consisting of a set </a:t>
            </a:r>
            <a:r>
              <a:rPr lang="zh-CN" altLang="en-US" sz="2800" i="1" dirty="0">
                <a:latin typeface="Times New Roman" panose="02020603050405020304" pitchFamily="18" charset="0"/>
                <a:cs typeface="Times New Roman" panose="02020603050405020304" pitchFamily="18" charset="0"/>
              </a:rPr>
              <a:t>𝒩 </a:t>
            </a:r>
            <a:r>
              <a:rPr lang="en-US" altLang="zh-CN" sz="2800" i="1" dirty="0">
                <a:latin typeface="Times New Roman" panose="02020603050405020304" pitchFamily="18" charset="0"/>
                <a:cs typeface="Times New Roman" panose="02020603050405020304" pitchFamily="18" charset="0"/>
              </a:rPr>
              <a:t>= {1, 2, ..., </a:t>
            </a:r>
            <a:r>
              <a:rPr lang="zh-CN" altLang="en-US" sz="2800" i="1" dirty="0">
                <a:latin typeface="Times New Roman" panose="02020603050405020304" pitchFamily="18" charset="0"/>
                <a:cs typeface="Times New Roman" panose="02020603050405020304" pitchFamily="18" charset="0"/>
              </a:rPr>
              <a:t>𝑁</a:t>
            </a:r>
            <a:r>
              <a:rPr lang="en-US" altLang="zh-CN" sz="2800" i="1" dirty="0">
                <a:latin typeface="Times New Roman" panose="02020603050405020304" pitchFamily="18" charset="0"/>
                <a:cs typeface="Times New Roman" panose="02020603050405020304" pitchFamily="18" charset="0"/>
              </a:rPr>
              <a:t>} of users and a set </a:t>
            </a:r>
            <a:r>
              <a:rPr lang="zh-CN" altLang="en-US" sz="2800" i="1" dirty="0">
                <a:latin typeface="Times New Roman" panose="02020603050405020304" pitchFamily="18" charset="0"/>
                <a:cs typeface="Times New Roman" panose="02020603050405020304" pitchFamily="18" charset="0"/>
              </a:rPr>
              <a:t>𝒦 </a:t>
            </a:r>
            <a:r>
              <a:rPr lang="en-US" altLang="zh-CN" sz="2800" i="1" dirty="0">
                <a:latin typeface="Times New Roman" panose="02020603050405020304" pitchFamily="18" charset="0"/>
                <a:cs typeface="Times New Roman" panose="02020603050405020304" pitchFamily="18" charset="0"/>
              </a:rPr>
              <a:t>= {1, 2, ..., </a:t>
            </a:r>
            <a:r>
              <a:rPr lang="zh-CN" altLang="en-US" sz="2800" i="1" dirty="0">
                <a:latin typeface="Times New Roman" panose="02020603050405020304" pitchFamily="18" charset="0"/>
                <a:cs typeface="Times New Roman" panose="02020603050405020304" pitchFamily="18" charset="0"/>
              </a:rPr>
              <a:t>𝐾</a:t>
            </a:r>
            <a:r>
              <a:rPr lang="en-US" altLang="zh-CN" sz="2800" i="1" dirty="0">
                <a:latin typeface="Times New Roman" panose="02020603050405020304" pitchFamily="18" charset="0"/>
                <a:cs typeface="Times New Roman" panose="02020603050405020304" pitchFamily="18" charset="0"/>
              </a:rPr>
              <a:t>} of </a:t>
            </a:r>
            <a:r>
              <a:rPr lang="en-US" altLang="zh-CN" sz="2800" i="1" dirty="0">
                <a:solidFill>
                  <a:srgbClr val="C00000"/>
                </a:solidFill>
                <a:latin typeface="Times New Roman" panose="02020603050405020304" pitchFamily="18" charset="0"/>
                <a:cs typeface="Times New Roman" panose="02020603050405020304" pitchFamily="18" charset="0"/>
              </a:rPr>
              <a:t>shared orthogonal channels</a:t>
            </a:r>
            <a:r>
              <a:rPr lang="en-US" altLang="zh-CN" sz="2800" i="1" dirty="0">
                <a:latin typeface="Times New Roman" panose="02020603050405020304" pitchFamily="18" charset="0"/>
                <a:cs typeface="Times New Roman" panose="02020603050405020304" pitchFamily="18" charset="0"/>
              </a:rPr>
              <a:t>.</a:t>
            </a:r>
          </a:p>
          <a:p>
            <a:pPr algn="just"/>
            <a:r>
              <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rPr>
              <a:t>At each time slot, each user is allowed to </a:t>
            </a:r>
            <a:r>
              <a:rPr lang="en-US" altLang="zh-CN" sz="2800" i="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choose a single channel for transmission with a certain attempt probability</a:t>
            </a:r>
            <a:r>
              <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rPr>
              <a:t> (i.e., Aloha type narrowband transmission). We assume that users are backlogged, all users always have packets to transmit.</a:t>
            </a:r>
          </a:p>
        </p:txBody>
      </p:sp>
    </p:spTree>
    <p:extLst>
      <p:ext uri="{BB962C8B-B14F-4D97-AF65-F5344CB8AC3E}">
        <p14:creationId xmlns:p14="http://schemas.microsoft.com/office/powerpoint/2010/main" val="263135895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569090" y="282736"/>
            <a:ext cx="11720569" cy="504241"/>
          </a:xfrm>
          <a:prstGeom prst="rect">
            <a:avLst/>
          </a:prstGeom>
          <a:noFill/>
        </p:spPr>
        <p:txBody>
          <a:bodyPr wrap="square" lIns="0" tIns="0" rIns="0" bIns="0" rtlCol="0">
            <a:spAutoFit/>
          </a:bodyPr>
          <a:lstStyle/>
          <a:p>
            <a:pPr lvl="0">
              <a:lnSpc>
                <a:spcPct val="130000"/>
              </a:lnSpc>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7" name="文本框 6">
            <a:extLst>
              <a:ext uri="{FF2B5EF4-FFF2-40B4-BE49-F238E27FC236}">
                <a16:creationId xmlns:a16="http://schemas.microsoft.com/office/drawing/2014/main" id="{46B540AC-424F-41C4-B468-6DF47C8F38BB}"/>
              </a:ext>
            </a:extLst>
          </p:cNvPr>
          <p:cNvSpPr txBox="1"/>
          <p:nvPr/>
        </p:nvSpPr>
        <p:spPr>
          <a:xfrm>
            <a:off x="380703" y="198443"/>
            <a:ext cx="3744416" cy="646331"/>
          </a:xfrm>
          <a:prstGeom prst="rect">
            <a:avLst/>
          </a:prstGeom>
          <a:noFill/>
        </p:spPr>
        <p:txBody>
          <a:bodyPr wrap="square">
            <a:spAutoFit/>
          </a:bodyPr>
          <a:lstStyle/>
          <a:p>
            <a:pPr algn="just"/>
            <a:r>
              <a:rPr lang="en-US" altLang="zh-CN" sz="3600" b="1" kern="100" dirty="0">
                <a:latin typeface="Times New Roman" panose="02020603050405020304" pitchFamily="18" charset="0"/>
                <a:ea typeface="楷体" panose="02010609060101010101" pitchFamily="49" charset="-122"/>
                <a:cs typeface="Times New Roman" panose="02020603050405020304" pitchFamily="18" charset="0"/>
              </a:rPr>
              <a:t>Algorithms</a:t>
            </a:r>
            <a:endParaRPr lang="zh-CN" altLang="zh-CN" sz="3600" b="1"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E0982EC9-BE51-4E0F-9372-EAEFA9F24C4E}"/>
              </a:ext>
            </a:extLst>
          </p:cNvPr>
          <p:cNvSpPr txBox="1"/>
          <p:nvPr/>
        </p:nvSpPr>
        <p:spPr>
          <a:xfrm>
            <a:off x="812751" y="1744117"/>
            <a:ext cx="11017224" cy="2677656"/>
          </a:xfrm>
          <a:prstGeom prst="rect">
            <a:avLst/>
          </a:prstGeom>
          <a:noFill/>
        </p:spPr>
        <p:txBody>
          <a:bodyPr wrap="square">
            <a:spAutoFit/>
          </a:bodyPr>
          <a:lstStyle/>
          <a:p>
            <a:pPr algn="just"/>
            <a:r>
              <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rPr>
              <a:t>The algorithm was originally designed using </a:t>
            </a:r>
            <a:r>
              <a:rPr lang="en-US" altLang="zh-CN" sz="2800" i="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Deep Q-Learning </a:t>
            </a:r>
            <a:r>
              <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rPr>
              <a:t> for a single agent who interacts with a fully observable Markovian environment and demonstrated strong performance when handling more involved settings (e.g., multi-agent, non-Markovian environment). </a:t>
            </a:r>
          </a:p>
          <a:p>
            <a:pPr algn="just"/>
            <a:endPar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endParaRPr>
          </a:p>
          <a:p>
            <a:pPr algn="just"/>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from a simple model to complex ones</a:t>
            </a:r>
          </a:p>
        </p:txBody>
      </p:sp>
    </p:spTree>
    <p:extLst>
      <p:ext uri="{BB962C8B-B14F-4D97-AF65-F5344CB8AC3E}">
        <p14:creationId xmlns:p14="http://schemas.microsoft.com/office/powerpoint/2010/main" val="234114409"/>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569090" y="282736"/>
            <a:ext cx="11720569" cy="504241"/>
          </a:xfrm>
          <a:prstGeom prst="rect">
            <a:avLst/>
          </a:prstGeom>
          <a:noFill/>
        </p:spPr>
        <p:txBody>
          <a:bodyPr wrap="square" lIns="0" tIns="0" rIns="0" bIns="0" rtlCol="0">
            <a:spAutoFit/>
          </a:bodyPr>
          <a:lstStyle/>
          <a:p>
            <a:pPr lvl="0">
              <a:lnSpc>
                <a:spcPct val="130000"/>
              </a:lnSpc>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7" name="文本框 6">
            <a:extLst>
              <a:ext uri="{FF2B5EF4-FFF2-40B4-BE49-F238E27FC236}">
                <a16:creationId xmlns:a16="http://schemas.microsoft.com/office/drawing/2014/main" id="{46B540AC-424F-41C4-B468-6DF47C8F38BB}"/>
              </a:ext>
            </a:extLst>
          </p:cNvPr>
          <p:cNvSpPr txBox="1"/>
          <p:nvPr/>
        </p:nvSpPr>
        <p:spPr>
          <a:xfrm>
            <a:off x="380703" y="198443"/>
            <a:ext cx="3744416" cy="646331"/>
          </a:xfrm>
          <a:prstGeom prst="rect">
            <a:avLst/>
          </a:prstGeom>
          <a:noFill/>
        </p:spPr>
        <p:txBody>
          <a:bodyPr wrap="square">
            <a:spAutoFit/>
          </a:bodyPr>
          <a:lstStyle/>
          <a:p>
            <a:pPr algn="just"/>
            <a:r>
              <a:rPr lang="en-US" altLang="zh-CN" sz="3600" b="1" kern="100" dirty="0">
                <a:latin typeface="Times New Roman" panose="02020603050405020304" pitchFamily="18" charset="0"/>
                <a:ea typeface="楷体" panose="02010609060101010101" pitchFamily="49" charset="-122"/>
                <a:cs typeface="Times New Roman" panose="02020603050405020304" pitchFamily="18" charset="0"/>
              </a:rPr>
              <a:t>Data</a:t>
            </a:r>
            <a:endParaRPr lang="zh-CN" altLang="zh-CN" sz="3600" b="1"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19767218-7FCA-4B07-80CB-88B7023A7D3D}"/>
              </a:ext>
            </a:extLst>
          </p:cNvPr>
          <p:cNvPicPr>
            <a:picLocks noChangeAspect="1"/>
          </p:cNvPicPr>
          <p:nvPr/>
        </p:nvPicPr>
        <p:blipFill>
          <a:blip r:embed="rId3"/>
          <a:stretch>
            <a:fillRect/>
          </a:stretch>
        </p:blipFill>
        <p:spPr>
          <a:xfrm>
            <a:off x="6141343" y="1395065"/>
            <a:ext cx="5753100" cy="4381500"/>
          </a:xfrm>
          <a:prstGeom prst="rect">
            <a:avLst/>
          </a:prstGeom>
        </p:spPr>
      </p:pic>
      <p:sp>
        <p:nvSpPr>
          <p:cNvPr id="9" name="文本框 8">
            <a:extLst>
              <a:ext uri="{FF2B5EF4-FFF2-40B4-BE49-F238E27FC236}">
                <a16:creationId xmlns:a16="http://schemas.microsoft.com/office/drawing/2014/main" id="{EFF8055B-FF7A-44C6-BA3E-55CC998E6816}"/>
              </a:ext>
            </a:extLst>
          </p:cNvPr>
          <p:cNvSpPr txBox="1"/>
          <p:nvPr/>
        </p:nvSpPr>
        <p:spPr>
          <a:xfrm>
            <a:off x="677930" y="1456085"/>
            <a:ext cx="5751445" cy="2246769"/>
          </a:xfrm>
          <a:prstGeom prst="rect">
            <a:avLst/>
          </a:prstGeom>
          <a:noFill/>
        </p:spPr>
        <p:txBody>
          <a:bodyPr wrap="square">
            <a:spAutoFit/>
          </a:bodyPr>
          <a:lstStyle/>
          <a:p>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result of the source code of the research:</a:t>
            </a:r>
          </a:p>
          <a:p>
            <a:endParaRPr lang="en-US" altLang="zh-CN" sz="2800" kern="1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DRL </a:t>
            </a:r>
            <a:r>
              <a:rPr lang="en-US" altLang="zh-CN" sz="2400" kern="100" dirty="0">
                <a:latin typeface="Times New Roman" panose="02020603050405020304" pitchFamily="18" charset="0"/>
                <a:ea typeface="楷体" panose="02010609060101010101" pitchFamily="49" charset="-122"/>
                <a:cs typeface="Times New Roman" panose="02020603050405020304" pitchFamily="18" charset="0"/>
              </a:rPr>
              <a:t>versus</a:t>
            </a:r>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 Slotted Aloha (a popular wireless network protocol)</a:t>
            </a:r>
          </a:p>
        </p:txBody>
      </p:sp>
      <p:sp>
        <p:nvSpPr>
          <p:cNvPr id="10" name="文本框 9">
            <a:extLst>
              <a:ext uri="{FF2B5EF4-FFF2-40B4-BE49-F238E27FC236}">
                <a16:creationId xmlns:a16="http://schemas.microsoft.com/office/drawing/2014/main" id="{0779DED8-C33D-4806-8EA9-B068812676BA}"/>
              </a:ext>
            </a:extLst>
          </p:cNvPr>
          <p:cNvSpPr txBox="1"/>
          <p:nvPr/>
        </p:nvSpPr>
        <p:spPr>
          <a:xfrm>
            <a:off x="272690" y="5886984"/>
            <a:ext cx="12313368" cy="523220"/>
          </a:xfrm>
          <a:prstGeom prst="rect">
            <a:avLst/>
          </a:prstGeom>
          <a:noFill/>
        </p:spPr>
        <p:txBody>
          <a:bodyPr wrap="square">
            <a:spAutoFit/>
          </a:bodyPr>
          <a:lstStyle/>
          <a:p>
            <a:pPr algn="just"/>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after dozens of time slots’ training, channel utilization exceeds Slotted Aloha greatly</a:t>
            </a:r>
          </a:p>
        </p:txBody>
      </p:sp>
    </p:spTree>
    <p:extLst>
      <p:ext uri="{BB962C8B-B14F-4D97-AF65-F5344CB8AC3E}">
        <p14:creationId xmlns:p14="http://schemas.microsoft.com/office/powerpoint/2010/main" val="104940034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569090" y="282736"/>
            <a:ext cx="11720569" cy="504241"/>
          </a:xfrm>
          <a:prstGeom prst="rect">
            <a:avLst/>
          </a:prstGeom>
          <a:noFill/>
        </p:spPr>
        <p:txBody>
          <a:bodyPr wrap="square" lIns="0" tIns="0" rIns="0" bIns="0" rtlCol="0">
            <a:spAutoFit/>
          </a:bodyPr>
          <a:lstStyle/>
          <a:p>
            <a:pPr lvl="0">
              <a:lnSpc>
                <a:spcPct val="130000"/>
              </a:lnSpc>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7" name="文本框 6">
            <a:extLst>
              <a:ext uri="{FF2B5EF4-FFF2-40B4-BE49-F238E27FC236}">
                <a16:creationId xmlns:a16="http://schemas.microsoft.com/office/drawing/2014/main" id="{46B540AC-424F-41C4-B468-6DF47C8F38BB}"/>
              </a:ext>
            </a:extLst>
          </p:cNvPr>
          <p:cNvSpPr txBox="1"/>
          <p:nvPr/>
        </p:nvSpPr>
        <p:spPr>
          <a:xfrm>
            <a:off x="380703" y="198443"/>
            <a:ext cx="9505056" cy="646331"/>
          </a:xfrm>
          <a:prstGeom prst="rect">
            <a:avLst/>
          </a:prstGeom>
          <a:noFill/>
        </p:spPr>
        <p:txBody>
          <a:bodyPr wrap="square">
            <a:spAutoFit/>
          </a:bodyPr>
          <a:lstStyle/>
          <a:p>
            <a:pPr algn="just"/>
            <a:r>
              <a:rPr lang="en-US" altLang="zh-CN" sz="3600" b="1" kern="100" dirty="0">
                <a:latin typeface="Times New Roman" panose="02020603050405020304" pitchFamily="18" charset="0"/>
                <a:ea typeface="楷体" panose="02010609060101010101" pitchFamily="49" charset="-122"/>
                <a:cs typeface="Times New Roman" panose="02020603050405020304" pitchFamily="18" charset="0"/>
              </a:rPr>
              <a:t>Data</a:t>
            </a:r>
            <a:r>
              <a:rPr lang="en-US" altLang="zh-CN" sz="3600" kern="1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3200" kern="100" dirty="0">
                <a:latin typeface="Times New Roman" panose="02020603050405020304" pitchFamily="18" charset="0"/>
                <a:ea typeface="楷体" panose="02010609060101010101" pitchFamily="49" charset="-122"/>
                <a:cs typeface="Times New Roman" panose="02020603050405020304" pitchFamily="18" charset="0"/>
              </a:rPr>
              <a:t>found further work to improve productivity </a:t>
            </a:r>
            <a:endParaRPr lang="zh-CN" altLang="zh-CN" sz="3600"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文本框 8">
            <a:extLst>
              <a:ext uri="{FF2B5EF4-FFF2-40B4-BE49-F238E27FC236}">
                <a16:creationId xmlns:a16="http://schemas.microsoft.com/office/drawing/2014/main" id="{EFF8055B-FF7A-44C6-BA3E-55CC998E6816}"/>
              </a:ext>
            </a:extLst>
          </p:cNvPr>
          <p:cNvSpPr txBox="1"/>
          <p:nvPr/>
        </p:nvSpPr>
        <p:spPr>
          <a:xfrm>
            <a:off x="677930" y="1456085"/>
            <a:ext cx="11611729" cy="3785652"/>
          </a:xfrm>
          <a:prstGeom prst="rect">
            <a:avLst/>
          </a:prstGeom>
          <a:noFill/>
        </p:spPr>
        <p:txBody>
          <a:bodyPr wrap="square">
            <a:spAutoFit/>
          </a:bodyPr>
          <a:lstStyle/>
          <a:p>
            <a:pPr algn="just"/>
            <a:r>
              <a:rPr lang="en-US" altLang="zh-CN" sz="2400" i="1" kern="100" dirty="0">
                <a:latin typeface="Times New Roman" panose="02020603050405020304" pitchFamily="18" charset="0"/>
                <a:ea typeface="楷体" panose="02010609060101010101" pitchFamily="49" charset="-122"/>
                <a:cs typeface="Times New Roman" panose="02020603050405020304" pitchFamily="18" charset="0"/>
              </a:rPr>
              <a:t>Related source code from </a:t>
            </a:r>
            <a:r>
              <a:rPr lang="en-US" altLang="zh-CN" sz="2400" i="1" kern="100" dirty="0">
                <a:latin typeface="Times New Roman" panose="02020603050405020304" pitchFamily="18" charset="0"/>
                <a:ea typeface="楷体" panose="02010609060101010101" pitchFamily="49" charset="-122"/>
                <a:cs typeface="Times New Roman" panose="02020603050405020304" pitchFamily="18" charset="0"/>
                <a:hlinkClick r:id="rId3"/>
              </a:rPr>
              <a:t>https://github.com/shkrwnd/Deep-Reinforcement-Learning-for-Dynamic-Spectrum-Access</a:t>
            </a:r>
            <a:r>
              <a:rPr lang="en-US" altLang="zh-CN" sz="2400" i="1" kern="100" dirty="0">
                <a:latin typeface="Times New Roman" panose="02020603050405020304" pitchFamily="18" charset="0"/>
                <a:ea typeface="楷体" panose="02010609060101010101" pitchFamily="49" charset="-122"/>
                <a:cs typeface="Times New Roman" panose="02020603050405020304" pitchFamily="18" charset="0"/>
              </a:rPr>
              <a:t>:</a:t>
            </a:r>
          </a:p>
          <a:p>
            <a:pPr algn="just"/>
            <a:endParaRPr lang="en-US" altLang="zh-CN" sz="2400" i="1" kern="100" dirty="0">
              <a:latin typeface="Times New Roman" panose="02020603050405020304" pitchFamily="18" charset="0"/>
              <a:ea typeface="楷体" panose="02010609060101010101" pitchFamily="49" charset="-122"/>
              <a:cs typeface="Times New Roman" panose="02020603050405020304" pitchFamily="18" charset="0"/>
            </a:endParaRPr>
          </a:p>
          <a:p>
            <a:pPr algn="just"/>
            <a:r>
              <a:rPr lang="en-US" altLang="zh-CN" sz="2400" i="1" kern="100" dirty="0">
                <a:latin typeface="Times New Roman" panose="02020603050405020304" pitchFamily="18" charset="0"/>
                <a:ea typeface="楷体" panose="02010609060101010101" pitchFamily="49" charset="-122"/>
                <a:cs typeface="Times New Roman" panose="02020603050405020304" pitchFamily="18" charset="0"/>
              </a:rPr>
              <a:t>We implemented DRL on this problem to get efficient throughput and to reduce the collisions on network. </a:t>
            </a:r>
            <a:r>
              <a:rPr lang="en-US" altLang="zh-CN" sz="2400" i="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Convergence period</a:t>
            </a:r>
            <a:r>
              <a:rPr lang="en-US" altLang="zh-CN" sz="2400" i="1" kern="100" dirty="0">
                <a:latin typeface="Times New Roman" panose="02020603050405020304" pitchFamily="18" charset="0"/>
                <a:ea typeface="楷体" panose="02010609060101010101" pitchFamily="49" charset="-122"/>
                <a:cs typeface="Times New Roman" panose="02020603050405020304" pitchFamily="18" charset="0"/>
              </a:rPr>
              <a:t> of this method </a:t>
            </a:r>
            <a:r>
              <a:rPr lang="en-US" altLang="zh-CN" sz="2400" i="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increases</a:t>
            </a:r>
            <a:r>
              <a:rPr lang="en-US" altLang="zh-CN" sz="2400" i="1" kern="100" dirty="0">
                <a:latin typeface="Times New Roman" panose="02020603050405020304" pitchFamily="18" charset="0"/>
                <a:ea typeface="楷体" panose="02010609060101010101" pitchFamily="49" charset="-122"/>
                <a:cs typeface="Times New Roman" panose="02020603050405020304" pitchFamily="18" charset="0"/>
              </a:rPr>
              <a:t> with number of users and it becomes impractical to use. It works optimum and useful for few users and channels. Therefore we </a:t>
            </a:r>
            <a:r>
              <a:rPr lang="en-US" altLang="zh-CN" sz="2400" i="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break network into small clusters</a:t>
            </a:r>
            <a:r>
              <a:rPr lang="en-US" altLang="zh-CN" sz="2400" i="1" kern="100" dirty="0">
                <a:latin typeface="Times New Roman" panose="02020603050405020304" pitchFamily="18" charset="0"/>
                <a:ea typeface="楷体" panose="02010609060101010101" pitchFamily="49" charset="-122"/>
                <a:cs typeface="Times New Roman" panose="02020603050405020304" pitchFamily="18" charset="0"/>
              </a:rPr>
              <a:t> which are optimized first then the nodes above in bottom up approach.</a:t>
            </a:r>
          </a:p>
          <a:p>
            <a:pPr algn="just"/>
            <a:endParaRPr lang="en-US" altLang="zh-CN" sz="2400" i="1" kern="100" dirty="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kern="100" dirty="0">
                <a:latin typeface="Times New Roman" panose="02020603050405020304" pitchFamily="18" charset="0"/>
                <a:ea typeface="楷体" panose="02010609060101010101" pitchFamily="49" charset="-122"/>
                <a:cs typeface="Times New Roman" panose="02020603050405020304" pitchFamily="18" charset="0"/>
              </a:rPr>
              <a:t>using TensorFlow to implement distributed computation to </a:t>
            </a:r>
            <a:r>
              <a:rPr lang="en-US" altLang="zh-CN" sz="2400"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improve productivity</a:t>
            </a:r>
          </a:p>
        </p:txBody>
      </p:sp>
    </p:spTree>
    <p:extLst>
      <p:ext uri="{BB962C8B-B14F-4D97-AF65-F5344CB8AC3E}">
        <p14:creationId xmlns:p14="http://schemas.microsoft.com/office/powerpoint/2010/main" val="3920177359"/>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569090" y="282736"/>
            <a:ext cx="11720569" cy="504241"/>
          </a:xfrm>
          <a:prstGeom prst="rect">
            <a:avLst/>
          </a:prstGeom>
          <a:noFill/>
        </p:spPr>
        <p:txBody>
          <a:bodyPr wrap="square" lIns="0" tIns="0" rIns="0" bIns="0" rtlCol="0">
            <a:spAutoFit/>
          </a:bodyPr>
          <a:lstStyle/>
          <a:p>
            <a:pPr lvl="0">
              <a:lnSpc>
                <a:spcPct val="130000"/>
              </a:lnSpc>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7" name="文本框 6">
            <a:extLst>
              <a:ext uri="{FF2B5EF4-FFF2-40B4-BE49-F238E27FC236}">
                <a16:creationId xmlns:a16="http://schemas.microsoft.com/office/drawing/2014/main" id="{46B540AC-424F-41C4-B468-6DF47C8F38BB}"/>
              </a:ext>
            </a:extLst>
          </p:cNvPr>
          <p:cNvSpPr txBox="1"/>
          <p:nvPr/>
        </p:nvSpPr>
        <p:spPr>
          <a:xfrm>
            <a:off x="380703" y="198443"/>
            <a:ext cx="3744416" cy="646331"/>
          </a:xfrm>
          <a:prstGeom prst="rect">
            <a:avLst/>
          </a:prstGeom>
          <a:noFill/>
        </p:spPr>
        <p:txBody>
          <a:bodyPr wrap="square">
            <a:spAutoFit/>
          </a:bodyPr>
          <a:lstStyle/>
          <a:p>
            <a:pPr algn="just"/>
            <a:r>
              <a:rPr lang="en-US" altLang="zh-CN" sz="3600" b="1" kern="100" dirty="0">
                <a:latin typeface="Times New Roman" panose="02020603050405020304" pitchFamily="18" charset="0"/>
                <a:ea typeface="楷体" panose="02010609060101010101" pitchFamily="49" charset="-122"/>
                <a:cs typeface="Times New Roman" panose="02020603050405020304" pitchFamily="18" charset="0"/>
              </a:rPr>
              <a:t>Data</a:t>
            </a:r>
            <a:endParaRPr lang="zh-CN" altLang="zh-CN" sz="3600" b="1"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 name="图片 1">
            <a:extLst>
              <a:ext uri="{FF2B5EF4-FFF2-40B4-BE49-F238E27FC236}">
                <a16:creationId xmlns:a16="http://schemas.microsoft.com/office/drawing/2014/main" id="{A9829D5C-0497-4D07-B626-1A800A4D7839}"/>
              </a:ext>
            </a:extLst>
          </p:cNvPr>
          <p:cNvPicPr>
            <a:picLocks noChangeAspect="1"/>
          </p:cNvPicPr>
          <p:nvPr/>
        </p:nvPicPr>
        <p:blipFill>
          <a:blip r:embed="rId3"/>
          <a:stretch>
            <a:fillRect/>
          </a:stretch>
        </p:blipFill>
        <p:spPr>
          <a:xfrm>
            <a:off x="3405039" y="509886"/>
            <a:ext cx="8496944" cy="3322463"/>
          </a:xfrm>
          <a:prstGeom prst="rect">
            <a:avLst/>
          </a:prstGeom>
        </p:spPr>
      </p:pic>
      <p:pic>
        <p:nvPicPr>
          <p:cNvPr id="4" name="图片 3">
            <a:extLst>
              <a:ext uri="{FF2B5EF4-FFF2-40B4-BE49-F238E27FC236}">
                <a16:creationId xmlns:a16="http://schemas.microsoft.com/office/drawing/2014/main" id="{A2308F44-E384-4D5F-AF37-4385CBEB54E5}"/>
              </a:ext>
            </a:extLst>
          </p:cNvPr>
          <p:cNvPicPr>
            <a:picLocks noChangeAspect="1"/>
          </p:cNvPicPr>
          <p:nvPr/>
        </p:nvPicPr>
        <p:blipFill>
          <a:blip r:embed="rId4"/>
          <a:stretch>
            <a:fillRect/>
          </a:stretch>
        </p:blipFill>
        <p:spPr>
          <a:xfrm>
            <a:off x="3610307" y="3832349"/>
            <a:ext cx="8679352" cy="2828208"/>
          </a:xfrm>
          <a:prstGeom prst="rect">
            <a:avLst/>
          </a:prstGeom>
        </p:spPr>
      </p:pic>
      <p:sp>
        <p:nvSpPr>
          <p:cNvPr id="10" name="文本框 9">
            <a:extLst>
              <a:ext uri="{FF2B5EF4-FFF2-40B4-BE49-F238E27FC236}">
                <a16:creationId xmlns:a16="http://schemas.microsoft.com/office/drawing/2014/main" id="{CABBC1D5-EE95-4911-A437-B8C5B88296AF}"/>
              </a:ext>
            </a:extLst>
          </p:cNvPr>
          <p:cNvSpPr txBox="1"/>
          <p:nvPr/>
        </p:nvSpPr>
        <p:spPr>
          <a:xfrm>
            <a:off x="569090" y="1398004"/>
            <a:ext cx="3041217" cy="4339650"/>
          </a:xfrm>
          <a:prstGeom prst="rect">
            <a:avLst/>
          </a:prstGeom>
          <a:noFill/>
        </p:spPr>
        <p:txBody>
          <a:bodyPr wrap="square">
            <a:spAutoFit/>
          </a:bodyPr>
          <a:lstStyle/>
          <a:p>
            <a:pPr algn="just"/>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one only agent</a:t>
            </a:r>
          </a:p>
          <a:p>
            <a:pPr algn="just"/>
            <a:r>
              <a:rPr lang="en-US" altLang="zh-CN" sz="2000" kern="1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12 users and 8 channels</a:t>
            </a:r>
            <a:r>
              <a:rPr lang="en-US" altLang="zh-CN" sz="2000" kern="100" dirty="0">
                <a:latin typeface="Times New Roman" panose="02020603050405020304" pitchFamily="18" charset="0"/>
                <a:ea typeface="楷体" panose="02010609060101010101" pitchFamily="49" charset="-122"/>
                <a:cs typeface="Times New Roman" panose="02020603050405020304" pitchFamily="18" charset="0"/>
              </a:rPr>
              <a:t>)</a:t>
            </a:r>
          </a:p>
          <a:p>
            <a:pPr algn="just"/>
            <a:endParaRPr lang="en-US" altLang="zh-CN" sz="2000" kern="100" dirty="0">
              <a:latin typeface="Times New Roman" panose="02020603050405020304" pitchFamily="18" charset="0"/>
              <a:ea typeface="楷体" panose="02010609060101010101" pitchFamily="49" charset="-122"/>
              <a:cs typeface="Times New Roman" panose="02020603050405020304" pitchFamily="18" charset="0"/>
            </a:endParaRPr>
          </a:p>
          <a:p>
            <a:pPr algn="just"/>
            <a:endParaRPr lang="en-US" altLang="zh-CN" sz="2800" kern="100" dirty="0">
              <a:latin typeface="Times New Roman" panose="02020603050405020304" pitchFamily="18" charset="0"/>
              <a:ea typeface="楷体" panose="02010609060101010101" pitchFamily="49" charset="-122"/>
              <a:cs typeface="Times New Roman" panose="02020603050405020304" pitchFamily="18" charset="0"/>
            </a:endParaRPr>
          </a:p>
          <a:p>
            <a:pPr algn="just"/>
            <a:endParaRPr lang="en-US" altLang="zh-CN" sz="2800" kern="100" dirty="0">
              <a:latin typeface="Times New Roman" panose="02020603050405020304" pitchFamily="18" charset="0"/>
              <a:ea typeface="楷体" panose="02010609060101010101" pitchFamily="49" charset="-122"/>
              <a:cs typeface="Times New Roman" panose="02020603050405020304" pitchFamily="18" charset="0"/>
            </a:endParaRPr>
          </a:p>
          <a:p>
            <a:pPr algn="just"/>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comparing with</a:t>
            </a:r>
          </a:p>
          <a:p>
            <a:pPr algn="just"/>
            <a:endParaRPr lang="en-US" altLang="zh-CN" sz="2800" kern="100" dirty="0">
              <a:latin typeface="Times New Roman" panose="02020603050405020304" pitchFamily="18" charset="0"/>
              <a:ea typeface="楷体" panose="02010609060101010101" pitchFamily="49" charset="-122"/>
              <a:cs typeface="Times New Roman" panose="02020603050405020304" pitchFamily="18" charset="0"/>
            </a:endParaRPr>
          </a:p>
          <a:p>
            <a:pPr algn="just"/>
            <a:endParaRPr lang="en-US" altLang="zh-CN" sz="2800" kern="100" dirty="0">
              <a:latin typeface="Times New Roman" panose="02020603050405020304" pitchFamily="18" charset="0"/>
              <a:ea typeface="楷体" panose="02010609060101010101" pitchFamily="49" charset="-122"/>
              <a:cs typeface="Times New Roman" panose="02020603050405020304" pitchFamily="18" charset="0"/>
            </a:endParaRPr>
          </a:p>
          <a:p>
            <a:pPr algn="just"/>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distributed agents</a:t>
            </a:r>
          </a:p>
          <a:p>
            <a:pPr algn="just"/>
            <a:r>
              <a:rPr lang="en-US" altLang="zh-CN" sz="2000" kern="1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4 clusters of 3 users and 2 channels</a:t>
            </a:r>
            <a:r>
              <a:rPr lang="en-US" altLang="zh-CN" sz="2000" kern="1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1" name="文本框 10">
            <a:extLst>
              <a:ext uri="{FF2B5EF4-FFF2-40B4-BE49-F238E27FC236}">
                <a16:creationId xmlns:a16="http://schemas.microsoft.com/office/drawing/2014/main" id="{7B56C38C-C7CA-4EF2-8FE0-E58CC3F85FED}"/>
              </a:ext>
            </a:extLst>
          </p:cNvPr>
          <p:cNvSpPr txBox="1"/>
          <p:nvPr/>
        </p:nvSpPr>
        <p:spPr>
          <a:xfrm>
            <a:off x="569090" y="6540723"/>
            <a:ext cx="12052973" cy="400110"/>
          </a:xfrm>
          <a:prstGeom prst="rect">
            <a:avLst/>
          </a:prstGeom>
          <a:noFill/>
        </p:spPr>
        <p:txBody>
          <a:bodyPr wrap="square">
            <a:spAutoFit/>
          </a:bodyPr>
          <a:lstStyle/>
          <a:p>
            <a:pPr algn="just"/>
            <a:r>
              <a:rPr lang="en-US" altLang="zh-CN" sz="2000" kern="100" dirty="0">
                <a:latin typeface="Times New Roman" panose="02020603050405020304" pitchFamily="18" charset="0"/>
                <a:ea typeface="楷体" panose="02010609060101010101" pitchFamily="49" charset="-122"/>
                <a:cs typeface="Times New Roman" panose="02020603050405020304" pitchFamily="18" charset="0"/>
              </a:rPr>
              <a:t>result of some extra work on GitHub: </a:t>
            </a:r>
            <a:r>
              <a:rPr lang="en-US" altLang="zh-CN" sz="1600" i="1" kern="100" dirty="0">
                <a:latin typeface="Times New Roman" panose="02020603050405020304" pitchFamily="18" charset="0"/>
                <a:ea typeface="楷体" panose="02010609060101010101" pitchFamily="49" charset="-122"/>
                <a:cs typeface="Times New Roman" panose="02020603050405020304" pitchFamily="18" charset="0"/>
              </a:rPr>
              <a:t>https://github.com/shkrwnd/Deep-Reinforcement-Learning-for-Dynamic-Spectrum-Access </a:t>
            </a:r>
            <a:endParaRPr lang="en-US" altLang="zh-CN" sz="2000" i="1" kern="1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2222021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569090" y="282736"/>
            <a:ext cx="11720569" cy="504241"/>
          </a:xfrm>
          <a:prstGeom prst="rect">
            <a:avLst/>
          </a:prstGeom>
          <a:noFill/>
        </p:spPr>
        <p:txBody>
          <a:bodyPr wrap="square" lIns="0" tIns="0" rIns="0" bIns="0" rtlCol="0">
            <a:spAutoFit/>
          </a:bodyPr>
          <a:lstStyle/>
          <a:p>
            <a:pPr lvl="0">
              <a:lnSpc>
                <a:spcPct val="130000"/>
              </a:lnSpc>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7" name="文本框 6">
            <a:extLst>
              <a:ext uri="{FF2B5EF4-FFF2-40B4-BE49-F238E27FC236}">
                <a16:creationId xmlns:a16="http://schemas.microsoft.com/office/drawing/2014/main" id="{46B540AC-424F-41C4-B468-6DF47C8F38BB}"/>
              </a:ext>
            </a:extLst>
          </p:cNvPr>
          <p:cNvSpPr txBox="1"/>
          <p:nvPr/>
        </p:nvSpPr>
        <p:spPr>
          <a:xfrm>
            <a:off x="380703" y="198443"/>
            <a:ext cx="5256584" cy="646331"/>
          </a:xfrm>
          <a:prstGeom prst="rect">
            <a:avLst/>
          </a:prstGeom>
          <a:noFill/>
        </p:spPr>
        <p:txBody>
          <a:bodyPr wrap="square">
            <a:spAutoFit/>
          </a:bodyPr>
          <a:lstStyle/>
          <a:p>
            <a:pPr algn="just"/>
            <a:r>
              <a:rPr lang="en-US" altLang="zh-CN" sz="3600" b="1" kern="100" dirty="0">
                <a:latin typeface="Times New Roman" panose="02020603050405020304" pitchFamily="18" charset="0"/>
                <a:ea typeface="楷体" panose="02010609060101010101" pitchFamily="49" charset="-122"/>
                <a:cs typeface="Times New Roman" panose="02020603050405020304" pitchFamily="18" charset="0"/>
              </a:rPr>
              <a:t>Deficiency of the research</a:t>
            </a:r>
            <a:endParaRPr lang="zh-CN" altLang="zh-CN" sz="3600" b="1"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E0982EC9-BE51-4E0F-9372-EAEFA9F24C4E}"/>
              </a:ext>
            </a:extLst>
          </p:cNvPr>
          <p:cNvSpPr txBox="1"/>
          <p:nvPr/>
        </p:nvSpPr>
        <p:spPr>
          <a:xfrm>
            <a:off x="812751" y="1744117"/>
            <a:ext cx="11017224" cy="1384995"/>
          </a:xfrm>
          <a:prstGeom prst="rect">
            <a:avLst/>
          </a:prstGeom>
          <a:noFill/>
        </p:spPr>
        <p:txBody>
          <a:bodyPr wrap="square">
            <a:spAutoFit/>
          </a:bodyPr>
          <a:lstStyle/>
          <a:p>
            <a:pPr marL="457200" indent="-457200" algn="just">
              <a:buFont typeface="Arial" panose="020B0604020202020204" pitchFamily="34" charset="0"/>
              <a:buChar char="•"/>
            </a:pPr>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the model is too simple</a:t>
            </a:r>
          </a:p>
          <a:p>
            <a:pPr marL="457200" indent="-457200" algn="just">
              <a:buFont typeface="Arial" panose="020B0604020202020204" pitchFamily="34" charset="0"/>
              <a:buChar char="•"/>
            </a:pPr>
            <a:endParaRPr lang="en-US" altLang="zh-CN" sz="2800" kern="100" dirty="0">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just">
              <a:buFont typeface="Arial" panose="020B0604020202020204" pitchFamily="34" charset="0"/>
              <a:buChar char="•"/>
            </a:pPr>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needs to be trained frequently when the state changes</a:t>
            </a:r>
          </a:p>
        </p:txBody>
      </p:sp>
    </p:spTree>
    <p:extLst>
      <p:ext uri="{BB962C8B-B14F-4D97-AF65-F5344CB8AC3E}">
        <p14:creationId xmlns:p14="http://schemas.microsoft.com/office/powerpoint/2010/main" val="233800918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1"/>
            </p:custDataLst>
          </p:nvPr>
        </p:nvSpPr>
        <p:spPr>
          <a:xfrm>
            <a:off x="2094171" y="1470562"/>
            <a:ext cx="1769715" cy="3794592"/>
          </a:xfrm>
          <a:prstGeom prst="rect">
            <a:avLst/>
          </a:prstGeom>
          <a:noFill/>
        </p:spPr>
        <p:txBody>
          <a:bodyPr vert="eaVert" wrap="square" lIns="0" tIns="0" rIns="0" bIns="0" rtlCol="0" anchor="ctr" anchorCtr="0">
            <a:spAutoFit/>
          </a:bodyPr>
          <a:lstStyle/>
          <a:p>
            <a:pPr algn="ctr"/>
            <a:r>
              <a:rPr lang="zh-CN" altLang="en-US" sz="11500" b="1" dirty="0">
                <a:solidFill>
                  <a:schemeClr val="tx1">
                    <a:lumMod val="50000"/>
                    <a:lumOff val="50000"/>
                  </a:schemeClr>
                </a:solidFill>
                <a:latin typeface="Arial" panose="020B0604020202020204" pitchFamily="34" charset="0"/>
                <a:ea typeface="楷体" panose="02010609060101010101" pitchFamily="49" charset="-122"/>
                <a:sym typeface="Arial" panose="020B0604020202020204" pitchFamily="34" charset="0"/>
              </a:rPr>
              <a:t>分工</a:t>
            </a:r>
          </a:p>
        </p:txBody>
      </p:sp>
      <p:sp>
        <p:nvSpPr>
          <p:cNvPr id="21" name="MH_Entry_1"/>
          <p:cNvSpPr/>
          <p:nvPr>
            <p:custDataLst>
              <p:tags r:id="rId2"/>
            </p:custDataLst>
          </p:nvPr>
        </p:nvSpPr>
        <p:spPr>
          <a:xfrm>
            <a:off x="4629175" y="1743231"/>
            <a:ext cx="7056784" cy="89216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30000"/>
              </a:lnSpc>
            </a:pPr>
            <a:r>
              <a:rPr lang="zh-CN" altLang="en-US" sz="24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郭雨轩：认知网络基本概念和设计结构部分资料收集、</a:t>
            </a:r>
            <a:r>
              <a:rPr lang="en-US" altLang="zh-CN" sz="24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ppt</a:t>
            </a:r>
            <a:r>
              <a:rPr lang="zh-CN" altLang="en-US" sz="24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制作</a:t>
            </a:r>
          </a:p>
        </p:txBody>
      </p:sp>
      <p:sp>
        <p:nvSpPr>
          <p:cNvPr id="16"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
        <p:nvSpPr>
          <p:cNvPr id="17"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
        <p:nvSpPr>
          <p:cNvPr id="14" name="MH_Entry_1">
            <a:extLst>
              <a:ext uri="{FF2B5EF4-FFF2-40B4-BE49-F238E27FC236}">
                <a16:creationId xmlns:a16="http://schemas.microsoft.com/office/drawing/2014/main" id="{2890C97E-38A3-4BFE-BDB3-F1602CC5185C}"/>
              </a:ext>
            </a:extLst>
          </p:cNvPr>
          <p:cNvSpPr/>
          <p:nvPr>
            <p:custDataLst>
              <p:tags r:id="rId3"/>
            </p:custDataLst>
          </p:nvPr>
        </p:nvSpPr>
        <p:spPr>
          <a:xfrm>
            <a:off x="4629175" y="2728810"/>
            <a:ext cx="7272808" cy="41203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30000"/>
              </a:lnSpc>
            </a:pPr>
            <a:r>
              <a:rPr lang="zh-CN" altLang="en-US" sz="24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邓经纬：</a:t>
            </a:r>
            <a:r>
              <a:rPr lang="en-US" altLang="zh-CN" sz="24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DRL</a:t>
            </a:r>
            <a:r>
              <a:rPr lang="zh-CN" altLang="en-US" sz="24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的概念及</a:t>
            </a:r>
            <a:r>
              <a:rPr lang="en-US" altLang="zh-CN" sz="24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ML</a:t>
            </a:r>
            <a:r>
              <a:rPr lang="zh-CN" altLang="en-US" sz="24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在认知网络中的应用资料收集</a:t>
            </a:r>
          </a:p>
        </p:txBody>
      </p:sp>
      <p:sp>
        <p:nvSpPr>
          <p:cNvPr id="15" name="MH_Entry_1">
            <a:extLst>
              <a:ext uri="{FF2B5EF4-FFF2-40B4-BE49-F238E27FC236}">
                <a16:creationId xmlns:a16="http://schemas.microsoft.com/office/drawing/2014/main" id="{593D2900-1097-4EE2-A2F1-88DECF822A8D}"/>
              </a:ext>
            </a:extLst>
          </p:cNvPr>
          <p:cNvSpPr/>
          <p:nvPr>
            <p:custDataLst>
              <p:tags r:id="rId4"/>
            </p:custDataLst>
          </p:nvPr>
        </p:nvSpPr>
        <p:spPr>
          <a:xfrm>
            <a:off x="4629175" y="3474209"/>
            <a:ext cx="6912768" cy="89216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30000"/>
              </a:lnSpc>
            </a:pPr>
            <a:r>
              <a:rPr lang="zh-CN" altLang="en-US" sz="24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巫锐：展示内容设计和分工，关键技术分析，相关研究复现，</a:t>
            </a:r>
            <a:r>
              <a:rPr lang="en-US" altLang="zh-CN" sz="24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ppt</a:t>
            </a:r>
            <a:r>
              <a:rPr lang="zh-CN" altLang="en-US" sz="24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制作</a:t>
            </a:r>
          </a:p>
        </p:txBody>
      </p:sp>
    </p:spTree>
    <p:extLst>
      <p:ext uri="{BB962C8B-B14F-4D97-AF65-F5344CB8AC3E}">
        <p14:creationId xmlns:p14="http://schemas.microsoft.com/office/powerpoint/2010/main" val="1836308025"/>
      </p:ext>
    </p:extLst>
  </p:cSld>
  <p:clrMapOvr>
    <a:masterClrMapping/>
  </p:clrMapOvr>
  <p:transition spd="slow" advTm="4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66"/>
          <p:cNvSpPr txBox="1">
            <a:spLocks noChangeArrowheads="1"/>
          </p:cNvSpPr>
          <p:nvPr/>
        </p:nvSpPr>
        <p:spPr bwMode="auto">
          <a:xfrm>
            <a:off x="633766" y="1256461"/>
            <a:ext cx="8243881" cy="5006563"/>
          </a:xfrm>
          <a:prstGeom prst="rect">
            <a:avLst/>
          </a:prstGeom>
          <a:noFill/>
          <a:ln>
            <a:noFill/>
          </a:ln>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2400" dirty="0">
                <a:latin typeface="Arial" panose="020B0604020202020204" pitchFamily="34" charset="0"/>
                <a:ea typeface="楷体" panose="02010609060101010101" pitchFamily="49" charset="-122"/>
                <a:sym typeface="Arial" panose="020B0604020202020204" pitchFamily="34" charset="0"/>
              </a:rPr>
              <a:t>20</a:t>
            </a:r>
            <a:r>
              <a:rPr lang="zh-CN" altLang="en-US" sz="2400" dirty="0">
                <a:latin typeface="Arial" panose="020B0604020202020204" pitchFamily="34" charset="0"/>
                <a:ea typeface="楷体" panose="02010609060101010101" pitchFamily="49" charset="-122"/>
                <a:sym typeface="Arial" panose="020B0604020202020204" pitchFamily="34" charset="0"/>
              </a:rPr>
              <a:t>世纪九十年代，随着无线通信技术的飞速发展，</a:t>
            </a:r>
            <a:r>
              <a:rPr lang="zh-CN" altLang="en-US" sz="2400" b="1" dirty="0">
                <a:solidFill>
                  <a:srgbClr val="FF0000"/>
                </a:solidFill>
                <a:latin typeface="Arial" panose="020B0604020202020204" pitchFamily="34" charset="0"/>
                <a:ea typeface="楷体" panose="02010609060101010101" pitchFamily="49" charset="-122"/>
                <a:sym typeface="Arial" panose="020B0604020202020204" pitchFamily="34" charset="0"/>
              </a:rPr>
              <a:t>频谱资源</a:t>
            </a:r>
            <a:r>
              <a:rPr lang="zh-CN" altLang="en-US" sz="2400" dirty="0">
                <a:latin typeface="Arial" panose="020B0604020202020204" pitchFamily="34" charset="0"/>
                <a:ea typeface="楷体" panose="02010609060101010101" pitchFamily="49" charset="-122"/>
                <a:sym typeface="Arial" panose="020B0604020202020204" pitchFamily="34" charset="0"/>
              </a:rPr>
              <a:t>变得越来越</a:t>
            </a:r>
            <a:r>
              <a:rPr lang="zh-CN" altLang="en-US" sz="2400" b="1" dirty="0">
                <a:solidFill>
                  <a:srgbClr val="FF0000"/>
                </a:solidFill>
                <a:latin typeface="Arial" panose="020B0604020202020204" pitchFamily="34" charset="0"/>
                <a:ea typeface="楷体" panose="02010609060101010101" pitchFamily="49" charset="-122"/>
                <a:sym typeface="Arial" panose="020B0604020202020204" pitchFamily="34" charset="0"/>
              </a:rPr>
              <a:t>紧张</a:t>
            </a:r>
            <a:r>
              <a:rPr lang="zh-CN" altLang="en-US" sz="2400" dirty="0">
                <a:latin typeface="Arial" panose="020B0604020202020204" pitchFamily="34" charset="0"/>
                <a:ea typeface="楷体" panose="02010609060101010101" pitchFamily="49" charset="-122"/>
                <a:sym typeface="Arial" panose="020B0604020202020204" pitchFamily="34" charset="0"/>
              </a:rPr>
              <a:t>。为保护频谱资源，管理部门将特定的授权频段以供特定通信业务使用。频谱被分为授权频段及非授权频段。</a:t>
            </a:r>
            <a:r>
              <a:rPr lang="zh-CN" altLang="en-US" sz="2400" dirty="0">
                <a:solidFill>
                  <a:srgbClr val="FF0000"/>
                </a:solidFill>
                <a:latin typeface="Arial" panose="020B0604020202020204" pitchFamily="34" charset="0"/>
                <a:ea typeface="楷体" panose="02010609060101010101" pitchFamily="49" charset="-122"/>
                <a:sym typeface="Arial" panose="020B0604020202020204" pitchFamily="34" charset="0"/>
              </a:rPr>
              <a:t>非授权频道</a:t>
            </a:r>
            <a:r>
              <a:rPr lang="zh-CN" altLang="en-US" sz="2400" dirty="0">
                <a:latin typeface="Arial" panose="020B0604020202020204" pitchFamily="34" charset="0"/>
                <a:ea typeface="楷体" panose="02010609060101010101" pitchFamily="49" charset="-122"/>
                <a:sym typeface="Arial" panose="020B0604020202020204" pitchFamily="34" charset="0"/>
              </a:rPr>
              <a:t>频谱资源远少于授权频道，但</a:t>
            </a:r>
            <a:r>
              <a:rPr lang="zh-CN" altLang="en-US" sz="2400" dirty="0">
                <a:solidFill>
                  <a:srgbClr val="FF0000"/>
                </a:solidFill>
                <a:latin typeface="Arial" panose="020B0604020202020204" pitchFamily="34" charset="0"/>
                <a:ea typeface="楷体" panose="02010609060101010101" pitchFamily="49" charset="-122"/>
                <a:sym typeface="Arial" panose="020B0604020202020204" pitchFamily="34" charset="0"/>
              </a:rPr>
              <a:t>由于管理困难</a:t>
            </a:r>
            <a:r>
              <a:rPr lang="zh-CN" altLang="en-US" sz="2400" dirty="0">
                <a:latin typeface="Arial" panose="020B0604020202020204" pitchFamily="34" charset="0"/>
                <a:ea typeface="楷体" panose="02010609060101010101" pitchFamily="49" charset="-122"/>
                <a:sym typeface="Arial" panose="020B0604020202020204" pitchFamily="34" charset="0"/>
              </a:rPr>
              <a:t>，</a:t>
            </a:r>
            <a:r>
              <a:rPr lang="zh-CN" altLang="en-US" sz="2400" dirty="0">
                <a:solidFill>
                  <a:srgbClr val="FF0000"/>
                </a:solidFill>
                <a:latin typeface="Arial" panose="020B0604020202020204" pitchFamily="34" charset="0"/>
                <a:ea typeface="楷体" panose="02010609060101010101" pitchFamily="49" charset="-122"/>
                <a:sym typeface="Arial" panose="020B0604020202020204" pitchFamily="34" charset="0"/>
              </a:rPr>
              <a:t>频谱利用率非常低</a:t>
            </a:r>
            <a:r>
              <a:rPr lang="zh-CN" altLang="en-US" sz="2400" dirty="0">
                <a:latin typeface="Arial" panose="020B0604020202020204" pitchFamily="34" charset="0"/>
                <a:ea typeface="楷体" panose="02010609060101010101" pitchFamily="49" charset="-122"/>
                <a:sym typeface="Arial" panose="020B0604020202020204" pitchFamily="34" charset="0"/>
              </a:rPr>
              <a:t>。</a:t>
            </a:r>
            <a:r>
              <a:rPr lang="zh-CN" altLang="en-US" sz="2400" b="1" dirty="0">
                <a:latin typeface="Arial" panose="020B0604020202020204" pitchFamily="34" charset="0"/>
                <a:ea typeface="楷体" panose="02010609060101010101" pitchFamily="49" charset="-122"/>
                <a:sym typeface="Arial" panose="020B0604020202020204" pitchFamily="34" charset="0"/>
              </a:rPr>
              <a:t>为了提高频谱利用率，具有认知功能的无线通信设备可以按照某种“伺机”的方式工作在已授权的频段内，即</a:t>
            </a:r>
            <a:r>
              <a:rPr lang="zh-CN" altLang="en-US" sz="2400" b="1" dirty="0">
                <a:solidFill>
                  <a:srgbClr val="FF0000"/>
                </a:solidFill>
                <a:latin typeface="Arial" panose="020B0604020202020204" pitchFamily="34" charset="0"/>
                <a:ea typeface="楷体" panose="02010609060101010101" pitchFamily="49" charset="-122"/>
                <a:sym typeface="Arial" panose="020B0604020202020204" pitchFamily="34" charset="0"/>
              </a:rPr>
              <a:t>非授权通信用户通过“借用”的方式使用已授权的频谱资源</a:t>
            </a:r>
            <a:r>
              <a:rPr lang="zh-CN" altLang="en-US" sz="2400" b="1" dirty="0">
                <a:latin typeface="Arial" panose="020B0604020202020204" pitchFamily="34" charset="0"/>
                <a:ea typeface="楷体" panose="02010609060101010101" pitchFamily="49" charset="-122"/>
                <a:sym typeface="Arial" panose="020B0604020202020204" pitchFamily="34" charset="0"/>
              </a:rPr>
              <a:t>（通信不会影响到其他已授权用户的通信）。 </a:t>
            </a:r>
            <a:endParaRPr lang="en-US" altLang="zh-CN" sz="2400" b="1" dirty="0">
              <a:latin typeface="Arial" panose="020B0604020202020204" pitchFamily="34" charset="0"/>
              <a:ea typeface="楷体" panose="02010609060101010101" pitchFamily="49" charset="-122"/>
              <a:sym typeface="Arial" panose="020B0604020202020204" pitchFamily="34" charset="0"/>
            </a:endParaRPr>
          </a:p>
          <a:p>
            <a:pPr>
              <a:lnSpc>
                <a:spcPct val="150000"/>
              </a:lnSpc>
            </a:pPr>
            <a:r>
              <a:rPr lang="zh-CN" altLang="en-US" sz="2400" dirty="0">
                <a:latin typeface="Arial" panose="020B0604020202020204" pitchFamily="34" charset="0"/>
                <a:ea typeface="楷体" panose="02010609060101010101" pitchFamily="49" charset="-122"/>
                <a:sym typeface="Arial" panose="020B0604020202020204" pitchFamily="34" charset="0"/>
              </a:rPr>
              <a:t>认知无线电是认知网络的前身，如今二者是包含关系。</a:t>
            </a:r>
          </a:p>
        </p:txBody>
      </p:sp>
      <p:sp>
        <p:nvSpPr>
          <p:cNvPr id="34" name="矩形 33"/>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35" name="文本框 34"/>
          <p:cNvSpPr txBox="1"/>
          <p:nvPr/>
        </p:nvSpPr>
        <p:spPr>
          <a:xfrm>
            <a:off x="392023" y="271576"/>
            <a:ext cx="6689332" cy="984885"/>
          </a:xfrm>
          <a:prstGeom prst="rect">
            <a:avLst/>
          </a:prstGeom>
          <a:noFill/>
        </p:spPr>
        <p:txBody>
          <a:bodyPr wrap="none" lIns="0" tIns="0" rIns="0" bIns="0" rtlCol="0">
            <a:spAutoFit/>
          </a:bodyPr>
          <a:lstStyle/>
          <a:p>
            <a:pPr marL="0" marR="0" lvl="0" indent="0" algn="l" defTabSz="964278"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FFFFFF">
                    <a:lumMod val="65000"/>
                  </a:srgbClr>
                </a:solidFill>
                <a:effectLst/>
                <a:uLnTx/>
                <a:uFillTx/>
                <a:latin typeface="楷体" panose="02010609060101010101" pitchFamily="49" charset="-122"/>
                <a:ea typeface="楷体" panose="02010609060101010101" pitchFamily="49" charset="-122"/>
                <a:cs typeface="+mn-ea"/>
                <a:sym typeface="+mn-lt"/>
              </a:rPr>
              <a:t>一、产生背景</a:t>
            </a:r>
            <a:r>
              <a:rPr lang="en-US" altLang="zh-CN" sz="4000" b="1" dirty="0">
                <a:solidFill>
                  <a:srgbClr val="FFFFFF">
                    <a:lumMod val="65000"/>
                  </a:srgbClr>
                </a:solidFill>
                <a:latin typeface="楷体" panose="02010609060101010101" pitchFamily="49" charset="-122"/>
                <a:ea typeface="楷体" panose="02010609060101010101" pitchFamily="49" charset="-122"/>
                <a:cs typeface="+mn-ea"/>
                <a:sym typeface="+mn-lt"/>
              </a:rPr>
              <a:t>——</a:t>
            </a:r>
            <a:r>
              <a:rPr lang="zh-CN" altLang="en-US" sz="4000" b="1" dirty="0">
                <a:solidFill>
                  <a:srgbClr val="FFFFFF">
                    <a:lumMod val="65000"/>
                  </a:srgbClr>
                </a:solidFill>
                <a:latin typeface="楷体" panose="02010609060101010101" pitchFamily="49" charset="-122"/>
                <a:ea typeface="楷体" panose="02010609060101010101" pitchFamily="49" charset="-122"/>
                <a:cs typeface="+mn-ea"/>
                <a:sym typeface="+mn-lt"/>
              </a:rPr>
              <a:t>认知无线电</a:t>
            </a:r>
            <a:endParaRPr kumimoji="0" lang="zh-CN" altLang="en-US" sz="4000" b="1" i="0" u="none" strike="noStrike" kern="1200" cap="none" spc="0" normalizeH="0" baseline="0" noProof="0" dirty="0">
              <a:ln>
                <a:noFill/>
              </a:ln>
              <a:solidFill>
                <a:srgbClr val="FFFFFF">
                  <a:lumMod val="65000"/>
                </a:srgbClr>
              </a:solidFill>
              <a:effectLst/>
              <a:uLnTx/>
              <a:uFillTx/>
              <a:latin typeface="楷体" panose="02010609060101010101" pitchFamily="49" charset="-122"/>
              <a:ea typeface="楷体" panose="02010609060101010101" pitchFamily="49" charset="-122"/>
              <a:cs typeface="+mn-ea"/>
              <a:sym typeface="+mn-lt"/>
            </a:endParaRPr>
          </a:p>
          <a:p>
            <a:pPr defTabSz="964278"/>
            <a:endPar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pic>
        <p:nvPicPr>
          <p:cNvPr id="1030" name="Picture 6" descr="https://ss0.baidu.com/94o3dSag_xI4khGko9WTAnF6hhy/baike/w%3D150/sign=917c9482277f9e2f7035190d2f31e962/0df3d7ca7bcb0a46c2e8ad5d6b63f6246a60af8f.jpg">
            <a:extLst>
              <a:ext uri="{FF2B5EF4-FFF2-40B4-BE49-F238E27FC236}">
                <a16:creationId xmlns:a16="http://schemas.microsoft.com/office/drawing/2014/main" id="{E93E9360-D050-49F1-A38A-88CD9E8E3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1936" y="2176165"/>
            <a:ext cx="2823048" cy="446041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32434395-C1FF-4C62-8B23-24F943BF0B4E}"/>
              </a:ext>
            </a:extLst>
          </p:cNvPr>
          <p:cNvSpPr/>
          <p:nvPr/>
        </p:nvSpPr>
        <p:spPr>
          <a:xfrm>
            <a:off x="9309695" y="5128493"/>
            <a:ext cx="3168352" cy="158417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90E25E7-799E-44E3-AFD3-20D4107B8EC4}"/>
              </a:ext>
            </a:extLst>
          </p:cNvPr>
          <p:cNvSpPr/>
          <p:nvPr/>
        </p:nvSpPr>
        <p:spPr>
          <a:xfrm>
            <a:off x="9119390" y="1858506"/>
            <a:ext cx="3511057" cy="500656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5340117"/>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等腰三角形 38"/>
          <p:cNvSpPr/>
          <p:nvPr/>
        </p:nvSpPr>
        <p:spPr bwMode="auto">
          <a:xfrm rot="5400000">
            <a:off x="-359049" y="3076111"/>
            <a:ext cx="1799233" cy="10804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p>
        </p:txBody>
      </p:sp>
      <p:sp>
        <p:nvSpPr>
          <p:cNvPr id="2" name="任意多边形 1"/>
          <p:cNvSpPr/>
          <p:nvPr/>
        </p:nvSpPr>
        <p:spPr>
          <a:xfrm>
            <a:off x="1071857" y="3607396"/>
            <a:ext cx="11768682" cy="0"/>
          </a:xfrm>
          <a:custGeom>
            <a:avLst/>
            <a:gdLst>
              <a:gd name="connsiteX0" fmla="*/ 0 w 8369300"/>
              <a:gd name="connsiteY0" fmla="*/ 0 h 0"/>
              <a:gd name="connsiteX1" fmla="*/ 8369300 w 8369300"/>
              <a:gd name="connsiteY1" fmla="*/ 0 h 0"/>
            </a:gdLst>
            <a:ahLst/>
            <a:cxnLst>
              <a:cxn ang="0">
                <a:pos x="connsiteX0" y="connsiteY0"/>
              </a:cxn>
              <a:cxn ang="0">
                <a:pos x="connsiteX1" y="connsiteY1"/>
              </a:cxn>
            </a:cxnLst>
            <a:rect l="l" t="t" r="r" b="b"/>
            <a:pathLst>
              <a:path w="8369300">
                <a:moveTo>
                  <a:pt x="0" y="0"/>
                </a:moveTo>
                <a:lnTo>
                  <a:pt x="8369300" y="0"/>
                </a:lnTo>
              </a:path>
            </a:pathLst>
          </a:custGeom>
          <a:noFill/>
          <a:ln>
            <a:solidFill>
              <a:srgbClr val="D5D5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nvGrpSpPr>
          <p:cNvPr id="6" name="组合 4"/>
          <p:cNvGrpSpPr>
            <a:grpSpLocks/>
          </p:cNvGrpSpPr>
          <p:nvPr/>
        </p:nvGrpSpPr>
        <p:grpSpPr bwMode="auto">
          <a:xfrm>
            <a:off x="2551872" y="3210047"/>
            <a:ext cx="774607" cy="776840"/>
            <a:chOff x="2307521" y="2283162"/>
            <a:chExt cx="551398" cy="551398"/>
          </a:xfrm>
        </p:grpSpPr>
        <p:sp>
          <p:nvSpPr>
            <p:cNvPr id="3" name="矩形 2"/>
            <p:cNvSpPr/>
            <p:nvPr/>
          </p:nvSpPr>
          <p:spPr>
            <a:xfrm>
              <a:off x="2307521" y="2283162"/>
              <a:ext cx="551398" cy="551398"/>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 name="五角星 3"/>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7" name="组合 42"/>
          <p:cNvGrpSpPr>
            <a:grpSpLocks/>
          </p:cNvGrpSpPr>
          <p:nvPr/>
        </p:nvGrpSpPr>
        <p:grpSpPr bwMode="auto">
          <a:xfrm>
            <a:off x="5674858" y="3210047"/>
            <a:ext cx="774609" cy="776840"/>
            <a:chOff x="2307521" y="2283162"/>
            <a:chExt cx="551398" cy="551398"/>
          </a:xfrm>
        </p:grpSpPr>
        <p:sp>
          <p:nvSpPr>
            <p:cNvPr id="44" name="矩形 43"/>
            <p:cNvSpPr/>
            <p:nvPr/>
          </p:nvSpPr>
          <p:spPr>
            <a:xfrm>
              <a:off x="2307521" y="2283162"/>
              <a:ext cx="551398" cy="551398"/>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5" name="五角星 44"/>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10" name="组合 55"/>
          <p:cNvGrpSpPr>
            <a:grpSpLocks/>
          </p:cNvGrpSpPr>
          <p:nvPr/>
        </p:nvGrpSpPr>
        <p:grpSpPr bwMode="auto">
          <a:xfrm>
            <a:off x="8938480" y="3210047"/>
            <a:ext cx="776840" cy="776840"/>
            <a:chOff x="2307521" y="2283162"/>
            <a:chExt cx="551398" cy="551398"/>
          </a:xfrm>
        </p:grpSpPr>
        <p:sp>
          <p:nvSpPr>
            <p:cNvPr id="57" name="矩形 56"/>
            <p:cNvSpPr/>
            <p:nvPr/>
          </p:nvSpPr>
          <p:spPr>
            <a:xfrm>
              <a:off x="2307521" y="2283162"/>
              <a:ext cx="551398" cy="551398"/>
            </a:xfrm>
            <a:prstGeom prst="rect">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58" name="五角星 57"/>
            <p:cNvSpPr/>
            <p:nvPr/>
          </p:nvSpPr>
          <p:spPr>
            <a:xfrm>
              <a:off x="2456462" y="2427350"/>
              <a:ext cx="253516"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30" name="组合 7"/>
          <p:cNvGrpSpPr>
            <a:grpSpLocks/>
          </p:cNvGrpSpPr>
          <p:nvPr/>
        </p:nvGrpSpPr>
        <p:grpSpPr bwMode="auto">
          <a:xfrm>
            <a:off x="1074307" y="1155848"/>
            <a:ext cx="5234125" cy="1737094"/>
            <a:chOff x="4273628" y="880115"/>
            <a:chExt cx="3719852" cy="1235512"/>
          </a:xfrm>
        </p:grpSpPr>
        <p:sp>
          <p:nvSpPr>
            <p:cNvPr id="31" name="文本框 66"/>
            <p:cNvSpPr txBox="1">
              <a:spLocks noChangeArrowheads="1"/>
            </p:cNvSpPr>
            <p:nvPr/>
          </p:nvSpPr>
          <p:spPr bwMode="auto">
            <a:xfrm>
              <a:off x="4355371" y="1312923"/>
              <a:ext cx="3336962" cy="80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400" dirty="0">
                  <a:latin typeface="Arial" panose="020B0604020202020204" pitchFamily="34" charset="0"/>
                  <a:ea typeface="楷体" panose="02010609060101010101" pitchFamily="49" charset="-122"/>
                  <a:cs typeface="+mn-ea"/>
                  <a:sym typeface="+mn-lt"/>
                </a:rPr>
                <a:t>网络系统的</a:t>
              </a:r>
              <a:r>
                <a:rPr lang="zh-CN" altLang="en-US" sz="2400" dirty="0">
                  <a:solidFill>
                    <a:srgbClr val="FF0000"/>
                  </a:solidFill>
                  <a:latin typeface="Arial" panose="020B0604020202020204" pitchFamily="34" charset="0"/>
                  <a:ea typeface="楷体" panose="02010609060101010101" pitchFamily="49" charset="-122"/>
                  <a:cs typeface="+mn-ea"/>
                  <a:sym typeface="+mn-lt"/>
                </a:rPr>
                <a:t>结构复杂性</a:t>
              </a:r>
              <a:r>
                <a:rPr lang="zh-CN" altLang="en-US" sz="2400" dirty="0">
                  <a:latin typeface="Arial" panose="020B0604020202020204" pitchFamily="34" charset="0"/>
                  <a:ea typeface="楷体" panose="02010609060101010101" pitchFamily="49" charset="-122"/>
                  <a:cs typeface="+mn-ea"/>
                  <a:sym typeface="+mn-lt"/>
                </a:rPr>
                <a:t>、</a:t>
              </a:r>
              <a:r>
                <a:rPr lang="zh-CN" altLang="en-US" sz="2400" dirty="0">
                  <a:solidFill>
                    <a:srgbClr val="FF0000"/>
                  </a:solidFill>
                  <a:latin typeface="Arial" panose="020B0604020202020204" pitchFamily="34" charset="0"/>
                  <a:ea typeface="楷体" panose="02010609060101010101" pitchFamily="49" charset="-122"/>
                  <a:cs typeface="+mn-ea"/>
                  <a:sym typeface="+mn-lt"/>
                </a:rPr>
                <a:t>环境复杂性</a:t>
              </a:r>
              <a:r>
                <a:rPr lang="zh-CN" altLang="en-US" sz="2400" dirty="0">
                  <a:latin typeface="Arial" panose="020B0604020202020204" pitchFamily="34" charset="0"/>
                  <a:ea typeface="楷体" panose="02010609060101010101" pitchFamily="49" charset="-122"/>
                  <a:cs typeface="+mn-ea"/>
                  <a:sym typeface="+mn-lt"/>
                </a:rPr>
                <a:t>、</a:t>
              </a:r>
              <a:r>
                <a:rPr lang="zh-CN" altLang="en-US" sz="2400" dirty="0">
                  <a:solidFill>
                    <a:srgbClr val="FF0000"/>
                  </a:solidFill>
                  <a:latin typeface="Arial" panose="020B0604020202020204" pitchFamily="34" charset="0"/>
                  <a:ea typeface="楷体" panose="02010609060101010101" pitchFamily="49" charset="-122"/>
                  <a:cs typeface="+mn-ea"/>
                  <a:sym typeface="+mn-lt"/>
                </a:rPr>
                <a:t>需求复杂性</a:t>
              </a:r>
              <a:r>
                <a:rPr lang="zh-CN" altLang="en-US" sz="2400" dirty="0">
                  <a:latin typeface="Arial" panose="020B0604020202020204" pitchFamily="34" charset="0"/>
                  <a:ea typeface="楷体" panose="02010609060101010101" pitchFamily="49" charset="-122"/>
                  <a:cs typeface="+mn-ea"/>
                  <a:sym typeface="+mn-lt"/>
                </a:rPr>
                <a:t>急剧增长</a:t>
              </a:r>
              <a:endParaRPr lang="en-GB" altLang="zh-CN" sz="2400" dirty="0">
                <a:latin typeface="Arial" panose="020B0604020202020204" pitchFamily="34" charset="0"/>
                <a:ea typeface="楷体" panose="02010609060101010101" pitchFamily="49" charset="-122"/>
                <a:cs typeface="+mn-ea"/>
                <a:sym typeface="+mn-lt"/>
              </a:endParaRPr>
            </a:p>
          </p:txBody>
        </p:sp>
        <p:sp>
          <p:nvSpPr>
            <p:cNvPr id="33" name="任意多边形 32"/>
            <p:cNvSpPr/>
            <p:nvPr/>
          </p:nvSpPr>
          <p:spPr>
            <a:xfrm>
              <a:off x="4354766" y="1286573"/>
              <a:ext cx="28715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000">
                <a:solidFill>
                  <a:schemeClr val="tx1"/>
                </a:solidFill>
              </a:endParaRPr>
            </a:p>
          </p:txBody>
        </p:sp>
        <p:sp>
          <p:nvSpPr>
            <p:cNvPr id="34" name="文本框 66"/>
            <p:cNvSpPr txBox="1">
              <a:spLocks noChangeArrowheads="1"/>
            </p:cNvSpPr>
            <p:nvPr/>
          </p:nvSpPr>
          <p:spPr bwMode="auto">
            <a:xfrm>
              <a:off x="4273628" y="880115"/>
              <a:ext cx="3719852" cy="372141"/>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2800" b="1" dirty="0">
                  <a:ea typeface="楷体" panose="02010609060101010101" pitchFamily="49" charset="-122"/>
                </a:rPr>
                <a:t>随着计算机技术及互联网的普及</a:t>
              </a:r>
            </a:p>
          </p:txBody>
        </p:sp>
      </p:grpSp>
      <p:grpSp>
        <p:nvGrpSpPr>
          <p:cNvPr id="35" name="组合 7"/>
          <p:cNvGrpSpPr>
            <a:grpSpLocks/>
          </p:cNvGrpSpPr>
          <p:nvPr/>
        </p:nvGrpSpPr>
        <p:grpSpPr bwMode="auto">
          <a:xfrm>
            <a:off x="3612518" y="4190027"/>
            <a:ext cx="5254223" cy="2931846"/>
            <a:chOff x="4267635" y="880115"/>
            <a:chExt cx="2320294" cy="2085282"/>
          </a:xfrm>
        </p:grpSpPr>
        <p:sp>
          <p:nvSpPr>
            <p:cNvPr id="36" name="文本框 66"/>
            <p:cNvSpPr txBox="1">
              <a:spLocks noChangeArrowheads="1"/>
            </p:cNvSpPr>
            <p:nvPr/>
          </p:nvSpPr>
          <p:spPr bwMode="auto">
            <a:xfrm>
              <a:off x="4267635" y="1374629"/>
              <a:ext cx="2320294" cy="159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400" dirty="0">
                  <a:latin typeface="Arial" panose="020B0604020202020204" pitchFamily="34" charset="0"/>
                  <a:ea typeface="楷体" panose="02010609060101010101" pitchFamily="49" charset="-122"/>
                  <a:cs typeface="+mn-ea"/>
                  <a:sym typeface="+mn-lt"/>
                </a:rPr>
                <a:t>网络系统管理愈加困难，</a:t>
              </a:r>
              <a:r>
                <a:rPr lang="zh-CN" altLang="en-US" sz="2400" dirty="0">
                  <a:solidFill>
                    <a:srgbClr val="FF0000"/>
                  </a:solidFill>
                  <a:latin typeface="Arial" panose="020B0604020202020204" pitchFamily="34" charset="0"/>
                  <a:ea typeface="楷体" panose="02010609060101010101" pitchFamily="49" charset="-122"/>
                  <a:cs typeface="+mn-ea"/>
                  <a:sym typeface="+mn-lt"/>
                </a:rPr>
                <a:t>网络元素</a:t>
              </a:r>
              <a:r>
                <a:rPr lang="zh-CN" altLang="en-US" sz="2400" dirty="0">
                  <a:latin typeface="Arial" panose="020B0604020202020204" pitchFamily="34" charset="0"/>
                  <a:ea typeface="楷体" panose="02010609060101010101" pitchFamily="49" charset="-122"/>
                  <a:cs typeface="+mn-ea"/>
                  <a:sym typeface="+mn-lt"/>
                </a:rPr>
                <a:t>（节点、协议、策略、行为等）</a:t>
              </a:r>
              <a:r>
                <a:rPr lang="zh-CN" altLang="en-US" sz="2400" dirty="0">
                  <a:solidFill>
                    <a:srgbClr val="FF0000"/>
                  </a:solidFill>
                  <a:latin typeface="Arial" panose="020B0604020202020204" pitchFamily="34" charset="0"/>
                  <a:ea typeface="楷体" panose="02010609060101010101" pitchFamily="49" charset="-122"/>
                  <a:cs typeface="+mn-ea"/>
                  <a:sym typeface="+mn-lt"/>
                </a:rPr>
                <a:t>缺乏智能的自适应能力</a:t>
              </a:r>
              <a:r>
                <a:rPr lang="zh-CN" altLang="en-US" sz="2400" dirty="0">
                  <a:latin typeface="Arial" panose="020B0604020202020204" pitchFamily="34" charset="0"/>
                  <a:ea typeface="楷体" panose="02010609060101010101" pitchFamily="49" charset="-122"/>
                  <a:cs typeface="+mn-ea"/>
                  <a:sym typeface="+mn-lt"/>
                </a:rPr>
                <a:t>，因此整体网络性能及</a:t>
              </a:r>
              <a:r>
                <a:rPr lang="zh-CN" altLang="en-US" sz="2400" dirty="0">
                  <a:solidFill>
                    <a:srgbClr val="FF0000"/>
                  </a:solidFill>
                  <a:latin typeface="Arial" panose="020B0604020202020204" pitchFamily="34" charset="0"/>
                  <a:ea typeface="楷体" panose="02010609060101010101" pitchFamily="49" charset="-122"/>
                  <a:cs typeface="+mn-ea"/>
                  <a:sym typeface="+mn-lt"/>
                </a:rPr>
                <a:t>端到端系统性能</a:t>
              </a:r>
              <a:r>
                <a:rPr lang="zh-CN" altLang="en-US" sz="2400" dirty="0">
                  <a:latin typeface="Arial" panose="020B0604020202020204" pitchFamily="34" charset="0"/>
                  <a:ea typeface="楷体" panose="02010609060101010101" pitchFamily="49" charset="-122"/>
                  <a:cs typeface="+mn-ea"/>
                  <a:sym typeface="+mn-lt"/>
                </a:rPr>
                <a:t>得不到保障</a:t>
              </a:r>
              <a:endParaRPr lang="en-GB" altLang="zh-CN" sz="2400" dirty="0">
                <a:latin typeface="Arial" panose="020B0604020202020204" pitchFamily="34" charset="0"/>
                <a:ea typeface="楷体" panose="02010609060101010101" pitchFamily="49" charset="-122"/>
                <a:cs typeface="+mn-ea"/>
                <a:sym typeface="+mn-lt"/>
              </a:endParaRPr>
            </a:p>
          </p:txBody>
        </p:sp>
        <p:sp>
          <p:nvSpPr>
            <p:cNvPr id="37" name="任意多边形 36"/>
            <p:cNvSpPr/>
            <p:nvPr/>
          </p:nvSpPr>
          <p:spPr>
            <a:xfrm>
              <a:off x="4354766" y="1286573"/>
              <a:ext cx="28715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000">
                <a:solidFill>
                  <a:schemeClr val="tx1"/>
                </a:solidFill>
              </a:endParaRPr>
            </a:p>
          </p:txBody>
        </p:sp>
        <p:sp>
          <p:nvSpPr>
            <p:cNvPr id="38" name="文本框 66"/>
            <p:cNvSpPr txBox="1">
              <a:spLocks noChangeArrowheads="1"/>
            </p:cNvSpPr>
            <p:nvPr/>
          </p:nvSpPr>
          <p:spPr bwMode="auto">
            <a:xfrm>
              <a:off x="4273628" y="880115"/>
              <a:ext cx="2181873" cy="372141"/>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zh-CN" sz="2800" b="1" dirty="0">
                  <a:effectLst/>
                  <a:latin typeface="楷体" panose="02010609060101010101" pitchFamily="49" charset="-122"/>
                  <a:ea typeface="楷体" panose="02010609060101010101" pitchFamily="49" charset="-122"/>
                  <a:cs typeface="Times New Roman" panose="02020603050405020304" pitchFamily="18" charset="0"/>
                </a:rPr>
                <a:t>网络系统管理</a:t>
              </a:r>
              <a:r>
                <a:rPr lang="zh-CN" altLang="en-US" sz="2800" b="1" dirty="0">
                  <a:effectLst/>
                  <a:latin typeface="楷体" panose="02010609060101010101" pitchFamily="49" charset="-122"/>
                  <a:ea typeface="楷体" panose="02010609060101010101" pitchFamily="49" charset="-122"/>
                  <a:cs typeface="Times New Roman" panose="02020603050405020304" pitchFamily="18" charset="0"/>
                </a:rPr>
                <a:t>困难</a:t>
              </a:r>
              <a:endParaRPr lang="zh-CN" altLang="en-US" sz="2800" b="1" dirty="0">
                <a:latin typeface="楷体" panose="02010609060101010101" pitchFamily="49" charset="-122"/>
                <a:ea typeface="楷体" panose="02010609060101010101" pitchFamily="49" charset="-122"/>
              </a:endParaRPr>
            </a:p>
          </p:txBody>
        </p:sp>
      </p:grpSp>
      <p:grpSp>
        <p:nvGrpSpPr>
          <p:cNvPr id="40" name="组合 7"/>
          <p:cNvGrpSpPr>
            <a:grpSpLocks/>
          </p:cNvGrpSpPr>
          <p:nvPr/>
        </p:nvGrpSpPr>
        <p:grpSpPr bwMode="auto">
          <a:xfrm>
            <a:off x="7857380" y="282665"/>
            <a:ext cx="4898996" cy="2931847"/>
            <a:chOff x="4267635" y="880115"/>
            <a:chExt cx="2320294" cy="2085281"/>
          </a:xfrm>
        </p:grpSpPr>
        <p:sp>
          <p:nvSpPr>
            <p:cNvPr id="41" name="文本框 66"/>
            <p:cNvSpPr txBox="1">
              <a:spLocks noChangeArrowheads="1"/>
            </p:cNvSpPr>
            <p:nvPr/>
          </p:nvSpPr>
          <p:spPr bwMode="auto">
            <a:xfrm>
              <a:off x="4267635" y="1374629"/>
              <a:ext cx="2320294" cy="159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400" dirty="0">
                  <a:latin typeface="Arial" panose="020B0604020202020204" pitchFamily="34" charset="0"/>
                  <a:ea typeface="楷体" panose="02010609060101010101" pitchFamily="49" charset="-122"/>
                  <a:cs typeface="+mn-ea"/>
                  <a:sym typeface="+mn-lt"/>
                </a:rPr>
                <a:t>开发一种具有“</a:t>
              </a:r>
              <a:r>
                <a:rPr lang="zh-CN" altLang="en-US" sz="2400" b="1" dirty="0">
                  <a:solidFill>
                    <a:srgbClr val="FF0000"/>
                  </a:solidFill>
                  <a:latin typeface="Arial" panose="020B0604020202020204" pitchFamily="34" charset="0"/>
                  <a:ea typeface="楷体" panose="02010609060101010101" pitchFamily="49" charset="-122"/>
                  <a:cs typeface="+mn-ea"/>
                  <a:sym typeface="+mn-lt"/>
                </a:rPr>
                <a:t>学习</a:t>
              </a:r>
              <a:r>
                <a:rPr lang="zh-CN" altLang="en-US" sz="2400" dirty="0">
                  <a:latin typeface="Arial" panose="020B0604020202020204" pitchFamily="34" charset="0"/>
                  <a:ea typeface="楷体" panose="02010609060101010101" pitchFamily="49" charset="-122"/>
                  <a:cs typeface="+mn-ea"/>
                  <a:sym typeface="+mn-lt"/>
                </a:rPr>
                <a:t>”能力的网络结构，使其具有自适应结构，可以对网络环境进行</a:t>
              </a:r>
              <a:r>
                <a:rPr lang="zh-CN" altLang="en-US" sz="2400" b="1" dirty="0">
                  <a:latin typeface="Arial" panose="020B0604020202020204" pitchFamily="34" charset="0"/>
                  <a:ea typeface="楷体" panose="02010609060101010101" pitchFamily="49" charset="-122"/>
                  <a:cs typeface="+mn-ea"/>
                  <a:sym typeface="+mn-lt"/>
                </a:rPr>
                <a:t>感知、规划、决策、行动、学习、策略。</a:t>
              </a:r>
              <a:endParaRPr lang="en-GB" altLang="zh-CN" sz="2400" b="1" dirty="0">
                <a:latin typeface="Arial" panose="020B0604020202020204" pitchFamily="34" charset="0"/>
                <a:ea typeface="楷体" panose="02010609060101010101" pitchFamily="49" charset="-122"/>
                <a:cs typeface="+mn-ea"/>
                <a:sym typeface="+mn-lt"/>
              </a:endParaRPr>
            </a:p>
          </p:txBody>
        </p:sp>
        <p:sp>
          <p:nvSpPr>
            <p:cNvPr id="42" name="任意多边形 41"/>
            <p:cNvSpPr/>
            <p:nvPr/>
          </p:nvSpPr>
          <p:spPr>
            <a:xfrm>
              <a:off x="4354766" y="1286573"/>
              <a:ext cx="28715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000">
                <a:solidFill>
                  <a:schemeClr val="tx1"/>
                </a:solidFill>
              </a:endParaRPr>
            </a:p>
          </p:txBody>
        </p:sp>
        <p:sp>
          <p:nvSpPr>
            <p:cNvPr id="43" name="文本框 66"/>
            <p:cNvSpPr txBox="1">
              <a:spLocks noChangeArrowheads="1"/>
            </p:cNvSpPr>
            <p:nvPr/>
          </p:nvSpPr>
          <p:spPr bwMode="auto">
            <a:xfrm>
              <a:off x="4273628" y="880115"/>
              <a:ext cx="643899" cy="372141"/>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2800" b="1" dirty="0">
                  <a:ea typeface="楷体" panose="02010609060101010101" pitchFamily="49" charset="-122"/>
                </a:rPr>
                <a:t>启发</a:t>
              </a:r>
            </a:p>
          </p:txBody>
        </p:sp>
      </p:grpSp>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6" name="文本框 25"/>
          <p:cNvSpPr txBox="1"/>
          <p:nvPr/>
        </p:nvSpPr>
        <p:spPr>
          <a:xfrm>
            <a:off x="392023" y="266575"/>
            <a:ext cx="3087384" cy="615553"/>
          </a:xfrm>
          <a:prstGeom prst="rect">
            <a:avLst/>
          </a:prstGeom>
          <a:noFill/>
        </p:spPr>
        <p:txBody>
          <a:bodyPr wrap="none" lIns="0" tIns="0" rIns="0" bIns="0" rtlCol="0">
            <a:spAutoFit/>
          </a:bodyPr>
          <a:lstStyle/>
          <a:p>
            <a:pPr defTabSz="964278"/>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一、产生背景</a:t>
            </a:r>
          </a:p>
        </p:txBody>
      </p:sp>
    </p:spTree>
    <p:extLst>
      <p:ext uri="{BB962C8B-B14F-4D97-AF65-F5344CB8AC3E}">
        <p14:creationId xmlns:p14="http://schemas.microsoft.com/office/powerpoint/2010/main" val="3375858836"/>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3576145"/>
            <a:ext cx="6576708" cy="3656505"/>
          </a:xfrm>
          <a:custGeom>
            <a:avLst/>
            <a:gdLst>
              <a:gd name="connsiteX0" fmla="*/ 2590802 w 2590802"/>
              <a:gd name="connsiteY0" fmla="*/ 0 h 4676776"/>
              <a:gd name="connsiteX1" fmla="*/ 2590802 w 2590802"/>
              <a:gd name="connsiteY1" fmla="*/ 4676776 h 4676776"/>
              <a:gd name="connsiteX2" fmla="*/ 1401458 w 2590802"/>
              <a:gd name="connsiteY2" fmla="*/ 4676776 h 4676776"/>
              <a:gd name="connsiteX3" fmla="*/ 1295401 w 2590802"/>
              <a:gd name="connsiteY3" fmla="*/ 4493919 h 4676776"/>
              <a:gd name="connsiteX4" fmla="*/ 1189344 w 2590802"/>
              <a:gd name="connsiteY4" fmla="*/ 4676776 h 4676776"/>
              <a:gd name="connsiteX5" fmla="*/ 0 w 2590802"/>
              <a:gd name="connsiteY5" fmla="*/ 4676776 h 4676776"/>
              <a:gd name="connsiteX6" fmla="*/ 1 w 2590802"/>
              <a:gd name="connsiteY6" fmla="*/ 0 h 4676776"/>
              <a:gd name="connsiteX7" fmla="*/ 2590802 w 2590802"/>
              <a:gd name="connsiteY7" fmla="*/ 0 h 467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0802" h="4676776">
                <a:moveTo>
                  <a:pt x="2590802" y="0"/>
                </a:moveTo>
                <a:lnTo>
                  <a:pt x="2590802" y="4676776"/>
                </a:lnTo>
                <a:lnTo>
                  <a:pt x="1401458" y="4676776"/>
                </a:lnTo>
                <a:lnTo>
                  <a:pt x="1295401" y="4493919"/>
                </a:lnTo>
                <a:lnTo>
                  <a:pt x="1189344" y="4676776"/>
                </a:lnTo>
                <a:lnTo>
                  <a:pt x="0" y="4676776"/>
                </a:lnTo>
                <a:lnTo>
                  <a:pt x="1" y="0"/>
                </a:lnTo>
                <a:lnTo>
                  <a:pt x="2590802" y="0"/>
                </a:lnTo>
                <a:close/>
              </a:path>
            </a:pathLst>
          </a:custGeom>
          <a:blipFill dpi="0" rotWithShape="0">
            <a:blip r:embed="rId3"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nvGrpSpPr>
          <p:cNvPr id="3" name="组合 1"/>
          <p:cNvGrpSpPr>
            <a:grpSpLocks/>
          </p:cNvGrpSpPr>
          <p:nvPr/>
        </p:nvGrpSpPr>
        <p:grpSpPr bwMode="auto">
          <a:xfrm>
            <a:off x="-1" y="882127"/>
            <a:ext cx="6576707" cy="2734197"/>
            <a:chOff x="4207235" y="2862262"/>
            <a:chExt cx="4830965" cy="1962150"/>
          </a:xfrm>
        </p:grpSpPr>
        <p:sp>
          <p:nvSpPr>
            <p:cNvPr id="46" name="文本框 66"/>
            <p:cNvSpPr txBox="1">
              <a:spLocks noChangeArrowheads="1"/>
            </p:cNvSpPr>
            <p:nvPr/>
          </p:nvSpPr>
          <p:spPr bwMode="auto">
            <a:xfrm>
              <a:off x="4552892" y="2989722"/>
              <a:ext cx="4139650" cy="1634443"/>
            </a:xfrm>
            <a:prstGeom prst="rect">
              <a:avLst/>
            </a:prstGeom>
            <a:noFill/>
            <a:ln>
              <a:noFill/>
            </a:ln>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just"/>
              <a:r>
                <a:rPr lang="zh-CN" altLang="zh-CN" sz="3000" b="1" kern="100" dirty="0">
                  <a:effectLst/>
                  <a:latin typeface="楷体" panose="02010609060101010101" pitchFamily="49" charset="-122"/>
                  <a:ea typeface="楷体" panose="02010609060101010101" pitchFamily="49" charset="-122"/>
                  <a:cs typeface="Times New Roman" panose="02020603050405020304" pitchFamily="18" charset="0"/>
                </a:rPr>
                <a:t>认知网络</a:t>
              </a:r>
              <a:r>
                <a:rPr lang="zh-CN" altLang="en-US" sz="3000" b="1" kern="100" dirty="0">
                  <a:effectLst/>
                  <a:latin typeface="楷体" panose="02010609060101010101" pitchFamily="49" charset="-122"/>
                  <a:ea typeface="楷体" panose="02010609060101010101" pitchFamily="49" charset="-122"/>
                  <a:cs typeface="Times New Roman" panose="02020603050405020304" pitchFamily="18" charset="0"/>
                </a:rPr>
                <a:t>定义：</a:t>
              </a:r>
              <a:endParaRPr lang="en-US" altLang="zh-CN" sz="3000" b="1"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r>
                <a:rPr lang="zh-CN" altLang="zh-CN" sz="2800" kern="100" dirty="0">
                  <a:effectLst/>
                  <a:latin typeface="楷体" panose="02010609060101010101" pitchFamily="49" charset="-122"/>
                  <a:ea typeface="楷体" panose="02010609060101010101" pitchFamily="49" charset="-122"/>
                  <a:cs typeface="Times New Roman" panose="02020603050405020304" pitchFamily="18" charset="0"/>
                </a:rPr>
                <a:t>指网络能够感知外部坏境，通过对外部环境的理解与学习，实时调整通信的内部配置，智能地适应外部环境的变化。</a:t>
              </a:r>
            </a:p>
          </p:txBody>
        </p:sp>
        <p:sp>
          <p:nvSpPr>
            <p:cNvPr id="54" name="任意多边形 53"/>
            <p:cNvSpPr/>
            <p:nvPr/>
          </p:nvSpPr>
          <p:spPr>
            <a:xfrm>
              <a:off x="4207235" y="2862262"/>
              <a:ext cx="4830965" cy="1962150"/>
            </a:xfrm>
            <a:custGeom>
              <a:avLst/>
              <a:gdLst>
                <a:gd name="connsiteX0" fmla="*/ 0 w 4830965"/>
                <a:gd name="connsiteY0" fmla="*/ 0 h 1962150"/>
                <a:gd name="connsiteX1" fmla="*/ 4830965 w 4830965"/>
                <a:gd name="connsiteY1" fmla="*/ 0 h 1962150"/>
                <a:gd name="connsiteX2" fmla="*/ 4830965 w 4830965"/>
                <a:gd name="connsiteY2" fmla="*/ 1962150 h 1962150"/>
                <a:gd name="connsiteX3" fmla="*/ 0 w 4830965"/>
                <a:gd name="connsiteY3" fmla="*/ 1962150 h 1962150"/>
                <a:gd name="connsiteX4" fmla="*/ 0 w 4830965"/>
                <a:gd name="connsiteY4" fmla="*/ 0 h 1962150"/>
                <a:gd name="connsiteX5" fmla="*/ 95250 w 4830965"/>
                <a:gd name="connsiteY5" fmla="*/ 95250 h 1962150"/>
                <a:gd name="connsiteX6" fmla="*/ 95250 w 4830965"/>
                <a:gd name="connsiteY6" fmla="*/ 1876425 h 1962150"/>
                <a:gd name="connsiteX7" fmla="*/ 4726190 w 4830965"/>
                <a:gd name="connsiteY7" fmla="*/ 1876425 h 1962150"/>
                <a:gd name="connsiteX8" fmla="*/ 4726190 w 4830965"/>
                <a:gd name="connsiteY8" fmla="*/ 95250 h 1962150"/>
                <a:gd name="connsiteX9" fmla="*/ 95250 w 4830965"/>
                <a:gd name="connsiteY9" fmla="*/ 95250 h 19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30965" h="1962150">
                  <a:moveTo>
                    <a:pt x="0" y="0"/>
                  </a:moveTo>
                  <a:lnTo>
                    <a:pt x="4830965" y="0"/>
                  </a:lnTo>
                  <a:lnTo>
                    <a:pt x="4830965" y="1962150"/>
                  </a:lnTo>
                  <a:lnTo>
                    <a:pt x="0" y="1962150"/>
                  </a:lnTo>
                  <a:lnTo>
                    <a:pt x="0" y="0"/>
                  </a:lnTo>
                  <a:close/>
                  <a:moveTo>
                    <a:pt x="95250" y="95250"/>
                  </a:moveTo>
                  <a:lnTo>
                    <a:pt x="95250" y="1876425"/>
                  </a:lnTo>
                  <a:lnTo>
                    <a:pt x="4726190" y="1876425"/>
                  </a:lnTo>
                  <a:lnTo>
                    <a:pt x="4726190" y="95250"/>
                  </a:lnTo>
                  <a:lnTo>
                    <a:pt x="95250" y="952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sp>
        <p:nvSpPr>
          <p:cNvPr id="17" name="矩形 16"/>
          <p:cNvSpPr/>
          <p:nvPr/>
        </p:nvSpPr>
        <p:spPr>
          <a:xfrm>
            <a:off x="353" y="228284"/>
            <a:ext cx="236333" cy="6538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1" name="文本框 20">
            <a:extLst>
              <a:ext uri="{FF2B5EF4-FFF2-40B4-BE49-F238E27FC236}">
                <a16:creationId xmlns:a16="http://schemas.microsoft.com/office/drawing/2014/main" id="{397AD4C0-F057-4B39-B4F4-61FC64104DC5}"/>
              </a:ext>
            </a:extLst>
          </p:cNvPr>
          <p:cNvSpPr txBox="1"/>
          <p:nvPr/>
        </p:nvSpPr>
        <p:spPr>
          <a:xfrm>
            <a:off x="392023" y="266575"/>
            <a:ext cx="3087384" cy="615553"/>
          </a:xfrm>
          <a:prstGeom prst="rect">
            <a:avLst/>
          </a:prstGeom>
          <a:noFill/>
        </p:spPr>
        <p:txBody>
          <a:bodyPr wrap="none" lIns="0" tIns="0" rIns="0" bIns="0" rtlCol="0">
            <a:spAutoFit/>
          </a:bodyPr>
          <a:lstStyle/>
          <a:p>
            <a:pPr defTabSz="964278"/>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一、产生背景</a:t>
            </a:r>
          </a:p>
        </p:txBody>
      </p:sp>
      <p:pic>
        <p:nvPicPr>
          <p:cNvPr id="2050" name="Picture 2" descr="https://gimg2.baidu.com/image_search/src=http%3A%2F%2Fpic1.zhimg.com%2Fv2-46fbdf3cab0696f071ba93c413138028_1200x500.jpg&amp;refer=http%3A%2F%2Fpic1.zhimg.com&amp;app=2002&amp;size=f9999,10000&amp;q=a80&amp;n=0&amp;g=0n&amp;fmt=jpeg?sec=1624699808&amp;t=cef5993d132e9925e2022da4947288e7">
            <a:extLst>
              <a:ext uri="{FF2B5EF4-FFF2-40B4-BE49-F238E27FC236}">
                <a16:creationId xmlns:a16="http://schemas.microsoft.com/office/drawing/2014/main" id="{7A7FDCDF-D6D2-4CB3-B87F-04C630A739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6708" y="-346818"/>
            <a:ext cx="6282042" cy="3922963"/>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39A87305-253D-4410-8E77-7824217AA70A}"/>
              </a:ext>
            </a:extLst>
          </p:cNvPr>
          <p:cNvSpPr txBox="1"/>
          <p:nvPr/>
        </p:nvSpPr>
        <p:spPr>
          <a:xfrm>
            <a:off x="6651371" y="4192389"/>
            <a:ext cx="6132715" cy="2062103"/>
          </a:xfrm>
          <a:prstGeom prst="rect">
            <a:avLst/>
          </a:prstGeom>
          <a:noFill/>
        </p:spPr>
        <p:txBody>
          <a:bodyPr wrap="square">
            <a:spAutoFit/>
          </a:bodyPr>
          <a:lstStyle/>
          <a:p>
            <a:pPr algn="just"/>
            <a:r>
              <a:rPr lang="en-US" altLang="zh-CN" sz="3200" kern="100" dirty="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200" kern="100" dirty="0">
                <a:solidFill>
                  <a:srgbClr val="FF0000"/>
                </a:solidFill>
                <a:effectLst/>
                <a:latin typeface="楷体" panose="02010609060101010101" pitchFamily="49" charset="-122"/>
                <a:ea typeface="楷体" panose="02010609060101010101" pitchFamily="49" charset="-122"/>
                <a:cs typeface="Arial" panose="020B0604020202020204" pitchFamily="34" charset="0"/>
              </a:rPr>
              <a:t>学习</a:t>
            </a:r>
            <a:r>
              <a:rPr lang="en-US" altLang="zh-CN" sz="3200" kern="100" dirty="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200" kern="100" dirty="0">
                <a:solidFill>
                  <a:srgbClr val="000000"/>
                </a:solidFill>
                <a:effectLst/>
                <a:latin typeface="楷体" panose="02010609060101010101" pitchFamily="49" charset="-122"/>
                <a:ea typeface="楷体" panose="02010609060101010101" pitchFamily="49" charset="-122"/>
                <a:cs typeface="Arial" panose="020B0604020202020204" pitchFamily="34" charset="0"/>
              </a:rPr>
              <a:t>的能力：</a:t>
            </a:r>
            <a:endParaRPr lang="en-US" altLang="zh-CN" sz="3200" kern="100" dirty="0">
              <a:solidFill>
                <a:srgbClr val="000000"/>
              </a:solidFill>
              <a:effectLst/>
              <a:latin typeface="楷体" panose="02010609060101010101" pitchFamily="49" charset="-122"/>
              <a:ea typeface="楷体" panose="02010609060101010101" pitchFamily="49" charset="-122"/>
              <a:cs typeface="Arial" panose="020B0604020202020204" pitchFamily="34" charset="0"/>
            </a:endParaRPr>
          </a:p>
          <a:p>
            <a:pPr algn="just"/>
            <a:r>
              <a:rPr lang="zh-CN" altLang="zh-CN" sz="3200" kern="100" dirty="0">
                <a:solidFill>
                  <a:srgbClr val="000000"/>
                </a:solidFill>
                <a:effectLst/>
                <a:latin typeface="楷体" panose="02010609060101010101" pitchFamily="49" charset="-122"/>
                <a:ea typeface="楷体" panose="02010609060101010101" pitchFamily="49" charset="-122"/>
                <a:cs typeface="Arial" panose="020B0604020202020204" pitchFamily="34" charset="0"/>
              </a:rPr>
              <a:t>考虑通信环境中的每一个可能参数，然后做出决定。</a:t>
            </a:r>
            <a:endParaRPr lang="en-US" altLang="zh-CN" sz="3200" kern="100" dirty="0">
              <a:solidFill>
                <a:srgbClr val="000000"/>
              </a:solidFill>
              <a:effectLst/>
              <a:latin typeface="楷体" panose="02010609060101010101" pitchFamily="49" charset="-122"/>
              <a:ea typeface="楷体" panose="02010609060101010101" pitchFamily="49" charset="-122"/>
              <a:cs typeface="Arial" panose="020B0604020202020204" pitchFamily="34" charset="0"/>
            </a:endParaRPr>
          </a:p>
          <a:p>
            <a:pPr algn="just"/>
            <a:endParaRPr lang="en-US" altLang="zh-CN" sz="3200" kern="100" dirty="0">
              <a:effectLst/>
              <a:latin typeface="楷体" panose="02010609060101010101" pitchFamily="49" charset="-122"/>
              <a:ea typeface="楷体" panose="02010609060101010101" pitchFamily="49" charset="-122"/>
              <a:cs typeface="Times New Roman" panose="02020603050405020304" pitchFamily="18" charset="0"/>
            </a:endParaRPr>
          </a:p>
        </p:txBody>
      </p:sp>
      <p:sp>
        <p:nvSpPr>
          <p:cNvPr id="2" name="矩形 1">
            <a:extLst>
              <a:ext uri="{FF2B5EF4-FFF2-40B4-BE49-F238E27FC236}">
                <a16:creationId xmlns:a16="http://schemas.microsoft.com/office/drawing/2014/main" id="{27790575-3DBF-48B9-9E35-6726EE284261}"/>
              </a:ext>
            </a:extLst>
          </p:cNvPr>
          <p:cNvSpPr/>
          <p:nvPr/>
        </p:nvSpPr>
        <p:spPr>
          <a:xfrm>
            <a:off x="6651371" y="6064597"/>
            <a:ext cx="3894015" cy="584775"/>
          </a:xfrm>
          <a:prstGeom prst="rect">
            <a:avLst/>
          </a:prstGeom>
        </p:spPr>
        <p:txBody>
          <a:bodyPr wrap="none">
            <a:spAutoFit/>
          </a:bodyPr>
          <a:lstStyle/>
          <a:p>
            <a:pPr algn="just"/>
            <a:r>
              <a:rPr lang="zh-CN" altLang="en-US" sz="3200" b="1" dirty="0">
                <a:latin typeface="楷体" panose="02010609060101010101" pitchFamily="49" charset="-122"/>
                <a:ea typeface="楷体" panose="02010609060101010101" pitchFamily="49" charset="-122"/>
              </a:rPr>
              <a:t>机器</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学习</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机器学习</a:t>
            </a:r>
            <a:endParaRPr lang="zh-CN" altLang="zh-CN" sz="3200" b="1" kern="1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079607411"/>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1564714" y="1560198"/>
            <a:ext cx="11713308" cy="11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nchor="ctr">
            <a:spAutoFit/>
          </a:bodyPr>
          <a:lstStyle/>
          <a:p>
            <a:pPr lvl="0">
              <a:lnSpc>
                <a:spcPct val="130000"/>
              </a:lnSpc>
            </a:pPr>
            <a:r>
              <a:rPr lang="zh-CN" altLang="en-US" sz="6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认知网络的结构</a:t>
            </a:r>
            <a:endParaRPr lang="en-US" altLang="zh-CN" sz="6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endParaRPr>
          </a:p>
        </p:txBody>
      </p:sp>
      <p:sp>
        <p:nvSpPr>
          <p:cNvPr id="5125" name="直接连接符 11"/>
          <p:cNvSpPr>
            <a:spLocks noChangeShapeType="1"/>
          </p:cNvSpPr>
          <p:nvPr/>
        </p:nvSpPr>
        <p:spPr bwMode="auto">
          <a:xfrm>
            <a:off x="1564714" y="2943331"/>
            <a:ext cx="5504850" cy="1675"/>
          </a:xfrm>
          <a:prstGeom prst="line">
            <a:avLst/>
          </a:prstGeom>
          <a:noFill/>
          <a:ln w="63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sz="2002" dirty="0">
              <a:solidFill>
                <a:schemeClr val="accent1"/>
              </a:solidFill>
              <a:latin typeface="Arial" panose="020B0604020202020204" pitchFamily="34" charset="0"/>
              <a:ea typeface="楷体" panose="02010609060101010101" pitchFamily="49" charset="-122"/>
              <a:sym typeface="Arial" panose="020B0604020202020204" pitchFamily="34" charset="0"/>
            </a:endParaRPr>
          </a:p>
        </p:txBody>
      </p:sp>
      <p:sp>
        <p:nvSpPr>
          <p:cNvPr id="7" name="Text Box 3"/>
          <p:cNvSpPr>
            <a:spLocks noChangeArrowheads="1"/>
          </p:cNvSpPr>
          <p:nvPr/>
        </p:nvSpPr>
        <p:spPr bwMode="auto">
          <a:xfrm>
            <a:off x="8557026" y="1384077"/>
            <a:ext cx="3366627"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楷体" panose="02010609060101010101" pitchFamily="49" charset="-122"/>
                <a:sym typeface="Arial" panose="020B0604020202020204" pitchFamily="34" charset="0"/>
              </a:rPr>
              <a:t>0</a:t>
            </a:r>
            <a:r>
              <a:rPr lang="en-US" altLang="zh-CN" sz="23900" dirty="0">
                <a:solidFill>
                  <a:schemeClr val="accent2"/>
                </a:solidFill>
                <a:latin typeface="Impact" panose="020B0806030902050204" pitchFamily="34" charset="0"/>
                <a:ea typeface="楷体" panose="02010609060101010101" pitchFamily="49" charset="-122"/>
                <a:sym typeface="Arial" panose="020B0604020202020204" pitchFamily="34" charset="0"/>
              </a:rPr>
              <a:t>2</a:t>
            </a:r>
            <a:endParaRPr lang="zh-CN" altLang="en-US" sz="23900" b="1" dirty="0">
              <a:solidFill>
                <a:schemeClr val="accent2"/>
              </a:solidFill>
              <a:latin typeface="Impact" panose="020B0806030902050204" pitchFamily="34" charset="0"/>
              <a:ea typeface="楷体" panose="02010609060101010101" pitchFamily="49"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Tree>
    <p:extLst>
      <p:ext uri="{BB962C8B-B14F-4D97-AF65-F5344CB8AC3E}">
        <p14:creationId xmlns:p14="http://schemas.microsoft.com/office/powerpoint/2010/main" val="887514963"/>
      </p:ext>
    </p:extLst>
  </p:cSld>
  <p:clrMapOvr>
    <a:masterClrMapping/>
  </p:clrMapOvr>
  <p:transition spd="slow" advTm="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305A978-1838-47B6-B13F-62694EFFE00F}"/>
              </a:ext>
            </a:extLst>
          </p:cNvPr>
          <p:cNvPicPr/>
          <p:nvPr/>
        </p:nvPicPr>
        <p:blipFill>
          <a:blip r:embed="rId3"/>
          <a:stretch>
            <a:fillRect/>
          </a:stretch>
        </p:blipFill>
        <p:spPr>
          <a:xfrm>
            <a:off x="-339377" y="1240061"/>
            <a:ext cx="13921960" cy="5447432"/>
          </a:xfrm>
          <a:prstGeom prst="rect">
            <a:avLst/>
          </a:prstGeom>
        </p:spPr>
      </p:pic>
      <p:sp>
        <p:nvSpPr>
          <p:cNvPr id="4" name="文本框 3">
            <a:extLst>
              <a:ext uri="{FF2B5EF4-FFF2-40B4-BE49-F238E27FC236}">
                <a16:creationId xmlns:a16="http://schemas.microsoft.com/office/drawing/2014/main" id="{F7D228E4-6717-4CEC-B10A-155C8683B969}"/>
              </a:ext>
            </a:extLst>
          </p:cNvPr>
          <p:cNvSpPr txBox="1"/>
          <p:nvPr/>
        </p:nvSpPr>
        <p:spPr>
          <a:xfrm>
            <a:off x="524719" y="447973"/>
            <a:ext cx="6427380" cy="584775"/>
          </a:xfrm>
          <a:prstGeom prst="rect">
            <a:avLst/>
          </a:prstGeom>
          <a:noFill/>
        </p:spPr>
        <p:txBody>
          <a:bodyPr wrap="square">
            <a:spAutoFit/>
          </a:bodyPr>
          <a:lstStyle/>
          <a:p>
            <a:pPr algn="just"/>
            <a:r>
              <a:rPr lang="zh-CN" altLang="en-US" sz="3200" b="1" kern="100" dirty="0">
                <a:latin typeface="楷体" panose="02010609060101010101" pitchFamily="49" charset="-122"/>
                <a:ea typeface="楷体" panose="02010609060101010101" pitchFamily="49" charset="-122"/>
                <a:cs typeface="Calibri" panose="020F0502020204030204" pitchFamily="34" charset="0"/>
              </a:rPr>
              <a:t>传统</a:t>
            </a:r>
            <a:r>
              <a:rPr lang="zh-CN" altLang="zh-CN" sz="3200" b="1" kern="100" dirty="0">
                <a:effectLst/>
                <a:latin typeface="楷体" panose="02010609060101010101" pitchFamily="49" charset="-122"/>
                <a:ea typeface="楷体" panose="02010609060101010101" pitchFamily="49" charset="-122"/>
                <a:cs typeface="Calibri" panose="020F0502020204030204" pitchFamily="34" charset="0"/>
              </a:rPr>
              <a:t>认知网络的</a:t>
            </a:r>
            <a:r>
              <a:rPr lang="zh-CN" altLang="en-US" sz="3200" b="1" kern="100" dirty="0">
                <a:effectLst/>
                <a:latin typeface="楷体" panose="02010609060101010101" pitchFamily="49" charset="-122"/>
                <a:ea typeface="楷体" panose="02010609060101010101" pitchFamily="49" charset="-122"/>
                <a:cs typeface="Calibri" panose="020F0502020204030204" pitchFamily="34" charset="0"/>
              </a:rPr>
              <a:t>设计</a:t>
            </a:r>
            <a:r>
              <a:rPr lang="zh-CN" altLang="zh-CN" sz="3200" b="1" kern="100" dirty="0">
                <a:effectLst/>
                <a:latin typeface="楷体" panose="02010609060101010101" pitchFamily="49" charset="-122"/>
                <a:ea typeface="楷体" panose="02010609060101010101" pitchFamily="49" charset="-122"/>
                <a:cs typeface="Calibri" panose="020F0502020204030204" pitchFamily="34" charset="0"/>
              </a:rPr>
              <a:t>结构：</a:t>
            </a:r>
          </a:p>
        </p:txBody>
      </p:sp>
    </p:spTree>
    <p:extLst>
      <p:ext uri="{BB962C8B-B14F-4D97-AF65-F5344CB8AC3E}">
        <p14:creationId xmlns:p14="http://schemas.microsoft.com/office/powerpoint/2010/main" val="21157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53" y="228284"/>
            <a:ext cx="236333" cy="6538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1" name="文本框 20">
            <a:extLst>
              <a:ext uri="{FF2B5EF4-FFF2-40B4-BE49-F238E27FC236}">
                <a16:creationId xmlns:a16="http://schemas.microsoft.com/office/drawing/2014/main" id="{397AD4C0-F057-4B39-B4F4-61FC64104DC5}"/>
              </a:ext>
            </a:extLst>
          </p:cNvPr>
          <p:cNvSpPr txBox="1"/>
          <p:nvPr/>
        </p:nvSpPr>
        <p:spPr>
          <a:xfrm>
            <a:off x="392023" y="266575"/>
            <a:ext cx="6829440" cy="686726"/>
          </a:xfrm>
          <a:prstGeom prst="rect">
            <a:avLst/>
          </a:prstGeom>
          <a:noFill/>
        </p:spPr>
        <p:txBody>
          <a:bodyPr wrap="square" lIns="0" tIns="0" rIns="0" bIns="0" rtlCol="0">
            <a:spAutoFit/>
          </a:bodyPr>
          <a:lstStyle/>
          <a:p>
            <a:pPr lvl="0">
              <a:lnSpc>
                <a:spcPct val="130000"/>
              </a:lnSpc>
            </a:pPr>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二、</a:t>
            </a:r>
            <a:r>
              <a:rPr lang="zh-CN" altLang="en-US" sz="4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认知网络的结构</a:t>
            </a:r>
            <a:endPar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sp>
        <p:nvSpPr>
          <p:cNvPr id="12" name="文本框 11">
            <a:extLst>
              <a:ext uri="{FF2B5EF4-FFF2-40B4-BE49-F238E27FC236}">
                <a16:creationId xmlns:a16="http://schemas.microsoft.com/office/drawing/2014/main" id="{39A87305-253D-4410-8E77-7824217AA70A}"/>
              </a:ext>
            </a:extLst>
          </p:cNvPr>
          <p:cNvSpPr txBox="1"/>
          <p:nvPr/>
        </p:nvSpPr>
        <p:spPr>
          <a:xfrm>
            <a:off x="515716" y="1240061"/>
            <a:ext cx="11674300" cy="3046988"/>
          </a:xfrm>
          <a:prstGeom prst="rect">
            <a:avLst/>
          </a:prstGeom>
          <a:noFill/>
        </p:spPr>
        <p:txBody>
          <a:bodyPr wrap="square">
            <a:spAutoFit/>
          </a:bodyPr>
          <a:lstStyle/>
          <a:p>
            <a:pPr algn="just"/>
            <a:r>
              <a:rPr lang="zh-CN" altLang="en-US"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关键词：</a:t>
            </a:r>
            <a:r>
              <a:rPr lang="en-US" altLang="zh-CN"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SAN –a type of SDN</a:t>
            </a:r>
          </a:p>
          <a:p>
            <a:pPr algn="just"/>
            <a:r>
              <a:rPr lang="en-US" altLang="zh-CN" sz="3200" i="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Software-defined networking (SDN) technology is an approach to network management that enables </a:t>
            </a:r>
            <a:r>
              <a:rPr lang="en-US" altLang="zh-CN" sz="3200" i="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dynamic, programmatically efficient</a:t>
            </a:r>
            <a:r>
              <a:rPr lang="en-US" altLang="zh-CN" sz="3200" i="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network configuration in order to improve network performance and monitoring, making it more like cloud computing than traditional network management.</a:t>
            </a:r>
          </a:p>
        </p:txBody>
      </p:sp>
    </p:spTree>
    <p:extLst>
      <p:ext uri="{BB962C8B-B14F-4D97-AF65-F5344CB8AC3E}">
        <p14:creationId xmlns:p14="http://schemas.microsoft.com/office/powerpoint/2010/main" val="1897978654"/>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3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heme/theme1.xml><?xml version="1.0" encoding="utf-8"?>
<a:theme xmlns:a="http://schemas.openxmlformats.org/drawingml/2006/main" name="第一PPT，www.1ppt.com">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1621</Words>
  <Application>Microsoft Office PowerPoint</Application>
  <PresentationFormat>自定义</PresentationFormat>
  <Paragraphs>206</Paragraphs>
  <Slides>36</Slides>
  <Notes>35</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Calibri</vt:lpstr>
      <vt:lpstr>Simply City Light</vt:lpstr>
      <vt:lpstr>等线</vt:lpstr>
      <vt:lpstr>楷体</vt:lpstr>
      <vt:lpstr>宋体</vt:lpstr>
      <vt:lpstr>Arial</vt:lpstr>
      <vt:lpstr>Calibri Light</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简洁商务汇报</dc:title>
  <dc:creator/>
  <cp:keywords>第一PPT模板网：www.1ppt.com</cp:keywords>
  <cp:lastModifiedBy/>
  <cp:revision>1</cp:revision>
  <dcterms:created xsi:type="dcterms:W3CDTF">2016-09-26T19:01:29Z</dcterms:created>
  <dcterms:modified xsi:type="dcterms:W3CDTF">2021-05-31T11:19:11Z</dcterms:modified>
</cp:coreProperties>
</file>