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48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5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96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6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4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9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0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213" y="27453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/>
              <a:t>NOSQL with Mongo DB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2634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to setup Mongodb: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012" y="1651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connect to mongodb following needs to be done.</a:t>
            </a:r>
          </a:p>
          <a:p>
            <a:r>
              <a:rPr lang="en-US" dirty="0"/>
              <a:t>1) install mongodb</a:t>
            </a:r>
          </a:p>
          <a:p>
            <a:r>
              <a:rPr lang="en-US" dirty="0"/>
              <a:t>2) set environment path</a:t>
            </a:r>
          </a:p>
          <a:p>
            <a:r>
              <a:rPr lang="en-US" dirty="0"/>
              <a:t>3) go to cmd and type mongod.exe which is mongodb demon.</a:t>
            </a:r>
          </a:p>
          <a:p>
            <a:r>
              <a:rPr lang="en-US" dirty="0"/>
              <a:t>4) open another cmd and type mongo.exe to start mongo cmd prompt.</a:t>
            </a:r>
          </a:p>
          <a:p>
            <a:r>
              <a:rPr lang="en-US" dirty="0"/>
              <a:t>5) instead of mongo cmd prompt we can use studio 3t which gives additional features and from there we can perform different database operations.</a:t>
            </a:r>
          </a:p>
          <a:p>
            <a:r>
              <a:rPr lang="en-US" dirty="0"/>
              <a:t>6) In the tool create connection and open Intellishell and start writing mongodb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925" y="281210"/>
            <a:ext cx="8911687" cy="1280890"/>
          </a:xfrm>
        </p:spPr>
        <p:txBody>
          <a:bodyPr/>
          <a:lstStyle/>
          <a:p>
            <a:r>
              <a:rPr lang="en-US" dirty="0" smtClean="0"/>
              <a:t>Introduction to NOSQL: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925" y="1244600"/>
            <a:ext cx="8915400" cy="5245100"/>
          </a:xfrm>
        </p:spPr>
        <p:txBody>
          <a:bodyPr>
            <a:normAutofit/>
          </a:bodyPr>
          <a:lstStyle/>
          <a:p>
            <a:r>
              <a:rPr lang="en-US" dirty="0"/>
              <a:t>A NoSQL (originally referring to "non SQL" or "non relational") database provides a mechanism for storage and retrieval of data that is modeled in means other than the tabular relations used in relational databases</a:t>
            </a:r>
            <a:r>
              <a:rPr lang="en-US" dirty="0" smtClean="0"/>
              <a:t>.</a:t>
            </a:r>
          </a:p>
          <a:p>
            <a:r>
              <a:rPr lang="en-US" dirty="0"/>
              <a:t>NoSQL databases are increasingly used in big data and real-time web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databases are used by Facebook, Google, Amazon and other big organizations which stores more of unstructured data and run analytics and Machine Learning on top of the data.</a:t>
            </a:r>
          </a:p>
          <a:p>
            <a:r>
              <a:rPr lang="en-US" dirty="0" smtClean="0"/>
              <a:t>Some characteristics of databases are :</a:t>
            </a:r>
          </a:p>
          <a:p>
            <a:pPr lvl="1"/>
            <a:r>
              <a:rPr lang="en-US" dirty="0"/>
              <a:t>Non-relational</a:t>
            </a:r>
          </a:p>
          <a:p>
            <a:pPr lvl="1"/>
            <a:r>
              <a:rPr lang="en-US" dirty="0"/>
              <a:t>Flexible </a:t>
            </a:r>
            <a:r>
              <a:rPr lang="en-US" dirty="0" smtClean="0"/>
              <a:t>schema(There </a:t>
            </a:r>
            <a:r>
              <a:rPr lang="en-US" dirty="0"/>
              <a:t>is no restriction or predefined columns with datatypes to store specific </a:t>
            </a:r>
            <a:r>
              <a:rPr lang="en-US" dirty="0" smtClean="0"/>
              <a:t>values)</a:t>
            </a:r>
          </a:p>
          <a:p>
            <a:pPr lvl="1"/>
            <a:r>
              <a:rPr lang="en-US" dirty="0"/>
              <a:t>Other or additional query languages than SQL</a:t>
            </a:r>
          </a:p>
          <a:p>
            <a:pPr lvl="1"/>
            <a:r>
              <a:rPr lang="en-US" dirty="0"/>
              <a:t>Distributed – horizontal </a:t>
            </a:r>
            <a:r>
              <a:rPr lang="en-US" dirty="0" smtClean="0"/>
              <a:t>scaling by using concepts of Replication</a:t>
            </a:r>
            <a:endParaRPr lang="en-US" dirty="0"/>
          </a:p>
          <a:p>
            <a:pPr lvl="1"/>
            <a:r>
              <a:rPr lang="en-US" dirty="0"/>
              <a:t>Supports big 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1" y="863600"/>
            <a:ext cx="8255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JSON for doc databases.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document type NOSQL databases we use JSON for storing the data in databases using BSON technique</a:t>
            </a:r>
            <a:r>
              <a:rPr lang="en-US" dirty="0" smtClean="0"/>
              <a:t>.</a:t>
            </a:r>
          </a:p>
          <a:p>
            <a:r>
              <a:rPr lang="en-US" dirty="0"/>
              <a:t>JSON stands for </a:t>
            </a:r>
            <a:r>
              <a:rPr lang="en-US" dirty="0" smtClean="0"/>
              <a:t>JavaScript </a:t>
            </a:r>
            <a:r>
              <a:rPr lang="en-US" dirty="0"/>
              <a:t>object notation</a:t>
            </a:r>
            <a:r>
              <a:rPr lang="en-US" dirty="0" smtClean="0"/>
              <a:t>.</a:t>
            </a:r>
          </a:p>
          <a:p>
            <a:r>
              <a:rPr lang="en-US" dirty="0"/>
              <a:t>Json is based on </a:t>
            </a:r>
            <a:r>
              <a:rPr lang="en-US" dirty="0" smtClean="0"/>
              <a:t>JavaScript </a:t>
            </a:r>
            <a:r>
              <a:rPr lang="en-US" dirty="0"/>
              <a:t>which is basically a standard to exchange data between client and server. Before Json , xml was used to exchange data between systems but JSON being easy to read, light and less complicated is used mostly now and becoming the standard for data exchange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Json there is a concept of </a:t>
            </a:r>
            <a:r>
              <a:rPr lang="en-US" dirty="0" smtClean="0"/>
              <a:t>key: value </a:t>
            </a:r>
            <a:r>
              <a:rPr lang="en-US" dirty="0"/>
              <a:t>pairs. In a json object there can be number of key value pairs and again inside key there can be json objects which further can be treated as key:values or can have json array inside json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Documents </a:t>
            </a:r>
            <a:r>
              <a:rPr lang="en-US" dirty="0"/>
              <a:t>are addressed in the database via a unique </a:t>
            </a:r>
            <a:r>
              <a:rPr lang="en-US" i="1" dirty="0"/>
              <a:t>key</a:t>
            </a:r>
            <a:r>
              <a:rPr lang="en-US" dirty="0"/>
              <a:t> that represents that document.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800" y="1264555"/>
            <a:ext cx="6362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JSON inside JSON object:</a:t>
            </a:r>
          </a:p>
          <a:p>
            <a:r>
              <a:rPr lang="en-US" b="1" i="1" dirty="0" err="1" smtClean="0"/>
              <a:t>myObj</a:t>
            </a:r>
            <a:r>
              <a:rPr lang="en-US" b="1" i="1" dirty="0" smtClean="0"/>
              <a:t> </a:t>
            </a:r>
            <a:r>
              <a:rPr lang="en-US" b="1" i="1" dirty="0"/>
              <a:t>= {</a:t>
            </a:r>
          </a:p>
          <a:p>
            <a:r>
              <a:rPr lang="en-US" b="1" i="1" dirty="0"/>
              <a:t>    "</a:t>
            </a:r>
            <a:r>
              <a:rPr lang="en-US" b="1" i="1" dirty="0" err="1"/>
              <a:t>name":"John</a:t>
            </a:r>
            <a:r>
              <a:rPr lang="en-US" b="1" i="1" dirty="0"/>
              <a:t>",</a:t>
            </a:r>
          </a:p>
          <a:p>
            <a:r>
              <a:rPr lang="en-US" b="1" i="1" dirty="0"/>
              <a:t>    "age":30,</a:t>
            </a:r>
          </a:p>
          <a:p>
            <a:r>
              <a:rPr lang="en-US" b="1" i="1" dirty="0"/>
              <a:t>    "cars": {</a:t>
            </a:r>
          </a:p>
          <a:p>
            <a:r>
              <a:rPr lang="en-US" b="1" i="1" dirty="0"/>
              <a:t>        "car1":"Ford",</a:t>
            </a:r>
          </a:p>
          <a:p>
            <a:r>
              <a:rPr lang="en-US" b="1" i="1" dirty="0"/>
              <a:t>        "car2":"BMW",</a:t>
            </a:r>
          </a:p>
          <a:p>
            <a:r>
              <a:rPr lang="en-US" b="1" i="1" dirty="0"/>
              <a:t>        "car3":"Fiat"</a:t>
            </a:r>
          </a:p>
          <a:p>
            <a:r>
              <a:rPr lang="en-US" b="1" i="1" dirty="0"/>
              <a:t>    }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}</a:t>
            </a:r>
          </a:p>
          <a:p>
            <a:endParaRPr lang="en-US" dirty="0"/>
          </a:p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Array inside Json object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/>
              <a:t>{</a:t>
            </a:r>
          </a:p>
          <a:p>
            <a:r>
              <a:rPr lang="en-US" b="1" i="1" dirty="0"/>
              <a:t>"</a:t>
            </a:r>
            <a:r>
              <a:rPr lang="en-US" b="1" i="1" dirty="0" err="1"/>
              <a:t>name":"John</a:t>
            </a:r>
            <a:r>
              <a:rPr lang="en-US" b="1" i="1" dirty="0"/>
              <a:t>",</a:t>
            </a:r>
          </a:p>
          <a:p>
            <a:r>
              <a:rPr lang="en-US" b="1" i="1" dirty="0"/>
              <a:t>"age":30,</a:t>
            </a:r>
          </a:p>
          <a:p>
            <a:r>
              <a:rPr lang="en-US" b="1" i="1" dirty="0"/>
              <a:t>"cars":[ "Ford", "BMW", "Fiat" ]</a:t>
            </a:r>
          </a:p>
          <a:p>
            <a:r>
              <a:rPr lang="en-US" b="1" i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JSON: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3777622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) Numbers: No difference between integer and float</a:t>
            </a:r>
          </a:p>
          <a:p>
            <a:r>
              <a:rPr lang="en-US" dirty="0"/>
              <a:t>2) String: Use double quotes to represent the strings</a:t>
            </a:r>
          </a:p>
          <a:p>
            <a:r>
              <a:rPr lang="en-US" dirty="0"/>
              <a:t>3) Boolean: True or False</a:t>
            </a:r>
          </a:p>
          <a:p>
            <a:r>
              <a:rPr lang="en-US" dirty="0"/>
              <a:t>4) Arrays: Ordered list of values</a:t>
            </a:r>
          </a:p>
          <a:p>
            <a:r>
              <a:rPr lang="en-US" dirty="0"/>
              <a:t>5) Objects: combination of key-value pairs</a:t>
            </a:r>
          </a:p>
          <a:p>
            <a:r>
              <a:rPr lang="en-US" dirty="0"/>
              <a:t>6) NULL: Empty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JSON 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8600" y="1443841"/>
            <a:ext cx="10452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{</a:t>
            </a:r>
          </a:p>
          <a:p>
            <a:r>
              <a:rPr lang="en-US" b="1" dirty="0"/>
              <a:t>	_id: ObjectId("51156a1e056d6f966f268f81")</a:t>
            </a:r>
          </a:p>
          <a:p>
            <a:r>
              <a:rPr lang="en-US" b="1" dirty="0"/>
              <a:t>	"name": "Shobhit",</a:t>
            </a:r>
          </a:p>
          <a:p>
            <a:r>
              <a:rPr lang="en-US" b="1" dirty="0"/>
              <a:t>	"age": 26,</a:t>
            </a:r>
          </a:p>
          <a:p>
            <a:r>
              <a:rPr lang="en-US" b="1" dirty="0"/>
              <a:t>	"address": {</a:t>
            </a:r>
          </a:p>
          <a:p>
            <a:r>
              <a:rPr lang="en-US" b="1" dirty="0"/>
              <a:t>		"street": "MGROAD",</a:t>
            </a:r>
          </a:p>
          <a:p>
            <a:r>
              <a:rPr lang="en-US" b="1" dirty="0"/>
              <a:t>		"city": "Gurgaon",</a:t>
            </a:r>
          </a:p>
          <a:p>
            <a:r>
              <a:rPr lang="en-US" b="1" dirty="0"/>
              <a:t>		"state": "Haryana",</a:t>
            </a:r>
          </a:p>
          <a:p>
            <a:r>
              <a:rPr lang="en-US" b="1" dirty="0"/>
              <a:t>		"pin": 122001</a:t>
            </a:r>
          </a:p>
          <a:p>
            <a:r>
              <a:rPr lang="en-US" b="1" dirty="0"/>
              <a:t>	},</a:t>
            </a:r>
          </a:p>
          <a:p>
            <a:r>
              <a:rPr lang="en-US" b="1" dirty="0"/>
              <a:t>	"organization": "ITC",</a:t>
            </a:r>
          </a:p>
          <a:p>
            <a:r>
              <a:rPr lang="en-US" b="1" dirty="0"/>
              <a:t>	"technology": ["Mongodb", "Machine Learning", "Python", "SQL", "Informatica", "UNIX"]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6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8900"/>
            <a:ext cx="8915400" cy="4552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Mongo </a:t>
            </a:r>
            <a:r>
              <a:rPr lang="en-US" dirty="0" smtClean="0"/>
              <a:t>DB </a:t>
            </a:r>
            <a:r>
              <a:rPr lang="en-US" dirty="0"/>
              <a:t>is a document based NOSQL database</a:t>
            </a:r>
            <a:r>
              <a:rPr lang="en-US" dirty="0" smtClean="0"/>
              <a:t>.</a:t>
            </a:r>
          </a:p>
          <a:p>
            <a:r>
              <a:rPr lang="en-US" dirty="0"/>
              <a:t>It uses BSON for storing data in database</a:t>
            </a:r>
            <a:r>
              <a:rPr lang="en-US" dirty="0" smtClean="0"/>
              <a:t>.</a:t>
            </a:r>
          </a:p>
          <a:p>
            <a:r>
              <a:rPr lang="en-US" dirty="0"/>
              <a:t>It is not relational database</a:t>
            </a:r>
            <a:r>
              <a:rPr lang="en-US" dirty="0" smtClean="0"/>
              <a:t>.</a:t>
            </a:r>
          </a:p>
          <a:p>
            <a:r>
              <a:rPr lang="en-US" dirty="0"/>
              <a:t>It's an </a:t>
            </a:r>
            <a:r>
              <a:rPr lang="en-US" dirty="0" smtClean="0"/>
              <a:t>open source </a:t>
            </a:r>
            <a:r>
              <a:rPr lang="en-US" dirty="0"/>
              <a:t>database</a:t>
            </a:r>
            <a:r>
              <a:rPr lang="en-US" dirty="0" smtClean="0"/>
              <a:t>.</a:t>
            </a:r>
          </a:p>
          <a:p>
            <a:r>
              <a:rPr lang="en-US" dirty="0"/>
              <a:t>The data is stored in the form of collections</a:t>
            </a:r>
            <a:r>
              <a:rPr lang="en-US" dirty="0" smtClean="0"/>
              <a:t>.</a:t>
            </a:r>
          </a:p>
          <a:p>
            <a:r>
              <a:rPr lang="en-US" dirty="0"/>
              <a:t>The database is </a:t>
            </a:r>
            <a:r>
              <a:rPr lang="en-US" dirty="0" smtClean="0"/>
              <a:t>schema less</a:t>
            </a:r>
          </a:p>
          <a:p>
            <a:r>
              <a:rPr lang="en-US" dirty="0"/>
              <a:t>The data is stored in the below pattern:</a:t>
            </a:r>
          </a:p>
          <a:p>
            <a:pPr marL="400050" lvl="1" indent="0">
              <a:buNone/>
            </a:pPr>
            <a:r>
              <a:rPr lang="en-US" dirty="0"/>
              <a:t>1) collections vs tables</a:t>
            </a:r>
          </a:p>
          <a:p>
            <a:pPr marL="400050" lvl="1" indent="0">
              <a:buNone/>
            </a:pPr>
            <a:r>
              <a:rPr lang="en-US" dirty="0"/>
              <a:t>2) documents(BSON) vs rows</a:t>
            </a:r>
          </a:p>
          <a:p>
            <a:pPr marL="400050" lvl="1" indent="0">
              <a:buNone/>
            </a:pPr>
            <a:r>
              <a:rPr lang="en-US" dirty="0"/>
              <a:t>3) fields vs columns</a:t>
            </a:r>
          </a:p>
          <a:p>
            <a:r>
              <a:rPr lang="en-US" dirty="0" smtClean="0"/>
              <a:t>The data is stored in the below pattern: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Database-</a:t>
            </a:r>
            <a:r>
              <a:rPr lang="en-US" dirty="0"/>
              <a:t>-&gt; Collections--&gt; </a:t>
            </a:r>
            <a:r>
              <a:rPr lang="en-US" dirty="0" smtClean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2767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1" y="471710"/>
            <a:ext cx="9866312" cy="798290"/>
          </a:xfrm>
        </p:spPr>
        <p:txBody>
          <a:bodyPr/>
          <a:lstStyle/>
          <a:p>
            <a:r>
              <a:rPr lang="en-US" dirty="0" smtClean="0"/>
              <a:t>Use of MongoDB in Big data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81100"/>
            <a:ext cx="8821744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607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Introduction to NOSQL:</vt:lpstr>
      <vt:lpstr>PowerPoint Presentation</vt:lpstr>
      <vt:lpstr>Introduction to JSON for doc databases.</vt:lpstr>
      <vt:lpstr>Examples:</vt:lpstr>
      <vt:lpstr>Data types in JSON:</vt:lpstr>
      <vt:lpstr>A complex JSON example:</vt:lpstr>
      <vt:lpstr>Introduction to MongoDB</vt:lpstr>
      <vt:lpstr>Use of MongoDB in Big data environment</vt:lpstr>
      <vt:lpstr>Instructions to setup Mongodb: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Shobhit Bhatnagar</dc:creator>
  <cp:lastModifiedBy>Shobhit Bhatnagar</cp:lastModifiedBy>
  <cp:revision>13</cp:revision>
  <dcterms:created xsi:type="dcterms:W3CDTF">2017-12-18T16:52:40Z</dcterms:created>
  <dcterms:modified xsi:type="dcterms:W3CDTF">2017-12-18T17:54:26Z</dcterms:modified>
</cp:coreProperties>
</file>