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30"/>
  </p:notesMasterIdLst>
  <p:sldIdLst>
    <p:sldId id="256" r:id="rId2"/>
    <p:sldId id="257" r:id="rId3"/>
    <p:sldId id="258" r:id="rId4"/>
    <p:sldId id="259" r:id="rId5"/>
    <p:sldId id="260" r:id="rId6"/>
    <p:sldId id="261" r:id="rId7"/>
    <p:sldId id="262" r:id="rId8"/>
    <p:sldId id="285" r:id="rId9"/>
    <p:sldId id="263" r:id="rId10"/>
    <p:sldId id="264" r:id="rId11"/>
    <p:sldId id="265" r:id="rId12"/>
    <p:sldId id="266" r:id="rId13"/>
    <p:sldId id="267" r:id="rId14"/>
    <p:sldId id="268" r:id="rId15"/>
    <p:sldId id="269" r:id="rId16"/>
    <p:sldId id="270" r:id="rId17"/>
    <p:sldId id="271" r:id="rId18"/>
    <p:sldId id="272" r:id="rId19"/>
    <p:sldId id="274" r:id="rId20"/>
    <p:sldId id="276" r:id="rId21"/>
    <p:sldId id="281" r:id="rId22"/>
    <p:sldId id="278" r:id="rId23"/>
    <p:sldId id="279" r:id="rId24"/>
    <p:sldId id="280" r:id="rId25"/>
    <p:sldId id="283" r:id="rId26"/>
    <p:sldId id="282" r:id="rId27"/>
    <p:sldId id="277"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varScale="1">
      <p:scale>
        <a:sx n="100" d="100"/>
        <a:sy n="100" d="100"/>
      </p:scale>
      <p:origin x="0" y="-4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3B680-4E0D-4DD3-B066-FCC9B058D717}" type="datetimeFigureOut">
              <a:rPr lang="en-US" smtClean="0"/>
              <a:t>11/18/2017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2AEC8-2B7C-4E56-87B2-57361911E031}" type="slidenum">
              <a:rPr lang="en-US" smtClean="0"/>
              <a:t>‹#›</a:t>
            </a:fld>
            <a:endParaRPr lang="en-US"/>
          </a:p>
        </p:txBody>
      </p:sp>
    </p:spTree>
    <p:extLst>
      <p:ext uri="{BB962C8B-B14F-4D97-AF65-F5344CB8AC3E}">
        <p14:creationId xmlns:p14="http://schemas.microsoft.com/office/powerpoint/2010/main" val="3025353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2AEC8-2B7C-4E56-87B2-57361911E031}" type="slidenum">
              <a:rPr lang="en-US" smtClean="0"/>
              <a:t>2</a:t>
            </a:fld>
            <a:endParaRPr lang="en-US"/>
          </a:p>
        </p:txBody>
      </p:sp>
    </p:spTree>
    <p:extLst>
      <p:ext uri="{BB962C8B-B14F-4D97-AF65-F5344CB8AC3E}">
        <p14:creationId xmlns:p14="http://schemas.microsoft.com/office/powerpoint/2010/main" val="37818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A504BBD-78F2-44EE-9D68-F1346FB5392C}" type="datetimeFigureOut">
              <a:rPr lang="en-US" smtClean="0"/>
              <a:t>11/18/2017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241548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04BBD-78F2-44EE-9D68-F1346FB5392C}"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4738086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04BBD-78F2-44EE-9D68-F1346FB5392C}"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40178661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04BBD-78F2-44EE-9D68-F1346FB5392C}"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7383-68BF-4FE0-BA5C-A1AC2FE775F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925162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04BBD-78F2-44EE-9D68-F1346FB5392C}"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10155127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A504BBD-78F2-44EE-9D68-F1346FB5392C}" type="datetimeFigureOut">
              <a:rPr lang="en-US" smtClean="0"/>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69709704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A504BBD-78F2-44EE-9D68-F1346FB5392C}" type="datetimeFigureOut">
              <a:rPr lang="en-US" smtClean="0"/>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281367707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04BBD-78F2-44EE-9D68-F1346FB5392C}"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62066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04BBD-78F2-44EE-9D68-F1346FB5392C}"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130716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504BBD-78F2-44EE-9D68-F1346FB5392C}"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374962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504BBD-78F2-44EE-9D68-F1346FB5392C}" type="datetimeFigureOut">
              <a:rPr lang="en-US" smtClean="0"/>
              <a:t>11/18/2017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377165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504BBD-78F2-44EE-9D68-F1346FB5392C}"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80791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504BBD-78F2-44EE-9D68-F1346FB5392C}" type="datetimeFigureOut">
              <a:rPr lang="en-US" smtClean="0"/>
              <a:t>11/18/2017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16691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504BBD-78F2-44EE-9D68-F1346FB5392C}" type="datetimeFigureOut">
              <a:rPr lang="en-US" smtClean="0"/>
              <a:t>11/18/2017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344034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504BBD-78F2-44EE-9D68-F1346FB5392C}" type="datetimeFigureOut">
              <a:rPr lang="en-US" smtClean="0"/>
              <a:t>11/18/2017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144437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04BBD-78F2-44EE-9D68-F1346FB5392C}"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20571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504BBD-78F2-44EE-9D68-F1346FB5392C}" type="datetimeFigureOut">
              <a:rPr lang="en-US" smtClean="0"/>
              <a:t>11/18/2017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517383-68BF-4FE0-BA5C-A1AC2FE775FA}" type="slidenum">
              <a:rPr lang="en-US" smtClean="0"/>
              <a:t>‹#›</a:t>
            </a:fld>
            <a:endParaRPr lang="en-US"/>
          </a:p>
        </p:txBody>
      </p:sp>
    </p:spTree>
    <p:extLst>
      <p:ext uri="{BB962C8B-B14F-4D97-AF65-F5344CB8AC3E}">
        <p14:creationId xmlns:p14="http://schemas.microsoft.com/office/powerpoint/2010/main" val="5101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504BBD-78F2-44EE-9D68-F1346FB5392C}" type="datetimeFigureOut">
              <a:rPr lang="en-US" smtClean="0"/>
              <a:t>11/18/2017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517383-68BF-4FE0-BA5C-A1AC2FE775FA}" type="slidenum">
              <a:rPr lang="en-US" smtClean="0"/>
              <a:t>‹#›</a:t>
            </a:fld>
            <a:endParaRPr lang="en-US"/>
          </a:p>
        </p:txBody>
      </p:sp>
    </p:spTree>
    <p:extLst>
      <p:ext uri="{BB962C8B-B14F-4D97-AF65-F5344CB8AC3E}">
        <p14:creationId xmlns:p14="http://schemas.microsoft.com/office/powerpoint/2010/main" val="2449383924"/>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3787" y="1377538"/>
            <a:ext cx="9466613" cy="2250963"/>
          </a:xfrm>
        </p:spPr>
        <p:txBody>
          <a:bodyPr>
            <a:normAutofit/>
          </a:bodyPr>
          <a:lstStyle/>
          <a:p>
            <a:r>
              <a:rPr lang="en-US" sz="5000" dirty="0" smtClean="0">
                <a:solidFill>
                  <a:schemeClr val="bg1"/>
                </a:solidFill>
              </a:rPr>
              <a:t>Machine Learning foundation</a:t>
            </a:r>
            <a:endParaRPr lang="en-US" sz="5000" dirty="0">
              <a:solidFill>
                <a:schemeClr val="bg1"/>
              </a:solidFill>
            </a:endParaRPr>
          </a:p>
        </p:txBody>
      </p:sp>
    </p:spTree>
    <p:extLst>
      <p:ext uri="{BB962C8B-B14F-4D97-AF65-F5344CB8AC3E}">
        <p14:creationId xmlns:p14="http://schemas.microsoft.com/office/powerpoint/2010/main" val="84104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solidFill>
                  <a:schemeClr val="bg1"/>
                </a:solidFill>
              </a:rPr>
              <a:t>Some common machine learning algorithms</a:t>
            </a:r>
            <a:endParaRPr lang="en-US" sz="3500" dirty="0">
              <a:solidFill>
                <a:schemeClr val="bg1"/>
              </a:solidFill>
            </a:endParaRPr>
          </a:p>
        </p:txBody>
      </p:sp>
      <p:sp>
        <p:nvSpPr>
          <p:cNvPr id="5" name="Rectangle 4"/>
          <p:cNvSpPr/>
          <p:nvPr/>
        </p:nvSpPr>
        <p:spPr>
          <a:xfrm>
            <a:off x="3757758" y="1864425"/>
            <a:ext cx="2018805" cy="117565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Supervised ML</a:t>
            </a:r>
            <a:endParaRPr lang="en-US" dirty="0"/>
          </a:p>
        </p:txBody>
      </p:sp>
      <p:sp>
        <p:nvSpPr>
          <p:cNvPr id="6" name="Rectangle 5"/>
          <p:cNvSpPr/>
          <p:nvPr/>
        </p:nvSpPr>
        <p:spPr>
          <a:xfrm>
            <a:off x="9153897" y="1864425"/>
            <a:ext cx="2018805" cy="117565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Unsupervised ML</a:t>
            </a:r>
            <a:endParaRPr lang="en-US" dirty="0"/>
          </a:p>
        </p:txBody>
      </p:sp>
      <p:sp>
        <p:nvSpPr>
          <p:cNvPr id="7" name="Oval 6"/>
          <p:cNvSpPr/>
          <p:nvPr/>
        </p:nvSpPr>
        <p:spPr>
          <a:xfrm>
            <a:off x="2244253" y="4217709"/>
            <a:ext cx="1935678" cy="67689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Linear Regression</a:t>
            </a:r>
            <a:endParaRPr lang="en-US" dirty="0"/>
          </a:p>
        </p:txBody>
      </p:sp>
      <p:sp>
        <p:nvSpPr>
          <p:cNvPr id="8" name="Oval 7"/>
          <p:cNvSpPr/>
          <p:nvPr/>
        </p:nvSpPr>
        <p:spPr>
          <a:xfrm>
            <a:off x="196358" y="4241460"/>
            <a:ext cx="1935678" cy="67689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KNN</a:t>
            </a:r>
            <a:endParaRPr lang="en-US" dirty="0"/>
          </a:p>
        </p:txBody>
      </p:sp>
      <p:sp>
        <p:nvSpPr>
          <p:cNvPr id="9" name="Oval 8"/>
          <p:cNvSpPr/>
          <p:nvPr/>
        </p:nvSpPr>
        <p:spPr>
          <a:xfrm>
            <a:off x="4292148" y="4201881"/>
            <a:ext cx="1935678" cy="67689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Regression</a:t>
            </a:r>
            <a:endParaRPr lang="en-US" dirty="0"/>
          </a:p>
        </p:txBody>
      </p:sp>
      <p:sp>
        <p:nvSpPr>
          <p:cNvPr id="10" name="Oval 9"/>
          <p:cNvSpPr/>
          <p:nvPr/>
        </p:nvSpPr>
        <p:spPr>
          <a:xfrm>
            <a:off x="6340043" y="4201881"/>
            <a:ext cx="1935678" cy="676893"/>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Trees</a:t>
            </a:r>
            <a:endParaRPr lang="en-US" dirty="0"/>
          </a:p>
        </p:txBody>
      </p:sp>
      <p:sp>
        <p:nvSpPr>
          <p:cNvPr id="11" name="Oval 10"/>
          <p:cNvSpPr/>
          <p:nvPr/>
        </p:nvSpPr>
        <p:spPr>
          <a:xfrm>
            <a:off x="9237024" y="4201884"/>
            <a:ext cx="1935678" cy="676893"/>
          </a:xfrm>
          <a:prstGeom prst="ellipse">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Clustering</a:t>
            </a:r>
            <a:endParaRPr lang="en-US" dirty="0">
              <a:solidFill>
                <a:schemeClr val="bg1"/>
              </a:solidFill>
            </a:endParaRPr>
          </a:p>
        </p:txBody>
      </p:sp>
      <p:cxnSp>
        <p:nvCxnSpPr>
          <p:cNvPr id="13" name="Straight Arrow Connector 12"/>
          <p:cNvCxnSpPr>
            <a:stCxn id="5" idx="2"/>
            <a:endCxn id="8" idx="0"/>
          </p:cNvCxnSpPr>
          <p:nvPr/>
        </p:nvCxnSpPr>
        <p:spPr>
          <a:xfrm flipH="1">
            <a:off x="1164197" y="3040082"/>
            <a:ext cx="3602964" cy="12013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7" idx="0"/>
          </p:cNvCxnSpPr>
          <p:nvPr/>
        </p:nvCxnSpPr>
        <p:spPr>
          <a:xfrm flipH="1">
            <a:off x="3212092" y="3040082"/>
            <a:ext cx="1555069" cy="11776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9" idx="0"/>
          </p:cNvCxnSpPr>
          <p:nvPr/>
        </p:nvCxnSpPr>
        <p:spPr>
          <a:xfrm>
            <a:off x="4767161" y="3040082"/>
            <a:ext cx="492826" cy="116179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10" idx="0"/>
          </p:cNvCxnSpPr>
          <p:nvPr/>
        </p:nvCxnSpPr>
        <p:spPr>
          <a:xfrm>
            <a:off x="4767161" y="3040082"/>
            <a:ext cx="2540721" cy="116179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11" idx="0"/>
          </p:cNvCxnSpPr>
          <p:nvPr/>
        </p:nvCxnSpPr>
        <p:spPr>
          <a:xfrm>
            <a:off x="10163300" y="3040082"/>
            <a:ext cx="41563" cy="1161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54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0266"/>
          </a:xfrm>
        </p:spPr>
        <p:txBody>
          <a:bodyPr/>
          <a:lstStyle/>
          <a:p>
            <a:pPr algn="ctr"/>
            <a:r>
              <a:rPr lang="en-US" dirty="0">
                <a:solidFill>
                  <a:schemeClr val="bg1"/>
                </a:solidFill>
              </a:rPr>
              <a:t>K-nearest neighbors</a:t>
            </a:r>
          </a:p>
        </p:txBody>
      </p:sp>
      <p:sp>
        <p:nvSpPr>
          <p:cNvPr id="3" name="TextBox 2"/>
          <p:cNvSpPr txBox="1"/>
          <p:nvPr/>
        </p:nvSpPr>
        <p:spPr>
          <a:xfrm>
            <a:off x="1141413" y="1674420"/>
            <a:ext cx="9905998" cy="4247317"/>
          </a:xfrm>
          <a:prstGeom prst="rect">
            <a:avLst/>
          </a:prstGeom>
          <a:noFill/>
        </p:spPr>
        <p:txBody>
          <a:bodyPr wrap="square" rtlCol="0">
            <a:spAutoFit/>
          </a:bodyPr>
          <a:lstStyle/>
          <a:p>
            <a:r>
              <a:rPr lang="en-US" dirty="0">
                <a:solidFill>
                  <a:schemeClr val="bg1"/>
                </a:solidFill>
              </a:rPr>
              <a:t>1) KNN can be used for both classification and regression predictive problems.</a:t>
            </a:r>
          </a:p>
          <a:p>
            <a:endParaRPr lang="en-US" dirty="0"/>
          </a:p>
          <a:p>
            <a:r>
              <a:rPr lang="en-US" dirty="0">
                <a:solidFill>
                  <a:schemeClr val="bg1"/>
                </a:solidFill>
              </a:rPr>
              <a:t>2) The algorithm is based on the concepts of Euclidian distance which is the distance between two data points</a:t>
            </a:r>
            <a:r>
              <a:rPr lang="en-US" dirty="0" smtClean="0">
                <a:solidFill>
                  <a:schemeClr val="bg1"/>
                </a:solidFill>
              </a:rPr>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a:solidFill>
                  <a:schemeClr val="bg1"/>
                </a:solidFill>
              </a:rPr>
              <a:t>3) Based on the distance between the out of sample </a:t>
            </a:r>
            <a:r>
              <a:rPr lang="en-US" dirty="0" smtClean="0">
                <a:solidFill>
                  <a:schemeClr val="bg1"/>
                </a:solidFill>
              </a:rPr>
              <a:t>data point </a:t>
            </a:r>
            <a:r>
              <a:rPr lang="en-US" dirty="0">
                <a:solidFill>
                  <a:schemeClr val="bg1"/>
                </a:solidFill>
              </a:rPr>
              <a:t>and the existing class data point we can identify that under which class the out of sample data point falls.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528" y="2654105"/>
            <a:ext cx="3377184" cy="2225040"/>
          </a:xfrm>
          <a:prstGeom prst="rect">
            <a:avLst/>
          </a:prstGeom>
        </p:spPr>
      </p:pic>
    </p:spTree>
    <p:extLst>
      <p:ext uri="{BB962C8B-B14F-4D97-AF65-F5344CB8AC3E}">
        <p14:creationId xmlns:p14="http://schemas.microsoft.com/office/powerpoint/2010/main" val="396409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544" y="828733"/>
            <a:ext cx="5001323" cy="2467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633" y="3563338"/>
            <a:ext cx="4839375" cy="26292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2963357" y="253218"/>
            <a:ext cx="1061829" cy="400110"/>
          </a:xfrm>
          <a:prstGeom prst="rect">
            <a:avLst/>
          </a:prstGeom>
          <a:noFill/>
        </p:spPr>
        <p:txBody>
          <a:bodyPr wrap="none" rtlCol="0">
            <a:spAutoFit/>
          </a:bodyPr>
          <a:lstStyle/>
          <a:p>
            <a:r>
              <a:rPr lang="en-US" sz="2000" b="1" dirty="0" smtClean="0">
                <a:solidFill>
                  <a:schemeClr val="bg1"/>
                </a:solidFill>
              </a:rPr>
              <a:t>Figure 1</a:t>
            </a:r>
            <a:endParaRPr lang="en-US" sz="2000" b="1" dirty="0">
              <a:solidFill>
                <a:schemeClr val="bg1"/>
              </a:solidFill>
            </a:endParaRPr>
          </a:p>
        </p:txBody>
      </p:sp>
      <p:sp>
        <p:nvSpPr>
          <p:cNvPr id="8" name="TextBox 7"/>
          <p:cNvSpPr txBox="1"/>
          <p:nvPr/>
        </p:nvSpPr>
        <p:spPr>
          <a:xfrm>
            <a:off x="8182472" y="2926720"/>
            <a:ext cx="1061829" cy="400110"/>
          </a:xfrm>
          <a:prstGeom prst="rect">
            <a:avLst/>
          </a:prstGeom>
          <a:noFill/>
        </p:spPr>
        <p:txBody>
          <a:bodyPr wrap="none" rtlCol="0">
            <a:spAutoFit/>
          </a:bodyPr>
          <a:lstStyle/>
          <a:p>
            <a:r>
              <a:rPr lang="en-US" sz="2000" b="1" dirty="0" smtClean="0">
                <a:solidFill>
                  <a:schemeClr val="bg1"/>
                </a:solidFill>
              </a:rPr>
              <a:t>Figure 2</a:t>
            </a:r>
            <a:endParaRPr lang="en-US" sz="2000" b="1" dirty="0">
              <a:solidFill>
                <a:schemeClr val="bg1"/>
              </a:solidFill>
            </a:endParaRPr>
          </a:p>
        </p:txBody>
      </p:sp>
    </p:spTree>
    <p:extLst>
      <p:ext uri="{BB962C8B-B14F-4D97-AF65-F5344CB8AC3E}">
        <p14:creationId xmlns:p14="http://schemas.microsoft.com/office/powerpoint/2010/main" val="241733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7626"/>
            <a:ext cx="9905998" cy="717452"/>
          </a:xfrm>
        </p:spPr>
        <p:txBody>
          <a:bodyPr>
            <a:normAutofit/>
          </a:bodyPr>
          <a:lstStyle/>
          <a:p>
            <a:pPr algn="ctr"/>
            <a:r>
              <a:rPr lang="en-US" dirty="0" smtClean="0">
                <a:solidFill>
                  <a:schemeClr val="bg1"/>
                </a:solidFill>
              </a:rPr>
              <a:t>Linear Regression</a:t>
            </a:r>
            <a:endParaRPr lang="en-US" dirty="0">
              <a:solidFill>
                <a:schemeClr val="bg1"/>
              </a:solidFill>
            </a:endParaRPr>
          </a:p>
        </p:txBody>
      </p:sp>
      <p:sp>
        <p:nvSpPr>
          <p:cNvPr id="3" name="TextBox 2"/>
          <p:cNvSpPr txBox="1"/>
          <p:nvPr/>
        </p:nvSpPr>
        <p:spPr>
          <a:xfrm>
            <a:off x="1231888" y="1308295"/>
            <a:ext cx="9725048" cy="4524315"/>
          </a:xfrm>
          <a:prstGeom prst="rect">
            <a:avLst/>
          </a:prstGeom>
          <a:noFill/>
        </p:spPr>
        <p:txBody>
          <a:bodyPr wrap="square" rtlCol="0">
            <a:spAutoFit/>
          </a:bodyPr>
          <a:lstStyle/>
          <a:p>
            <a:r>
              <a:rPr lang="en-US" dirty="0">
                <a:solidFill>
                  <a:schemeClr val="bg1"/>
                </a:solidFill>
              </a:rPr>
              <a:t>1) The algorithm is specially designed for Regression problems.</a:t>
            </a:r>
          </a:p>
          <a:p>
            <a:endParaRPr lang="en-US" dirty="0">
              <a:solidFill>
                <a:schemeClr val="bg1"/>
              </a:solidFill>
            </a:endParaRPr>
          </a:p>
          <a:p>
            <a:r>
              <a:rPr lang="en-US" dirty="0">
                <a:solidFill>
                  <a:schemeClr val="bg1"/>
                </a:solidFill>
              </a:rPr>
              <a:t>2) No tuning parameter is required as required in KNN(value of K)</a:t>
            </a:r>
          </a:p>
          <a:p>
            <a:endParaRPr lang="en-US" dirty="0">
              <a:solidFill>
                <a:schemeClr val="bg1"/>
              </a:solidFill>
            </a:endParaRPr>
          </a:p>
          <a:p>
            <a:r>
              <a:rPr lang="en-US" dirty="0">
                <a:solidFill>
                  <a:schemeClr val="bg1"/>
                </a:solidFill>
              </a:rPr>
              <a:t>3) The algorithm works great for features and Response which are linear in </a:t>
            </a:r>
            <a:r>
              <a:rPr lang="en-US" dirty="0" smtClean="0">
                <a:solidFill>
                  <a:schemeClr val="bg1"/>
                </a:solidFill>
              </a:rPr>
              <a:t>nature</a:t>
            </a:r>
            <a:r>
              <a:rPr lang="en-US" dirty="0">
                <a:solidFill>
                  <a:schemeClr val="bg1"/>
                </a:solidFill>
              </a:rPr>
              <a:t>.</a:t>
            </a:r>
          </a:p>
          <a:p>
            <a:endParaRPr lang="en-US" dirty="0">
              <a:solidFill>
                <a:schemeClr val="bg1"/>
              </a:solidFill>
            </a:endParaRPr>
          </a:p>
          <a:p>
            <a:r>
              <a:rPr lang="en-US" dirty="0">
                <a:solidFill>
                  <a:schemeClr val="bg1"/>
                </a:solidFill>
              </a:rPr>
              <a:t>4) The algorithm is based on the concept of Least squared distance criteria</a:t>
            </a:r>
            <a:r>
              <a:rPr lang="en-US" dirty="0" smtClean="0">
                <a:solidFill>
                  <a:schemeClr val="bg1"/>
                </a:solidFill>
              </a:rPr>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8854" y="3461015"/>
            <a:ext cx="4811116" cy="30554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352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134" y="942975"/>
            <a:ext cx="6753225" cy="4972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142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8507"/>
            <a:ext cx="9905998" cy="652142"/>
          </a:xfrm>
        </p:spPr>
        <p:txBody>
          <a:bodyPr/>
          <a:lstStyle/>
          <a:p>
            <a:pPr algn="ctr"/>
            <a:r>
              <a:rPr lang="en-US" dirty="0" smtClean="0">
                <a:solidFill>
                  <a:schemeClr val="bg1"/>
                </a:solidFill>
              </a:rPr>
              <a:t>Logistic Regression</a:t>
            </a:r>
            <a:endParaRPr lang="en-US" dirty="0">
              <a:solidFill>
                <a:schemeClr val="bg1"/>
              </a:solidFill>
            </a:endParaRPr>
          </a:p>
        </p:txBody>
      </p:sp>
      <p:sp>
        <p:nvSpPr>
          <p:cNvPr id="3" name="TextBox 2"/>
          <p:cNvSpPr txBox="1"/>
          <p:nvPr/>
        </p:nvSpPr>
        <p:spPr>
          <a:xfrm>
            <a:off x="1141413" y="1246909"/>
            <a:ext cx="9905998" cy="5355312"/>
          </a:xfrm>
          <a:prstGeom prst="rect">
            <a:avLst/>
          </a:prstGeom>
          <a:noFill/>
        </p:spPr>
        <p:txBody>
          <a:bodyPr wrap="square" rtlCol="0">
            <a:spAutoFit/>
          </a:bodyPr>
          <a:lstStyle/>
          <a:p>
            <a:pPr marL="342900" indent="-342900">
              <a:buAutoNum type="arabicParenR"/>
            </a:pPr>
            <a:r>
              <a:rPr lang="en-US" dirty="0" smtClean="0">
                <a:solidFill>
                  <a:schemeClr val="bg1"/>
                </a:solidFill>
              </a:rPr>
              <a:t>It’s a regression technique which is used to predict the output which is binary in nature.</a:t>
            </a:r>
          </a:p>
          <a:p>
            <a:pPr marL="342900" indent="-342900">
              <a:buAutoNum type="arabicParenR"/>
            </a:pPr>
            <a:endParaRPr lang="en-US" dirty="0" smtClean="0">
              <a:solidFill>
                <a:schemeClr val="bg1"/>
              </a:solidFill>
            </a:endParaRPr>
          </a:p>
          <a:p>
            <a:pPr marL="342900" indent="-342900">
              <a:buAutoNum type="arabicParenR"/>
            </a:pPr>
            <a:r>
              <a:rPr lang="en-US" dirty="0">
                <a:solidFill>
                  <a:schemeClr val="bg1"/>
                </a:solidFill>
              </a:rPr>
              <a:t> </a:t>
            </a:r>
            <a:r>
              <a:rPr lang="en-US" dirty="0" smtClean="0">
                <a:solidFill>
                  <a:schemeClr val="bg1"/>
                </a:solidFill>
              </a:rPr>
              <a:t>The dependent and independent variables in the technique does not produce a straight line.</a:t>
            </a:r>
          </a:p>
          <a:p>
            <a:pPr marL="342900" indent="-342900">
              <a:buAutoNum type="arabicParenR"/>
            </a:pPr>
            <a:endParaRPr lang="en-US" dirty="0" smtClean="0">
              <a:solidFill>
                <a:schemeClr val="bg1"/>
              </a:solidFill>
            </a:endParaRPr>
          </a:p>
          <a:p>
            <a:pPr marL="342900" indent="-342900">
              <a:buAutoNum type="arabicParenR"/>
            </a:pPr>
            <a:r>
              <a:rPr lang="en-US" dirty="0" smtClean="0">
                <a:solidFill>
                  <a:schemeClr val="bg1"/>
                </a:solidFill>
              </a:rPr>
              <a:t>The output is calculated using probability which is derived by using linear regression equation.</a:t>
            </a:r>
          </a:p>
          <a:p>
            <a:pPr marL="342900" indent="-342900">
              <a:buAutoNum type="arabicParenR"/>
            </a:pPr>
            <a:endParaRPr lang="en-US" dirty="0" smtClean="0">
              <a:solidFill>
                <a:schemeClr val="bg1"/>
              </a:solidFill>
            </a:endParaRPr>
          </a:p>
          <a:p>
            <a:pPr marL="342900" indent="-342900">
              <a:buAutoNum type="arabicParenR"/>
            </a:pPr>
            <a:r>
              <a:rPr lang="en-US" dirty="0" smtClean="0">
                <a:solidFill>
                  <a:schemeClr val="bg1"/>
                </a:solidFill>
              </a:rPr>
              <a:t>The final generated curve is in the form of sigmoid function.</a:t>
            </a:r>
          </a:p>
          <a:p>
            <a:endParaRPr lang="en-US" dirty="0" smtClean="0">
              <a:solidFill>
                <a:schemeClr val="bg1"/>
              </a:solidFill>
            </a:endParaRPr>
          </a:p>
          <a:p>
            <a:endParaRPr lang="en-US" dirty="0">
              <a:solidFill>
                <a:schemeClr val="bg1"/>
              </a:solidFill>
            </a:endParaRPr>
          </a:p>
          <a:p>
            <a:pPr marL="342900" indent="-342900">
              <a:buAutoNum type="arabicParenR"/>
            </a:pPr>
            <a:endParaRPr lang="en-US" dirty="0" smtClean="0">
              <a:solidFill>
                <a:schemeClr val="bg1"/>
              </a:solidFill>
            </a:endParaRPr>
          </a:p>
          <a:p>
            <a:pPr marL="342900" indent="-342900">
              <a:buAutoNum type="arabicParenR"/>
            </a:pPr>
            <a:endParaRPr lang="en-US" dirty="0">
              <a:solidFill>
                <a:schemeClr val="bg1"/>
              </a:solidFill>
            </a:endParaRPr>
          </a:p>
          <a:p>
            <a:pPr marL="342900" indent="-342900">
              <a:buAutoNum type="arabicParenR"/>
            </a:pPr>
            <a:endParaRPr lang="en-US" dirty="0" smtClean="0">
              <a:solidFill>
                <a:schemeClr val="bg1"/>
              </a:solidFill>
            </a:endParaRPr>
          </a:p>
          <a:p>
            <a:pPr marL="342900" indent="-342900">
              <a:buAutoNum type="arabicParenR"/>
            </a:pPr>
            <a:endParaRPr lang="en-US" dirty="0">
              <a:solidFill>
                <a:schemeClr val="bg1"/>
              </a:solidFill>
            </a:endParaRPr>
          </a:p>
          <a:p>
            <a:pPr marL="342900" indent="-342900">
              <a:buAutoNum type="arabicParenR"/>
            </a:pPr>
            <a:endParaRPr lang="en-US" dirty="0" smtClean="0">
              <a:solidFill>
                <a:schemeClr val="bg1"/>
              </a:solidFill>
            </a:endParaRPr>
          </a:p>
          <a:p>
            <a:pPr marL="342900" indent="-342900">
              <a:buAutoNum type="arabicParenR"/>
            </a:pPr>
            <a:endParaRPr lang="en-US" dirty="0">
              <a:solidFill>
                <a:schemeClr val="bg1"/>
              </a:solidFill>
            </a:endParaRPr>
          </a:p>
          <a:p>
            <a:pPr marL="342900" indent="-342900">
              <a:buAutoNum type="arabicParenR"/>
            </a:pPr>
            <a:endParaRPr lang="en-US" dirty="0" smtClean="0">
              <a:solidFill>
                <a:schemeClr val="bg1"/>
              </a:solidFill>
            </a:endParaRPr>
          </a:p>
          <a:p>
            <a:pPr marL="342900" indent="-342900">
              <a:buAutoNum type="arabicParenR"/>
            </a:pPr>
            <a:endParaRPr lang="en-US" dirty="0">
              <a:solidFill>
                <a:schemeClr val="bg1"/>
              </a:solidFill>
            </a:endParaRPr>
          </a:p>
          <a:p>
            <a:pPr marL="342900" indent="-342900">
              <a:buAutoNum type="arabicParenR"/>
            </a:pPr>
            <a:endParaRPr lang="en-US" dirty="0" smtClean="0">
              <a:solidFill>
                <a:schemeClr val="bg1"/>
              </a:solidFill>
            </a:endParaRPr>
          </a:p>
          <a:p>
            <a:endParaRPr lang="en-US" dirty="0" smtClean="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645" y="3467595"/>
            <a:ext cx="5439534" cy="30339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515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63" y="274133"/>
            <a:ext cx="9905998" cy="640266"/>
          </a:xfrm>
        </p:spPr>
        <p:txBody>
          <a:bodyPr/>
          <a:lstStyle/>
          <a:p>
            <a:pPr algn="ctr"/>
            <a:r>
              <a:rPr lang="en-US" dirty="0" smtClean="0">
                <a:solidFill>
                  <a:schemeClr val="bg1"/>
                </a:solidFill>
              </a:rPr>
              <a:t>Decision trees</a:t>
            </a:r>
            <a:endParaRPr lang="en-US" dirty="0">
              <a:solidFill>
                <a:schemeClr val="bg1"/>
              </a:solidFill>
            </a:endParaRPr>
          </a:p>
        </p:txBody>
      </p:sp>
      <p:sp>
        <p:nvSpPr>
          <p:cNvPr id="3" name="TextBox 2"/>
          <p:cNvSpPr txBox="1"/>
          <p:nvPr/>
        </p:nvSpPr>
        <p:spPr>
          <a:xfrm>
            <a:off x="795647" y="1223158"/>
            <a:ext cx="10711543" cy="1200329"/>
          </a:xfrm>
          <a:prstGeom prst="rect">
            <a:avLst/>
          </a:prstGeom>
          <a:noFill/>
        </p:spPr>
        <p:txBody>
          <a:bodyPr wrap="square" rtlCol="0">
            <a:spAutoFit/>
          </a:bodyPr>
          <a:lstStyle/>
          <a:p>
            <a:pPr marL="342900" indent="-342900">
              <a:buAutoNum type="arabicParenR"/>
            </a:pPr>
            <a:r>
              <a:rPr lang="en-US" dirty="0" smtClean="0">
                <a:solidFill>
                  <a:schemeClr val="bg1"/>
                </a:solidFill>
              </a:rPr>
              <a:t>The algorithm is mostly used for classification problems.</a:t>
            </a:r>
          </a:p>
          <a:p>
            <a:pPr marL="342900" indent="-342900">
              <a:buAutoNum type="arabicParenR"/>
            </a:pPr>
            <a:r>
              <a:rPr lang="en-US" dirty="0" smtClean="0">
                <a:solidFill>
                  <a:schemeClr val="bg1"/>
                </a:solidFill>
              </a:rPr>
              <a:t>The algorithm is based on two mathematical concepts which are:</a:t>
            </a:r>
          </a:p>
          <a:p>
            <a:pPr marL="742950" lvl="1" indent="-285750">
              <a:buFont typeface="Arial" panose="020B0604020202020204" pitchFamily="34" charset="0"/>
              <a:buChar char="•"/>
            </a:pPr>
            <a:r>
              <a:rPr lang="en-US" dirty="0" smtClean="0">
                <a:solidFill>
                  <a:schemeClr val="bg1"/>
                </a:solidFill>
              </a:rPr>
              <a:t>Entropy </a:t>
            </a:r>
          </a:p>
          <a:p>
            <a:pPr marL="742950" lvl="1" indent="-285750">
              <a:buFont typeface="Arial" panose="020B0604020202020204" pitchFamily="34" charset="0"/>
              <a:buChar char="•"/>
            </a:pPr>
            <a:r>
              <a:rPr lang="en-US" dirty="0" smtClean="0">
                <a:solidFill>
                  <a:schemeClr val="bg1"/>
                </a:solidFill>
              </a:rPr>
              <a:t>Information Gain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904" y="3806785"/>
            <a:ext cx="5000625" cy="291465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878774" y="2423487"/>
            <a:ext cx="10144887" cy="1200329"/>
          </a:xfrm>
          <a:prstGeom prst="rect">
            <a:avLst/>
          </a:prstGeom>
          <a:noFill/>
        </p:spPr>
        <p:txBody>
          <a:bodyPr wrap="square" rtlCol="0">
            <a:spAutoFit/>
          </a:bodyPr>
          <a:lstStyle/>
          <a:p>
            <a:r>
              <a:rPr lang="en-US" dirty="0" smtClean="0">
                <a:solidFill>
                  <a:schemeClr val="bg1"/>
                </a:solidFill>
              </a:rPr>
              <a:t>3) In this algorithm the depth of tree and the nodes / leaves decides the accuracy of the prediction based on out of sample data.</a:t>
            </a:r>
          </a:p>
          <a:p>
            <a:r>
              <a:rPr lang="en-US" dirty="0" smtClean="0">
                <a:solidFill>
                  <a:schemeClr val="bg1"/>
                </a:solidFill>
              </a:rPr>
              <a:t>4) The algorithm is a top down approach which is developed by </a:t>
            </a:r>
            <a:r>
              <a:rPr lang="en-US" dirty="0">
                <a:solidFill>
                  <a:schemeClr val="bg1"/>
                </a:solidFill>
              </a:rPr>
              <a:t>partitioning the data into subsets that contain instances with similar values (homogenous)</a:t>
            </a:r>
          </a:p>
        </p:txBody>
      </p:sp>
    </p:spTree>
    <p:extLst>
      <p:ext uri="{BB962C8B-B14F-4D97-AF65-F5344CB8AC3E}">
        <p14:creationId xmlns:p14="http://schemas.microsoft.com/office/powerpoint/2010/main" val="3221853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288" y="476015"/>
            <a:ext cx="9905998" cy="474012"/>
          </a:xfrm>
        </p:spPr>
        <p:txBody>
          <a:bodyPr>
            <a:normAutofit fontScale="90000"/>
          </a:bodyPr>
          <a:lstStyle/>
          <a:p>
            <a:pPr algn="ctr"/>
            <a:r>
              <a:rPr lang="en-US" dirty="0" smtClean="0">
                <a:solidFill>
                  <a:schemeClr val="bg1"/>
                </a:solidFill>
              </a:rPr>
              <a:t>Clustering ALGORITHM</a:t>
            </a:r>
            <a:r>
              <a:rPr lang="en-US" dirty="0" smtClean="0"/>
              <a:t/>
            </a:r>
            <a:br>
              <a:rPr lang="en-US" dirty="0" smtClean="0"/>
            </a:br>
            <a:endParaRPr lang="en-US" dirty="0"/>
          </a:p>
        </p:txBody>
      </p:sp>
      <p:sp>
        <p:nvSpPr>
          <p:cNvPr id="3" name="TextBox 2"/>
          <p:cNvSpPr txBox="1"/>
          <p:nvPr/>
        </p:nvSpPr>
        <p:spPr>
          <a:xfrm>
            <a:off x="641267" y="950027"/>
            <a:ext cx="10913424" cy="2862322"/>
          </a:xfrm>
          <a:prstGeom prst="rect">
            <a:avLst/>
          </a:prstGeom>
          <a:noFill/>
        </p:spPr>
        <p:txBody>
          <a:bodyPr wrap="square" rtlCol="0">
            <a:spAutoFit/>
          </a:bodyPr>
          <a:lstStyle/>
          <a:p>
            <a:pPr marL="342900" indent="-342900">
              <a:buAutoNum type="arabicParenR"/>
            </a:pPr>
            <a:r>
              <a:rPr lang="en-US" dirty="0" smtClean="0">
                <a:solidFill>
                  <a:schemeClr val="bg1"/>
                </a:solidFill>
              </a:rPr>
              <a:t>This algorithm is used to identify the patterns in the unlabeled data and based on that it predicts the nature of out of sample data.</a:t>
            </a:r>
          </a:p>
          <a:p>
            <a:pPr marL="342900" indent="-342900">
              <a:buAutoNum type="arabicParenR"/>
            </a:pPr>
            <a:r>
              <a:rPr lang="en-US" dirty="0">
                <a:solidFill>
                  <a:schemeClr val="bg1"/>
                </a:solidFill>
              </a:rPr>
              <a:t> </a:t>
            </a:r>
            <a:r>
              <a:rPr lang="en-US" dirty="0" smtClean="0">
                <a:solidFill>
                  <a:schemeClr val="bg1"/>
                </a:solidFill>
              </a:rPr>
              <a:t>In this algorithm in order to identify the patterns in data we use one of the popular algorithm which is K-means Clustering.</a:t>
            </a:r>
          </a:p>
          <a:p>
            <a:pPr marL="342900" indent="-342900">
              <a:buAutoNum type="arabicParenR"/>
            </a:pPr>
            <a:r>
              <a:rPr lang="en-US" dirty="0">
                <a:solidFill>
                  <a:schemeClr val="bg1"/>
                </a:solidFill>
              </a:rPr>
              <a:t> </a:t>
            </a:r>
            <a:r>
              <a:rPr lang="en-US" dirty="0" smtClean="0">
                <a:solidFill>
                  <a:schemeClr val="bg1"/>
                </a:solidFill>
              </a:rPr>
              <a:t>One of the best example of clustering is Market segmentation of customers.</a:t>
            </a:r>
            <a:r>
              <a:rPr lang="en-US" dirty="0" smtClean="0"/>
              <a:t> </a:t>
            </a:r>
            <a:r>
              <a:rPr lang="en-US" b="1" dirty="0" smtClean="0">
                <a:solidFill>
                  <a:srgbClr val="002060"/>
                </a:solidFill>
              </a:rPr>
              <a:t>Ex: </a:t>
            </a:r>
            <a:r>
              <a:rPr lang="en-US" b="1" dirty="0">
                <a:solidFill>
                  <a:srgbClr val="002060"/>
                </a:solidFill>
              </a:rPr>
              <a:t>Suppose, you are the head of a rental store and wish to understand preferences of your costumers to scale up your business. Is it possible for you to look at details of each costumer and devise a unique business strategy for each one of them? Definitely not. But, what you can do is to cluster all of your costumers into say 10 groups based on their purchasing habits and use a separate strategy for costumers in each of these 10 groups. And this is what we call clustering.</a:t>
            </a:r>
            <a:endParaRPr lang="en-US" b="1" dirty="0" smtClean="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524" y="3550722"/>
            <a:ext cx="4593195" cy="3135086"/>
          </a:xfrm>
          <a:prstGeom prst="rect">
            <a:avLst/>
          </a:prstGeom>
        </p:spPr>
      </p:pic>
    </p:spTree>
    <p:extLst>
      <p:ext uri="{BB962C8B-B14F-4D97-AF65-F5344CB8AC3E}">
        <p14:creationId xmlns:p14="http://schemas.microsoft.com/office/powerpoint/2010/main" val="372798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87768"/>
          </a:xfrm>
        </p:spPr>
        <p:txBody>
          <a:bodyPr>
            <a:normAutofit fontScale="90000"/>
          </a:bodyPr>
          <a:lstStyle/>
          <a:p>
            <a:r>
              <a:rPr lang="en-US" altLang="en-US" dirty="0">
                <a:solidFill>
                  <a:schemeClr val="bg1"/>
                </a:solidFill>
              </a:rPr>
              <a:t>How the K-Mean Clustering algorithm works?</a:t>
            </a:r>
            <a:r>
              <a:rPr lang="en-US" dirty="0" smtClean="0"/>
              <a:t/>
            </a:r>
            <a:br>
              <a:rPr lang="en-US" dirty="0" smtClean="0"/>
            </a:br>
            <a:endParaRPr lang="en-US" dirty="0"/>
          </a:p>
        </p:txBody>
      </p:sp>
      <p:pic>
        <p:nvPicPr>
          <p:cNvPr id="3" name="Picture 2" descr="K means clustering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597" y="1550720"/>
            <a:ext cx="5029200" cy="5181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433953" y="1550720"/>
            <a:ext cx="3990109" cy="3139321"/>
          </a:xfrm>
          <a:prstGeom prst="rect">
            <a:avLst/>
          </a:prstGeom>
          <a:noFill/>
        </p:spPr>
        <p:txBody>
          <a:bodyPr wrap="square" rtlCol="0">
            <a:spAutoFit/>
          </a:bodyPr>
          <a:lstStyle/>
          <a:p>
            <a:pPr marL="342900" indent="-342900">
              <a:buAutoNum type="arabicParenR"/>
            </a:pPr>
            <a:r>
              <a:rPr lang="en-US" dirty="0" smtClean="0">
                <a:solidFill>
                  <a:schemeClr val="bg1"/>
                </a:solidFill>
              </a:rPr>
              <a:t>Clustering is done by calculating the Euclidian distance between data points and centroids.</a:t>
            </a:r>
          </a:p>
          <a:p>
            <a:pPr marL="342900" indent="-342900">
              <a:buAutoNum type="arabicParenR"/>
            </a:pPr>
            <a:endParaRPr lang="en-US" dirty="0" smtClean="0">
              <a:solidFill>
                <a:schemeClr val="bg1"/>
              </a:solidFill>
            </a:endParaRPr>
          </a:p>
          <a:p>
            <a:pPr marL="342900" indent="-342900">
              <a:buAutoNum type="arabicParenR"/>
            </a:pPr>
            <a:r>
              <a:rPr lang="en-US" dirty="0" smtClean="0">
                <a:solidFill>
                  <a:schemeClr val="bg1"/>
                </a:solidFill>
              </a:rPr>
              <a:t>Mean of distances are done to get the next position of cluster.</a:t>
            </a:r>
          </a:p>
          <a:p>
            <a:pPr marL="342900" indent="-342900">
              <a:buAutoNum type="arabicParenR"/>
            </a:pPr>
            <a:endParaRPr lang="en-US" dirty="0" smtClean="0">
              <a:solidFill>
                <a:schemeClr val="bg1"/>
              </a:solidFill>
            </a:endParaRPr>
          </a:p>
          <a:p>
            <a:pPr marL="342900" indent="-342900">
              <a:buAutoNum type="arabicParenR"/>
            </a:pPr>
            <a:r>
              <a:rPr lang="en-US" dirty="0" smtClean="0">
                <a:solidFill>
                  <a:schemeClr val="bg1"/>
                </a:solidFill>
              </a:rPr>
              <a:t>Again the data points which are closed to centroid A are considered as Class A else Class B.</a:t>
            </a:r>
          </a:p>
          <a:p>
            <a:pPr marL="342900" indent="-342900">
              <a:buAutoNum type="arabicParenR"/>
            </a:pPr>
            <a:endParaRPr lang="en-US" dirty="0">
              <a:solidFill>
                <a:schemeClr val="bg1"/>
              </a:solidFill>
            </a:endParaRPr>
          </a:p>
        </p:txBody>
      </p:sp>
    </p:spTree>
    <p:extLst>
      <p:ext uri="{BB962C8B-B14F-4D97-AF65-F5344CB8AC3E}">
        <p14:creationId xmlns:p14="http://schemas.microsoft.com/office/powerpoint/2010/main" val="322622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786" y="97707"/>
            <a:ext cx="9905998" cy="887945"/>
          </a:xfrm>
        </p:spPr>
        <p:txBody>
          <a:bodyPr/>
          <a:lstStyle/>
          <a:p>
            <a:pPr algn="ctr"/>
            <a:r>
              <a:rPr lang="en-US" dirty="0" smtClean="0">
                <a:solidFill>
                  <a:schemeClr val="bg1"/>
                </a:solidFill>
              </a:rPr>
              <a:t>Data analytics and ml libraries:</a:t>
            </a:r>
            <a:endParaRPr lang="en-US" dirty="0">
              <a:solidFill>
                <a:schemeClr val="bg1"/>
              </a:solidFill>
            </a:endParaRPr>
          </a:p>
        </p:txBody>
      </p:sp>
      <p:sp>
        <p:nvSpPr>
          <p:cNvPr id="3" name="TextBox 2"/>
          <p:cNvSpPr txBox="1"/>
          <p:nvPr/>
        </p:nvSpPr>
        <p:spPr>
          <a:xfrm>
            <a:off x="926276" y="1151907"/>
            <a:ext cx="8894618" cy="2862322"/>
          </a:xfrm>
          <a:prstGeom prst="rect">
            <a:avLst/>
          </a:prstGeom>
          <a:noFill/>
        </p:spPr>
        <p:txBody>
          <a:bodyPr wrap="square" rtlCol="0">
            <a:spAutoFit/>
          </a:bodyPr>
          <a:lstStyle/>
          <a:p>
            <a:r>
              <a:rPr lang="en-US" dirty="0" smtClean="0">
                <a:solidFill>
                  <a:schemeClr val="bg1"/>
                </a:solidFill>
              </a:rPr>
              <a:t>There are various data analytics and machine learning libraries available in the market but the most powerful libraries are implemented in python language. Some of the best libraries which are used in this field are:</a:t>
            </a:r>
          </a:p>
          <a:p>
            <a:endParaRPr lang="en-US" dirty="0" smtClean="0">
              <a:solidFill>
                <a:schemeClr val="bg1"/>
              </a:solidFill>
            </a:endParaRPr>
          </a:p>
          <a:p>
            <a:pPr marL="342900" indent="-342900">
              <a:buAutoNum type="arabicParenR"/>
            </a:pPr>
            <a:r>
              <a:rPr lang="en-US" dirty="0" smtClean="0">
                <a:solidFill>
                  <a:schemeClr val="bg1"/>
                </a:solidFill>
              </a:rPr>
              <a:t>Pandas  </a:t>
            </a:r>
          </a:p>
          <a:p>
            <a:pPr marL="342900" indent="-342900">
              <a:buAutoNum type="arabicParenR"/>
            </a:pPr>
            <a:r>
              <a:rPr lang="en-US" dirty="0" smtClean="0">
                <a:solidFill>
                  <a:schemeClr val="bg1"/>
                </a:solidFill>
              </a:rPr>
              <a:t>Numpy</a:t>
            </a:r>
          </a:p>
          <a:p>
            <a:pPr marL="342900" indent="-342900">
              <a:buAutoNum type="arabicParenR"/>
            </a:pPr>
            <a:r>
              <a:rPr lang="en-US" dirty="0" smtClean="0">
                <a:solidFill>
                  <a:schemeClr val="bg1"/>
                </a:solidFill>
              </a:rPr>
              <a:t>Matplotlib</a:t>
            </a:r>
          </a:p>
          <a:p>
            <a:pPr marL="342900" indent="-342900">
              <a:buAutoNum type="arabicParenR"/>
            </a:pPr>
            <a:r>
              <a:rPr lang="en-US" dirty="0" smtClean="0">
                <a:solidFill>
                  <a:schemeClr val="bg1"/>
                </a:solidFill>
              </a:rPr>
              <a:t>Sklearn (Scikit Learn)</a:t>
            </a:r>
          </a:p>
          <a:p>
            <a:pPr marL="342900" indent="-342900">
              <a:buAutoNum type="arabicParenR" startAt="5"/>
            </a:pPr>
            <a:r>
              <a:rPr lang="en-US" dirty="0" smtClean="0">
                <a:solidFill>
                  <a:schemeClr val="bg1"/>
                </a:solidFill>
              </a:rPr>
              <a:t>Beautiful soup</a:t>
            </a:r>
          </a:p>
          <a:p>
            <a:pPr marL="342900" indent="-342900">
              <a:buAutoNum type="arabicParenR" startAt="5"/>
            </a:pPr>
            <a:r>
              <a:rPr lang="en-US" dirty="0" smtClean="0">
                <a:solidFill>
                  <a:schemeClr val="bg1"/>
                </a:solidFill>
              </a:rPr>
              <a:t>Tensor flow</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893" y="2122280"/>
            <a:ext cx="6087783" cy="39909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49" y="5678630"/>
            <a:ext cx="2435247" cy="7159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0676" y="4117767"/>
            <a:ext cx="3133725" cy="1457325"/>
          </a:xfrm>
          <a:prstGeom prst="rect">
            <a:avLst/>
          </a:prstGeom>
        </p:spPr>
      </p:pic>
    </p:spTree>
    <p:extLst>
      <p:ext uri="{BB962C8B-B14F-4D97-AF65-F5344CB8AC3E}">
        <p14:creationId xmlns:p14="http://schemas.microsoft.com/office/powerpoint/2010/main" val="285300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Topics to cover</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What is Machine Learning?</a:t>
            </a:r>
          </a:p>
          <a:p>
            <a:r>
              <a:rPr lang="en-US" dirty="0" smtClean="0">
                <a:solidFill>
                  <a:schemeClr val="bg1"/>
                </a:solidFill>
              </a:rPr>
              <a:t>Types of Machine Learning</a:t>
            </a:r>
          </a:p>
          <a:p>
            <a:r>
              <a:rPr lang="en-US" dirty="0" smtClean="0">
                <a:solidFill>
                  <a:schemeClr val="bg1"/>
                </a:solidFill>
              </a:rPr>
              <a:t>Various Machine Learning Algorithms</a:t>
            </a:r>
          </a:p>
          <a:p>
            <a:r>
              <a:rPr lang="en-US" dirty="0" smtClean="0">
                <a:solidFill>
                  <a:schemeClr val="bg1"/>
                </a:solidFill>
              </a:rPr>
              <a:t>Introduction to Data Analytics and ML Libraries</a:t>
            </a:r>
          </a:p>
          <a:p>
            <a:r>
              <a:rPr lang="en-US" dirty="0" smtClean="0">
                <a:solidFill>
                  <a:schemeClr val="bg1"/>
                </a:solidFill>
              </a:rPr>
              <a:t>Introduction to Deep Learning</a:t>
            </a:r>
            <a:endParaRPr lang="en-US"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754" y="2194560"/>
            <a:ext cx="3221924" cy="2793076"/>
          </a:xfrm>
          <a:prstGeom prst="rect">
            <a:avLst/>
          </a:prstGeom>
        </p:spPr>
      </p:pic>
    </p:spTree>
    <p:extLst>
      <p:ext uri="{BB962C8B-B14F-4D97-AF65-F5344CB8AC3E}">
        <p14:creationId xmlns:p14="http://schemas.microsoft.com/office/powerpoint/2010/main" val="364979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288" y="226632"/>
            <a:ext cx="9905998" cy="592765"/>
          </a:xfrm>
        </p:spPr>
        <p:txBody>
          <a:bodyPr/>
          <a:lstStyle/>
          <a:p>
            <a:pPr algn="ctr"/>
            <a:r>
              <a:rPr lang="en-US" dirty="0" smtClean="0">
                <a:solidFill>
                  <a:schemeClr val="bg1"/>
                </a:solidFill>
              </a:rPr>
              <a:t>Introduction to deep learning</a:t>
            </a: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082" y="1112322"/>
            <a:ext cx="4124325" cy="11049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2081" y="2386549"/>
            <a:ext cx="4124325" cy="2192482"/>
          </a:xfrm>
          <a:prstGeom prst="rect">
            <a:avLst/>
          </a:prstGeom>
        </p:spPr>
      </p:pic>
      <p:sp>
        <p:nvSpPr>
          <p:cNvPr id="5" name="TextBox 4"/>
          <p:cNvSpPr txBox="1"/>
          <p:nvPr/>
        </p:nvSpPr>
        <p:spPr>
          <a:xfrm>
            <a:off x="902525" y="1401288"/>
            <a:ext cx="5403272" cy="2585323"/>
          </a:xfrm>
          <a:prstGeom prst="rect">
            <a:avLst/>
          </a:prstGeom>
          <a:noFill/>
        </p:spPr>
        <p:txBody>
          <a:bodyPr wrap="square" rtlCol="0">
            <a:spAutoFit/>
          </a:bodyPr>
          <a:lstStyle/>
          <a:p>
            <a:r>
              <a:rPr lang="en-US" dirty="0">
                <a:solidFill>
                  <a:schemeClr val="bg1"/>
                </a:solidFill>
              </a:rPr>
              <a:t>“DeepMind’s program </a:t>
            </a:r>
            <a:r>
              <a:rPr lang="en-US" dirty="0" err="1">
                <a:solidFill>
                  <a:schemeClr val="bg1"/>
                </a:solidFill>
              </a:rPr>
              <a:t>AlphaGo</a:t>
            </a:r>
            <a:r>
              <a:rPr lang="en-US" dirty="0">
                <a:solidFill>
                  <a:schemeClr val="bg1"/>
                </a:solidFill>
              </a:rPr>
              <a:t> beat Fan Hui, the European Go champion, five times out of five in tournament conditions</a:t>
            </a:r>
            <a:r>
              <a:rPr lang="en-US" dirty="0" smtClean="0">
                <a:solidFill>
                  <a:schemeClr val="bg1"/>
                </a:solidFill>
              </a:rPr>
              <a:t>...”</a:t>
            </a:r>
          </a:p>
          <a:p>
            <a:endParaRPr lang="en-US" dirty="0">
              <a:solidFill>
                <a:schemeClr val="bg1"/>
              </a:solidFill>
            </a:endParaRPr>
          </a:p>
          <a:p>
            <a:r>
              <a:rPr lang="en-US" dirty="0">
                <a:solidFill>
                  <a:schemeClr val="bg1"/>
                </a:solidFill>
              </a:rPr>
              <a:t>“</a:t>
            </a:r>
            <a:r>
              <a:rPr lang="en-US" dirty="0" err="1">
                <a:solidFill>
                  <a:schemeClr val="bg1"/>
                </a:solidFill>
              </a:rPr>
              <a:t>AlphaGo</a:t>
            </a:r>
            <a:r>
              <a:rPr lang="en-US" dirty="0">
                <a:solidFill>
                  <a:schemeClr val="bg1"/>
                </a:solidFill>
              </a:rPr>
              <a:t> was not preprogrammed to play Go: rather, it learned using a general-purpose algorithm that allowed it to interpret the game’s patterns</a:t>
            </a:r>
            <a:r>
              <a:rPr lang="en-US" dirty="0" smtClean="0">
                <a:solidFill>
                  <a:schemeClr val="bg1"/>
                </a:solidFill>
              </a:rPr>
              <a:t>.”</a:t>
            </a:r>
          </a:p>
          <a:p>
            <a:endParaRPr lang="en-US" dirty="0">
              <a:solidFill>
                <a:schemeClr val="bg1"/>
              </a:solidFill>
            </a:endParaRPr>
          </a:p>
          <a:p>
            <a:endParaRPr lang="en-US" dirty="0">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03" y="3395952"/>
            <a:ext cx="7244176" cy="3375850"/>
          </a:xfrm>
          <a:prstGeom prst="rect">
            <a:avLst/>
          </a:prstGeom>
        </p:spPr>
      </p:pic>
    </p:spTree>
    <p:extLst>
      <p:ext uri="{BB962C8B-B14F-4D97-AF65-F5344CB8AC3E}">
        <p14:creationId xmlns:p14="http://schemas.microsoft.com/office/powerpoint/2010/main" val="12081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48" y="0"/>
            <a:ext cx="4496427" cy="402211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209" y="4220466"/>
            <a:ext cx="7465688" cy="2476846"/>
          </a:xfrm>
          <a:prstGeom prst="rect">
            <a:avLst/>
          </a:prstGeom>
        </p:spPr>
      </p:pic>
      <p:sp>
        <p:nvSpPr>
          <p:cNvPr id="5" name="TextBox 4"/>
          <p:cNvSpPr txBox="1"/>
          <p:nvPr/>
        </p:nvSpPr>
        <p:spPr>
          <a:xfrm>
            <a:off x="5807034" y="902525"/>
            <a:ext cx="4773880" cy="477054"/>
          </a:xfrm>
          <a:prstGeom prst="rect">
            <a:avLst/>
          </a:prstGeom>
          <a:noFill/>
        </p:spPr>
        <p:txBody>
          <a:bodyPr wrap="square" rtlCol="0">
            <a:spAutoFit/>
          </a:bodyPr>
          <a:lstStyle/>
          <a:p>
            <a:r>
              <a:rPr lang="en-US" sz="2500" b="1" dirty="0" smtClean="0">
                <a:solidFill>
                  <a:schemeClr val="bg1"/>
                </a:solidFill>
              </a:rPr>
              <a:t>Face recognition systems</a:t>
            </a:r>
            <a:endParaRPr lang="en-US" sz="2500" b="1" dirty="0">
              <a:solidFill>
                <a:schemeClr val="bg1"/>
              </a:solidFill>
            </a:endParaRPr>
          </a:p>
        </p:txBody>
      </p:sp>
      <p:sp>
        <p:nvSpPr>
          <p:cNvPr id="6" name="TextBox 5"/>
          <p:cNvSpPr txBox="1"/>
          <p:nvPr/>
        </p:nvSpPr>
        <p:spPr>
          <a:xfrm>
            <a:off x="6721434" y="3405709"/>
            <a:ext cx="3478837" cy="477054"/>
          </a:xfrm>
          <a:prstGeom prst="rect">
            <a:avLst/>
          </a:prstGeom>
          <a:noFill/>
        </p:spPr>
        <p:txBody>
          <a:bodyPr wrap="none" rtlCol="0">
            <a:spAutoFit/>
          </a:bodyPr>
          <a:lstStyle/>
          <a:p>
            <a:r>
              <a:rPr lang="en-US" sz="2500" b="1" dirty="0" smtClean="0">
                <a:solidFill>
                  <a:schemeClr val="bg1"/>
                </a:solidFill>
              </a:rPr>
              <a:t>Object detection systems</a:t>
            </a:r>
            <a:endParaRPr lang="en-US" sz="2500" b="1" dirty="0">
              <a:solidFill>
                <a:schemeClr val="bg1"/>
              </a:solidFill>
            </a:endParaRPr>
          </a:p>
        </p:txBody>
      </p:sp>
    </p:spTree>
    <p:extLst>
      <p:ext uri="{BB962C8B-B14F-4D97-AF65-F5344CB8AC3E}">
        <p14:creationId xmlns:p14="http://schemas.microsoft.com/office/powerpoint/2010/main" val="234458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635" y="254398"/>
            <a:ext cx="6084809" cy="427010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445" y="2605273"/>
            <a:ext cx="4867275" cy="3333750"/>
          </a:xfrm>
          <a:prstGeom prst="rect">
            <a:avLst/>
          </a:prstGeom>
        </p:spPr>
      </p:pic>
    </p:spTree>
    <p:extLst>
      <p:ext uri="{BB962C8B-B14F-4D97-AF65-F5344CB8AC3E}">
        <p14:creationId xmlns:p14="http://schemas.microsoft.com/office/powerpoint/2010/main" val="409737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50577" y="147536"/>
            <a:ext cx="5598081" cy="2712508"/>
            <a:chOff x="3390900" y="1588559"/>
            <a:chExt cx="5410200" cy="2712508"/>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900" y="1588559"/>
              <a:ext cx="5410200" cy="2411921"/>
            </a:xfrm>
            <a:prstGeom prst="rect">
              <a:avLst/>
            </a:prstGeom>
          </p:spPr>
        </p:pic>
        <p:cxnSp>
          <p:nvCxnSpPr>
            <p:cNvPr id="6" name="Straight Arrow Connector 5"/>
            <p:cNvCxnSpPr/>
            <p:nvPr/>
          </p:nvCxnSpPr>
          <p:spPr>
            <a:xfrm>
              <a:off x="3564467" y="1947333"/>
              <a:ext cx="0" cy="2353734"/>
            </a:xfrm>
            <a:prstGeom prst="straightConnector1">
              <a:avLst/>
            </a:prstGeom>
            <a:ln w="19050">
              <a:solidFill>
                <a:srgbClr val="BE4CA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218869" y="0"/>
            <a:ext cx="6097943" cy="3169158"/>
            <a:chOff x="3384636" y="3670797"/>
            <a:chExt cx="6097943" cy="3169158"/>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900" y="4071780"/>
              <a:ext cx="5503333" cy="2174569"/>
            </a:xfrm>
            <a:prstGeom prst="rect">
              <a:avLst/>
            </a:prstGeom>
          </p:spPr>
        </p:pic>
        <p:sp>
          <p:nvSpPr>
            <p:cNvPr id="9" name="TextBox 8"/>
            <p:cNvSpPr txBox="1"/>
            <p:nvPr/>
          </p:nvSpPr>
          <p:spPr>
            <a:xfrm>
              <a:off x="4982632" y="3670797"/>
              <a:ext cx="3770843" cy="369332"/>
            </a:xfrm>
            <a:prstGeom prst="rect">
              <a:avLst/>
            </a:prstGeom>
            <a:noFill/>
          </p:spPr>
          <p:txBody>
            <a:bodyPr wrap="square" rtlCol="0">
              <a:spAutoFit/>
            </a:bodyPr>
            <a:lstStyle/>
            <a:p>
              <a:r>
                <a:rPr lang="en-US" dirty="0">
                  <a:solidFill>
                    <a:schemeClr val="bg1"/>
                  </a:solidFill>
                </a:rPr>
                <a:t>Possible activation functions:</a:t>
              </a:r>
            </a:p>
          </p:txBody>
        </p:sp>
        <p:sp>
          <p:nvSpPr>
            <p:cNvPr id="10" name="TextBox 9"/>
            <p:cNvSpPr txBox="1"/>
            <p:nvPr/>
          </p:nvSpPr>
          <p:spPr>
            <a:xfrm>
              <a:off x="3384636" y="6171837"/>
              <a:ext cx="2875600" cy="646331"/>
            </a:xfrm>
            <a:prstGeom prst="rect">
              <a:avLst/>
            </a:prstGeom>
            <a:noFill/>
          </p:spPr>
          <p:txBody>
            <a:bodyPr wrap="square" rtlCol="0">
              <a:spAutoFit/>
            </a:bodyPr>
            <a:lstStyle/>
            <a:p>
              <a:r>
                <a:rPr lang="en-US" dirty="0">
                  <a:solidFill>
                    <a:schemeClr val="bg1"/>
                  </a:solidFill>
                </a:rPr>
                <a:t>Step function/threshold function</a:t>
              </a:r>
            </a:p>
          </p:txBody>
        </p:sp>
        <p:sp>
          <p:nvSpPr>
            <p:cNvPr id="11" name="TextBox 10"/>
            <p:cNvSpPr txBox="1"/>
            <p:nvPr/>
          </p:nvSpPr>
          <p:spPr>
            <a:xfrm>
              <a:off x="6227234" y="6193624"/>
              <a:ext cx="3255345" cy="646331"/>
            </a:xfrm>
            <a:prstGeom prst="rect">
              <a:avLst/>
            </a:prstGeom>
            <a:noFill/>
          </p:spPr>
          <p:txBody>
            <a:bodyPr wrap="square" rtlCol="0">
              <a:spAutoFit/>
            </a:bodyPr>
            <a:lstStyle/>
            <a:p>
              <a:r>
                <a:rPr lang="en-US" dirty="0">
                  <a:solidFill>
                    <a:schemeClr val="bg1"/>
                  </a:solidFill>
                </a:rPr>
                <a:t>Sigmoid function (</a:t>
              </a:r>
              <a:r>
                <a:rPr lang="en-US" dirty="0" err="1">
                  <a:solidFill>
                    <a:schemeClr val="bg1"/>
                  </a:solidFill>
                </a:rPr>
                <a:t>a.k.a</a:t>
              </a:r>
              <a:r>
                <a:rPr lang="en-US" dirty="0">
                  <a:solidFill>
                    <a:schemeClr val="bg1"/>
                  </a:solidFill>
                </a:rPr>
                <a:t>, logistic function)</a:t>
              </a:r>
            </a:p>
          </p:txBody>
        </p:sp>
      </p:gr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9617" y="3598634"/>
            <a:ext cx="5791200" cy="2486025"/>
          </a:xfrm>
          <a:prstGeom prst="rect">
            <a:avLst/>
          </a:prstGeom>
        </p:spPr>
      </p:pic>
    </p:spTree>
    <p:extLst>
      <p:ext uri="{BB962C8B-B14F-4D97-AF65-F5344CB8AC3E}">
        <p14:creationId xmlns:p14="http://schemas.microsoft.com/office/powerpoint/2010/main" val="173240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8769" y="593766"/>
            <a:ext cx="10806545" cy="2031325"/>
          </a:xfrm>
          <a:prstGeom prst="rect">
            <a:avLst/>
          </a:prstGeom>
          <a:noFill/>
        </p:spPr>
        <p:txBody>
          <a:bodyPr wrap="square" rtlCol="0">
            <a:spAutoFit/>
          </a:bodyPr>
          <a:lstStyle/>
          <a:p>
            <a:r>
              <a:rPr lang="en-US" dirty="0" smtClean="0">
                <a:solidFill>
                  <a:schemeClr val="bg1"/>
                </a:solidFill>
              </a:rPr>
              <a:t>In Artificial Neural Networks there are 2 important concepts to deal with the dataflow, prediction by machine learning model and error correction. They are </a:t>
            </a:r>
            <a:r>
              <a:rPr lang="en-US" b="1" dirty="0" smtClean="0">
                <a:solidFill>
                  <a:schemeClr val="bg1"/>
                </a:solidFill>
              </a:rPr>
              <a:t>Feed forward &amp; Back propagation</a:t>
            </a:r>
          </a:p>
          <a:p>
            <a:endParaRPr lang="en-US" b="1" dirty="0">
              <a:solidFill>
                <a:schemeClr val="bg1"/>
              </a:solidFill>
            </a:endParaRPr>
          </a:p>
          <a:p>
            <a:r>
              <a:rPr lang="en-US" b="1" dirty="0" smtClean="0">
                <a:solidFill>
                  <a:schemeClr val="bg1"/>
                </a:solidFill>
              </a:rPr>
              <a:t>Feed forward:</a:t>
            </a:r>
          </a:p>
          <a:p>
            <a:endParaRPr lang="en-US" b="1" dirty="0">
              <a:solidFill>
                <a:schemeClr val="bg1"/>
              </a:solidFill>
            </a:endParaRPr>
          </a:p>
          <a:p>
            <a:endParaRPr lang="en-US" b="1" dirty="0" smtClean="0">
              <a:solidFill>
                <a:schemeClr val="bg1"/>
              </a:solidFill>
            </a:endParaRPr>
          </a:p>
          <a:p>
            <a:endParaRPr lang="en-US" b="1"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645" y="1763532"/>
            <a:ext cx="6962775" cy="4838700"/>
          </a:xfrm>
          <a:prstGeom prst="rect">
            <a:avLst/>
          </a:prstGeom>
        </p:spPr>
      </p:pic>
    </p:spTree>
    <p:extLst>
      <p:ext uri="{BB962C8B-B14F-4D97-AF65-F5344CB8AC3E}">
        <p14:creationId xmlns:p14="http://schemas.microsoft.com/office/powerpoint/2010/main" val="382617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3573" y="446177"/>
            <a:ext cx="10715501" cy="2308324"/>
          </a:xfrm>
          <a:prstGeom prst="rect">
            <a:avLst/>
          </a:prstGeom>
        </p:spPr>
        <p:txBody>
          <a:bodyPr wrap="square">
            <a:spAutoFit/>
          </a:bodyPr>
          <a:lstStyle/>
          <a:p>
            <a:pPr lvl="0"/>
            <a:r>
              <a:rPr lang="en-US" b="1" dirty="0" smtClean="0">
                <a:solidFill>
                  <a:prstClr val="black"/>
                </a:solidFill>
              </a:rPr>
              <a:t>Backpropagation:</a:t>
            </a:r>
          </a:p>
          <a:p>
            <a:pPr lvl="0"/>
            <a:endParaRPr lang="en-US" b="1" dirty="0">
              <a:solidFill>
                <a:prstClr val="black"/>
              </a:solidFill>
            </a:endParaRPr>
          </a:p>
          <a:p>
            <a:pPr lvl="0"/>
            <a:r>
              <a:rPr lang="en-US" b="1" dirty="0" smtClean="0">
                <a:solidFill>
                  <a:prstClr val="black"/>
                </a:solidFill>
              </a:rPr>
              <a:t>Backpropagation</a:t>
            </a:r>
            <a:r>
              <a:rPr lang="en-US" b="1" dirty="0">
                <a:solidFill>
                  <a:prstClr val="black"/>
                </a:solidFill>
              </a:rPr>
              <a:t> is a method used in artificial neural networks to calculate the error contribution of each neuron after a batch of data (in image recognition, multiple images) is processed. It is a special case of an older and more general technique called automatic differentiation. In the context of learning, backpropagation is commonly used by the gradient descent optimization algorithm to adjust the weight of neurons by calculating the gradient of the loss function. This technique is also sometimes called backward propagation of errors, because the error is calculated at the output and distributed back through the network layers.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397" y="2897226"/>
            <a:ext cx="6401693" cy="3296110"/>
          </a:xfrm>
          <a:prstGeom prst="rect">
            <a:avLst/>
          </a:prstGeom>
        </p:spPr>
      </p:pic>
    </p:spTree>
    <p:extLst>
      <p:ext uri="{BB962C8B-B14F-4D97-AF65-F5344CB8AC3E}">
        <p14:creationId xmlns:p14="http://schemas.microsoft.com/office/powerpoint/2010/main" val="201730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91084" y="311541"/>
            <a:ext cx="8124825" cy="4714875"/>
          </a:xfrm>
          <a:prstGeom prst="rect">
            <a:avLst/>
          </a:prstGeom>
        </p:spPr>
      </p:pic>
      <p:sp>
        <p:nvSpPr>
          <p:cNvPr id="4" name="TextBox 3"/>
          <p:cNvSpPr txBox="1"/>
          <p:nvPr/>
        </p:nvSpPr>
        <p:spPr>
          <a:xfrm>
            <a:off x="1626919" y="5462649"/>
            <a:ext cx="9025247" cy="1200329"/>
          </a:xfrm>
          <a:prstGeom prst="rect">
            <a:avLst/>
          </a:prstGeom>
          <a:noFill/>
        </p:spPr>
        <p:txBody>
          <a:bodyPr wrap="square" rtlCol="0">
            <a:spAutoFit/>
          </a:bodyPr>
          <a:lstStyle/>
          <a:p>
            <a:pPr marL="342900" indent="-342900">
              <a:buAutoNum type="arabicParenR"/>
            </a:pPr>
            <a:r>
              <a:rPr lang="en-US" dirty="0" smtClean="0"/>
              <a:t>In GPU there are 100s of simple cores present to perform calculations where as in CPU there are very few complex cores present.</a:t>
            </a:r>
          </a:p>
          <a:p>
            <a:pPr marL="342900" indent="-342900">
              <a:buAutoNum type="arabicParenR"/>
            </a:pPr>
            <a:r>
              <a:rPr lang="en-US" dirty="0" smtClean="0"/>
              <a:t>In GPU there are 1000s of concurrent hardware threads present to perform calculations where as in CPU there are small threads which are dedicated to overall system performance.</a:t>
            </a:r>
            <a:endParaRPr lang="en-US" dirty="0"/>
          </a:p>
        </p:txBody>
      </p:sp>
    </p:spTree>
    <p:extLst>
      <p:ext uri="{BB962C8B-B14F-4D97-AF65-F5344CB8AC3E}">
        <p14:creationId xmlns:p14="http://schemas.microsoft.com/office/powerpoint/2010/main" val="333026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18" y="428529"/>
            <a:ext cx="10842171" cy="5200375"/>
          </a:xfrm>
          <a:prstGeom prst="rect">
            <a:avLst/>
          </a:prstGeom>
        </p:spPr>
      </p:pic>
    </p:spTree>
    <p:extLst>
      <p:ext uri="{BB962C8B-B14F-4D97-AF65-F5344CB8AC3E}">
        <p14:creationId xmlns:p14="http://schemas.microsoft.com/office/powerpoint/2010/main" val="23565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8800" y="2302317"/>
            <a:ext cx="9339416" cy="163121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0000" b="1" dirty="0" smtClean="0">
                <a:ln/>
                <a:solidFill>
                  <a:schemeClr val="accent3"/>
                </a:solidFill>
              </a:rPr>
              <a:t>Any Questions??</a:t>
            </a:r>
            <a:endParaRPr lang="en-US" sz="10000" b="1" cap="none" spc="0" dirty="0">
              <a:ln/>
              <a:solidFill>
                <a:schemeClr val="accent3"/>
              </a:solidFill>
              <a:effectLst/>
            </a:endParaRPr>
          </a:p>
        </p:txBody>
      </p:sp>
    </p:spTree>
    <p:extLst>
      <p:ext uri="{BB962C8B-B14F-4D97-AF65-F5344CB8AC3E}">
        <p14:creationId xmlns:p14="http://schemas.microsoft.com/office/powerpoint/2010/main" val="977935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58686" y="1488768"/>
            <a:ext cx="8610600" cy="1293028"/>
          </a:xfrm>
          <a:noFill/>
        </p:spPr>
        <p:txBody>
          <a:bodyPr/>
          <a:lstStyle/>
          <a:p>
            <a:pPr algn="ctr"/>
            <a:r>
              <a:rPr lang="en-US" dirty="0" smtClean="0">
                <a:solidFill>
                  <a:schemeClr val="bg1"/>
                </a:solidFill>
              </a:rPr>
              <a:t>what IS MACHINE LEARNING?</a:t>
            </a:r>
            <a:endParaRPr lang="en-US" dirty="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789" y="3075709"/>
            <a:ext cx="4296394" cy="2252352"/>
          </a:xfrm>
          <a:prstGeom prst="rect">
            <a:avLst/>
          </a:prstGeom>
        </p:spPr>
      </p:pic>
    </p:spTree>
    <p:extLst>
      <p:ext uri="{BB962C8B-B14F-4D97-AF65-F5344CB8AC3E}">
        <p14:creationId xmlns:p14="http://schemas.microsoft.com/office/powerpoint/2010/main" val="201961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2519" y="711162"/>
            <a:ext cx="11020301" cy="2015936"/>
          </a:xfrm>
          <a:prstGeom prst="rect">
            <a:avLst/>
          </a:prstGeom>
        </p:spPr>
        <p:txBody>
          <a:bodyPr wrap="square">
            <a:spAutoFit/>
          </a:bodyPr>
          <a:lstStyle/>
          <a:p>
            <a:r>
              <a:rPr lang="en-US" sz="2500" i="1" dirty="0">
                <a:solidFill>
                  <a:schemeClr val="bg1"/>
                </a:solidFill>
                <a:latin typeface="Open Sans"/>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endParaRPr lang="en-US" sz="2500" i="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575" y="2727098"/>
            <a:ext cx="6477184" cy="3784909"/>
          </a:xfrm>
          <a:prstGeom prst="rect">
            <a:avLst/>
          </a:prstGeom>
        </p:spPr>
      </p:pic>
    </p:spTree>
    <p:extLst>
      <p:ext uri="{BB962C8B-B14F-4D97-AF65-F5344CB8AC3E}">
        <p14:creationId xmlns:p14="http://schemas.microsoft.com/office/powerpoint/2010/main" val="310582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86" y="2972560"/>
            <a:ext cx="6610350" cy="344264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650" y="-104404"/>
            <a:ext cx="10058400" cy="3615961"/>
          </a:xfrm>
          <a:prstGeom prst="rect">
            <a:avLst/>
          </a:prstGeom>
        </p:spPr>
      </p:pic>
    </p:spTree>
    <p:extLst>
      <p:ext uri="{BB962C8B-B14F-4D97-AF65-F5344CB8AC3E}">
        <p14:creationId xmlns:p14="http://schemas.microsoft.com/office/powerpoint/2010/main" val="359323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571" y="586143"/>
            <a:ext cx="8942857" cy="5685714"/>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13689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422" y="638598"/>
            <a:ext cx="8502733" cy="5548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359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878774"/>
          </a:xfrm>
        </p:spPr>
        <p:txBody>
          <a:bodyPr/>
          <a:lstStyle/>
          <a:p>
            <a:pPr algn="ctr"/>
            <a:r>
              <a:rPr lang="en-US" dirty="0" smtClean="0">
                <a:solidFill>
                  <a:schemeClr val="bg1"/>
                </a:solidFill>
              </a:rPr>
              <a:t>Some important ML concepts</a:t>
            </a:r>
            <a:endParaRPr lang="en-US" dirty="0">
              <a:solidFill>
                <a:schemeClr val="bg1"/>
              </a:solidFill>
            </a:endParaRPr>
          </a:p>
        </p:txBody>
      </p:sp>
      <p:sp>
        <p:nvSpPr>
          <p:cNvPr id="3" name="TextBox 2"/>
          <p:cNvSpPr txBox="1"/>
          <p:nvPr/>
        </p:nvSpPr>
        <p:spPr>
          <a:xfrm>
            <a:off x="873457" y="878774"/>
            <a:ext cx="10740788" cy="1323439"/>
          </a:xfrm>
          <a:prstGeom prst="rect">
            <a:avLst/>
          </a:prstGeom>
          <a:noFill/>
        </p:spPr>
        <p:txBody>
          <a:bodyPr wrap="square" rtlCol="0">
            <a:spAutoFit/>
          </a:bodyPr>
          <a:lstStyle/>
          <a:p>
            <a:r>
              <a:rPr lang="en-US" sz="2000" b="1" dirty="0" smtClean="0">
                <a:solidFill>
                  <a:schemeClr val="bg1"/>
                </a:solidFill>
              </a:rPr>
              <a:t>Model evaluation procedures:</a:t>
            </a:r>
          </a:p>
          <a:p>
            <a:pPr marL="342900" indent="-342900">
              <a:buAutoNum type="arabicParenR"/>
            </a:pPr>
            <a:r>
              <a:rPr lang="en-US" sz="2000" dirty="0" smtClean="0">
                <a:solidFill>
                  <a:schemeClr val="bg1"/>
                </a:solidFill>
              </a:rPr>
              <a:t>Train – Test on the same data</a:t>
            </a:r>
          </a:p>
          <a:p>
            <a:pPr marL="342900" indent="-342900">
              <a:buAutoNum type="arabicParenR"/>
            </a:pPr>
            <a:r>
              <a:rPr lang="en-US" sz="2000" dirty="0" smtClean="0">
                <a:solidFill>
                  <a:schemeClr val="bg1"/>
                </a:solidFill>
              </a:rPr>
              <a:t>Train – Test split</a:t>
            </a:r>
          </a:p>
          <a:p>
            <a:pPr marL="342900" indent="-342900">
              <a:buAutoNum type="arabicParenR"/>
            </a:pPr>
            <a:r>
              <a:rPr lang="en-US" sz="2000" dirty="0" smtClean="0">
                <a:solidFill>
                  <a:schemeClr val="bg1"/>
                </a:solidFill>
              </a:rPr>
              <a:t>K-Fold cross validation</a:t>
            </a:r>
            <a:endParaRPr lang="en-US" sz="2000" dirty="0">
              <a:solidFill>
                <a:schemeClr val="bg1"/>
              </a:solidFill>
            </a:endParaRPr>
          </a:p>
        </p:txBody>
      </p:sp>
      <p:sp>
        <p:nvSpPr>
          <p:cNvPr id="4" name="TextBox 3"/>
          <p:cNvSpPr txBox="1"/>
          <p:nvPr/>
        </p:nvSpPr>
        <p:spPr>
          <a:xfrm>
            <a:off x="478584" y="1658602"/>
            <a:ext cx="5095614" cy="2308324"/>
          </a:xfrm>
          <a:prstGeom prst="rect">
            <a:avLst/>
          </a:prstGeom>
          <a:noFill/>
        </p:spPr>
        <p:txBody>
          <a:bodyPr wrap="square" rtlCol="0">
            <a:spAutoFit/>
          </a:bodyPr>
          <a:lstStyle/>
          <a:p>
            <a:endParaRPr lang="en-US" b="1" dirty="0" smtClean="0">
              <a:solidFill>
                <a:schemeClr val="bg1"/>
              </a:solidFill>
            </a:endParaRPr>
          </a:p>
          <a:p>
            <a:endParaRPr lang="en-US" b="1" dirty="0">
              <a:solidFill>
                <a:schemeClr val="bg1"/>
              </a:solidFill>
            </a:endParaRPr>
          </a:p>
          <a:p>
            <a:endParaRPr lang="en-US" b="1" dirty="0" smtClean="0">
              <a:solidFill>
                <a:schemeClr val="bg1"/>
              </a:solidFill>
            </a:endParaRPr>
          </a:p>
          <a:p>
            <a:endParaRPr lang="en-US" b="1" dirty="0">
              <a:solidFill>
                <a:schemeClr val="bg1"/>
              </a:solidFill>
            </a:endParaRPr>
          </a:p>
          <a:p>
            <a:endParaRPr lang="en-US" b="1" dirty="0" smtClean="0">
              <a:solidFill>
                <a:schemeClr val="bg1"/>
              </a:solidFill>
            </a:endParaRPr>
          </a:p>
          <a:p>
            <a:r>
              <a:rPr lang="en-US" b="1" dirty="0" smtClean="0">
                <a:solidFill>
                  <a:schemeClr val="bg1"/>
                </a:solidFill>
              </a:rPr>
              <a:t>Tradeoff while training Machine Learning Model:</a:t>
            </a:r>
          </a:p>
          <a:p>
            <a:pPr marL="342900" indent="-342900">
              <a:buAutoNum type="arabicParenR"/>
            </a:pPr>
            <a:r>
              <a:rPr lang="en-US" dirty="0" smtClean="0">
                <a:solidFill>
                  <a:schemeClr val="bg1"/>
                </a:solidFill>
              </a:rPr>
              <a:t>Bias</a:t>
            </a:r>
          </a:p>
          <a:p>
            <a:pPr marL="342900" indent="-342900">
              <a:buAutoNum type="arabicParenR"/>
            </a:pPr>
            <a:r>
              <a:rPr lang="en-US" dirty="0" smtClean="0">
                <a:solidFill>
                  <a:schemeClr val="bg1"/>
                </a:solidFill>
              </a:rPr>
              <a:t>Variance</a:t>
            </a:r>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0174" y="832783"/>
            <a:ext cx="6428096" cy="23593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542" y="3408273"/>
            <a:ext cx="5154814" cy="3343742"/>
          </a:xfrm>
          <a:prstGeom prst="rect">
            <a:avLst/>
          </a:prstGeom>
        </p:spPr>
      </p:pic>
      <p:sp>
        <p:nvSpPr>
          <p:cNvPr id="7" name="TextBox 6"/>
          <p:cNvSpPr txBox="1"/>
          <p:nvPr/>
        </p:nvSpPr>
        <p:spPr>
          <a:xfrm>
            <a:off x="1630908" y="3925982"/>
            <a:ext cx="4612943" cy="2308324"/>
          </a:xfrm>
          <a:prstGeom prst="rect">
            <a:avLst/>
          </a:prstGeom>
          <a:noFill/>
        </p:spPr>
        <p:txBody>
          <a:bodyPr wrap="square" rtlCol="0">
            <a:spAutoFit/>
          </a:bodyPr>
          <a:lstStyle/>
          <a:p>
            <a:r>
              <a:rPr lang="en-US" b="1" dirty="0" smtClean="0">
                <a:solidFill>
                  <a:srgbClr val="C00000"/>
                </a:solidFill>
              </a:rPr>
              <a:t>High bias- We have high error rate with training and testing data.</a:t>
            </a:r>
          </a:p>
          <a:p>
            <a:r>
              <a:rPr lang="en-US" b="1" dirty="0" smtClean="0">
                <a:solidFill>
                  <a:srgbClr val="C00000"/>
                </a:solidFill>
              </a:rPr>
              <a:t>Perfect fit- Low error rate with training and testing data.</a:t>
            </a:r>
          </a:p>
          <a:p>
            <a:r>
              <a:rPr lang="en-US" b="1" dirty="0" smtClean="0">
                <a:solidFill>
                  <a:srgbClr val="C00000"/>
                </a:solidFill>
              </a:rPr>
              <a:t>High variance – We have low error rate while training but high error rate while testing due to inclusion of Noise and Unwanted Data points.</a:t>
            </a:r>
            <a:endParaRPr lang="en-US" b="1" dirty="0">
              <a:solidFill>
                <a:srgbClr val="C00000"/>
              </a:solidFill>
            </a:endParaRPr>
          </a:p>
        </p:txBody>
      </p:sp>
    </p:spTree>
    <p:extLst>
      <p:ext uri="{BB962C8B-B14F-4D97-AF65-F5344CB8AC3E}">
        <p14:creationId xmlns:p14="http://schemas.microsoft.com/office/powerpoint/2010/main" val="82541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29983" y="0"/>
            <a:ext cx="4886338" cy="477054"/>
          </a:xfrm>
          <a:prstGeom prst="rect">
            <a:avLst/>
          </a:prstGeom>
          <a:noFill/>
        </p:spPr>
        <p:txBody>
          <a:bodyPr wrap="none" rtlCol="0">
            <a:spAutoFit/>
          </a:bodyPr>
          <a:lstStyle/>
          <a:p>
            <a:pPr algn="ctr"/>
            <a:r>
              <a:rPr lang="en-US" sz="2500" dirty="0" smtClean="0">
                <a:solidFill>
                  <a:schemeClr val="bg1"/>
                </a:solidFill>
              </a:rPr>
              <a:t>Various Machine Learning Algorithms</a:t>
            </a:r>
            <a:endParaRPr lang="en-US" sz="25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80" y="441429"/>
            <a:ext cx="11899075" cy="62562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014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944</TotalTime>
  <Words>862</Words>
  <Application>Microsoft Office PowerPoint</Application>
  <PresentationFormat>Widescreen</PresentationFormat>
  <Paragraphs>129</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Open Sans</vt:lpstr>
      <vt:lpstr>Trebuchet MS</vt:lpstr>
      <vt:lpstr>Tw Cen MT</vt:lpstr>
      <vt:lpstr>Circuit</vt:lpstr>
      <vt:lpstr>Machine Learning foundation</vt:lpstr>
      <vt:lpstr>Topics to cover</vt:lpstr>
      <vt:lpstr>what IS MACHINE LEARNING?</vt:lpstr>
      <vt:lpstr>PowerPoint Presentation</vt:lpstr>
      <vt:lpstr>PowerPoint Presentation</vt:lpstr>
      <vt:lpstr>PowerPoint Presentation</vt:lpstr>
      <vt:lpstr>PowerPoint Presentation</vt:lpstr>
      <vt:lpstr>Some important ML concepts</vt:lpstr>
      <vt:lpstr>PowerPoint Presentation</vt:lpstr>
      <vt:lpstr>Some common machine learning algorithms</vt:lpstr>
      <vt:lpstr>K-nearest neighbors</vt:lpstr>
      <vt:lpstr>PowerPoint Presentation</vt:lpstr>
      <vt:lpstr>Linear Regression</vt:lpstr>
      <vt:lpstr>PowerPoint Presentation</vt:lpstr>
      <vt:lpstr>Logistic Regression</vt:lpstr>
      <vt:lpstr>Decision trees</vt:lpstr>
      <vt:lpstr>Clustering ALGORITHM </vt:lpstr>
      <vt:lpstr>How the K-Mean Clustering algorithm works? </vt:lpstr>
      <vt:lpstr>Data analytics and ml libraries:</vt:lpstr>
      <vt:lpstr>Introduction to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foundation using python</dc:title>
  <dc:creator>Shobhit Bhatnagar</dc:creator>
  <cp:lastModifiedBy>Shobhit Bhatnagar</cp:lastModifiedBy>
  <cp:revision>60</cp:revision>
  <dcterms:created xsi:type="dcterms:W3CDTF">2017-11-08T17:05:23Z</dcterms:created>
  <dcterms:modified xsi:type="dcterms:W3CDTF">2017-11-18T04:13:00Z</dcterms:modified>
</cp:coreProperties>
</file>