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3BE"/>
    <a:srgbClr val="3E648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C1C4-E6DC-450D-BE8F-9664D6F41433}" type="datetimeFigureOut">
              <a:rPr lang="sv-SE" smtClean="0"/>
              <a:t>2016-04-07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328D-1FDB-4189-B6A2-E3A94D89AF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0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Introsida</a:t>
            </a:r>
            <a:r>
              <a:rPr lang="sv-SE" baseline="0" smtClean="0"/>
              <a:t> för bildspelet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56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redigerbart</a:t>
            </a:r>
            <a:r>
              <a:rPr lang="sv-SE" baseline="0" smtClean="0"/>
              <a:t> </a:t>
            </a:r>
            <a:r>
              <a:rPr lang="sv-SE" smtClean="0"/>
              <a:t>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71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05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4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Användaren har loggat ut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795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Projektets genomförande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53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16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5591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406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2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Mockup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4326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888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Resultat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757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Inloggningsskärm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 begär skapande av användarkonto till sig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71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huvudvy med uppgifter och dagsschema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vy med delade dokument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Elevens vy med 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vy med uppgifter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delade dokument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3100-45FD-4DA2-9C2A-FD12EBE45236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18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2997-237A-45FE-8AC9-6EBD6CC88F65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5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27DC-2C62-45EF-A1A4-E012864CF364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61AE-9D96-4298-95BF-401B91B284BF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07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0A26-C4F7-4E26-8C9E-1D01C4950864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49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E5E-9C77-48E3-9822-663C8489CB8F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6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DC62-FCB6-4AF4-92C3-8F4E8D85DA28}" type="datetime1">
              <a:rPr lang="sv-SE" smtClean="0"/>
              <a:t>2016-04-07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0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3E09-82ED-475D-92F8-BECAB6596DAB}" type="datetime1">
              <a:rPr lang="sv-SE" smtClean="0"/>
              <a:t>2016-04-07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0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/>
              <a:t>2016-04-07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50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D36A-F3FF-4DC5-A35E-5D8B60B61D5F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5406-AE4D-4155-8663-CD2034DF648C}" type="datetime1">
              <a:rPr lang="sv-SE" smtClean="0"/>
              <a:t>2016-04-07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0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E40A-1A91-41F7-8B10-8CB3976AC03C}" type="datetime1">
              <a:rPr lang="sv-SE" smtClean="0"/>
              <a:t>2016-04-07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5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4966320" cy="1470025"/>
          </a:xfrm>
        </p:spPr>
        <p:txBody>
          <a:bodyPr>
            <a:noAutofit/>
          </a:bodyPr>
          <a:lstStyle/>
          <a:p>
            <a:pPr algn="r"/>
            <a:r>
              <a:rPr lang="sv-SE" sz="9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yalms</a:t>
            </a:r>
            <a:endParaRPr lang="sv-SE" sz="96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5496" y="3528591"/>
            <a:ext cx="9073008" cy="1752600"/>
          </a:xfrm>
        </p:spPr>
        <p:txBody>
          <a:bodyPr>
            <a:normAutofit fontScale="85000" lnSpcReduction="20000"/>
          </a:bodyPr>
          <a:lstStyle/>
          <a:p>
            <a:r>
              <a:rPr lang="sv-SE" sz="3800" smtClean="0">
                <a:solidFill>
                  <a:schemeClr val="tx1"/>
                </a:solidFill>
              </a:rPr>
              <a:t>Yet Another Learning Management System</a:t>
            </a:r>
          </a:p>
          <a:p>
            <a:endParaRPr lang="sv-SE" smtClean="0">
              <a:solidFill>
                <a:schemeClr val="tx1"/>
              </a:solidFill>
            </a:endParaRPr>
          </a:p>
          <a:p>
            <a:r>
              <a:rPr lang="sv-SE" smtClean="0">
                <a:solidFill>
                  <a:schemeClr val="bg1"/>
                </a:solidFill>
              </a:rPr>
              <a:t>Alexander Wåhlin • Michael Kolmodin • Pekka Brännbäck</a:t>
            </a:r>
          </a:p>
          <a:p>
            <a:r>
              <a:rPr lang="sv-SE" smtClean="0">
                <a:solidFill>
                  <a:schemeClr val="bg1"/>
                </a:solidFill>
              </a:rPr>
              <a:t>Våren 2016</a:t>
            </a: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89936"/>
            <a:ext cx="711111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10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7" name="Rectangle 12"/>
          <p:cNvSpPr/>
          <p:nvPr/>
        </p:nvSpPr>
        <p:spPr>
          <a:xfrm>
            <a:off x="6412730" y="1696799"/>
            <a:ext cx="2407646" cy="410846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200"/>
              </a:spcBef>
            </a:pPr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6300192" y="1412776"/>
            <a:ext cx="254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Schemalägg / redigera tid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7884368" y="26959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6504167" y="5497577"/>
            <a:ext cx="2244201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 markerad tid</a:t>
            </a:r>
            <a:endParaRPr lang="sv-SE" sz="1200"/>
          </a:p>
        </p:txBody>
      </p:sp>
      <p:sp>
        <p:nvSpPr>
          <p:cNvPr id="31" name="Anpassad 45">
            <a:hlinkClick r:id="" action="ppaction://noaction" highlightClick="1"/>
          </p:cNvPr>
          <p:cNvSpPr/>
          <p:nvPr/>
        </p:nvSpPr>
        <p:spPr>
          <a:xfrm>
            <a:off x="323542" y="1499703"/>
            <a:ext cx="2088218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Likbent triangel 2"/>
          <p:cNvSpPr/>
          <p:nvPr/>
        </p:nvSpPr>
        <p:spPr>
          <a:xfrm rot="10800000">
            <a:off x="2234656" y="153571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Framåt eller nästa 32">
            <a:hlinkClick r:id="" action="ppaction://noaction" highlightClick="1"/>
          </p:cNvPr>
          <p:cNvSpPr/>
          <p:nvPr/>
        </p:nvSpPr>
        <p:spPr>
          <a:xfrm>
            <a:off x="3867316" y="1509775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Hem 33">
            <a:hlinkClick r:id="" action="ppaction://noaction" highlightClick="1"/>
          </p:cNvPr>
          <p:cNvSpPr/>
          <p:nvPr/>
        </p:nvSpPr>
        <p:spPr>
          <a:xfrm>
            <a:off x="3664321" y="1509775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Bakåt eller föregående 34">
            <a:hlinkClick r:id="" action="ppaction://noaction" highlightClick="1"/>
          </p:cNvPr>
          <p:cNvSpPr/>
          <p:nvPr/>
        </p:nvSpPr>
        <p:spPr>
          <a:xfrm>
            <a:off x="3461327" y="1509775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6" name="Tabel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26719"/>
              </p:ext>
            </p:extLst>
          </p:nvPr>
        </p:nvGraphicFramePr>
        <p:xfrm>
          <a:off x="334883" y="1782329"/>
          <a:ext cx="6010255" cy="403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00"/>
                <a:gridCol w="1026331"/>
                <a:gridCol w="1026331"/>
                <a:gridCol w="1026331"/>
                <a:gridCol w="1026331"/>
                <a:gridCol w="1026331"/>
              </a:tblGrid>
              <a:tr h="202024">
                <a:tc>
                  <a:txBody>
                    <a:bodyPr/>
                    <a:lstStyle/>
                    <a:p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Måndag 11/4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Tisdag 12/4</a:t>
                      </a:r>
                      <a:endParaRPr lang="sv-SE" sz="900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Onsdag 13/4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Torsdag 14/4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Fredag 15/4</a:t>
                      </a:r>
                      <a:endParaRPr lang="sv-SE" sz="900" b="0"/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08:00–08:40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08:50–09:30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09:40–10:20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000" smtClean="0">
                          <a:latin typeface="+mn-lt"/>
                        </a:rPr>
                        <a:t>Fysik, E404</a:t>
                      </a:r>
                    </a:p>
                    <a:p>
                      <a:r>
                        <a:rPr lang="sv-SE" sz="1000" smtClean="0">
                          <a:latin typeface="+mn-lt"/>
                        </a:rPr>
                        <a:t>Na 3</a:t>
                      </a:r>
                      <a:r>
                        <a:rPr lang="sv-SE" sz="1000" baseline="0" smtClean="0">
                          <a:latin typeface="+mn-lt"/>
                        </a:rPr>
                        <a:t> B</a:t>
                      </a:r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ruta 37"/>
          <p:cNvSpPr txBox="1"/>
          <p:nvPr/>
        </p:nvSpPr>
        <p:spPr>
          <a:xfrm>
            <a:off x="6412730" y="1772816"/>
            <a:ext cx="891097" cy="90281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sv-SE" sz="1200" smtClean="0"/>
              <a:t>Kurs</a:t>
            </a:r>
            <a:endParaRPr lang="sv-SE" sz="1200"/>
          </a:p>
          <a:p>
            <a:pPr>
              <a:spcAft>
                <a:spcPts val="1000"/>
              </a:spcAft>
            </a:pPr>
            <a:r>
              <a:rPr lang="en-US" sz="1200" err="1" smtClean="0"/>
              <a:t>Klass</a:t>
            </a:r>
            <a:endParaRPr lang="sv-SE" sz="1200" smtClean="0"/>
          </a:p>
          <a:p>
            <a:pPr>
              <a:spcAft>
                <a:spcPts val="1000"/>
              </a:spcAft>
            </a:pPr>
            <a:r>
              <a:rPr lang="sv-SE" sz="1200" smtClean="0"/>
              <a:t>Lokal</a:t>
            </a:r>
          </a:p>
        </p:txBody>
      </p:sp>
      <p:sp>
        <p:nvSpPr>
          <p:cNvPr id="39" name="Anpassad 38">
            <a:hlinkClick r:id="" action="ppaction://noaction" highlightClick="1"/>
          </p:cNvPr>
          <p:cNvSpPr/>
          <p:nvPr/>
        </p:nvSpPr>
        <p:spPr>
          <a:xfrm>
            <a:off x="6992311" y="1792368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kurs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 rot="10800000">
            <a:off x="8549503" y="183275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Anpassad 40">
            <a:hlinkClick r:id="" action="ppaction://noaction" highlightClick="1"/>
          </p:cNvPr>
          <p:cNvSpPr/>
          <p:nvPr/>
        </p:nvSpPr>
        <p:spPr>
          <a:xfrm>
            <a:off x="6992311" y="2090562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2" name="Likbent triangel 41"/>
          <p:cNvSpPr/>
          <p:nvPr/>
        </p:nvSpPr>
        <p:spPr>
          <a:xfrm rot="10800000">
            <a:off x="8549503" y="213094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Anpassad 42">
            <a:hlinkClick r:id="" action="ppaction://noaction" highlightClick="1"/>
          </p:cNvPr>
          <p:cNvSpPr/>
          <p:nvPr/>
        </p:nvSpPr>
        <p:spPr>
          <a:xfrm>
            <a:off x="6992311" y="2388756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</a:t>
            </a:r>
            <a:r>
              <a:rPr lang="sv-SE" sz="1200">
                <a:solidFill>
                  <a:schemeClr val="tx1"/>
                </a:solidFill>
              </a:rPr>
              <a:t>tillgänglig lokal</a:t>
            </a:r>
          </a:p>
        </p:txBody>
      </p:sp>
      <p:sp>
        <p:nvSpPr>
          <p:cNvPr id="44" name="Likbent triangel 43"/>
          <p:cNvSpPr/>
          <p:nvPr/>
        </p:nvSpPr>
        <p:spPr>
          <a:xfrm rot="10800000">
            <a:off x="8549503" y="24291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/>
          <p:nvPr/>
        </p:nvCxnSpPr>
        <p:spPr>
          <a:xfrm flipV="1">
            <a:off x="3066709" y="2996952"/>
            <a:ext cx="3791569" cy="57801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10"/>
          <p:cNvSpPr/>
          <p:nvPr/>
        </p:nvSpPr>
        <p:spPr>
          <a:xfrm>
            <a:off x="5148063" y="4238087"/>
            <a:ext cx="2155764" cy="97411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Radera markerad tid </a:t>
            </a:r>
            <a:br>
              <a:rPr lang="sv-SE" sz="1400" smtClean="0">
                <a:solidFill>
                  <a:schemeClr val="tx1"/>
                </a:solidFill>
              </a:rPr>
            </a:br>
            <a:r>
              <a:rPr lang="sv-SE" sz="1400" smtClean="0">
                <a:solidFill>
                  <a:schemeClr val="tx1"/>
                </a:solidFill>
              </a:rPr>
              <a:t>i schemat?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7" name="Elbow Connector 39"/>
          <p:cNvCxnSpPr>
            <a:stCxn id="20" idx="0"/>
            <a:endCxn id="46" idx="3"/>
          </p:cNvCxnSpPr>
          <p:nvPr/>
        </p:nvCxnSpPr>
        <p:spPr>
          <a:xfrm rot="16200000" flipV="1">
            <a:off x="7078832" y="4950140"/>
            <a:ext cx="772433" cy="322441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ktangel 49"/>
          <p:cNvSpPr/>
          <p:nvPr/>
        </p:nvSpPr>
        <p:spPr>
          <a:xfrm>
            <a:off x="5307435" y="4843063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1" name="Rektangel 50"/>
          <p:cNvSpPr/>
          <p:nvPr/>
        </p:nvSpPr>
        <p:spPr>
          <a:xfrm>
            <a:off x="6300192" y="4845037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Avbryt</a:t>
            </a:r>
            <a:endParaRPr lang="sv-SE" sz="1200"/>
          </a:p>
        </p:txBody>
      </p:sp>
      <p:cxnSp>
        <p:nvCxnSpPr>
          <p:cNvPr id="52" name="Rak pil 51"/>
          <p:cNvCxnSpPr>
            <a:stCxn id="53" idx="3"/>
            <a:endCxn id="39" idx="2"/>
          </p:cNvCxnSpPr>
          <p:nvPr/>
        </p:nvCxnSpPr>
        <p:spPr>
          <a:xfrm flipV="1">
            <a:off x="5991564" y="1900380"/>
            <a:ext cx="1000747" cy="49917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med rundade hörn 52"/>
          <p:cNvSpPr/>
          <p:nvPr/>
        </p:nvSpPr>
        <p:spPr>
          <a:xfrm>
            <a:off x="4243194" y="2111523"/>
            <a:ext cx="1748370" cy="5760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Kurslista </a:t>
            </a:r>
            <a:r>
              <a:rPr lang="sv-SE" sz="1400" err="1" smtClean="0">
                <a:solidFill>
                  <a:schemeClr val="tx1"/>
                </a:solidFill>
              </a:rPr>
              <a:t>populeras</a:t>
            </a:r>
            <a:r>
              <a:rPr lang="sv-SE" sz="1400" smtClean="0">
                <a:solidFill>
                  <a:schemeClr val="tx1"/>
                </a:solidFill>
              </a:rPr>
              <a:t> med lärarens kurser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11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3" name="Anpassad 45">
            <a:hlinkClick r:id="" action="ppaction://noaction" highlightClick="1"/>
          </p:cNvPr>
          <p:cNvSpPr/>
          <p:nvPr/>
        </p:nvSpPr>
        <p:spPr>
          <a:xfrm>
            <a:off x="1653099" y="2472741"/>
            <a:ext cx="131659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Behörighet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lärare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4" name="Ring 33"/>
          <p:cNvSpPr/>
          <p:nvPr/>
        </p:nvSpPr>
        <p:spPr>
          <a:xfrm>
            <a:off x="1740824" y="2893050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5" name="Ring 34"/>
          <p:cNvSpPr/>
          <p:nvPr/>
        </p:nvSpPr>
        <p:spPr>
          <a:xfrm>
            <a:off x="1740824" y="2712790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användarkonto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Caesar,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nytt användarkonto</a:t>
            </a:r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>
                <a:solidFill>
                  <a:schemeClr val="tx1"/>
                </a:solidFill>
              </a:rPr>
              <a:t>pekka.brannback@elev.gymnasiet.se</a:t>
            </a: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>
                <a:solidFill>
                  <a:schemeClr val="bg1">
                    <a:lumMod val="75000"/>
                  </a:schemeClr>
                </a:solidFill>
              </a:rPr>
              <a:t>Klasstillhörighet</a:t>
            </a:r>
            <a:endParaRPr lang="sv-SE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12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kurs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</a:t>
            </a:r>
            <a:r>
              <a:rPr lang="sv-SE" sz="1000" smtClean="0">
                <a:solidFill>
                  <a:schemeClr val="tx1"/>
                </a:solidFill>
              </a:rPr>
              <a:t>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1 </a:t>
            </a:r>
            <a:r>
              <a:rPr lang="sv-SE" sz="1000" smtClean="0">
                <a:solidFill>
                  <a:schemeClr val="tx1"/>
                </a:solidFill>
              </a:rPr>
              <a:t>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Biologi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Brännvinstillverkning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Citronodling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Kvantfysik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Ångpannedetonering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kurs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Klasstillhörighet</a:t>
            </a:r>
            <a:endParaRPr lang="sv-SE" sz="12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Lärare</a:t>
            </a:r>
            <a:endParaRPr lang="sv-SE" sz="1200"/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1702947" y="2797105"/>
            <a:ext cx="2778831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lärare </a:t>
            </a:r>
            <a:r>
              <a:rPr lang="sv-SE" sz="1200" i="1" smtClean="0">
                <a:solidFill>
                  <a:schemeClr val="tx1"/>
                </a:solidFill>
              </a:rPr>
              <a:t>(förvalt: läraren själv)</a:t>
            </a:r>
            <a:endParaRPr lang="sv-SE" sz="1200" i="1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4300503" y="283344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klass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2423959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klass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Elever</a:t>
            </a:r>
            <a:endParaRPr lang="sv-SE" sz="1200"/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5" name="Rektangel 20"/>
          <p:cNvSpPr/>
          <p:nvPr/>
        </p:nvSpPr>
        <p:spPr>
          <a:xfrm>
            <a:off x="1701912" y="2775893"/>
            <a:ext cx="2800672" cy="27160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Caesar,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36" name="Rektangel 21"/>
          <p:cNvSpPr/>
          <p:nvPr/>
        </p:nvSpPr>
        <p:spPr>
          <a:xfrm>
            <a:off x="1701912" y="2775893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ktangel 22"/>
          <p:cNvSpPr/>
          <p:nvPr/>
        </p:nvSpPr>
        <p:spPr>
          <a:xfrm rot="16200000">
            <a:off x="3072562" y="4061914"/>
            <a:ext cx="271604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ktangel 23"/>
          <p:cNvSpPr/>
          <p:nvPr/>
        </p:nvSpPr>
        <p:spPr>
          <a:xfrm rot="16200000">
            <a:off x="4019550" y="3267327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bent triangel 2"/>
          <p:cNvSpPr/>
          <p:nvPr/>
        </p:nvSpPr>
        <p:spPr>
          <a:xfrm rot="10800000">
            <a:off x="4348085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Likbent triangel 2"/>
          <p:cNvSpPr/>
          <p:nvPr/>
        </p:nvSpPr>
        <p:spPr>
          <a:xfrm rot="10800000" flipV="1">
            <a:off x="4358584" y="278429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Anpassad 45">
            <a:hlinkClick r:id="" action="ppaction://noaction" highlightClick="1"/>
          </p:cNvPr>
          <p:cNvSpPr/>
          <p:nvPr/>
        </p:nvSpPr>
        <p:spPr>
          <a:xfrm>
            <a:off x="4660531" y="2126476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3" name="Likbent triangel 2"/>
          <p:cNvSpPr/>
          <p:nvPr/>
        </p:nvSpPr>
        <p:spPr>
          <a:xfrm rot="10800000">
            <a:off x="7281966" y="2162488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6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14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Användaren är utloggad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Du har loggats ut.</a:t>
            </a:r>
            <a:endParaRPr lang="sv-SE" sz="1400" b="1" i="1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igen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401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SCRUM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Uppsättning av backlog</a:t>
            </a:r>
          </a:p>
          <a:p>
            <a:pPr marL="22572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Uppskattning av tid för att göra klart </a:t>
            </a:r>
            <a:br>
              <a:rPr lang="sv-SE" smtClean="0">
                <a:solidFill>
                  <a:schemeClr val="bg1"/>
                </a:solidFill>
              </a:rPr>
            </a:br>
            <a:r>
              <a:rPr lang="sv-SE" smtClean="0">
                <a:solidFill>
                  <a:schemeClr val="bg1"/>
                </a:solidFill>
              </a:rPr>
              <a:t>varje delmoment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Problem och ändrade förutsättningar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GITHUB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Projektets genomförande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❷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>
                <a:solidFill>
                  <a:schemeClr val="bg1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31506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67" y="1124744"/>
            <a:ext cx="5534025" cy="4914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196752"/>
            <a:ext cx="4876800" cy="413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240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Studentvy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❸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9" y="980728"/>
            <a:ext cx="8765381" cy="45077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Tänka igenom funktionalitet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Enklare </a:t>
            </a:r>
            <a:r>
              <a:rPr lang="sv-SE">
                <a:solidFill>
                  <a:schemeClr val="bg1"/>
                </a:solidFill>
              </a:rPr>
              <a:t>att förutse problem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>
                <a:solidFill>
                  <a:schemeClr val="bg1"/>
                </a:solidFill>
              </a:rPr>
              <a:t>Gemensam mall att jobba efter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>
                <a:solidFill>
                  <a:schemeClr val="bg1"/>
                </a:solidFill>
              </a:rPr>
              <a:t>Lättare att koncentrera sig på koden</a:t>
            </a:r>
            <a:br>
              <a:rPr lang="sv-SE">
                <a:solidFill>
                  <a:schemeClr val="bg1"/>
                </a:solidFill>
              </a:rPr>
            </a:br>
            <a:r>
              <a:rPr lang="sv-SE">
                <a:solidFill>
                  <a:schemeClr val="bg1"/>
                </a:solidFill>
              </a:rPr>
              <a:t>och inte hur layouten ska se </a:t>
            </a:r>
            <a:r>
              <a:rPr lang="sv-SE" smtClean="0">
                <a:solidFill>
                  <a:schemeClr val="bg1"/>
                </a:solidFill>
              </a:rPr>
              <a:t>ut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PowerPoint </a:t>
            </a:r>
            <a:r>
              <a:rPr lang="sv-SE" smtClean="0">
                <a:solidFill>
                  <a:schemeClr val="bg1"/>
                </a:solidFill>
              </a:rPr>
              <a:t>duger gott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544612"/>
            <a:ext cx="5004048" cy="175432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Mockup </a:t>
            </a:r>
            <a:r>
              <a:rPr lang="sv-SE" sz="3600">
                <a:solidFill>
                  <a:schemeClr val="bg1"/>
                </a:solidFill>
              </a:rPr>
              <a:t>för</a:t>
            </a:r>
            <a:br>
              <a:rPr lang="sv-SE" sz="3600">
                <a:solidFill>
                  <a:schemeClr val="bg1"/>
                </a:solidFill>
              </a:rPr>
            </a:br>
            <a:r>
              <a:rPr lang="sv-SE" sz="3600">
                <a:solidFill>
                  <a:schemeClr val="bg1"/>
                </a:solidFill>
              </a:rPr>
              <a:t>användargränssnittet</a:t>
            </a:r>
          </a:p>
          <a:p>
            <a:endParaRPr lang="sv-SE" sz="3600"/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❶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3861048"/>
          </a:xfrm>
        </p:spPr>
        <p:txBody>
          <a:bodyPr>
            <a:noAutofit/>
          </a:bodyPr>
          <a:lstStyle/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Inloggning</a:t>
            </a: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Studentvy</a:t>
            </a:r>
            <a:endParaRPr lang="sv-SE">
              <a:solidFill>
                <a:schemeClr val="bg1"/>
              </a:solidFill>
            </a:endParaRPr>
          </a:p>
          <a:p>
            <a:pPr marL="1800000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Lärarvy</a:t>
            </a:r>
          </a:p>
          <a:p>
            <a:pPr marL="2257200"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 smtClean="0">
                <a:solidFill>
                  <a:schemeClr val="bg1"/>
                </a:solidFill>
              </a:rPr>
              <a:t>Schemaläggning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4376" y="838453"/>
            <a:ext cx="5004048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numCol="1" rtlCol="0">
            <a:spAutoFit/>
          </a:bodyPr>
          <a:lstStyle/>
          <a:p>
            <a:r>
              <a:rPr lang="sv-SE" sz="3600" smtClean="0">
                <a:solidFill>
                  <a:schemeClr val="bg1"/>
                </a:solidFill>
              </a:rPr>
              <a:t>Hur långt vi nådde</a:t>
            </a:r>
            <a:endParaRPr lang="sv-SE" sz="3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134" y="544612"/>
            <a:ext cx="14722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r"/>
            <a:r>
              <a:rPr lang="sv-SE" sz="7200" smtClean="0">
                <a:solidFill>
                  <a:schemeClr val="bg1"/>
                </a:solidFill>
              </a:rPr>
              <a:t>❸</a:t>
            </a:r>
            <a:endParaRPr lang="sv-SE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93BE"/>
            </a:gs>
            <a:gs pos="100000">
              <a:srgbClr val="3E64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927322"/>
            <a:ext cx="711111" cy="812698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8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Inloggningsskärm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Logga in till </a:t>
            </a:r>
            <a:r>
              <a:rPr lang="sv-SE" sz="1400" b="1" i="1" smtClean="0">
                <a:solidFill>
                  <a:schemeClr val="tx1"/>
                </a:solidFill>
              </a:rPr>
              <a:t>yalms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/ Registrera</a:t>
            </a:r>
            <a:endParaRPr lang="sv-SE" sz="1200"/>
          </a:p>
        </p:txBody>
      </p:sp>
      <p:cxnSp>
        <p:nvCxnSpPr>
          <p:cNvPr id="10" name="Rak pil 9"/>
          <p:cNvCxnSpPr>
            <a:stCxn id="11" idx="3"/>
            <a:endCxn id="8" idx="1"/>
          </p:cNvCxnSpPr>
          <p:nvPr/>
        </p:nvCxnSpPr>
        <p:spPr>
          <a:xfrm>
            <a:off x="2821072" y="3030871"/>
            <a:ext cx="886832" cy="36212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med rundade hörn 10"/>
          <p:cNvSpPr/>
          <p:nvPr/>
        </p:nvSpPr>
        <p:spPr>
          <a:xfrm>
            <a:off x="865682" y="2476586"/>
            <a:ext cx="1955390" cy="11085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Ingen distinktion görs mellan </a:t>
            </a:r>
            <a:r>
              <a:rPr lang="sv-SE" sz="1400" err="1" smtClean="0">
                <a:solidFill>
                  <a:schemeClr val="tx1"/>
                </a:solidFill>
              </a:rPr>
              <a:t>inloggstyper</a:t>
            </a:r>
            <a:r>
              <a:rPr lang="sv-SE" sz="1400" smtClean="0">
                <a:solidFill>
                  <a:schemeClr val="tx1"/>
                </a:solidFill>
              </a:rPr>
              <a:t>, samma för både lärare och elever</a:t>
            </a:r>
            <a:endParaRPr lang="sv-SE" sz="1400" i="1">
              <a:solidFill>
                <a:schemeClr val="tx1"/>
              </a:solidFill>
            </a:endParaRPr>
          </a:p>
        </p:txBody>
      </p:sp>
      <p:cxnSp>
        <p:nvCxnSpPr>
          <p:cNvPr id="19" name="Rak pil 9"/>
          <p:cNvCxnSpPr>
            <a:stCxn id="20" idx="1"/>
            <a:endCxn id="9" idx="3"/>
          </p:cNvCxnSpPr>
          <p:nvPr/>
        </p:nvCxnSpPr>
        <p:spPr>
          <a:xfrm flipH="1" flipV="1">
            <a:off x="5436096" y="3681028"/>
            <a:ext cx="886832" cy="37940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med rundade hörn 10"/>
          <p:cNvSpPr/>
          <p:nvPr/>
        </p:nvSpPr>
        <p:spPr>
          <a:xfrm>
            <a:off x="6322928" y="3519237"/>
            <a:ext cx="1955390" cy="1082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Om användaren inte finns registrerad, visa sidan Skapa nytt användarkonto</a:t>
            </a:r>
            <a:endParaRPr lang="sv-SE" sz="1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4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Ange användaruppgifter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3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</a:p>
          <a:p>
            <a:pPr algn="ctr"/>
            <a:r>
              <a:rPr lang="sv-SE" sz="1400" b="1" smtClean="0"/>
              <a:t>Skapa nytt användarkonto</a:t>
            </a:r>
            <a:endParaRPr lang="sv-SE" sz="1400" smtClean="0"/>
          </a:p>
        </p:txBody>
      </p:sp>
      <p:sp>
        <p:nvSpPr>
          <p:cNvPr id="19" name="Rektangel 31"/>
          <p:cNvSpPr/>
          <p:nvPr/>
        </p:nvSpPr>
        <p:spPr>
          <a:xfrm>
            <a:off x="3200184" y="271828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pekka.brannback@elev.gymnasiet.se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Rektangel 35"/>
          <p:cNvSpPr/>
          <p:nvPr/>
        </p:nvSpPr>
        <p:spPr>
          <a:xfrm>
            <a:off x="5079816" y="45451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1" name="textruta 39"/>
          <p:cNvSpPr txBox="1"/>
          <p:nvPr/>
        </p:nvSpPr>
        <p:spPr>
          <a:xfrm>
            <a:off x="3124200" y="241445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Användarkonto</a:t>
            </a:r>
            <a:endParaRPr lang="sv-SE" sz="1200"/>
          </a:p>
        </p:txBody>
      </p:sp>
      <p:cxnSp>
        <p:nvCxnSpPr>
          <p:cNvPr id="23" name="Rak pil 9"/>
          <p:cNvCxnSpPr>
            <a:stCxn id="24" idx="3"/>
            <a:endCxn id="19" idx="1"/>
          </p:cNvCxnSpPr>
          <p:nvPr/>
        </p:nvCxnSpPr>
        <p:spPr>
          <a:xfrm>
            <a:off x="2501695" y="2503887"/>
            <a:ext cx="698489" cy="3224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med rundade hörn 10"/>
          <p:cNvSpPr/>
          <p:nvPr/>
        </p:nvSpPr>
        <p:spPr>
          <a:xfrm>
            <a:off x="546305" y="1912728"/>
            <a:ext cx="1955390" cy="11823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Användarnamnet följer med från inloggningsskärmen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Fältet är därmed disabled i denna vy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27" name="Rektangel 31"/>
          <p:cNvSpPr/>
          <p:nvPr/>
        </p:nvSpPr>
        <p:spPr>
          <a:xfrm>
            <a:off x="3200184" y="3344448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textruta 39"/>
          <p:cNvSpPr txBox="1"/>
          <p:nvPr/>
        </p:nvSpPr>
        <p:spPr>
          <a:xfrm>
            <a:off x="3124200" y="3040621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Förnamn</a:t>
            </a:r>
            <a:endParaRPr lang="sv-SE" sz="1200"/>
          </a:p>
        </p:txBody>
      </p:sp>
      <p:sp>
        <p:nvSpPr>
          <p:cNvPr id="29" name="Rektangel 31"/>
          <p:cNvSpPr/>
          <p:nvPr/>
        </p:nvSpPr>
        <p:spPr>
          <a:xfrm>
            <a:off x="3200184" y="397362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Brännbäck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textruta 39"/>
          <p:cNvSpPr txBox="1"/>
          <p:nvPr/>
        </p:nvSpPr>
        <p:spPr>
          <a:xfrm>
            <a:off x="3124200" y="366979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Efternamn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626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5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1907816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/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299470" y="141442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Feedback på uppgifter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6372200" y="1707328"/>
            <a:ext cx="24482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Pekka Brännbäck, 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EJ 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6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7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00B050"/>
                </a:solidFill>
              </a:rPr>
              <a:t>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6372200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670259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713883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867647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867647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260158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Uppgifter att göra</a:t>
            </a:r>
            <a:endParaRPr lang="sv-SE" sz="1200"/>
          </a:p>
        </p:txBody>
      </p:sp>
      <p:sp>
        <p:nvSpPr>
          <p:cNvPr id="32" name="Rektangel 31"/>
          <p:cNvSpPr/>
          <p:nvPr/>
        </p:nvSpPr>
        <p:spPr>
          <a:xfrm>
            <a:off x="323543" y="5249418"/>
            <a:ext cx="244827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4" y="4937654"/>
            <a:ext cx="2448272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inlämningsuppgift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584541" y="497366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ktangel 34"/>
          <p:cNvSpPr/>
          <p:nvPr/>
        </p:nvSpPr>
        <p:spPr>
          <a:xfrm>
            <a:off x="323541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graphicFrame>
        <p:nvGraphicFramePr>
          <p:cNvPr id="36" name="Tabel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17311"/>
              </p:ext>
            </p:extLst>
          </p:nvPr>
        </p:nvGraphicFramePr>
        <p:xfrm>
          <a:off x="2934031" y="1477540"/>
          <a:ext cx="3249737" cy="432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0"/>
                <a:gridCol w="2175637"/>
              </a:tblGrid>
              <a:tr h="278605">
                <a:tc gridSpan="2">
                  <a:txBody>
                    <a:bodyPr/>
                    <a:lstStyle/>
                    <a:p>
                      <a:r>
                        <a:rPr lang="sv-SE" sz="1200" b="0" smtClean="0"/>
                        <a:t>v</a:t>
                      </a:r>
                      <a:r>
                        <a:rPr lang="sv-SE" sz="1200" b="0" baseline="0" smtClean="0"/>
                        <a:t> 15, 2016  •  </a:t>
                      </a:r>
                      <a:r>
                        <a:rPr lang="sv-SE" sz="1200" b="0" smtClean="0"/>
                        <a:t>Tisdag 12/4  •  Na 3 B</a:t>
                      </a:r>
                      <a:endParaRPr lang="sv-SE" sz="12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08:00–08:40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08:50–09:30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09:40–10:20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Svenska, B221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5929895" y="1524751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5726900" y="1524751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5523906" y="1524751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56"/>
          <p:cNvSpPr/>
          <p:nvPr/>
        </p:nvSpPr>
        <p:spPr>
          <a:xfrm>
            <a:off x="7164288" y="4005064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cxnSp>
        <p:nvCxnSpPr>
          <p:cNvPr id="42" name="Rak pil 41"/>
          <p:cNvCxnSpPr>
            <a:stCxn id="43" idx="0"/>
            <a:endCxn id="38" idx="2"/>
          </p:cNvCxnSpPr>
          <p:nvPr/>
        </p:nvCxnSpPr>
        <p:spPr>
          <a:xfrm flipV="1">
            <a:off x="4847605" y="1614751"/>
            <a:ext cx="879295" cy="3740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med rundade hörn 42"/>
          <p:cNvSpPr/>
          <p:nvPr/>
        </p:nvSpPr>
        <p:spPr>
          <a:xfrm>
            <a:off x="4070685" y="1988840"/>
            <a:ext cx="1553840" cy="5486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Bläddra mellan dagar i kalendern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5" name="Rak pil 23"/>
          <p:cNvCxnSpPr>
            <a:stCxn id="46" idx="1"/>
            <a:endCxn id="34" idx="5"/>
          </p:cNvCxnSpPr>
          <p:nvPr/>
        </p:nvCxnSpPr>
        <p:spPr>
          <a:xfrm flipH="1" flipV="1">
            <a:off x="2620541" y="5045666"/>
            <a:ext cx="542181" cy="20375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med rundade hörn 20"/>
          <p:cNvSpPr/>
          <p:nvPr/>
        </p:nvSpPr>
        <p:spPr>
          <a:xfrm>
            <a:off x="3162722" y="4868635"/>
            <a:ext cx="2228704" cy="7615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Vilken inlämningsuppgift dokumentet avser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Listan </a:t>
            </a:r>
            <a:r>
              <a:rPr lang="sv-SE" sz="1400" i="1" err="1" smtClean="0">
                <a:solidFill>
                  <a:schemeClr val="tx1"/>
                </a:solidFill>
              </a:rPr>
              <a:t>populeras</a:t>
            </a:r>
            <a:r>
              <a:rPr lang="sv-SE" sz="1400" i="1" smtClean="0">
                <a:solidFill>
                  <a:schemeClr val="tx1"/>
                </a:solidFill>
              </a:rPr>
              <a:t> av lärare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60" name="Rektangel 59"/>
          <p:cNvSpPr/>
          <p:nvPr/>
        </p:nvSpPr>
        <p:spPr>
          <a:xfrm>
            <a:off x="323543" y="1707328"/>
            <a:ext cx="2448272" cy="27297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accent2"/>
                </a:solidFill>
              </a:rPr>
              <a:t>KURSER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6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Engelska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9</a:t>
            </a:r>
          </a:p>
        </p:txBody>
      </p:sp>
      <p:sp>
        <p:nvSpPr>
          <p:cNvPr id="61" name="Rektangel 60"/>
          <p:cNvSpPr/>
          <p:nvPr/>
        </p:nvSpPr>
        <p:spPr>
          <a:xfrm>
            <a:off x="323543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6"/>
          <p:cNvSpPr/>
          <p:nvPr/>
        </p:nvSpPr>
        <p:spPr>
          <a:xfrm>
            <a:off x="1281711" y="3774233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251520" y="4619373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Lämna in uppgifter</a:t>
            </a:r>
            <a:endParaRPr lang="sv-SE" sz="1200"/>
          </a:p>
        </p:txBody>
      </p:sp>
      <p:sp>
        <p:nvSpPr>
          <p:cNvPr id="68" name="Rektangel 67"/>
          <p:cNvSpPr/>
          <p:nvPr/>
        </p:nvSpPr>
        <p:spPr>
          <a:xfrm>
            <a:off x="6372200" y="1102310"/>
            <a:ext cx="1933862" cy="369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900" smtClean="0">
                <a:solidFill>
                  <a:schemeClr val="tx1"/>
                </a:solidFill>
              </a:rPr>
              <a:t>Inloggad som</a:t>
            </a:r>
            <a:r>
              <a:rPr lang="sv-SE" sz="900">
                <a:solidFill>
                  <a:schemeClr val="tx1"/>
                </a:solidFill>
              </a:rPr>
              <a:t>: Pekka Brännbäck</a:t>
            </a:r>
          </a:p>
          <a:p>
            <a:r>
              <a:rPr lang="sv-SE" sz="900" smtClean="0">
                <a:solidFill>
                  <a:schemeClr val="tx1"/>
                </a:solidFill>
              </a:rPr>
              <a:t>pekka.brannback@elev.gymnasiet.se</a:t>
            </a:r>
          </a:p>
        </p:txBody>
      </p:sp>
      <p:cxnSp>
        <p:nvCxnSpPr>
          <p:cNvPr id="74" name="Rak pil 73"/>
          <p:cNvCxnSpPr>
            <a:stCxn id="75" idx="0"/>
          </p:cNvCxnSpPr>
          <p:nvPr/>
        </p:nvCxnSpPr>
        <p:spPr>
          <a:xfrm flipV="1">
            <a:off x="5343614" y="1286862"/>
            <a:ext cx="2043244" cy="169209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ktangel med rundade hörn 74"/>
          <p:cNvSpPr/>
          <p:nvPr/>
        </p:nvSpPr>
        <p:spPr>
          <a:xfrm>
            <a:off x="4277074" y="2978961"/>
            <a:ext cx="2133080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Den inloggades namn visas i pop-</a:t>
            </a:r>
            <a:r>
              <a:rPr lang="sv-SE" sz="1400" err="1" smtClean="0">
                <a:solidFill>
                  <a:schemeClr val="tx1"/>
                </a:solidFill>
              </a:rPr>
              <a:t>up</a:t>
            </a:r>
            <a:r>
              <a:rPr lang="sv-SE" sz="1400" smtClean="0">
                <a:solidFill>
                  <a:schemeClr val="tx1"/>
                </a:solidFill>
              </a:rPr>
              <a:t> då muspekaren hovrar över länken Logga ut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6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47" name="textruta 46"/>
          <p:cNvSpPr txBox="1"/>
          <p:nvPr/>
        </p:nvSpPr>
        <p:spPr>
          <a:xfrm>
            <a:off x="1619672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48" name="Rektangel 47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ktangel 49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50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textruta 53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57" name="Rektangel 56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8" name="Rektangel 57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9" name="Rektangel 58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1" y="1499703"/>
            <a:ext cx="208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222931" y="15433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4681540" y="1516799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4478545" y="1516799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4275551" y="1516799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29660"/>
              </p:ext>
            </p:extLst>
          </p:nvPr>
        </p:nvGraphicFramePr>
        <p:xfrm>
          <a:off x="323542" y="1777535"/>
          <a:ext cx="8496932" cy="4027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687"/>
                <a:gridCol w="1485049"/>
                <a:gridCol w="1485049"/>
                <a:gridCol w="1485049"/>
                <a:gridCol w="1485049"/>
                <a:gridCol w="1485049"/>
              </a:tblGrid>
              <a:tr h="276012">
                <a:tc>
                  <a:txBody>
                    <a:bodyPr/>
                    <a:lstStyle/>
                    <a:p>
                      <a:endParaRPr lang="sv-SE" sz="1200" b="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Måndag 11/4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Tisdag 12/4</a:t>
                      </a:r>
                      <a:endParaRPr lang="sv-SE" sz="1200" b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Onsdag 13/4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Torsdag 14/4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Fredag 15/4</a:t>
                      </a:r>
                      <a:endParaRPr lang="sv-SE" sz="1200" b="0"/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08:00–08:40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SLOT_2016_15_5_01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08:50–09:30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SLOT_2016_15_5_02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09:40–10:20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SLOT_2016_15_1_03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SLOT_2016_15_3_03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SLOT_2016_15_4_03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SLOT_2016_15_5_03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Religion, B666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SLOT_2016_15_5_04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SLOT_2016_15_5_05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SLOT_2016_15_5_06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Svenska, B221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SLOT_2016_15_5_07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SLOT_2016_15_5_08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SLOT_2016_15_5_09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SLOT_2016_15_5_10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ruta 43"/>
          <p:cNvSpPr txBox="1"/>
          <p:nvPr/>
        </p:nvSpPr>
        <p:spPr>
          <a:xfrm>
            <a:off x="5436096" y="1468299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smtClean="0"/>
              <a:t>Pekka Brännbäck  •  Na </a:t>
            </a:r>
            <a:r>
              <a:rPr lang="sv-SE" sz="1200"/>
              <a:t>3 B</a:t>
            </a:r>
          </a:p>
        </p:txBody>
      </p:sp>
    </p:spTree>
    <p:extLst>
      <p:ext uri="{BB962C8B-B14F-4D97-AF65-F5344CB8AC3E}">
        <p14:creationId xmlns:p14="http://schemas.microsoft.com/office/powerpoint/2010/main" val="559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6604531" y="2293116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Inlämningsmappar</a:t>
            </a:r>
            <a:endParaRPr lang="sv-SE" sz="1200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278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 för feedback</a:t>
            </a:r>
            <a:endParaRPr lang="sv-SE" sz="1200"/>
          </a:p>
        </p:txBody>
      </p:sp>
      <p:sp>
        <p:nvSpPr>
          <p:cNvPr id="31" name="Rektangel 30"/>
          <p:cNvSpPr/>
          <p:nvPr/>
        </p:nvSpPr>
        <p:spPr>
          <a:xfrm>
            <a:off x="4660531" y="1993604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/home/roffeb/Jobbet/Kemi/Uppgift2.pdf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7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1691680" y="1993603"/>
            <a:ext cx="2800672" cy="38116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Öhman,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C00000"/>
                </a:solidFill>
              </a:rPr>
              <a:t>EJ 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– </a:t>
            </a:r>
            <a:r>
              <a:rPr lang="sv-SE" sz="1000" b="1" smtClean="0">
                <a:solidFill>
                  <a:schemeClr val="accent3">
                    <a:lumMod val="75000"/>
                  </a:schemeClr>
                </a:solidFill>
              </a:rPr>
              <a:t>GODKÄNDA UPPGIFTER</a:t>
            </a: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1691680" y="1993602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npassad 45">
            <a:hlinkClick r:id="" action="ppaction://noaction" highlightClick="1"/>
          </p:cNvPr>
          <p:cNvSpPr/>
          <p:nvPr/>
        </p:nvSpPr>
        <p:spPr>
          <a:xfrm>
            <a:off x="323528" y="1993602"/>
            <a:ext cx="129614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Sortering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elever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ämnen</a:t>
            </a:r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37" name="Rak pil 36"/>
          <p:cNvCxnSpPr>
            <a:stCxn id="38" idx="0"/>
            <a:endCxn id="46" idx="1"/>
          </p:cNvCxnSpPr>
          <p:nvPr/>
        </p:nvCxnSpPr>
        <p:spPr>
          <a:xfrm flipH="1" flipV="1">
            <a:off x="971600" y="2924943"/>
            <a:ext cx="363487" cy="122413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med rundade hörn 37"/>
          <p:cNvSpPr/>
          <p:nvPr/>
        </p:nvSpPr>
        <p:spPr>
          <a:xfrm>
            <a:off x="539552" y="4149080"/>
            <a:ext cx="1591070" cy="14401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Olika vyer i uppgiftslistan: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Ej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Godkända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Samtliga/alla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39" name="Rak pil 38"/>
          <p:cNvCxnSpPr>
            <a:stCxn id="40" idx="1"/>
          </p:cNvCxnSpPr>
          <p:nvPr/>
        </p:nvCxnSpPr>
        <p:spPr>
          <a:xfrm flipH="1" flipV="1">
            <a:off x="2522505" y="2739347"/>
            <a:ext cx="681343" cy="36003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med rundade hörn 39"/>
          <p:cNvSpPr/>
          <p:nvPr/>
        </p:nvSpPr>
        <p:spPr>
          <a:xfrm>
            <a:off x="3203848" y="2581583"/>
            <a:ext cx="1838709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Högerklicka och välj Godkänn uppgift</a:t>
            </a:r>
          </a:p>
          <a:p>
            <a:pPr algn="ctr"/>
            <a:r>
              <a:rPr lang="sv-SE" sz="1400" smtClean="0">
                <a:solidFill>
                  <a:schemeClr val="tx1"/>
                </a:solidFill>
              </a:rPr>
              <a:t>→ </a:t>
            </a:r>
            <a:r>
              <a:rPr lang="sv-SE" sz="1400" i="1" smtClean="0">
                <a:solidFill>
                  <a:schemeClr val="tx1"/>
                </a:solidFill>
              </a:rPr>
              <a:t>Dialogfönster </a:t>
            </a:r>
            <a:br>
              <a:rPr lang="sv-SE" sz="1400" i="1" smtClean="0">
                <a:solidFill>
                  <a:schemeClr val="tx1"/>
                </a:solidFill>
              </a:rPr>
            </a:br>
            <a:r>
              <a:rPr lang="sv-SE" sz="1400" i="1" smtClean="0">
                <a:solidFill>
                  <a:schemeClr val="tx1"/>
                </a:solidFill>
              </a:rPr>
              <a:t>för att bekräfta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43" name="Anpassad 45">
            <a:hlinkClick r:id="" action="ppaction://noaction" highlightClick="1"/>
          </p:cNvPr>
          <p:cNvSpPr/>
          <p:nvPr/>
        </p:nvSpPr>
        <p:spPr>
          <a:xfrm>
            <a:off x="1691680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4" name="Likbent triangel 2"/>
          <p:cNvSpPr/>
          <p:nvPr/>
        </p:nvSpPr>
        <p:spPr>
          <a:xfrm rot="10800000">
            <a:off x="4313115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Anpassad 45">
            <a:hlinkClick r:id="" action="ppaction://noaction" highlightClick="1"/>
          </p:cNvPr>
          <p:cNvSpPr/>
          <p:nvPr/>
        </p:nvSpPr>
        <p:spPr>
          <a:xfrm>
            <a:off x="323528" y="2708919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vy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Likbent triangel 2"/>
          <p:cNvSpPr/>
          <p:nvPr/>
        </p:nvSpPr>
        <p:spPr>
          <a:xfrm rot="10800000">
            <a:off x="1432397" y="2740481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ing 49"/>
          <p:cNvSpPr/>
          <p:nvPr/>
        </p:nvSpPr>
        <p:spPr>
          <a:xfrm>
            <a:off x="399512" y="2440036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Ring 50"/>
          <p:cNvSpPr/>
          <p:nvPr/>
        </p:nvSpPr>
        <p:spPr>
          <a:xfrm>
            <a:off x="399512" y="2259776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3" name="Rektangel 52"/>
          <p:cNvSpPr/>
          <p:nvPr/>
        </p:nvSpPr>
        <p:spPr>
          <a:xfrm>
            <a:off x="4660531" y="229578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4" name="Anpassad 45">
            <a:hlinkClick r:id="" action="ppaction://noaction" highlightClick="1"/>
          </p:cNvPr>
          <p:cNvSpPr/>
          <p:nvPr/>
        </p:nvSpPr>
        <p:spPr>
          <a:xfrm>
            <a:off x="4660531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55" name="Likbent triangel 2"/>
          <p:cNvSpPr/>
          <p:nvPr/>
        </p:nvSpPr>
        <p:spPr>
          <a:xfrm rot="10800000">
            <a:off x="7281966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9" idx="0"/>
            <a:endCxn id="9" idx="2"/>
          </p:cNvCxnSpPr>
          <p:nvPr/>
        </p:nvCxnSpPr>
        <p:spPr>
          <a:xfrm flipH="1" flipV="1">
            <a:off x="7036531" y="2509140"/>
            <a:ext cx="317435" cy="6957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med rundade hörn 58"/>
          <p:cNvSpPr/>
          <p:nvPr/>
        </p:nvSpPr>
        <p:spPr>
          <a:xfrm>
            <a:off x="6305420" y="3204929"/>
            <a:ext cx="2097092" cy="15895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Kontroller innan dokument kan postas: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Klass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Elev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Uppgift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Filsökväg ≥ 7 tecken?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9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2016-04-07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27" name="Rektangel 26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/home/roffeb/Jobbet/Fysik/A4.pdf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9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999</Words>
  <Application>Microsoft Office PowerPoint</Application>
  <PresentationFormat>On-screen Show (4:3)</PresentationFormat>
  <Paragraphs>574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Office-tema</vt:lpstr>
      <vt:lpstr>yalms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yalms</dc:title>
  <dc:creator>Pekka Brännbäck</dc:creator>
  <cp:lastModifiedBy>Douglas Stamper</cp:lastModifiedBy>
  <cp:revision>68</cp:revision>
  <dcterms:created xsi:type="dcterms:W3CDTF">2016-03-17T20:18:14Z</dcterms:created>
  <dcterms:modified xsi:type="dcterms:W3CDTF">2016-04-07T13:57:56Z</dcterms:modified>
</cp:coreProperties>
</file>