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25" d="100"/>
          <a:sy n="125" d="100"/>
        </p:scale>
        <p:origin x="306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C1C4-E6DC-450D-BE8F-9664D6F41433}" type="datetimeFigureOut">
              <a:rPr lang="sv-SE" smtClean="0"/>
              <a:t>2016-03-18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328D-1FDB-4189-B6A2-E3A94D89AF4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0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Introsida</a:t>
            </a:r>
            <a:r>
              <a:rPr lang="sv-SE" baseline="0" smtClean="0"/>
              <a:t> för bildspelet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3568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administrationssida för hantering</a:t>
            </a:r>
            <a:r>
              <a:rPr lang="sv-SE" baseline="0" smtClean="0"/>
              <a:t> av användarkonton, kurser och klasser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471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administrationssida för hantering</a:t>
            </a:r>
            <a:r>
              <a:rPr lang="sv-SE" baseline="0" smtClean="0"/>
              <a:t> av användarkonton, kurser och klasser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1058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administrationssida för hantering</a:t>
            </a:r>
            <a:r>
              <a:rPr lang="sv-SE" baseline="0" smtClean="0"/>
              <a:t> av användarkonton, kurser och klasser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49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Användaren har loggat ut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795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Inloggningsskärm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Användare begär skapande av användarkonto till sig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471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Elevens huvudvy med uppgifter och dagsschema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Elevens vy med delade dokument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Elevens vy med veckoschema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mtClean="0"/>
              <a:t>Lärarens vy med uppgifter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Lärarens vy med delade dokument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mtClean="0"/>
              <a:t>Lärarens vy med redigerbart</a:t>
            </a:r>
            <a:r>
              <a:rPr lang="sv-SE" baseline="0" smtClean="0"/>
              <a:t> </a:t>
            </a:r>
            <a:r>
              <a:rPr lang="sv-SE" smtClean="0"/>
              <a:t>veckoschema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328D-1FDB-4189-B6A2-E3A94D89AF46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10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3100-45FD-4DA2-9C2A-FD12EBE45236}" type="datetime1">
              <a:rPr lang="sv-SE" smtClean="0"/>
              <a:t>2016-03-18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18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2997-237A-45FE-8AC9-6EBD6CC88F65}" type="datetime1">
              <a:rPr lang="sv-SE" smtClean="0"/>
              <a:t>2016-03-18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15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27DC-2C62-45EF-A1A4-E012864CF364}" type="datetime1">
              <a:rPr lang="sv-SE" smtClean="0"/>
              <a:t>2016-03-18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76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61AE-9D96-4298-95BF-401B91B284BF}" type="datetime1">
              <a:rPr lang="sv-SE" smtClean="0"/>
              <a:t>2016-03-18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073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0A26-C4F7-4E26-8C9E-1D01C4950864}" type="datetime1">
              <a:rPr lang="sv-SE" smtClean="0"/>
              <a:t>2016-03-18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149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2E5E-9C77-48E3-9822-663C8489CB8F}" type="datetime1">
              <a:rPr lang="sv-SE" smtClean="0"/>
              <a:t>2016-03-18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161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DC62-FCB6-4AF4-92C3-8F4E8D85DA28}" type="datetime1">
              <a:rPr lang="sv-SE" smtClean="0"/>
              <a:t>2016-03-18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05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3E09-82ED-475D-92F8-BECAB6596DAB}" type="datetime1">
              <a:rPr lang="sv-SE" smtClean="0"/>
              <a:t>2016-03-18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05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/>
              <a:t>2016-03-18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550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D36A-F3FF-4DC5-A35E-5D8B60B61D5F}" type="datetime1">
              <a:rPr lang="sv-SE" smtClean="0"/>
              <a:t>2016-03-18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9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5406-AE4D-4155-8663-CD2034DF648C}" type="datetime1">
              <a:rPr lang="sv-SE" smtClean="0"/>
              <a:t>2016-03-18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07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E40A-1A91-41F7-8B10-8CB3976AC03C}" type="datetime1">
              <a:rPr lang="sv-SE" smtClean="0"/>
              <a:t>2016-03-18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yalms • .NET LMS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2831-F4B3-4381-8C69-20F989EE69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75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v-SE" sz="96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yalms</a:t>
            </a:r>
            <a:endParaRPr lang="sv-SE" sz="96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5496" y="3886200"/>
            <a:ext cx="9073008" cy="1752600"/>
          </a:xfrm>
        </p:spPr>
        <p:txBody>
          <a:bodyPr>
            <a:normAutofit fontScale="85000" lnSpcReduction="20000"/>
          </a:bodyPr>
          <a:lstStyle/>
          <a:p>
            <a:r>
              <a:rPr lang="sv-SE" sz="3800" smtClean="0">
                <a:solidFill>
                  <a:schemeClr val="tx1"/>
                </a:solidFill>
              </a:rPr>
              <a:t>Yet Another LMS</a:t>
            </a:r>
          </a:p>
          <a:p>
            <a:endParaRPr lang="sv-SE" smtClean="0">
              <a:solidFill>
                <a:schemeClr val="tx1"/>
              </a:solidFill>
            </a:endParaRPr>
          </a:p>
          <a:p>
            <a:r>
              <a:rPr lang="sv-SE" smtClean="0">
                <a:solidFill>
                  <a:schemeClr val="tx1"/>
                </a:solidFill>
              </a:rPr>
              <a:t>Alexander Wåhlin • Michael Kolmodin • Pekka Brännbäck</a:t>
            </a:r>
          </a:p>
          <a:p>
            <a:r>
              <a:rPr lang="sv-SE" smtClean="0">
                <a:solidFill>
                  <a:schemeClr val="tx1"/>
                </a:solidFill>
              </a:rPr>
              <a:t>2016</a:t>
            </a:r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10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81" name="Snip Single Corner Rectangle 80"/>
          <p:cNvSpPr/>
          <p:nvPr/>
        </p:nvSpPr>
        <p:spPr>
          <a:xfrm>
            <a:off x="4134438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Klasser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80" name="Snip Single Corner Rectangle 79"/>
          <p:cNvSpPr/>
          <p:nvPr/>
        </p:nvSpPr>
        <p:spPr>
          <a:xfrm>
            <a:off x="2913059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Kurser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1691680" y="1502428"/>
            <a:ext cx="1296144" cy="312271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tx1"/>
                </a:solidFill>
              </a:rPr>
              <a:t>Användarkonton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83" name="Anpassad 45">
            <a:hlinkClick r:id="" action="ppaction://noaction" highlightClick="1"/>
          </p:cNvPr>
          <p:cNvSpPr/>
          <p:nvPr/>
        </p:nvSpPr>
        <p:spPr>
          <a:xfrm>
            <a:off x="1653099" y="2472741"/>
            <a:ext cx="1316594" cy="715317"/>
          </a:xfrm>
          <a:prstGeom prst="actionButtonBlank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smtClean="0">
                <a:solidFill>
                  <a:schemeClr val="tx1"/>
                </a:solidFill>
              </a:rPr>
              <a:t>Behörighet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lärare</a:t>
            </a:r>
            <a:endParaRPr lang="sv-SE" sz="1200" smtClean="0">
              <a:solidFill>
                <a:schemeClr val="tx1"/>
              </a:solidFill>
            </a:endParaRP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elev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84" name="Ring 33"/>
          <p:cNvSpPr/>
          <p:nvPr/>
        </p:nvSpPr>
        <p:spPr>
          <a:xfrm>
            <a:off x="1740824" y="2893050"/>
            <a:ext cx="144016" cy="144016"/>
          </a:xfrm>
          <a:prstGeom prst="don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5" name="Ring 34"/>
          <p:cNvSpPr/>
          <p:nvPr/>
        </p:nvSpPr>
        <p:spPr>
          <a:xfrm>
            <a:off x="1740824" y="2712790"/>
            <a:ext cx="144016" cy="144016"/>
          </a:xfrm>
          <a:prstGeom prst="donu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6" name="Rektangel 35"/>
          <p:cNvSpPr/>
          <p:nvPr/>
        </p:nvSpPr>
        <p:spPr>
          <a:xfrm>
            <a:off x="3628687" y="557281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Skapa</a:t>
            </a:r>
            <a:endParaRPr lang="sv-SE" sz="1200"/>
          </a:p>
        </p:txBody>
      </p:sp>
      <p:sp>
        <p:nvSpPr>
          <p:cNvPr id="87" name="textruta 6"/>
          <p:cNvSpPr txBox="1"/>
          <p:nvPr/>
        </p:nvSpPr>
        <p:spPr>
          <a:xfrm>
            <a:off x="4660219" y="185304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Ta bort användarkonto</a:t>
            </a:r>
            <a:endParaRPr lang="sv-SE" sz="1200"/>
          </a:p>
        </p:txBody>
      </p:sp>
      <p:sp>
        <p:nvSpPr>
          <p:cNvPr id="90" name="Rektangel 38"/>
          <p:cNvSpPr/>
          <p:nvPr/>
        </p:nvSpPr>
        <p:spPr>
          <a:xfrm>
            <a:off x="6604531" y="5574475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</a:t>
            </a:r>
            <a:endParaRPr lang="sv-SE" sz="1200"/>
          </a:p>
        </p:txBody>
      </p:sp>
      <p:sp>
        <p:nvSpPr>
          <p:cNvPr id="92" name="Rektangel 20"/>
          <p:cNvSpPr/>
          <p:nvPr/>
        </p:nvSpPr>
        <p:spPr>
          <a:xfrm>
            <a:off x="1690139" y="3429200"/>
            <a:ext cx="2794629" cy="207344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endParaRPr lang="sv-SE" sz="1000" smtClean="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Na 1 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B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B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C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2 D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3 </a:t>
            </a: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3 B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bg1">
                    <a:lumMod val="75000"/>
                  </a:schemeClr>
                </a:solidFill>
              </a:rPr>
              <a:t>Na </a:t>
            </a: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3 C</a:t>
            </a:r>
            <a:endParaRPr lang="sv-SE" sz="1000">
              <a:solidFill>
                <a:schemeClr val="bg1">
                  <a:lumMod val="75000"/>
                </a:schemeClr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3" name="Rektangel 21"/>
          <p:cNvSpPr/>
          <p:nvPr/>
        </p:nvSpPr>
        <p:spPr>
          <a:xfrm>
            <a:off x="1693730" y="3423495"/>
            <a:ext cx="27946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ktangel 22"/>
          <p:cNvSpPr/>
          <p:nvPr/>
        </p:nvSpPr>
        <p:spPr>
          <a:xfrm rot="16200000">
            <a:off x="3376631" y="4391068"/>
            <a:ext cx="2079148" cy="144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Likbent triangel 2"/>
          <p:cNvSpPr/>
          <p:nvPr/>
        </p:nvSpPr>
        <p:spPr>
          <a:xfrm rot="10800000">
            <a:off x="4344205" y="5347936"/>
            <a:ext cx="144000" cy="144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Likbent triangel 2"/>
          <p:cNvSpPr/>
          <p:nvPr/>
        </p:nvSpPr>
        <p:spPr>
          <a:xfrm rot="10800000" flipV="1">
            <a:off x="4337779" y="3431894"/>
            <a:ext cx="144000" cy="144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ktangel 20"/>
          <p:cNvSpPr/>
          <p:nvPr/>
        </p:nvSpPr>
        <p:spPr>
          <a:xfrm>
            <a:off x="4668800" y="2123131"/>
            <a:ext cx="2800672" cy="3379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</a:t>
            </a: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</a:t>
            </a: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│   </a:t>
            </a:r>
            <a:r>
              <a:rPr lang="sv-SE" sz="1000">
                <a:solidFill>
                  <a:schemeClr val="tx1"/>
                </a:solidFill>
              </a:rPr>
              <a:t>└─ </a:t>
            </a:r>
            <a:r>
              <a:rPr lang="sv-SE" sz="1000" smtClean="0">
                <a:solidFill>
                  <a:schemeClr val="tx1"/>
                </a:solidFill>
              </a:rPr>
              <a:t>Bengtsson, Rolf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solidFill>
                  <a:schemeClr val="tx1"/>
                </a:solidFill>
              </a:rPr>
              <a:t>└─ </a:t>
            </a:r>
            <a:r>
              <a:rPr lang="sv-SE" sz="1000" smtClean="0">
                <a:solidFill>
                  <a:schemeClr val="tx1"/>
                </a:solidFill>
              </a:rPr>
              <a:t>Brännbäck, Pekka</a:t>
            </a:r>
            <a:endParaRPr lang="sv-SE" sz="1000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</a:t>
            </a: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solidFill>
                  <a:schemeClr val="tx1"/>
                </a:solidFill>
              </a:rPr>
              <a:t>└─ </a:t>
            </a:r>
            <a:r>
              <a:rPr lang="sv-SE" sz="1000" smtClean="0">
                <a:solidFill>
                  <a:schemeClr val="tx1"/>
                </a:solidFill>
              </a:rPr>
              <a:t>Caesar, Julius</a:t>
            </a:r>
            <a:endParaRPr lang="sv-SE" sz="1000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</a:t>
            </a:r>
            <a:endParaRPr lang="sv-SE" sz="100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</a:t>
            </a:r>
            <a:endParaRPr lang="sv-SE" sz="1000" smtClean="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.</a:t>
            </a:r>
            <a:endParaRPr lang="sv-SE" sz="1000" smtClean="0">
              <a:solidFill>
                <a:schemeClr val="tx1"/>
              </a:solidFill>
            </a:endParaRPr>
          </a:p>
        </p:txBody>
      </p:sp>
      <p:sp>
        <p:nvSpPr>
          <p:cNvPr id="98" name="Rektangel 21"/>
          <p:cNvSpPr/>
          <p:nvPr/>
        </p:nvSpPr>
        <p:spPr>
          <a:xfrm>
            <a:off x="4668800" y="2123131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ktangel 22"/>
          <p:cNvSpPr/>
          <p:nvPr/>
        </p:nvSpPr>
        <p:spPr>
          <a:xfrm rot="16200000">
            <a:off x="5707724" y="3740877"/>
            <a:ext cx="3379513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ktangel 23"/>
          <p:cNvSpPr/>
          <p:nvPr/>
        </p:nvSpPr>
        <p:spPr>
          <a:xfrm rot="16200000">
            <a:off x="6986438" y="2614565"/>
            <a:ext cx="822069" cy="143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Likbent triangel 2"/>
          <p:cNvSpPr/>
          <p:nvPr/>
        </p:nvSpPr>
        <p:spPr>
          <a:xfrm rot="10800000">
            <a:off x="7314973" y="53479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Likbent triangel 2"/>
          <p:cNvSpPr/>
          <p:nvPr/>
        </p:nvSpPr>
        <p:spPr>
          <a:xfrm rot="10800000" flipV="1">
            <a:off x="7325472" y="213153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textruta 6"/>
          <p:cNvSpPr txBox="1"/>
          <p:nvPr/>
        </p:nvSpPr>
        <p:spPr>
          <a:xfrm>
            <a:off x="1638580" y="184902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Skapa nytt användarkonto</a:t>
            </a:r>
          </a:p>
        </p:txBody>
      </p:sp>
      <p:sp>
        <p:nvSpPr>
          <p:cNvPr id="104" name="Rektangel 31"/>
          <p:cNvSpPr/>
          <p:nvPr/>
        </p:nvSpPr>
        <p:spPr>
          <a:xfrm>
            <a:off x="1701912" y="2125652"/>
            <a:ext cx="2782856" cy="228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>
                <a:solidFill>
                  <a:schemeClr val="tx1"/>
                </a:solidFill>
              </a:rPr>
              <a:t>pekka.brannback@elev.gymnasiet.se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5" name="textruta 6"/>
          <p:cNvSpPr txBox="1"/>
          <p:nvPr/>
        </p:nvSpPr>
        <p:spPr>
          <a:xfrm>
            <a:off x="1638580" y="314364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>
                <a:solidFill>
                  <a:schemeClr val="bg1">
                    <a:lumMod val="75000"/>
                  </a:schemeClr>
                </a:solidFill>
              </a:rPr>
              <a:t>Klasstillhörighet</a:t>
            </a:r>
            <a:endParaRPr lang="sv-SE" sz="12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0582" y="1813742"/>
            <a:ext cx="2028391" cy="9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11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81" name="Snip Single Corner Rectangle 80"/>
          <p:cNvSpPr/>
          <p:nvPr/>
        </p:nvSpPr>
        <p:spPr>
          <a:xfrm>
            <a:off x="4134438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Klasser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1691680" y="1502428"/>
            <a:ext cx="1296144" cy="31227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tx1"/>
                </a:solidFill>
              </a:rPr>
              <a:t>Användarkonton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86" name="Rektangel 35"/>
          <p:cNvSpPr/>
          <p:nvPr/>
        </p:nvSpPr>
        <p:spPr>
          <a:xfrm>
            <a:off x="3628687" y="557281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Skapa</a:t>
            </a:r>
            <a:endParaRPr lang="sv-SE" sz="1200"/>
          </a:p>
        </p:txBody>
      </p:sp>
      <p:sp>
        <p:nvSpPr>
          <p:cNvPr id="87" name="textruta 6"/>
          <p:cNvSpPr txBox="1"/>
          <p:nvPr/>
        </p:nvSpPr>
        <p:spPr>
          <a:xfrm>
            <a:off x="4660219" y="185304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Ta bort </a:t>
            </a:r>
            <a:r>
              <a:rPr lang="sv-SE" sz="1200" smtClean="0"/>
              <a:t>kurs</a:t>
            </a:r>
            <a:endParaRPr lang="sv-SE" sz="1200"/>
          </a:p>
        </p:txBody>
      </p:sp>
      <p:sp>
        <p:nvSpPr>
          <p:cNvPr id="90" name="Rektangel 38"/>
          <p:cNvSpPr/>
          <p:nvPr/>
        </p:nvSpPr>
        <p:spPr>
          <a:xfrm>
            <a:off x="6604531" y="5574475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</a:t>
            </a:r>
            <a:endParaRPr lang="sv-SE" sz="1200"/>
          </a:p>
        </p:txBody>
      </p:sp>
      <p:sp>
        <p:nvSpPr>
          <p:cNvPr id="92" name="Rektangel 20"/>
          <p:cNvSpPr/>
          <p:nvPr/>
        </p:nvSpPr>
        <p:spPr>
          <a:xfrm>
            <a:off x="1690139" y="3429200"/>
            <a:ext cx="2794629" cy="207344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endParaRPr lang="sv-SE" sz="1000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Na 1 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>
                <a:solidFill>
                  <a:schemeClr val="tx1"/>
                </a:solidFill>
              </a:rPr>
              <a:t>1 </a:t>
            </a:r>
            <a:r>
              <a:rPr lang="sv-SE" sz="1000" smtClean="0">
                <a:solidFill>
                  <a:schemeClr val="tx1"/>
                </a:solidFill>
              </a:rPr>
              <a:t>B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>
                <a:solidFill>
                  <a:schemeClr val="tx1"/>
                </a:solidFill>
              </a:rPr>
              <a:t>1 </a:t>
            </a:r>
            <a:r>
              <a:rPr lang="sv-SE" sz="1000">
                <a:solidFill>
                  <a:schemeClr val="tx1"/>
                </a:solidFill>
              </a:rPr>
              <a:t>C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>
                <a:solidFill>
                  <a:schemeClr val="tx1"/>
                </a:solidFill>
              </a:rPr>
              <a:t>1 </a:t>
            </a:r>
            <a:r>
              <a:rPr lang="sv-SE" sz="1000" smtClean="0">
                <a:solidFill>
                  <a:schemeClr val="tx1"/>
                </a:solidFill>
              </a:rPr>
              <a:t>D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</a:t>
            </a:r>
            <a:r>
              <a:rPr lang="sv-SE" sz="100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B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C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2 D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3 </a:t>
            </a:r>
            <a:r>
              <a:rPr lang="sv-SE" sz="1000">
                <a:solidFill>
                  <a:schemeClr val="tx1"/>
                </a:solidFill>
              </a:rPr>
              <a:t>A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3 B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Na </a:t>
            </a:r>
            <a:r>
              <a:rPr lang="sv-SE" sz="1000" smtClean="0">
                <a:solidFill>
                  <a:schemeClr val="tx1"/>
                </a:solidFill>
              </a:rPr>
              <a:t>3 C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3" name="Rektangel 21"/>
          <p:cNvSpPr/>
          <p:nvPr/>
        </p:nvSpPr>
        <p:spPr>
          <a:xfrm>
            <a:off x="1693730" y="3423495"/>
            <a:ext cx="2794629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ktangel 22"/>
          <p:cNvSpPr/>
          <p:nvPr/>
        </p:nvSpPr>
        <p:spPr>
          <a:xfrm rot="16200000">
            <a:off x="3376631" y="4391068"/>
            <a:ext cx="2079148" cy="144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Likbent triangel 2"/>
          <p:cNvSpPr/>
          <p:nvPr/>
        </p:nvSpPr>
        <p:spPr>
          <a:xfrm rot="10800000">
            <a:off x="4344205" y="5347936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Likbent triangel 2"/>
          <p:cNvSpPr/>
          <p:nvPr/>
        </p:nvSpPr>
        <p:spPr>
          <a:xfrm rot="10800000" flipV="1">
            <a:off x="4337779" y="3431894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ktangel 20"/>
          <p:cNvSpPr/>
          <p:nvPr/>
        </p:nvSpPr>
        <p:spPr>
          <a:xfrm>
            <a:off x="4668800" y="2123131"/>
            <a:ext cx="2800672" cy="3379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</a:t>
            </a: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</a:t>
            </a: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│   </a:t>
            </a:r>
            <a:r>
              <a:rPr lang="sv-SE" sz="1000">
                <a:solidFill>
                  <a:schemeClr val="tx1"/>
                </a:solidFill>
              </a:rPr>
              <a:t>└─ </a:t>
            </a:r>
            <a:r>
              <a:rPr lang="sv-SE" sz="1000" smtClean="0">
                <a:solidFill>
                  <a:schemeClr val="tx1"/>
                </a:solidFill>
              </a:rPr>
              <a:t>Biologi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solidFill>
                  <a:schemeClr val="tx1"/>
                </a:solidFill>
              </a:rPr>
              <a:t>└─ </a:t>
            </a:r>
            <a:r>
              <a:rPr lang="sv-SE" sz="1000" smtClean="0">
                <a:solidFill>
                  <a:schemeClr val="tx1"/>
                </a:solidFill>
              </a:rPr>
              <a:t>Brännvinstillverkning</a:t>
            </a:r>
            <a:endParaRPr lang="sv-SE" sz="1000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</a:t>
            </a: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solidFill>
                  <a:schemeClr val="tx1"/>
                </a:solidFill>
              </a:rPr>
              <a:t>└─ </a:t>
            </a:r>
            <a:r>
              <a:rPr lang="sv-SE" sz="1000" smtClean="0">
                <a:solidFill>
                  <a:schemeClr val="tx1"/>
                </a:solidFill>
              </a:rPr>
              <a:t>Citronodling</a:t>
            </a:r>
            <a:endParaRPr lang="sv-SE" sz="1000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</a:t>
            </a:r>
            <a:endParaRPr lang="sv-SE" sz="100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Kvantfysik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</a:t>
            </a:r>
            <a:endParaRPr lang="sv-SE" sz="1000" smtClean="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Ångpannedetonering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.</a:t>
            </a:r>
            <a:endParaRPr lang="sv-SE" sz="1000" smtClean="0">
              <a:solidFill>
                <a:schemeClr val="tx1"/>
              </a:solidFill>
            </a:endParaRPr>
          </a:p>
        </p:txBody>
      </p:sp>
      <p:sp>
        <p:nvSpPr>
          <p:cNvPr id="98" name="Rektangel 21"/>
          <p:cNvSpPr/>
          <p:nvPr/>
        </p:nvSpPr>
        <p:spPr>
          <a:xfrm>
            <a:off x="4668800" y="2123131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Rektangel 22"/>
          <p:cNvSpPr/>
          <p:nvPr/>
        </p:nvSpPr>
        <p:spPr>
          <a:xfrm rot="16200000">
            <a:off x="5707724" y="3740877"/>
            <a:ext cx="3379513" cy="144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ktangel 23"/>
          <p:cNvSpPr/>
          <p:nvPr/>
        </p:nvSpPr>
        <p:spPr>
          <a:xfrm rot="16200000">
            <a:off x="6986438" y="2614565"/>
            <a:ext cx="822069" cy="143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Likbent triangel 2"/>
          <p:cNvSpPr/>
          <p:nvPr/>
        </p:nvSpPr>
        <p:spPr>
          <a:xfrm rot="10800000">
            <a:off x="7314973" y="53479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Likbent triangel 2"/>
          <p:cNvSpPr/>
          <p:nvPr/>
        </p:nvSpPr>
        <p:spPr>
          <a:xfrm rot="10800000" flipV="1">
            <a:off x="7325472" y="213153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textruta 6"/>
          <p:cNvSpPr txBox="1"/>
          <p:nvPr/>
        </p:nvSpPr>
        <p:spPr>
          <a:xfrm>
            <a:off x="1638580" y="184902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Skapa </a:t>
            </a:r>
            <a:r>
              <a:rPr lang="sv-SE" sz="1200" smtClean="0"/>
              <a:t>ny kurs</a:t>
            </a:r>
            <a:endParaRPr lang="sv-SE" sz="1200"/>
          </a:p>
        </p:txBody>
      </p:sp>
      <p:sp>
        <p:nvSpPr>
          <p:cNvPr id="104" name="Rektangel 31"/>
          <p:cNvSpPr/>
          <p:nvPr/>
        </p:nvSpPr>
        <p:spPr>
          <a:xfrm>
            <a:off x="1701912" y="2125652"/>
            <a:ext cx="2782856" cy="228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105" name="textruta 6"/>
          <p:cNvSpPr txBox="1"/>
          <p:nvPr/>
        </p:nvSpPr>
        <p:spPr>
          <a:xfrm>
            <a:off x="1638580" y="314364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Klasstillhörighet</a:t>
            </a:r>
            <a:endParaRPr lang="sv-SE" sz="12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30582" y="1813742"/>
            <a:ext cx="2028391" cy="9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Single Corner Rectangle 79"/>
          <p:cNvSpPr/>
          <p:nvPr/>
        </p:nvSpPr>
        <p:spPr>
          <a:xfrm>
            <a:off x="2913059" y="1503385"/>
            <a:ext cx="1296144" cy="310357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Kurser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2" name="textruta 6"/>
          <p:cNvSpPr txBox="1"/>
          <p:nvPr/>
        </p:nvSpPr>
        <p:spPr>
          <a:xfrm>
            <a:off x="1638580" y="249889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Lärare</a:t>
            </a:r>
            <a:endParaRPr lang="sv-SE" sz="1200"/>
          </a:p>
        </p:txBody>
      </p:sp>
      <p:sp>
        <p:nvSpPr>
          <p:cNvPr id="33" name="Anpassad 45">
            <a:hlinkClick r:id="" action="ppaction://noaction" highlightClick="1"/>
          </p:cNvPr>
          <p:cNvSpPr/>
          <p:nvPr/>
        </p:nvSpPr>
        <p:spPr>
          <a:xfrm>
            <a:off x="1702947" y="2797105"/>
            <a:ext cx="2778831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</a:t>
            </a:r>
            <a:r>
              <a:rPr lang="sv-SE" sz="1200" smtClean="0">
                <a:solidFill>
                  <a:schemeClr val="tx1"/>
                </a:solidFill>
              </a:rPr>
              <a:t>lärare </a:t>
            </a:r>
            <a:r>
              <a:rPr lang="sv-SE" sz="1200" i="1" smtClean="0">
                <a:solidFill>
                  <a:schemeClr val="tx1"/>
                </a:solidFill>
              </a:rPr>
              <a:t>(förvalt: läraren själv)</a:t>
            </a:r>
            <a:endParaRPr lang="sv-SE" sz="1200" i="1">
              <a:solidFill>
                <a:schemeClr val="tx1"/>
              </a:solidFill>
            </a:endParaRPr>
          </a:p>
        </p:txBody>
      </p:sp>
      <p:sp>
        <p:nvSpPr>
          <p:cNvPr id="34" name="Likbent triangel 2"/>
          <p:cNvSpPr/>
          <p:nvPr/>
        </p:nvSpPr>
        <p:spPr>
          <a:xfrm rot="10800000">
            <a:off x="4300503" y="2833449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12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86" name="Rektangel 35"/>
          <p:cNvSpPr/>
          <p:nvPr/>
        </p:nvSpPr>
        <p:spPr>
          <a:xfrm>
            <a:off x="3628687" y="557281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Skapa</a:t>
            </a:r>
            <a:endParaRPr lang="sv-SE" sz="1200"/>
          </a:p>
        </p:txBody>
      </p:sp>
      <p:sp>
        <p:nvSpPr>
          <p:cNvPr id="87" name="textruta 6"/>
          <p:cNvSpPr txBox="1"/>
          <p:nvPr/>
        </p:nvSpPr>
        <p:spPr>
          <a:xfrm>
            <a:off x="4660219" y="185304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Ta bort </a:t>
            </a:r>
            <a:r>
              <a:rPr lang="sv-SE" sz="1200" smtClean="0"/>
              <a:t>klass</a:t>
            </a:r>
            <a:endParaRPr lang="sv-SE" sz="1200"/>
          </a:p>
        </p:txBody>
      </p:sp>
      <p:sp>
        <p:nvSpPr>
          <p:cNvPr id="90" name="Rektangel 38"/>
          <p:cNvSpPr/>
          <p:nvPr/>
        </p:nvSpPr>
        <p:spPr>
          <a:xfrm>
            <a:off x="6604531" y="2423959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</a:t>
            </a:r>
            <a:endParaRPr lang="sv-SE" sz="1200"/>
          </a:p>
        </p:txBody>
      </p:sp>
      <p:sp>
        <p:nvSpPr>
          <p:cNvPr id="103" name="textruta 6"/>
          <p:cNvSpPr txBox="1"/>
          <p:nvPr/>
        </p:nvSpPr>
        <p:spPr>
          <a:xfrm>
            <a:off x="1638580" y="184902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Skapa </a:t>
            </a:r>
            <a:r>
              <a:rPr lang="sv-SE" sz="1200" smtClean="0"/>
              <a:t>ny klass</a:t>
            </a:r>
            <a:endParaRPr lang="sv-SE" sz="1200"/>
          </a:p>
        </p:txBody>
      </p:sp>
      <p:sp>
        <p:nvSpPr>
          <p:cNvPr id="104" name="Rektangel 31"/>
          <p:cNvSpPr/>
          <p:nvPr/>
        </p:nvSpPr>
        <p:spPr>
          <a:xfrm>
            <a:off x="1701912" y="2125652"/>
            <a:ext cx="2782856" cy="228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20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0582" y="1813742"/>
            <a:ext cx="2028391" cy="9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Single Corner Rectangle 79"/>
          <p:cNvSpPr/>
          <p:nvPr/>
        </p:nvSpPr>
        <p:spPr>
          <a:xfrm>
            <a:off x="2913059" y="1503385"/>
            <a:ext cx="1296144" cy="31035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Kurser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2" name="textruta 6"/>
          <p:cNvSpPr txBox="1"/>
          <p:nvPr/>
        </p:nvSpPr>
        <p:spPr>
          <a:xfrm>
            <a:off x="1638580" y="249889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Elever</a:t>
            </a:r>
            <a:endParaRPr lang="sv-SE" sz="1200"/>
          </a:p>
        </p:txBody>
      </p:sp>
      <p:sp>
        <p:nvSpPr>
          <p:cNvPr id="10" name="Snip Single Corner Rectangle 9"/>
          <p:cNvSpPr/>
          <p:nvPr/>
        </p:nvSpPr>
        <p:spPr>
          <a:xfrm>
            <a:off x="1691680" y="1502428"/>
            <a:ext cx="1296144" cy="31227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>
                <a:solidFill>
                  <a:schemeClr val="tx1"/>
                </a:solidFill>
              </a:rPr>
              <a:t>Användarkonton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81" name="Snip Single Corner Rectangle 80"/>
          <p:cNvSpPr/>
          <p:nvPr/>
        </p:nvSpPr>
        <p:spPr>
          <a:xfrm>
            <a:off x="4134438" y="1503385"/>
            <a:ext cx="1296144" cy="310357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Klasser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5" name="Rektangel 20"/>
          <p:cNvSpPr/>
          <p:nvPr/>
        </p:nvSpPr>
        <p:spPr>
          <a:xfrm>
            <a:off x="1701912" y="2775893"/>
            <a:ext cx="2800672" cy="271604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</a:t>
            </a: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</a:t>
            </a: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│   </a:t>
            </a:r>
            <a:r>
              <a:rPr lang="sv-SE" sz="1000">
                <a:solidFill>
                  <a:schemeClr val="tx1"/>
                </a:solidFill>
              </a:rPr>
              <a:t>└─ </a:t>
            </a:r>
            <a:r>
              <a:rPr lang="sv-SE" sz="1000" smtClean="0">
                <a:solidFill>
                  <a:schemeClr val="tx1"/>
                </a:solidFill>
              </a:rPr>
              <a:t>Bengtsson, Rolf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solidFill>
                  <a:schemeClr val="tx1"/>
                </a:solidFill>
              </a:rPr>
              <a:t>└─ </a:t>
            </a:r>
            <a:r>
              <a:rPr lang="sv-SE" sz="1000" smtClean="0">
                <a:solidFill>
                  <a:schemeClr val="tx1"/>
                </a:solidFill>
              </a:rPr>
              <a:t>Brännbäck, Pekka</a:t>
            </a:r>
            <a:endParaRPr lang="sv-SE" sz="1000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</a:t>
            </a: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solidFill>
                  <a:schemeClr val="tx1"/>
                </a:solidFill>
              </a:rPr>
              <a:t>└─ </a:t>
            </a:r>
            <a:r>
              <a:rPr lang="sv-SE" sz="1000" smtClean="0">
                <a:solidFill>
                  <a:schemeClr val="tx1"/>
                </a:solidFill>
              </a:rPr>
              <a:t>Caesar, Julius</a:t>
            </a:r>
            <a:endParaRPr lang="sv-SE" sz="1000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</a:t>
            </a:r>
            <a:endParaRPr lang="sv-SE" sz="100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</a:t>
            </a:r>
            <a:endParaRPr lang="sv-SE" sz="1000" smtClean="0">
              <a:ln w="28575">
                <a:solidFill>
                  <a:schemeClr val="bg1">
                    <a:lumMod val="50000"/>
                  </a:schemeClr>
                </a:solidFill>
              </a:ln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.</a:t>
            </a:r>
          </a:p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>.</a:t>
            </a:r>
            <a:endParaRPr lang="sv-SE" sz="1000" smtClean="0">
              <a:solidFill>
                <a:schemeClr val="tx1"/>
              </a:solidFill>
            </a:endParaRPr>
          </a:p>
        </p:txBody>
      </p:sp>
      <p:sp>
        <p:nvSpPr>
          <p:cNvPr id="36" name="Rektangel 21"/>
          <p:cNvSpPr/>
          <p:nvPr/>
        </p:nvSpPr>
        <p:spPr>
          <a:xfrm>
            <a:off x="1701912" y="2775893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ktangel 22"/>
          <p:cNvSpPr/>
          <p:nvPr/>
        </p:nvSpPr>
        <p:spPr>
          <a:xfrm rot="16200000">
            <a:off x="3072562" y="4061914"/>
            <a:ext cx="271604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ktangel 23"/>
          <p:cNvSpPr/>
          <p:nvPr/>
        </p:nvSpPr>
        <p:spPr>
          <a:xfrm rot="16200000">
            <a:off x="4019550" y="3267327"/>
            <a:ext cx="822069" cy="143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Likbent triangel 2"/>
          <p:cNvSpPr/>
          <p:nvPr/>
        </p:nvSpPr>
        <p:spPr>
          <a:xfrm rot="10800000">
            <a:off x="4348085" y="53479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Likbent triangel 2"/>
          <p:cNvSpPr/>
          <p:nvPr/>
        </p:nvSpPr>
        <p:spPr>
          <a:xfrm rot="10800000" flipV="1">
            <a:off x="4358584" y="2784292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Anpassad 45">
            <a:hlinkClick r:id="" action="ppaction://noaction" highlightClick="1"/>
          </p:cNvPr>
          <p:cNvSpPr/>
          <p:nvPr/>
        </p:nvSpPr>
        <p:spPr>
          <a:xfrm>
            <a:off x="4660531" y="2126476"/>
            <a:ext cx="280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</a:t>
            </a:r>
            <a:r>
              <a:rPr lang="sv-SE" sz="1200" smtClean="0">
                <a:solidFill>
                  <a:schemeClr val="tx1"/>
                </a:solidFill>
              </a:rPr>
              <a:t>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3" name="Likbent triangel 2"/>
          <p:cNvSpPr/>
          <p:nvPr/>
        </p:nvSpPr>
        <p:spPr>
          <a:xfrm rot="10800000">
            <a:off x="7281966" y="2162488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60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13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Användaren är utloggad</a:t>
            </a:r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563888" y="2852936"/>
            <a:ext cx="2016224" cy="108012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Du har loggats ut.</a:t>
            </a:r>
            <a:endParaRPr lang="sv-SE" sz="1400" b="1" i="1" smtClean="0">
              <a:solidFill>
                <a:schemeClr val="tx1"/>
              </a:solidFill>
            </a:endParaRPr>
          </a:p>
          <a:p>
            <a:pPr algn="ctr"/>
            <a:endParaRPr lang="sv-SE" sz="1400" smtClean="0">
              <a:solidFill>
                <a:schemeClr val="tx1"/>
              </a:solidFill>
            </a:endParaRPr>
          </a:p>
          <a:p>
            <a:pPr algn="ctr"/>
            <a:endParaRPr lang="sv-SE" sz="1400" smtClean="0">
              <a:solidFill>
                <a:schemeClr val="tx1"/>
              </a:solidFill>
            </a:endParaRPr>
          </a:p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707904" y="3284984"/>
            <a:ext cx="172819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3707904" y="3573016"/>
            <a:ext cx="1728192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Logga in igen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24013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2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Inloggningsskärm</a:t>
            </a:r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563888" y="2852936"/>
            <a:ext cx="2016224" cy="108012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Logga in till </a:t>
            </a:r>
            <a:r>
              <a:rPr lang="sv-SE" sz="1400" b="1" i="1" smtClean="0">
                <a:solidFill>
                  <a:schemeClr val="tx1"/>
                </a:solidFill>
              </a:rPr>
              <a:t>yalms</a:t>
            </a:r>
          </a:p>
          <a:p>
            <a:pPr algn="ctr"/>
            <a:endParaRPr lang="sv-SE" sz="1400">
              <a:solidFill>
                <a:schemeClr val="tx1"/>
              </a:solidFill>
            </a:endParaRPr>
          </a:p>
          <a:p>
            <a:pPr algn="ctr"/>
            <a:endParaRPr lang="sv-SE" sz="1400" smtClean="0">
              <a:solidFill>
                <a:schemeClr val="tx1"/>
              </a:solidFill>
            </a:endParaRPr>
          </a:p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3707904" y="3284984"/>
            <a:ext cx="1728192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3707904" y="3573016"/>
            <a:ext cx="1728192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Logga in / Registrera</a:t>
            </a:r>
            <a:endParaRPr lang="sv-SE" sz="1200"/>
          </a:p>
        </p:txBody>
      </p:sp>
      <p:cxnSp>
        <p:nvCxnSpPr>
          <p:cNvPr id="10" name="Rak pil 9"/>
          <p:cNvCxnSpPr>
            <a:stCxn id="11" idx="3"/>
            <a:endCxn id="8" idx="1"/>
          </p:cNvCxnSpPr>
          <p:nvPr/>
        </p:nvCxnSpPr>
        <p:spPr>
          <a:xfrm>
            <a:off x="2821072" y="3030871"/>
            <a:ext cx="886832" cy="36212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med rundade hörn 10"/>
          <p:cNvSpPr/>
          <p:nvPr/>
        </p:nvSpPr>
        <p:spPr>
          <a:xfrm>
            <a:off x="865682" y="2476586"/>
            <a:ext cx="1955390" cy="11085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Ingen distinktion görs mellan </a:t>
            </a:r>
            <a:r>
              <a:rPr lang="sv-SE" sz="1400" err="1" smtClean="0">
                <a:solidFill>
                  <a:schemeClr val="tx1"/>
                </a:solidFill>
              </a:rPr>
              <a:t>inloggstyper</a:t>
            </a:r>
            <a:r>
              <a:rPr lang="sv-SE" sz="1400" smtClean="0">
                <a:solidFill>
                  <a:schemeClr val="tx1"/>
                </a:solidFill>
              </a:rPr>
              <a:t>, samma för </a:t>
            </a:r>
            <a:r>
              <a:rPr lang="sv-SE" sz="1400" smtClean="0">
                <a:solidFill>
                  <a:schemeClr val="tx1"/>
                </a:solidFill>
              </a:rPr>
              <a:t>både lärare och elever</a:t>
            </a:r>
            <a:endParaRPr lang="sv-SE" sz="1400" i="1">
              <a:solidFill>
                <a:schemeClr val="tx1"/>
              </a:solidFill>
            </a:endParaRPr>
          </a:p>
        </p:txBody>
      </p:sp>
      <p:cxnSp>
        <p:nvCxnSpPr>
          <p:cNvPr id="19" name="Rak pil 9"/>
          <p:cNvCxnSpPr>
            <a:stCxn id="20" idx="1"/>
            <a:endCxn id="9" idx="3"/>
          </p:cNvCxnSpPr>
          <p:nvPr/>
        </p:nvCxnSpPr>
        <p:spPr>
          <a:xfrm flipH="1" flipV="1">
            <a:off x="5436096" y="3681028"/>
            <a:ext cx="886832" cy="379406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ktangel med rundade hörn 10"/>
          <p:cNvSpPr/>
          <p:nvPr/>
        </p:nvSpPr>
        <p:spPr>
          <a:xfrm>
            <a:off x="6322928" y="3519237"/>
            <a:ext cx="1955390" cy="108239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Om användaren inte finns registrerad, visa sidan Skapa nytt användarkonto</a:t>
            </a:r>
            <a:endParaRPr lang="sv-SE" sz="1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3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Ange användaruppgifter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3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</a:p>
          <a:p>
            <a:pPr algn="ctr"/>
            <a:r>
              <a:rPr lang="sv-SE" sz="1400" b="1" smtClean="0"/>
              <a:t>Skapa nytt användarkonto</a:t>
            </a:r>
            <a:endParaRPr lang="sv-SE" sz="1400" smtClean="0"/>
          </a:p>
        </p:txBody>
      </p:sp>
      <p:sp>
        <p:nvSpPr>
          <p:cNvPr id="19" name="Rektangel 31"/>
          <p:cNvSpPr/>
          <p:nvPr/>
        </p:nvSpPr>
        <p:spPr>
          <a:xfrm>
            <a:off x="3200184" y="2718286"/>
            <a:ext cx="274363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pekka.brannback@elev.gymnasiet.se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0" name="Rektangel 35"/>
          <p:cNvSpPr/>
          <p:nvPr/>
        </p:nvSpPr>
        <p:spPr>
          <a:xfrm>
            <a:off x="5079816" y="454512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21" name="textruta 39"/>
          <p:cNvSpPr txBox="1"/>
          <p:nvPr/>
        </p:nvSpPr>
        <p:spPr>
          <a:xfrm>
            <a:off x="3124200" y="2414459"/>
            <a:ext cx="2895600" cy="276999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r>
              <a:rPr lang="sv-SE" sz="1200" smtClean="0"/>
              <a:t>Användarkonto</a:t>
            </a:r>
            <a:endParaRPr lang="sv-SE" sz="1200"/>
          </a:p>
        </p:txBody>
      </p:sp>
      <p:cxnSp>
        <p:nvCxnSpPr>
          <p:cNvPr id="23" name="Rak pil 9"/>
          <p:cNvCxnSpPr>
            <a:stCxn id="24" idx="3"/>
            <a:endCxn id="19" idx="1"/>
          </p:cNvCxnSpPr>
          <p:nvPr/>
        </p:nvCxnSpPr>
        <p:spPr>
          <a:xfrm>
            <a:off x="2501695" y="2503887"/>
            <a:ext cx="698489" cy="322411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med rundade hörn 10"/>
          <p:cNvSpPr/>
          <p:nvPr/>
        </p:nvSpPr>
        <p:spPr>
          <a:xfrm>
            <a:off x="546305" y="1912728"/>
            <a:ext cx="1955390" cy="11823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Användarnamnet följer med från inloggningsskärmen</a:t>
            </a:r>
          </a:p>
          <a:p>
            <a:pPr algn="ctr"/>
            <a:r>
              <a:rPr lang="sv-SE" sz="1400" i="1" smtClean="0">
                <a:solidFill>
                  <a:schemeClr val="tx1"/>
                </a:solidFill>
              </a:rPr>
              <a:t>Fältet är därmed disabled i denna vy</a:t>
            </a:r>
            <a:endParaRPr lang="sv-SE" sz="1400" i="1">
              <a:solidFill>
                <a:schemeClr val="tx1"/>
              </a:solidFill>
            </a:endParaRPr>
          </a:p>
        </p:txBody>
      </p:sp>
      <p:sp>
        <p:nvSpPr>
          <p:cNvPr id="27" name="Rektangel 31"/>
          <p:cNvSpPr/>
          <p:nvPr/>
        </p:nvSpPr>
        <p:spPr>
          <a:xfrm>
            <a:off x="3200184" y="3344448"/>
            <a:ext cx="274363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Pekka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8" name="textruta 39"/>
          <p:cNvSpPr txBox="1"/>
          <p:nvPr/>
        </p:nvSpPr>
        <p:spPr>
          <a:xfrm>
            <a:off x="3124200" y="3040621"/>
            <a:ext cx="2895600" cy="276999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r>
              <a:rPr lang="sv-SE" sz="1200" smtClean="0"/>
              <a:t>Förnamn</a:t>
            </a:r>
            <a:endParaRPr lang="sv-SE" sz="1200"/>
          </a:p>
        </p:txBody>
      </p:sp>
      <p:sp>
        <p:nvSpPr>
          <p:cNvPr id="29" name="Rektangel 31"/>
          <p:cNvSpPr/>
          <p:nvPr/>
        </p:nvSpPr>
        <p:spPr>
          <a:xfrm>
            <a:off x="3200184" y="3973626"/>
            <a:ext cx="274363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Brännbäck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0" name="textruta 39"/>
          <p:cNvSpPr txBox="1"/>
          <p:nvPr/>
        </p:nvSpPr>
        <p:spPr>
          <a:xfrm>
            <a:off x="3124200" y="3669799"/>
            <a:ext cx="2895600" cy="276999"/>
          </a:xfrm>
          <a:prstGeom prst="rect">
            <a:avLst/>
          </a:prstGeom>
          <a:noFill/>
        </p:spPr>
        <p:txBody>
          <a:bodyPr wrap="square" numCol="1" spcCol="180000" rtlCol="0">
            <a:spAutoFit/>
          </a:bodyPr>
          <a:lstStyle/>
          <a:p>
            <a:r>
              <a:rPr lang="sv-SE" sz="1200" smtClean="0"/>
              <a:t>Efternamn</a:t>
            </a:r>
            <a:endParaRPr lang="sv-SE" sz="1200"/>
          </a:p>
        </p:txBody>
      </p:sp>
    </p:spTree>
    <p:extLst>
      <p:ext uri="{BB962C8B-B14F-4D97-AF65-F5344CB8AC3E}">
        <p14:creationId xmlns:p14="http://schemas.microsoft.com/office/powerpoint/2010/main" val="626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4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Student</a:t>
            </a:r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1907816" y="5547071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5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u="sng" smtClean="0"/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Delade 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6299470" y="141442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Feedback på uppgifter</a:t>
            </a:r>
            <a:endParaRPr lang="sv-SE" sz="1200"/>
          </a:p>
        </p:txBody>
      </p:sp>
      <p:sp>
        <p:nvSpPr>
          <p:cNvPr id="21" name="Rektangel 20"/>
          <p:cNvSpPr/>
          <p:nvPr/>
        </p:nvSpPr>
        <p:spPr>
          <a:xfrm>
            <a:off x="6372200" y="1707328"/>
            <a:ext cx="2448272" cy="40917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tx1"/>
                </a:solidFill>
              </a:rPr>
              <a:t>Pekka Brännbäck, 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2"/>
                </a:solidFill>
              </a:rPr>
              <a:t>EJ GODKÄNDA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Biologi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5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6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Kemi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Matematik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7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8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rgbClr val="00B050"/>
                </a:solidFill>
              </a:rPr>
              <a:t>GODKÄNDA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Biologi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Fysik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Extrauppgift 2016-04-04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Kemi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Matematik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</a:t>
            </a:r>
          </a:p>
          <a:p>
            <a:pPr defTabSz="268288">
              <a:tabLst>
                <a:tab pos="177800" algn="l"/>
              </a:tabLst>
            </a:pP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6372200" y="1707328"/>
            <a:ext cx="2448272" cy="150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ktangel 22"/>
          <p:cNvSpPr/>
          <p:nvPr/>
        </p:nvSpPr>
        <p:spPr>
          <a:xfrm rot="16200000">
            <a:off x="6702596" y="3681205"/>
            <a:ext cx="4091771" cy="1440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 rot="16200000">
            <a:off x="7138835" y="3397365"/>
            <a:ext cx="32192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Likbent triangel 2"/>
          <p:cNvSpPr/>
          <p:nvPr/>
        </p:nvSpPr>
        <p:spPr>
          <a:xfrm rot="10800000">
            <a:off x="8676473" y="5655083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Likbent triangel 2"/>
          <p:cNvSpPr/>
          <p:nvPr/>
        </p:nvSpPr>
        <p:spPr>
          <a:xfrm rot="10800000" flipV="1">
            <a:off x="8676472" y="1715727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ruta 28"/>
          <p:cNvSpPr txBox="1"/>
          <p:nvPr/>
        </p:nvSpPr>
        <p:spPr>
          <a:xfrm>
            <a:off x="260158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Uppgifter att göra</a:t>
            </a:r>
            <a:endParaRPr lang="sv-SE" sz="1200"/>
          </a:p>
        </p:txBody>
      </p:sp>
      <p:sp>
        <p:nvSpPr>
          <p:cNvPr id="32" name="Rektangel 31"/>
          <p:cNvSpPr/>
          <p:nvPr/>
        </p:nvSpPr>
        <p:spPr>
          <a:xfrm>
            <a:off x="323543" y="5249418"/>
            <a:ext cx="244827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C:\Users\Pekka\Skoljobb …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3" name="Anpassad 45">
            <a:hlinkClick r:id="" action="ppaction://noaction" highlightClick="1"/>
          </p:cNvPr>
          <p:cNvSpPr/>
          <p:nvPr/>
        </p:nvSpPr>
        <p:spPr>
          <a:xfrm>
            <a:off x="323544" y="4937654"/>
            <a:ext cx="2448272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inlämningsuppgift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4" name="Likbent triangel 2"/>
          <p:cNvSpPr/>
          <p:nvPr/>
        </p:nvSpPr>
        <p:spPr>
          <a:xfrm rot="10800000">
            <a:off x="2584541" y="4973666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ktangel 34"/>
          <p:cNvSpPr/>
          <p:nvPr/>
        </p:nvSpPr>
        <p:spPr>
          <a:xfrm>
            <a:off x="323541" y="5547071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graphicFrame>
        <p:nvGraphicFramePr>
          <p:cNvPr id="36" name="Tabell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17311"/>
              </p:ext>
            </p:extLst>
          </p:nvPr>
        </p:nvGraphicFramePr>
        <p:xfrm>
          <a:off x="2934031" y="1477540"/>
          <a:ext cx="3249737" cy="432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00"/>
                <a:gridCol w="2175637"/>
              </a:tblGrid>
              <a:tr h="278605">
                <a:tc gridSpan="2">
                  <a:txBody>
                    <a:bodyPr/>
                    <a:lstStyle/>
                    <a:p>
                      <a:r>
                        <a:rPr lang="sv-SE" sz="1200" b="0" smtClean="0"/>
                        <a:t>v</a:t>
                      </a:r>
                      <a:r>
                        <a:rPr lang="sv-SE" sz="1200" b="0" baseline="0" smtClean="0"/>
                        <a:t> 15, 2016  •  </a:t>
                      </a:r>
                      <a:r>
                        <a:rPr lang="sv-SE" sz="1200" b="0" smtClean="0"/>
                        <a:t>Tisdag 12/4  •  </a:t>
                      </a:r>
                      <a:r>
                        <a:rPr lang="sv-SE" sz="1200" b="0" smtClean="0"/>
                        <a:t>Na 3 B</a:t>
                      </a:r>
                      <a:endParaRPr lang="sv-SE" sz="12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400"/>
                    </a:p>
                  </a:txBody>
                  <a:tcPr/>
                </a:tc>
              </a:tr>
              <a:tr h="367541">
                <a:tc>
                  <a:txBody>
                    <a:bodyPr/>
                    <a:lstStyle/>
                    <a:p>
                      <a:pPr algn="ctr"/>
                      <a:r>
                        <a:rPr lang="sv-SE" sz="1200" smtClean="0">
                          <a:latin typeface="+mn-lt"/>
                        </a:rPr>
                        <a:t>08:00–08:40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latin typeface="+mn-lt"/>
                        </a:rPr>
                        <a:t>Matematik,</a:t>
                      </a:r>
                      <a:r>
                        <a:rPr lang="sv-SE" sz="1200" baseline="0" smtClean="0">
                          <a:latin typeface="+mn-lt"/>
                        </a:rPr>
                        <a:t> A101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/>
                      <a:r>
                        <a:rPr lang="sv-SE" sz="1200" smtClean="0">
                          <a:latin typeface="+mn-lt"/>
                        </a:rPr>
                        <a:t>08:50–09:30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smtClean="0">
                          <a:latin typeface="+mn-lt"/>
                        </a:rPr>
                        <a:t>Matematik,</a:t>
                      </a:r>
                      <a:r>
                        <a:rPr lang="sv-SE" sz="1200" baseline="0" smtClean="0">
                          <a:latin typeface="+mn-lt"/>
                        </a:rPr>
                        <a:t> A101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/>
                      <a:r>
                        <a:rPr lang="sv-SE" sz="1200" smtClean="0">
                          <a:latin typeface="+mn-lt"/>
                        </a:rPr>
                        <a:t>09:40–10:20</a:t>
                      </a:r>
                      <a:endParaRPr lang="sv-SE" sz="12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10:30–11:10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11:20–12:00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Fysik, E404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12:10–12:50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13:00–13:40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Svenska, B221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13:50–14:30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14:40–15:20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15:30–16:10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200" smtClean="0">
                        <a:latin typeface="+mn-lt"/>
                      </a:endParaRPr>
                    </a:p>
                  </a:txBody>
                  <a:tcPr anchor="ctr"/>
                </a:tc>
              </a:tr>
              <a:tr h="367541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16:20–17:00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20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Framåt eller nästa 36">
            <a:hlinkClick r:id="" action="ppaction://noaction" highlightClick="1"/>
          </p:cNvPr>
          <p:cNvSpPr/>
          <p:nvPr/>
        </p:nvSpPr>
        <p:spPr>
          <a:xfrm>
            <a:off x="5929895" y="1524751"/>
            <a:ext cx="184661" cy="180000"/>
          </a:xfrm>
          <a:prstGeom prst="actionButtonForwardNex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Hem 37">
            <a:hlinkClick r:id="" action="ppaction://noaction" highlightClick="1"/>
          </p:cNvPr>
          <p:cNvSpPr/>
          <p:nvPr/>
        </p:nvSpPr>
        <p:spPr>
          <a:xfrm>
            <a:off x="5726900" y="1524751"/>
            <a:ext cx="184661" cy="1800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Bakåt eller föregående 38">
            <a:hlinkClick r:id="" action="ppaction://noaction" highlightClick="1"/>
          </p:cNvPr>
          <p:cNvSpPr/>
          <p:nvPr/>
        </p:nvSpPr>
        <p:spPr>
          <a:xfrm>
            <a:off x="5523906" y="1524751"/>
            <a:ext cx="184661" cy="180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56"/>
          <p:cNvSpPr/>
          <p:nvPr/>
        </p:nvSpPr>
        <p:spPr>
          <a:xfrm>
            <a:off x="7164288" y="4005064"/>
            <a:ext cx="1249902" cy="2403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err="1" smtClean="0">
                <a:solidFill>
                  <a:schemeClr val="tx1"/>
                </a:solidFill>
              </a:rPr>
              <a:t>Hover</a:t>
            </a:r>
            <a:r>
              <a:rPr lang="sv-SE" sz="900" smtClean="0">
                <a:solidFill>
                  <a:schemeClr val="tx1"/>
                </a:solidFill>
              </a:rPr>
              <a:t>: Filnamnet visas</a:t>
            </a:r>
            <a:endParaRPr lang="sv-SE" sz="900">
              <a:solidFill>
                <a:schemeClr val="tx1"/>
              </a:solidFill>
            </a:endParaRPr>
          </a:p>
        </p:txBody>
      </p:sp>
      <p:cxnSp>
        <p:nvCxnSpPr>
          <p:cNvPr id="42" name="Rak pil 41"/>
          <p:cNvCxnSpPr>
            <a:stCxn id="43" idx="0"/>
            <a:endCxn id="38" idx="2"/>
          </p:cNvCxnSpPr>
          <p:nvPr/>
        </p:nvCxnSpPr>
        <p:spPr>
          <a:xfrm flipV="1">
            <a:off x="4847605" y="1614751"/>
            <a:ext cx="879295" cy="37408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 med rundade hörn 42"/>
          <p:cNvSpPr/>
          <p:nvPr/>
        </p:nvSpPr>
        <p:spPr>
          <a:xfrm>
            <a:off x="4070685" y="1988840"/>
            <a:ext cx="1553840" cy="54861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Bläddra mellan dagar i kalendern</a:t>
            </a:r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45" name="Rak pil 23"/>
          <p:cNvCxnSpPr>
            <a:stCxn id="46" idx="1"/>
            <a:endCxn id="34" idx="5"/>
          </p:cNvCxnSpPr>
          <p:nvPr/>
        </p:nvCxnSpPr>
        <p:spPr>
          <a:xfrm flipH="1" flipV="1">
            <a:off x="2620541" y="5045666"/>
            <a:ext cx="542181" cy="203752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 med rundade hörn 20"/>
          <p:cNvSpPr/>
          <p:nvPr/>
        </p:nvSpPr>
        <p:spPr>
          <a:xfrm>
            <a:off x="3162722" y="4868635"/>
            <a:ext cx="2228704" cy="7615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Vilken inlämningsuppgift dokumentet avser</a:t>
            </a:r>
          </a:p>
          <a:p>
            <a:pPr algn="ctr"/>
            <a:r>
              <a:rPr lang="sv-SE" sz="1400" i="1" smtClean="0">
                <a:solidFill>
                  <a:schemeClr val="tx1"/>
                </a:solidFill>
              </a:rPr>
              <a:t>Listan </a:t>
            </a:r>
            <a:r>
              <a:rPr lang="sv-SE" sz="1400" i="1" err="1" smtClean="0">
                <a:solidFill>
                  <a:schemeClr val="tx1"/>
                </a:solidFill>
              </a:rPr>
              <a:t>populeras</a:t>
            </a:r>
            <a:r>
              <a:rPr lang="sv-SE" sz="1400" i="1" smtClean="0">
                <a:solidFill>
                  <a:schemeClr val="tx1"/>
                </a:solidFill>
              </a:rPr>
              <a:t> av lärare</a:t>
            </a:r>
            <a:endParaRPr lang="sv-SE" sz="1400" i="1">
              <a:solidFill>
                <a:schemeClr val="tx1"/>
              </a:solidFill>
            </a:endParaRPr>
          </a:p>
        </p:txBody>
      </p:sp>
      <p:sp>
        <p:nvSpPr>
          <p:cNvPr id="60" name="Rektangel 59"/>
          <p:cNvSpPr/>
          <p:nvPr/>
        </p:nvSpPr>
        <p:spPr>
          <a:xfrm>
            <a:off x="323543" y="1707328"/>
            <a:ext cx="2448272" cy="27297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accent2"/>
                </a:solidFill>
              </a:rPr>
              <a:t>KURSER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Biologi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5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6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Engelska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Fysik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Extrauppgift 2016-04-04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4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Kemi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Inlämningsuppgift 3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Matematik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└─ Inlämningsuppgift 8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└─ Inlämningsuppgift 9</a:t>
            </a:r>
          </a:p>
        </p:txBody>
      </p:sp>
      <p:sp>
        <p:nvSpPr>
          <p:cNvPr id="61" name="Rektangel 60"/>
          <p:cNvSpPr/>
          <p:nvPr/>
        </p:nvSpPr>
        <p:spPr>
          <a:xfrm>
            <a:off x="323543" y="1707328"/>
            <a:ext cx="2448272" cy="150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56"/>
          <p:cNvSpPr/>
          <p:nvPr/>
        </p:nvSpPr>
        <p:spPr>
          <a:xfrm>
            <a:off x="1281711" y="3774233"/>
            <a:ext cx="1249902" cy="2403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err="1" smtClean="0">
                <a:solidFill>
                  <a:schemeClr val="tx1"/>
                </a:solidFill>
              </a:rPr>
              <a:t>Hover</a:t>
            </a:r>
            <a:r>
              <a:rPr lang="sv-SE" sz="900" smtClean="0">
                <a:solidFill>
                  <a:schemeClr val="tx1"/>
                </a:solidFill>
              </a:rPr>
              <a:t>: Filnamnet visas</a:t>
            </a:r>
            <a:endParaRPr lang="sv-SE" sz="900">
              <a:solidFill>
                <a:schemeClr val="tx1"/>
              </a:solidFill>
            </a:endParaRPr>
          </a:p>
        </p:txBody>
      </p:sp>
      <p:sp>
        <p:nvSpPr>
          <p:cNvPr id="67" name="textruta 66"/>
          <p:cNvSpPr txBox="1"/>
          <p:nvPr/>
        </p:nvSpPr>
        <p:spPr>
          <a:xfrm>
            <a:off x="251520" y="4619373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Lämna in uppgifter</a:t>
            </a:r>
            <a:endParaRPr lang="sv-SE" sz="1200"/>
          </a:p>
        </p:txBody>
      </p:sp>
      <p:sp>
        <p:nvSpPr>
          <p:cNvPr id="68" name="Rektangel 67"/>
          <p:cNvSpPr/>
          <p:nvPr/>
        </p:nvSpPr>
        <p:spPr>
          <a:xfrm>
            <a:off x="6372200" y="1102310"/>
            <a:ext cx="1933862" cy="369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900" smtClean="0">
                <a:solidFill>
                  <a:schemeClr val="tx1"/>
                </a:solidFill>
              </a:rPr>
              <a:t>Inloggad som</a:t>
            </a:r>
            <a:r>
              <a:rPr lang="sv-SE" sz="900">
                <a:solidFill>
                  <a:schemeClr val="tx1"/>
                </a:solidFill>
              </a:rPr>
              <a:t>: Pekka Brännbäck</a:t>
            </a:r>
          </a:p>
          <a:p>
            <a:r>
              <a:rPr lang="sv-SE" sz="900" smtClean="0">
                <a:solidFill>
                  <a:schemeClr val="tx1"/>
                </a:solidFill>
              </a:rPr>
              <a:t>pekka.brannback@elev.gymnasiet.se</a:t>
            </a:r>
          </a:p>
        </p:txBody>
      </p:sp>
      <p:cxnSp>
        <p:nvCxnSpPr>
          <p:cNvPr id="74" name="Rak pil 73"/>
          <p:cNvCxnSpPr>
            <a:stCxn id="75" idx="0"/>
          </p:cNvCxnSpPr>
          <p:nvPr/>
        </p:nvCxnSpPr>
        <p:spPr>
          <a:xfrm flipV="1">
            <a:off x="5343614" y="1286862"/>
            <a:ext cx="2043244" cy="169209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ktangel med rundade hörn 74"/>
          <p:cNvSpPr/>
          <p:nvPr/>
        </p:nvSpPr>
        <p:spPr>
          <a:xfrm>
            <a:off x="4277074" y="2978961"/>
            <a:ext cx="2133080" cy="10356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Den inloggades namn visas i pop-</a:t>
            </a:r>
            <a:r>
              <a:rPr lang="sv-SE" sz="1400" err="1" smtClean="0">
                <a:solidFill>
                  <a:schemeClr val="tx1"/>
                </a:solidFill>
              </a:rPr>
              <a:t>up</a:t>
            </a:r>
            <a:r>
              <a:rPr lang="sv-SE" sz="1400" smtClean="0">
                <a:solidFill>
                  <a:schemeClr val="tx1"/>
                </a:solidFill>
              </a:rPr>
              <a:t> då muspekaren hovrar över länken Logga ut</a:t>
            </a:r>
            <a:endParaRPr lang="sv-S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5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Student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5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Delade 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47" name="textruta 46"/>
          <p:cNvSpPr txBox="1"/>
          <p:nvPr/>
        </p:nvSpPr>
        <p:spPr>
          <a:xfrm>
            <a:off x="1619672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Delade dokument</a:t>
            </a:r>
            <a:endParaRPr lang="sv-SE" sz="1200"/>
          </a:p>
        </p:txBody>
      </p:sp>
      <p:sp>
        <p:nvSpPr>
          <p:cNvPr id="48" name="Rektangel 47"/>
          <p:cNvSpPr/>
          <p:nvPr/>
        </p:nvSpPr>
        <p:spPr>
          <a:xfrm>
            <a:off x="1691680" y="1707328"/>
            <a:ext cx="2800672" cy="40917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tx1"/>
                </a:solidFill>
              </a:rPr>
              <a:t>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2"/>
                </a:solidFill>
              </a:rPr>
              <a:t>LÄRARE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Bengtsson, Rolf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Om extrauppgiften 2016-04-04.docx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Kul experiment att göra hemma.pdf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Ceasar,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Veni Vidi Vici.pdf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3.docx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Imaginära tal.xlsx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Uppmaning.docx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1"/>
                </a:solidFill>
              </a:rPr>
              <a:t>ELEVER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Björk - Litli Tónlistarmaðurinn.mp3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Isländska_landskap_1.docx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Isländska_landskap_2.docx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Uppgift 4 - WTF.docx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ÄrDetInteFestSnart.txt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Sløøfokker, Niels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KLART DET BLIR FEST!.pdf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Tennismatch 2016-05-01.pdf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</a:t>
            </a:r>
          </a:p>
          <a:p>
            <a:pPr defTabSz="268288">
              <a:tabLst>
                <a:tab pos="177800" algn="l"/>
              </a:tabLst>
            </a:pP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49" name="Rektangel 48"/>
          <p:cNvSpPr/>
          <p:nvPr/>
        </p:nvSpPr>
        <p:spPr>
          <a:xfrm>
            <a:off x="1691680" y="1707328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ktangel 49"/>
          <p:cNvSpPr/>
          <p:nvPr/>
        </p:nvSpPr>
        <p:spPr>
          <a:xfrm rot="16200000">
            <a:off x="2374476" y="3681205"/>
            <a:ext cx="4091771" cy="1440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ktangel 50"/>
          <p:cNvSpPr/>
          <p:nvPr/>
        </p:nvSpPr>
        <p:spPr>
          <a:xfrm rot="16200000">
            <a:off x="2810715" y="3397365"/>
            <a:ext cx="32192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Likbent triangel 2"/>
          <p:cNvSpPr/>
          <p:nvPr/>
        </p:nvSpPr>
        <p:spPr>
          <a:xfrm rot="10800000">
            <a:off x="4348353" y="5655083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Likbent triangel 2"/>
          <p:cNvSpPr/>
          <p:nvPr/>
        </p:nvSpPr>
        <p:spPr>
          <a:xfrm rot="10800000" flipV="1">
            <a:off x="4348352" y="1715727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textruta 53"/>
          <p:cNvSpPr txBox="1"/>
          <p:nvPr/>
        </p:nvSpPr>
        <p:spPr>
          <a:xfrm>
            <a:off x="4591919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Ladda upp dokument</a:t>
            </a:r>
            <a:endParaRPr lang="sv-SE" sz="1200"/>
          </a:p>
        </p:txBody>
      </p:sp>
      <p:sp>
        <p:nvSpPr>
          <p:cNvPr id="57" name="Rektangel 56"/>
          <p:cNvSpPr/>
          <p:nvPr/>
        </p:nvSpPr>
        <p:spPr>
          <a:xfrm>
            <a:off x="6604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58" name="Rektangel 57"/>
          <p:cNvSpPr/>
          <p:nvPr/>
        </p:nvSpPr>
        <p:spPr>
          <a:xfrm>
            <a:off x="4660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sp>
        <p:nvSpPr>
          <p:cNvPr id="59" name="Rektangel 58"/>
          <p:cNvSpPr/>
          <p:nvPr/>
        </p:nvSpPr>
        <p:spPr>
          <a:xfrm>
            <a:off x="4660531" y="1707327"/>
            <a:ext cx="2808000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C:\Users\Pekka\Skoljobb …</a:t>
            </a:r>
            <a:endParaRPr lang="sv-SE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6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Student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5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Delade dokument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Schema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33" name="Anpassad 45">
            <a:hlinkClick r:id="" action="ppaction://noaction" highlightClick="1"/>
          </p:cNvPr>
          <p:cNvSpPr/>
          <p:nvPr/>
        </p:nvSpPr>
        <p:spPr>
          <a:xfrm>
            <a:off x="323541" y="1499703"/>
            <a:ext cx="208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vecka </a:t>
            </a:r>
            <a:r>
              <a:rPr lang="sv-SE" sz="1200" smtClean="0">
                <a:solidFill>
                  <a:schemeClr val="tx1"/>
                </a:solidFill>
              </a:rPr>
              <a:t>15, 2016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4" name="Likbent triangel 2"/>
          <p:cNvSpPr/>
          <p:nvPr/>
        </p:nvSpPr>
        <p:spPr>
          <a:xfrm rot="10800000">
            <a:off x="2222931" y="154333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amåt eller nästa 36">
            <a:hlinkClick r:id="" action="ppaction://noaction" highlightClick="1"/>
          </p:cNvPr>
          <p:cNvSpPr/>
          <p:nvPr/>
        </p:nvSpPr>
        <p:spPr>
          <a:xfrm>
            <a:off x="4681540" y="1516799"/>
            <a:ext cx="184661" cy="180000"/>
          </a:xfrm>
          <a:prstGeom prst="actionButtonForwardNex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Hem 37">
            <a:hlinkClick r:id="" action="ppaction://noaction" highlightClick="1"/>
          </p:cNvPr>
          <p:cNvSpPr/>
          <p:nvPr/>
        </p:nvSpPr>
        <p:spPr>
          <a:xfrm>
            <a:off x="4478545" y="1516799"/>
            <a:ext cx="184661" cy="1800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Bakåt eller föregående 38">
            <a:hlinkClick r:id="" action="ppaction://noaction" highlightClick="1"/>
          </p:cNvPr>
          <p:cNvSpPr/>
          <p:nvPr/>
        </p:nvSpPr>
        <p:spPr>
          <a:xfrm>
            <a:off x="4275551" y="1516799"/>
            <a:ext cx="184661" cy="180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29660"/>
              </p:ext>
            </p:extLst>
          </p:nvPr>
        </p:nvGraphicFramePr>
        <p:xfrm>
          <a:off x="323542" y="1777535"/>
          <a:ext cx="8496932" cy="4027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687"/>
                <a:gridCol w="1485049"/>
                <a:gridCol w="1485049"/>
                <a:gridCol w="1485049"/>
                <a:gridCol w="1485049"/>
                <a:gridCol w="1485049"/>
              </a:tblGrid>
              <a:tr h="276012">
                <a:tc>
                  <a:txBody>
                    <a:bodyPr/>
                    <a:lstStyle/>
                    <a:p>
                      <a:endParaRPr lang="sv-SE" sz="1200" b="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Måndag 11/4</a:t>
                      </a:r>
                      <a:endParaRPr lang="sv-SE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Tisdag 12/4</a:t>
                      </a:r>
                      <a:endParaRPr lang="sv-SE" sz="1200" b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Onsdag 13/4</a:t>
                      </a:r>
                      <a:endParaRPr lang="sv-SE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Torsdag 14/4</a:t>
                      </a:r>
                      <a:endParaRPr lang="sv-SE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 b="0" smtClean="0"/>
                        <a:t>Fredag 15/4</a:t>
                      </a:r>
                      <a:endParaRPr lang="sv-SE" sz="1200" b="0"/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/>
                      <a:r>
                        <a:rPr lang="sv-SE" sz="1050" smtClean="0">
                          <a:latin typeface="+mn-lt"/>
                        </a:rPr>
                        <a:t>08:00–08:40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Fysik, E404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Matematik,</a:t>
                      </a:r>
                      <a:r>
                        <a:rPr lang="sv-SE" sz="1050" baseline="0" smtClean="0">
                          <a:latin typeface="+mn-lt"/>
                        </a:rPr>
                        <a:t> A101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SLOT_2016_15_5_01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/>
                      <a:r>
                        <a:rPr lang="sv-SE" sz="1050" smtClean="0">
                          <a:latin typeface="+mn-lt"/>
                        </a:rPr>
                        <a:t>08:50–09:30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Fysik, E404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Matematik,</a:t>
                      </a:r>
                      <a:r>
                        <a:rPr lang="sv-SE" sz="1050" baseline="0" smtClean="0">
                          <a:latin typeface="+mn-lt"/>
                        </a:rPr>
                        <a:t> A101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SLOT_2016_15_5_02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/>
                      <a:r>
                        <a:rPr lang="sv-SE" sz="1050" smtClean="0">
                          <a:latin typeface="+mn-lt"/>
                        </a:rPr>
                        <a:t>09:40–10:20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SLOT_2016_15_1_03</a:t>
                      </a:r>
                      <a:endParaRPr lang="sv-SE" sz="1050" i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SLOT_2016_15_3_03</a:t>
                      </a:r>
                      <a:endParaRPr lang="sv-SE" sz="1050" i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i="1" smtClean="0">
                          <a:latin typeface="+mn-lt"/>
                        </a:rPr>
                        <a:t>SLOT_2016_15_4_03</a:t>
                      </a:r>
                      <a:endParaRPr lang="sv-SE" sz="1050" i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SLOT_2016_15_5_03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10:30–11:10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Religion, B666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Samhällskunskap, B123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SLOT_2016_15_5_04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11:20–12:00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Fysik, E404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SLOT_2016_15_5_05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12:10–12:50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Biologi,</a:t>
                      </a:r>
                      <a:r>
                        <a:rPr lang="sv-SE" sz="1050" baseline="0" smtClean="0">
                          <a:latin typeface="+mn-lt"/>
                        </a:rPr>
                        <a:t> B007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Lunch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SLOT_2016_15_5_06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13:00–13:40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Biologi,</a:t>
                      </a:r>
                      <a:r>
                        <a:rPr lang="sv-SE" sz="1050" baseline="0" smtClean="0">
                          <a:latin typeface="+mn-lt"/>
                        </a:rPr>
                        <a:t> B007</a:t>
                      </a:r>
                      <a:endParaRPr lang="sv-SE" sz="105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Svenska, B221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SLOT_2016_15_5_07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13:50–14:30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SLOT_2016_15_5_08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14:40–15:20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smtClean="0">
                          <a:latin typeface="+mn-lt"/>
                        </a:rPr>
                        <a:t>Idrott, Stora hallen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SLOT_2016_15_5_09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15:30–16:10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sv-SE" sz="1050" smtClean="0">
                          <a:latin typeface="+mn-lt"/>
                        </a:rPr>
                        <a:t>.</a:t>
                      </a:r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050" smtClean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SLOT_2016_15_5_10</a:t>
                      </a:r>
                    </a:p>
                  </a:txBody>
                  <a:tcPr anchor="ctr"/>
                </a:tc>
              </a:tr>
              <a:tr h="34106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16:20–17:00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050" smtClean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5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50" i="1" smtClean="0">
                          <a:latin typeface="+mn-lt"/>
                        </a:rPr>
                        <a:t>SLOT_2016_15_5_11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textruta 43"/>
          <p:cNvSpPr txBox="1"/>
          <p:nvPr/>
        </p:nvSpPr>
        <p:spPr>
          <a:xfrm>
            <a:off x="5436096" y="1468299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200" smtClean="0"/>
              <a:t>Pekka Brännbäck </a:t>
            </a:r>
            <a:r>
              <a:rPr lang="sv-SE" sz="1200" smtClean="0"/>
              <a:t> •  </a:t>
            </a:r>
            <a:r>
              <a:rPr lang="sv-SE" sz="1200" smtClean="0"/>
              <a:t>Na </a:t>
            </a:r>
            <a:r>
              <a:rPr lang="sv-SE" sz="1200"/>
              <a:t>3 B</a:t>
            </a:r>
          </a:p>
        </p:txBody>
      </p:sp>
    </p:spTree>
    <p:extLst>
      <p:ext uri="{BB962C8B-B14F-4D97-AF65-F5344CB8AC3E}">
        <p14:creationId xmlns:p14="http://schemas.microsoft.com/office/powerpoint/2010/main" val="5597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7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6604531" y="2293116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51520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Inlämningsmappar</a:t>
            </a:r>
            <a:endParaRPr lang="sv-SE" sz="1200"/>
          </a:p>
        </p:txBody>
      </p:sp>
      <p:sp>
        <p:nvSpPr>
          <p:cNvPr id="29" name="textruta 28"/>
          <p:cNvSpPr txBox="1"/>
          <p:nvPr/>
        </p:nvSpPr>
        <p:spPr>
          <a:xfrm>
            <a:off x="4591919" y="1412776"/>
            <a:ext cx="2788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Ladda upp dokument för feedback</a:t>
            </a:r>
            <a:endParaRPr lang="sv-SE" sz="1200"/>
          </a:p>
        </p:txBody>
      </p:sp>
      <p:sp>
        <p:nvSpPr>
          <p:cNvPr id="31" name="Rektangel 30"/>
          <p:cNvSpPr/>
          <p:nvPr/>
        </p:nvSpPr>
        <p:spPr>
          <a:xfrm>
            <a:off x="4660531" y="1993604"/>
            <a:ext cx="2808000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/home/roffeb/Jobbet/Kemi/Uppgift2.pdf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0" name="Anpassad 45">
            <a:hlinkClick r:id="" action="ppaction://noaction" highlightClick="1"/>
          </p:cNvPr>
          <p:cNvSpPr/>
          <p:nvPr/>
        </p:nvSpPr>
        <p:spPr>
          <a:xfrm>
            <a:off x="323528" y="1707327"/>
            <a:ext cx="1296144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7" name="Likbent triangel 2"/>
          <p:cNvSpPr/>
          <p:nvPr/>
        </p:nvSpPr>
        <p:spPr>
          <a:xfrm rot="10800000">
            <a:off x="1432397" y="1743339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/>
          <p:cNvSpPr/>
          <p:nvPr/>
        </p:nvSpPr>
        <p:spPr>
          <a:xfrm>
            <a:off x="1691680" y="1993603"/>
            <a:ext cx="2800672" cy="38116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endParaRPr lang="sv-SE" sz="1000" b="1" smtClean="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b="1" smtClean="0">
                <a:solidFill>
                  <a:schemeClr val="tx1"/>
                </a:solidFill>
              </a:rPr>
              <a:t>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1"/>
                </a:solidFill>
              </a:rPr>
              <a:t>INLÄMNADE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Öhman,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rgbClr val="C00000"/>
                </a:solidFill>
              </a:rPr>
              <a:t>EJ INLÄMNADE UPPGIFTER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└─ </a:t>
            </a:r>
            <a:r>
              <a:rPr lang="sv-SE" sz="1000" b="1" smtClean="0">
                <a:solidFill>
                  <a:schemeClr val="tx1"/>
                </a:solidFill>
              </a:rPr>
              <a:t>Sløøfokker, Niels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1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2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+</a:t>
            </a:r>
            <a:r>
              <a:rPr lang="sv-SE" sz="1000" smtClean="0">
                <a:solidFill>
                  <a:schemeClr val="tx1"/>
                </a:solidFill>
              </a:rPr>
              <a:t>– </a:t>
            </a:r>
            <a:r>
              <a:rPr lang="sv-SE" sz="1000" b="1" smtClean="0">
                <a:solidFill>
                  <a:schemeClr val="accent3">
                    <a:lumMod val="75000"/>
                  </a:schemeClr>
                </a:solidFill>
              </a:rPr>
              <a:t>GODKÄNDA UPPGIFTER</a:t>
            </a: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30" name="Rektangel 29"/>
          <p:cNvSpPr/>
          <p:nvPr/>
        </p:nvSpPr>
        <p:spPr>
          <a:xfrm>
            <a:off x="1691680" y="1993602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npassad 45">
            <a:hlinkClick r:id="" action="ppaction://noaction" highlightClick="1"/>
          </p:cNvPr>
          <p:cNvSpPr/>
          <p:nvPr/>
        </p:nvSpPr>
        <p:spPr>
          <a:xfrm>
            <a:off x="323528" y="1993602"/>
            <a:ext cx="1296144" cy="715317"/>
          </a:xfrm>
          <a:prstGeom prst="actionButtonBlank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smtClean="0">
                <a:solidFill>
                  <a:schemeClr val="tx1"/>
                </a:solidFill>
              </a:rPr>
              <a:t>Sortering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elever</a:t>
            </a:r>
          </a:p>
          <a:p>
            <a:pPr defTabSz="182563"/>
            <a:r>
              <a:rPr lang="sv-SE" sz="1200">
                <a:solidFill>
                  <a:schemeClr val="tx1"/>
                </a:solidFill>
              </a:rPr>
              <a:t>	</a:t>
            </a:r>
            <a:r>
              <a:rPr lang="sv-SE" sz="1200" smtClean="0">
                <a:solidFill>
                  <a:schemeClr val="tx1"/>
                </a:solidFill>
              </a:rPr>
              <a:t>ämnen</a:t>
            </a:r>
            <a:endParaRPr lang="sv-SE" sz="1200">
              <a:solidFill>
                <a:schemeClr val="tx1"/>
              </a:solidFill>
            </a:endParaRPr>
          </a:p>
        </p:txBody>
      </p:sp>
      <p:cxnSp>
        <p:nvCxnSpPr>
          <p:cNvPr id="37" name="Rak pil 36"/>
          <p:cNvCxnSpPr>
            <a:stCxn id="38" idx="0"/>
            <a:endCxn id="46" idx="1"/>
          </p:cNvCxnSpPr>
          <p:nvPr/>
        </p:nvCxnSpPr>
        <p:spPr>
          <a:xfrm flipH="1" flipV="1">
            <a:off x="971600" y="2924943"/>
            <a:ext cx="363487" cy="1224137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med rundade hörn 37"/>
          <p:cNvSpPr/>
          <p:nvPr/>
        </p:nvSpPr>
        <p:spPr>
          <a:xfrm>
            <a:off x="539552" y="4149080"/>
            <a:ext cx="1591070" cy="144015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smtClean="0">
                <a:solidFill>
                  <a:schemeClr val="tx1"/>
                </a:solidFill>
              </a:rPr>
              <a:t>Olika vyer i uppgiftslistan: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Inlämnade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Ej inlämnade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Godkända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Samtliga/alla</a:t>
            </a:r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39" name="Rak pil 38"/>
          <p:cNvCxnSpPr>
            <a:stCxn id="40" idx="1"/>
          </p:cNvCxnSpPr>
          <p:nvPr/>
        </p:nvCxnSpPr>
        <p:spPr>
          <a:xfrm flipH="1" flipV="1">
            <a:off x="2522505" y="2739347"/>
            <a:ext cx="681343" cy="36003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med rundade hörn 39"/>
          <p:cNvSpPr/>
          <p:nvPr/>
        </p:nvSpPr>
        <p:spPr>
          <a:xfrm>
            <a:off x="3203848" y="2581583"/>
            <a:ext cx="1838709" cy="10356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Högerklicka och välj Godkänn uppgift</a:t>
            </a:r>
          </a:p>
          <a:p>
            <a:pPr algn="ctr"/>
            <a:r>
              <a:rPr lang="sv-SE" sz="1400" smtClean="0">
                <a:solidFill>
                  <a:schemeClr val="tx1"/>
                </a:solidFill>
              </a:rPr>
              <a:t>→ </a:t>
            </a:r>
            <a:r>
              <a:rPr lang="sv-SE" sz="1400" i="1" smtClean="0">
                <a:solidFill>
                  <a:schemeClr val="tx1"/>
                </a:solidFill>
              </a:rPr>
              <a:t>Dialogfönster </a:t>
            </a:r>
            <a:br>
              <a:rPr lang="sv-SE" sz="1400" i="1" smtClean="0">
                <a:solidFill>
                  <a:schemeClr val="tx1"/>
                </a:solidFill>
              </a:rPr>
            </a:br>
            <a:r>
              <a:rPr lang="sv-SE" sz="1400" i="1" smtClean="0">
                <a:solidFill>
                  <a:schemeClr val="tx1"/>
                </a:solidFill>
              </a:rPr>
              <a:t>för att bekräfta</a:t>
            </a:r>
            <a:endParaRPr lang="sv-SE" sz="1400" i="1">
              <a:solidFill>
                <a:schemeClr val="tx1"/>
              </a:solidFill>
            </a:endParaRPr>
          </a:p>
        </p:txBody>
      </p:sp>
      <p:sp>
        <p:nvSpPr>
          <p:cNvPr id="43" name="Anpassad 45">
            <a:hlinkClick r:id="" action="ppaction://noaction" highlightClick="1"/>
          </p:cNvPr>
          <p:cNvSpPr/>
          <p:nvPr/>
        </p:nvSpPr>
        <p:spPr>
          <a:xfrm>
            <a:off x="1691680" y="1707328"/>
            <a:ext cx="280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elev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4" name="Likbent triangel 2"/>
          <p:cNvSpPr/>
          <p:nvPr/>
        </p:nvSpPr>
        <p:spPr>
          <a:xfrm rot="10800000">
            <a:off x="4313115" y="174334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Anpassad 45">
            <a:hlinkClick r:id="" action="ppaction://noaction" highlightClick="1"/>
          </p:cNvPr>
          <p:cNvSpPr/>
          <p:nvPr/>
        </p:nvSpPr>
        <p:spPr>
          <a:xfrm>
            <a:off x="323528" y="2708919"/>
            <a:ext cx="1296144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vy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3" name="Likbent triangel 2"/>
          <p:cNvSpPr/>
          <p:nvPr/>
        </p:nvSpPr>
        <p:spPr>
          <a:xfrm rot="10800000">
            <a:off x="1432397" y="2740481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ing 49"/>
          <p:cNvSpPr/>
          <p:nvPr/>
        </p:nvSpPr>
        <p:spPr>
          <a:xfrm>
            <a:off x="399512" y="2440036"/>
            <a:ext cx="144016" cy="144016"/>
          </a:xfrm>
          <a:prstGeom prst="don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1" name="Ring 50"/>
          <p:cNvSpPr/>
          <p:nvPr/>
        </p:nvSpPr>
        <p:spPr>
          <a:xfrm>
            <a:off x="399512" y="2259776"/>
            <a:ext cx="144016" cy="144016"/>
          </a:xfrm>
          <a:prstGeom prst="donu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3" name="Rektangel 52"/>
          <p:cNvSpPr/>
          <p:nvPr/>
        </p:nvSpPr>
        <p:spPr>
          <a:xfrm>
            <a:off x="4660531" y="2295780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sp>
        <p:nvSpPr>
          <p:cNvPr id="54" name="Anpassad 45">
            <a:hlinkClick r:id="" action="ppaction://noaction" highlightClick="1"/>
          </p:cNvPr>
          <p:cNvSpPr/>
          <p:nvPr/>
        </p:nvSpPr>
        <p:spPr>
          <a:xfrm>
            <a:off x="4660531" y="1707328"/>
            <a:ext cx="2808000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uppgift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55" name="Likbent triangel 2"/>
          <p:cNvSpPr/>
          <p:nvPr/>
        </p:nvSpPr>
        <p:spPr>
          <a:xfrm rot="10800000">
            <a:off x="7281966" y="174334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0" name="Rak pil 59"/>
          <p:cNvCxnSpPr>
            <a:stCxn id="59" idx="0"/>
            <a:endCxn id="9" idx="2"/>
          </p:cNvCxnSpPr>
          <p:nvPr/>
        </p:nvCxnSpPr>
        <p:spPr>
          <a:xfrm flipH="1" flipV="1">
            <a:off x="7036531" y="2509140"/>
            <a:ext cx="317435" cy="695789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ktangel med rundade hörn 58"/>
          <p:cNvSpPr/>
          <p:nvPr/>
        </p:nvSpPr>
        <p:spPr>
          <a:xfrm>
            <a:off x="6305420" y="3204929"/>
            <a:ext cx="2097092" cy="158954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smtClean="0">
                <a:solidFill>
                  <a:schemeClr val="tx1"/>
                </a:solidFill>
              </a:rPr>
              <a:t>Kontroller innan dokument kan postas: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Klass vald?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Elev vald?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Uppgift vald?</a:t>
            </a:r>
          </a:p>
          <a:p>
            <a:r>
              <a:rPr lang="sv-SE" sz="1400" smtClean="0">
                <a:solidFill>
                  <a:schemeClr val="tx1"/>
                </a:solidFill>
              </a:rPr>
              <a:t>• Filsökväg ≥ 7 tecken?</a:t>
            </a:r>
            <a:endParaRPr lang="sv-S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Dokument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Scheman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251520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Delade dokument</a:t>
            </a:r>
            <a:endParaRPr lang="sv-SE" sz="1200"/>
          </a:p>
        </p:txBody>
      </p:sp>
      <p:sp>
        <p:nvSpPr>
          <p:cNvPr id="21" name="Rektangel 20"/>
          <p:cNvSpPr/>
          <p:nvPr/>
        </p:nvSpPr>
        <p:spPr>
          <a:xfrm>
            <a:off x="1691680" y="1707328"/>
            <a:ext cx="2800672" cy="40917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68288">
              <a:tabLst>
                <a:tab pos="177800" algn="l"/>
              </a:tabLst>
            </a:pPr>
            <a:r>
              <a:rPr lang="sv-SE" sz="1000">
                <a:solidFill>
                  <a:schemeClr val="tx1"/>
                </a:solidFill>
              </a:rPr>
              <a:t/>
            </a:r>
            <a:br>
              <a:rPr lang="sv-SE" sz="1000">
                <a:solidFill>
                  <a:schemeClr val="tx1"/>
                </a:solidFill>
              </a:rPr>
            </a:br>
            <a:r>
              <a:rPr lang="sv-SE" sz="1000" b="1" smtClean="0">
                <a:solidFill>
                  <a:schemeClr val="tx1"/>
                </a:solidFill>
              </a:rPr>
              <a:t>Na 3 B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2"/>
                </a:solidFill>
              </a:rPr>
              <a:t>LÄRARE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Bengtsson, Rolf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Om extrauppgiften 2016-04-04.docx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Kul experiment att göra hemma.pdf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Ceasar, Julius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Veni Vidi Vici.pdf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Karlsson, Kalle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│   └─ Inlämningsuppgift 3.docx</a:t>
            </a:r>
            <a:endParaRPr lang="sv-SE" sz="1000">
              <a:solidFill>
                <a:schemeClr val="tx1"/>
              </a:solidFill>
            </a:endParaRP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Åström, Åsa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Imaginära tal.xlsx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│        └─ Uppmaning.docx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accent1"/>
                </a:solidFill>
              </a:rPr>
              <a:t>ELEVER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</a:t>
            </a: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Asbjörnsdóttir, Katla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Björk - Litli Tónlistarmaðurinn.mp3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Isländska_landskap_1.docx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Isländska_landskap_2.docx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Uppgift 4 - WTF.docx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Brännbäck, Pekka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│   └─ ÄrDetInteFestSnart.txt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ln w="285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/>
                </a:solidFill>
              </a:rPr>
              <a:t>     └</a:t>
            </a:r>
            <a:r>
              <a:rPr lang="sv-SE" sz="1000" smtClean="0">
                <a:solidFill>
                  <a:schemeClr val="tx1"/>
                </a:solidFill>
              </a:rPr>
              <a:t>─ </a:t>
            </a:r>
            <a:r>
              <a:rPr lang="sv-SE" sz="1000" b="1" smtClean="0">
                <a:solidFill>
                  <a:schemeClr val="tx1"/>
                </a:solidFill>
              </a:rPr>
              <a:t>Sløøfokker, Niels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KLART DET BLIR FEST!.pdf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└─ Tennismatch 2016-05-01.pdf</a:t>
            </a:r>
          </a:p>
          <a:p>
            <a:pPr defTabSz="268288">
              <a:tabLst>
                <a:tab pos="177800" algn="l"/>
              </a:tabLst>
            </a:pPr>
            <a:r>
              <a:rPr lang="sv-SE" sz="1000" smtClean="0">
                <a:solidFill>
                  <a:schemeClr val="tx1"/>
                </a:solidFill>
              </a:rPr>
              <a:t>          └</a:t>
            </a:r>
          </a:p>
          <a:p>
            <a:pPr defTabSz="268288">
              <a:tabLst>
                <a:tab pos="177800" algn="l"/>
              </a:tabLst>
            </a:pPr>
            <a:endParaRPr lang="sv-SE" sz="1000" b="1">
              <a:solidFill>
                <a:srgbClr val="00B050"/>
              </a:solidFill>
            </a:endParaRPr>
          </a:p>
        </p:txBody>
      </p:sp>
      <p:sp>
        <p:nvSpPr>
          <p:cNvPr id="22" name="Rektangel 21"/>
          <p:cNvSpPr/>
          <p:nvPr/>
        </p:nvSpPr>
        <p:spPr>
          <a:xfrm>
            <a:off x="1691680" y="1707328"/>
            <a:ext cx="2800672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ktangel 22"/>
          <p:cNvSpPr/>
          <p:nvPr/>
        </p:nvSpPr>
        <p:spPr>
          <a:xfrm rot="16200000">
            <a:off x="2374476" y="3681205"/>
            <a:ext cx="4091771" cy="1440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 rot="16200000">
            <a:off x="2810715" y="3397365"/>
            <a:ext cx="32192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Likbent triangel 2"/>
          <p:cNvSpPr/>
          <p:nvPr/>
        </p:nvSpPr>
        <p:spPr>
          <a:xfrm rot="10800000">
            <a:off x="4348353" y="5655083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Likbent triangel 2"/>
          <p:cNvSpPr/>
          <p:nvPr/>
        </p:nvSpPr>
        <p:spPr>
          <a:xfrm rot="10800000" flipV="1">
            <a:off x="4348352" y="1715727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textruta 28"/>
          <p:cNvSpPr txBox="1"/>
          <p:nvPr/>
        </p:nvSpPr>
        <p:spPr>
          <a:xfrm>
            <a:off x="4591919" y="1412776"/>
            <a:ext cx="184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Ladda upp dokument</a:t>
            </a:r>
            <a:endParaRPr lang="sv-SE" sz="1200"/>
          </a:p>
        </p:txBody>
      </p:sp>
      <p:sp>
        <p:nvSpPr>
          <p:cNvPr id="19" name="Rektangel 18"/>
          <p:cNvSpPr/>
          <p:nvPr/>
        </p:nvSpPr>
        <p:spPr>
          <a:xfrm>
            <a:off x="6604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20" name="Rektangel 19"/>
          <p:cNvSpPr/>
          <p:nvPr/>
        </p:nvSpPr>
        <p:spPr>
          <a:xfrm>
            <a:off x="4660531" y="200950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Bläddra…</a:t>
            </a:r>
            <a:endParaRPr lang="sv-SE" sz="1200"/>
          </a:p>
        </p:txBody>
      </p:sp>
      <p:sp>
        <p:nvSpPr>
          <p:cNvPr id="27" name="Rektangel 26"/>
          <p:cNvSpPr/>
          <p:nvPr/>
        </p:nvSpPr>
        <p:spPr>
          <a:xfrm>
            <a:off x="4660531" y="1707327"/>
            <a:ext cx="2808000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smtClean="0">
                <a:solidFill>
                  <a:schemeClr val="tx1"/>
                </a:solidFill>
              </a:rPr>
              <a:t>/home/roffeb/Jobbet/Fysik/A4.pdf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28" name="Anpassad 45">
            <a:hlinkClick r:id="" action="ppaction://noaction" highlightClick="1"/>
          </p:cNvPr>
          <p:cNvSpPr/>
          <p:nvPr/>
        </p:nvSpPr>
        <p:spPr>
          <a:xfrm>
            <a:off x="323528" y="1707327"/>
            <a:ext cx="1296144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0" name="Likbent triangel 2"/>
          <p:cNvSpPr/>
          <p:nvPr/>
        </p:nvSpPr>
        <p:spPr>
          <a:xfrm rot="10800000">
            <a:off x="1432397" y="1743339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9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2831-F4B3-4381-8C69-20F989EE6910}" type="slidenum">
              <a:rPr lang="sv-SE" smtClean="0">
                <a:solidFill>
                  <a:schemeClr val="tx1"/>
                </a:solidFill>
              </a:rPr>
              <a:t>9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yalms • .NET LMS</a:t>
            </a:r>
            <a:endParaRPr lang="sv-SE">
              <a:solidFill>
                <a:schemeClr val="tx1"/>
              </a:solidFill>
            </a:endParaRPr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3009-BB0F-4C45-BDBF-B91F7FFADA8B}" type="datetime1">
              <a:rPr lang="sv-SE" smtClean="0">
                <a:solidFill>
                  <a:schemeClr val="tx1"/>
                </a:solidFill>
              </a:rPr>
              <a:t>2016-03-18</a:t>
            </a:fld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Skärm 16:9"/>
          <p:cNvSpPr>
            <a:spLocks noChangeAspect="1"/>
          </p:cNvSpPr>
          <p:nvPr/>
        </p:nvSpPr>
        <p:spPr>
          <a:xfrm>
            <a:off x="251520" y="999000"/>
            <a:ext cx="8640960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mtClean="0">
              <a:solidFill>
                <a:schemeClr val="tx1"/>
              </a:solidFill>
            </a:endParaRPr>
          </a:p>
        </p:txBody>
      </p:sp>
      <p:sp>
        <p:nvSpPr>
          <p:cNvPr id="5" name="Sidrubrik"/>
          <p:cNvSpPr txBox="1"/>
          <p:nvPr/>
        </p:nvSpPr>
        <p:spPr>
          <a:xfrm>
            <a:off x="0" y="1886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mtClean="0"/>
              <a:t>Inloggad som Lärare</a:t>
            </a:r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251520" y="999000"/>
            <a:ext cx="8640960" cy="413776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6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400" b="1" i="1" smtClean="0"/>
              <a:t>yalms</a:t>
            </a:r>
            <a:endParaRPr lang="sv-SE" sz="1400" b="1" i="1"/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Uppgifter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Dokument</a:t>
            </a:r>
          </a:p>
          <a:p>
            <a:pPr algn="ctr"/>
            <a:r>
              <a:rPr lang="sv-SE" sz="1400" b="1" u="sng" smtClean="0">
                <a:solidFill>
                  <a:schemeClr val="bg1"/>
                </a:solidFill>
              </a:rPr>
              <a:t>Scheman</a:t>
            </a:r>
          </a:p>
          <a:p>
            <a:pPr algn="ctr"/>
            <a:r>
              <a:rPr lang="sv-SE" sz="1400" b="1" smtClean="0">
                <a:solidFill>
                  <a:schemeClr val="bg1">
                    <a:lumMod val="85000"/>
                  </a:schemeClr>
                </a:solidFill>
              </a:rPr>
              <a:t>Administration</a:t>
            </a:r>
          </a:p>
          <a:p>
            <a:pPr algn="r"/>
            <a:r>
              <a:rPr lang="sv-SE" sz="1400" smtClean="0"/>
              <a:t>Logga ut</a:t>
            </a:r>
          </a:p>
        </p:txBody>
      </p:sp>
      <p:sp>
        <p:nvSpPr>
          <p:cNvPr id="37" name="Rectangle 12"/>
          <p:cNvSpPr/>
          <p:nvPr/>
        </p:nvSpPr>
        <p:spPr>
          <a:xfrm>
            <a:off x="6412730" y="1696799"/>
            <a:ext cx="2407646" cy="4108465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4200"/>
              </a:spcBef>
            </a:pPr>
            <a:endParaRPr lang="sv-SE" sz="1400">
              <a:solidFill>
                <a:schemeClr val="tx1"/>
              </a:solidFill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6300192" y="1412776"/>
            <a:ext cx="2540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smtClean="0"/>
              <a:t>Schemalägg / redigera tid</a:t>
            </a:r>
            <a:endParaRPr lang="sv-SE" sz="1200"/>
          </a:p>
        </p:txBody>
      </p:sp>
      <p:sp>
        <p:nvSpPr>
          <p:cNvPr id="19" name="Rektangel 18"/>
          <p:cNvSpPr/>
          <p:nvPr/>
        </p:nvSpPr>
        <p:spPr>
          <a:xfrm>
            <a:off x="7884368" y="2695924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20" name="Rektangel 19"/>
          <p:cNvSpPr/>
          <p:nvPr/>
        </p:nvSpPr>
        <p:spPr>
          <a:xfrm>
            <a:off x="6504167" y="5497577"/>
            <a:ext cx="2244201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Ta bort markerad tid</a:t>
            </a:r>
            <a:endParaRPr lang="sv-SE" sz="1200"/>
          </a:p>
        </p:txBody>
      </p:sp>
      <p:sp>
        <p:nvSpPr>
          <p:cNvPr id="31" name="Anpassad 45">
            <a:hlinkClick r:id="" action="ppaction://noaction" highlightClick="1"/>
          </p:cNvPr>
          <p:cNvSpPr/>
          <p:nvPr/>
        </p:nvSpPr>
        <p:spPr>
          <a:xfrm>
            <a:off x="323542" y="1499703"/>
            <a:ext cx="2088218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vecka </a:t>
            </a:r>
            <a:r>
              <a:rPr lang="sv-SE" sz="1200" smtClean="0">
                <a:solidFill>
                  <a:schemeClr val="tx1"/>
                </a:solidFill>
              </a:rPr>
              <a:t>15, 2016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32" name="Likbent triangel 2"/>
          <p:cNvSpPr/>
          <p:nvPr/>
        </p:nvSpPr>
        <p:spPr>
          <a:xfrm rot="10800000">
            <a:off x="2234656" y="1535715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Framåt eller nästa 32">
            <a:hlinkClick r:id="" action="ppaction://noaction" highlightClick="1"/>
          </p:cNvPr>
          <p:cNvSpPr/>
          <p:nvPr/>
        </p:nvSpPr>
        <p:spPr>
          <a:xfrm>
            <a:off x="3867316" y="1509775"/>
            <a:ext cx="184661" cy="180000"/>
          </a:xfrm>
          <a:prstGeom prst="actionButtonForwardNex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Hem 33">
            <a:hlinkClick r:id="" action="ppaction://noaction" highlightClick="1"/>
          </p:cNvPr>
          <p:cNvSpPr/>
          <p:nvPr/>
        </p:nvSpPr>
        <p:spPr>
          <a:xfrm>
            <a:off x="3664321" y="1509775"/>
            <a:ext cx="184661" cy="180000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Bakåt eller föregående 34">
            <a:hlinkClick r:id="" action="ppaction://noaction" highlightClick="1"/>
          </p:cNvPr>
          <p:cNvSpPr/>
          <p:nvPr/>
        </p:nvSpPr>
        <p:spPr>
          <a:xfrm>
            <a:off x="3461327" y="1509775"/>
            <a:ext cx="184661" cy="180000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36" name="Tabell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26719"/>
              </p:ext>
            </p:extLst>
          </p:nvPr>
        </p:nvGraphicFramePr>
        <p:xfrm>
          <a:off x="334883" y="1782329"/>
          <a:ext cx="6010255" cy="403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00"/>
                <a:gridCol w="1026331"/>
                <a:gridCol w="1026331"/>
                <a:gridCol w="1026331"/>
                <a:gridCol w="1026331"/>
                <a:gridCol w="1026331"/>
              </a:tblGrid>
              <a:tr h="202024">
                <a:tc>
                  <a:txBody>
                    <a:bodyPr/>
                    <a:lstStyle/>
                    <a:p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Måndag 11/4</a:t>
                      </a:r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Tisdag 12/4</a:t>
                      </a:r>
                      <a:endParaRPr lang="sv-SE" sz="900" b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Onsdag 13/4</a:t>
                      </a:r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Torsdag 14/4</a:t>
                      </a:r>
                      <a:endParaRPr lang="sv-SE" sz="9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900" b="0" smtClean="0"/>
                        <a:t>Fredag 15/4</a:t>
                      </a:r>
                      <a:endParaRPr lang="sv-SE" sz="900" b="0"/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/>
                      <a:r>
                        <a:rPr lang="sv-SE" sz="1000" smtClean="0">
                          <a:latin typeface="+mn-lt"/>
                        </a:rPr>
                        <a:t>08:00–08:40</a:t>
                      </a:r>
                      <a:endParaRPr lang="sv-SE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/>
                      <a:r>
                        <a:rPr lang="sv-SE" sz="1000" smtClean="0">
                          <a:latin typeface="+mn-lt"/>
                        </a:rPr>
                        <a:t>08:50–09:30</a:t>
                      </a:r>
                      <a:endParaRPr lang="sv-SE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/>
                      <a:r>
                        <a:rPr lang="sv-SE" sz="1000" smtClean="0">
                          <a:latin typeface="+mn-lt"/>
                        </a:rPr>
                        <a:t>09:40–10:20</a:t>
                      </a:r>
                      <a:endParaRPr lang="sv-SE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10:30–11:10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11:20–12:00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000" smtClean="0">
                          <a:latin typeface="+mn-lt"/>
                        </a:rPr>
                        <a:t>Fysik, E404</a:t>
                      </a:r>
                    </a:p>
                    <a:p>
                      <a:r>
                        <a:rPr lang="sv-SE" sz="1000" smtClean="0">
                          <a:latin typeface="+mn-lt"/>
                        </a:rPr>
                        <a:t>Na 3</a:t>
                      </a:r>
                      <a:r>
                        <a:rPr lang="sv-SE" sz="1000" baseline="0" smtClean="0">
                          <a:latin typeface="+mn-lt"/>
                        </a:rPr>
                        <a:t> B</a:t>
                      </a:r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12:10–12:50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13:00–13:40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13:50–14:30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14:40–15:20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15:30–16:10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  <a:tr h="3408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16:20–17:00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00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ruta 37"/>
          <p:cNvSpPr txBox="1"/>
          <p:nvPr/>
        </p:nvSpPr>
        <p:spPr>
          <a:xfrm>
            <a:off x="6412730" y="1772816"/>
            <a:ext cx="891097" cy="90281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sv-SE" sz="1200" smtClean="0"/>
              <a:t>Kurs</a:t>
            </a:r>
            <a:endParaRPr lang="sv-SE" sz="1200"/>
          </a:p>
          <a:p>
            <a:pPr>
              <a:spcAft>
                <a:spcPts val="1000"/>
              </a:spcAft>
            </a:pPr>
            <a:r>
              <a:rPr lang="en-US" sz="1200" err="1" smtClean="0"/>
              <a:t>Klass</a:t>
            </a:r>
            <a:endParaRPr lang="sv-SE" sz="1200" smtClean="0"/>
          </a:p>
          <a:p>
            <a:pPr>
              <a:spcAft>
                <a:spcPts val="1000"/>
              </a:spcAft>
            </a:pPr>
            <a:r>
              <a:rPr lang="sv-SE" sz="1200" smtClean="0"/>
              <a:t>Lokal</a:t>
            </a:r>
          </a:p>
        </p:txBody>
      </p:sp>
      <p:sp>
        <p:nvSpPr>
          <p:cNvPr id="39" name="Anpassad 38">
            <a:hlinkClick r:id="" action="ppaction://noaction" highlightClick="1"/>
          </p:cNvPr>
          <p:cNvSpPr/>
          <p:nvPr/>
        </p:nvSpPr>
        <p:spPr>
          <a:xfrm>
            <a:off x="6992311" y="1792368"/>
            <a:ext cx="1756057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kurs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0" name="Likbent triangel 39"/>
          <p:cNvSpPr/>
          <p:nvPr/>
        </p:nvSpPr>
        <p:spPr>
          <a:xfrm rot="10800000">
            <a:off x="8549503" y="1832752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Anpassad 40">
            <a:hlinkClick r:id="" action="ppaction://noaction" highlightClick="1"/>
          </p:cNvPr>
          <p:cNvSpPr/>
          <p:nvPr/>
        </p:nvSpPr>
        <p:spPr>
          <a:xfrm>
            <a:off x="6992311" y="2090562"/>
            <a:ext cx="1756057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klass</a:t>
            </a:r>
            <a:endParaRPr lang="sv-SE" sz="1200">
              <a:solidFill>
                <a:schemeClr val="tx1"/>
              </a:solidFill>
            </a:endParaRPr>
          </a:p>
        </p:txBody>
      </p:sp>
      <p:sp>
        <p:nvSpPr>
          <p:cNvPr id="42" name="Likbent triangel 41"/>
          <p:cNvSpPr/>
          <p:nvPr/>
        </p:nvSpPr>
        <p:spPr>
          <a:xfrm rot="10800000">
            <a:off x="8549503" y="2130946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Anpassad 42">
            <a:hlinkClick r:id="" action="ppaction://noaction" highlightClick="1"/>
          </p:cNvPr>
          <p:cNvSpPr/>
          <p:nvPr/>
        </p:nvSpPr>
        <p:spPr>
          <a:xfrm>
            <a:off x="6992311" y="2388756"/>
            <a:ext cx="1756057" cy="216024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smtClean="0">
                <a:solidFill>
                  <a:schemeClr val="tx1"/>
                </a:solidFill>
              </a:rPr>
              <a:t>Välj </a:t>
            </a:r>
            <a:r>
              <a:rPr lang="sv-SE" sz="1200">
                <a:solidFill>
                  <a:schemeClr val="tx1"/>
                </a:solidFill>
              </a:rPr>
              <a:t>tillgänglig lokal</a:t>
            </a:r>
          </a:p>
        </p:txBody>
      </p:sp>
      <p:sp>
        <p:nvSpPr>
          <p:cNvPr id="44" name="Likbent triangel 43"/>
          <p:cNvSpPr/>
          <p:nvPr/>
        </p:nvSpPr>
        <p:spPr>
          <a:xfrm rot="10800000">
            <a:off x="8549503" y="2429140"/>
            <a:ext cx="144000" cy="144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5" name="Rak pil 44"/>
          <p:cNvCxnSpPr/>
          <p:nvPr/>
        </p:nvCxnSpPr>
        <p:spPr>
          <a:xfrm flipV="1">
            <a:off x="3066709" y="2996952"/>
            <a:ext cx="3791569" cy="578016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ktangel 10"/>
          <p:cNvSpPr/>
          <p:nvPr/>
        </p:nvSpPr>
        <p:spPr>
          <a:xfrm>
            <a:off x="5148063" y="4238087"/>
            <a:ext cx="2155764" cy="97411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Radera markerad tid </a:t>
            </a:r>
            <a:br>
              <a:rPr lang="sv-SE" sz="1400" smtClean="0">
                <a:solidFill>
                  <a:schemeClr val="tx1"/>
                </a:solidFill>
              </a:rPr>
            </a:br>
            <a:r>
              <a:rPr lang="sv-SE" sz="1400" smtClean="0">
                <a:solidFill>
                  <a:schemeClr val="tx1"/>
                </a:solidFill>
              </a:rPr>
              <a:t>i schemat?</a:t>
            </a:r>
          </a:p>
          <a:p>
            <a:pPr algn="ctr"/>
            <a:endParaRPr lang="sv-SE" sz="1400">
              <a:solidFill>
                <a:schemeClr val="tx1"/>
              </a:solidFill>
            </a:endParaRPr>
          </a:p>
        </p:txBody>
      </p:sp>
      <p:cxnSp>
        <p:nvCxnSpPr>
          <p:cNvPr id="47" name="Elbow Connector 39"/>
          <p:cNvCxnSpPr>
            <a:stCxn id="20" idx="0"/>
            <a:endCxn id="46" idx="3"/>
          </p:cNvCxnSpPr>
          <p:nvPr/>
        </p:nvCxnSpPr>
        <p:spPr>
          <a:xfrm rot="16200000" flipV="1">
            <a:off x="7078832" y="4950140"/>
            <a:ext cx="772433" cy="322441"/>
          </a:xfrm>
          <a:prstGeom prst="bentConnector2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ktangel 49"/>
          <p:cNvSpPr/>
          <p:nvPr/>
        </p:nvSpPr>
        <p:spPr>
          <a:xfrm>
            <a:off x="5307435" y="4843063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OK</a:t>
            </a:r>
            <a:endParaRPr lang="sv-SE" sz="1200"/>
          </a:p>
        </p:txBody>
      </p:sp>
      <p:sp>
        <p:nvSpPr>
          <p:cNvPr id="51" name="Rektangel 50"/>
          <p:cNvSpPr/>
          <p:nvPr/>
        </p:nvSpPr>
        <p:spPr>
          <a:xfrm>
            <a:off x="6300192" y="4845037"/>
            <a:ext cx="864000" cy="2160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smtClean="0"/>
              <a:t>Avbryt</a:t>
            </a:r>
            <a:endParaRPr lang="sv-SE" sz="1200"/>
          </a:p>
        </p:txBody>
      </p:sp>
      <p:cxnSp>
        <p:nvCxnSpPr>
          <p:cNvPr id="52" name="Rak pil 51"/>
          <p:cNvCxnSpPr>
            <a:stCxn id="53" idx="3"/>
            <a:endCxn id="39" idx="2"/>
          </p:cNvCxnSpPr>
          <p:nvPr/>
        </p:nvCxnSpPr>
        <p:spPr>
          <a:xfrm flipV="1">
            <a:off x="5991564" y="1900380"/>
            <a:ext cx="1000747" cy="499175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ktangel med rundade hörn 52"/>
          <p:cNvSpPr/>
          <p:nvPr/>
        </p:nvSpPr>
        <p:spPr>
          <a:xfrm>
            <a:off x="4243194" y="2111523"/>
            <a:ext cx="1748370" cy="5760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smtClean="0">
                <a:solidFill>
                  <a:schemeClr val="tx1"/>
                </a:solidFill>
              </a:rPr>
              <a:t>Kurslista </a:t>
            </a:r>
            <a:r>
              <a:rPr lang="sv-SE" sz="1400" err="1" smtClean="0">
                <a:solidFill>
                  <a:schemeClr val="tx1"/>
                </a:solidFill>
              </a:rPr>
              <a:t>populeras</a:t>
            </a:r>
            <a:r>
              <a:rPr lang="sv-SE" sz="1400" smtClean="0">
                <a:solidFill>
                  <a:schemeClr val="tx1"/>
                </a:solidFill>
              </a:rPr>
              <a:t> med lärarens kurser</a:t>
            </a:r>
            <a:endParaRPr lang="sv-S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921</Words>
  <Application>Microsoft Office PowerPoint</Application>
  <PresentationFormat>On-screen Show (4:3)</PresentationFormat>
  <Paragraphs>531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Office-tema</vt:lpstr>
      <vt:lpstr>yalms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yalms</dc:title>
  <dc:creator>Pekka Brännbäck</dc:creator>
  <cp:lastModifiedBy>Elev</cp:lastModifiedBy>
  <cp:revision>60</cp:revision>
  <dcterms:created xsi:type="dcterms:W3CDTF">2016-03-17T20:18:14Z</dcterms:created>
  <dcterms:modified xsi:type="dcterms:W3CDTF">2016-03-18T14:01:56Z</dcterms:modified>
</cp:coreProperties>
</file>