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1" r:id="rId13"/>
    <p:sldId id="270" r:id="rId14"/>
    <p:sldId id="258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72EBD-4497-4DA1-AE6A-22686FBDA854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85D11-F93B-429F-BDB3-CBF71F3F97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5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85D11-F93B-429F-BDB3-CBF71F3F97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1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3851" y="4348064"/>
            <a:ext cx="5411758" cy="133427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03852" y="5682342"/>
            <a:ext cx="5411758" cy="522092"/>
          </a:xfrm>
        </p:spPr>
        <p:txBody>
          <a:bodyPr>
            <a:normAutofit/>
          </a:bodyPr>
          <a:lstStyle>
            <a:lvl1pPr marL="0" indent="0" algn="l">
              <a:buNone/>
              <a:defRPr sz="1800" i="1" u="none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47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3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188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38538" y="365125"/>
            <a:ext cx="7060941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93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0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9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383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93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952939"/>
            <a:ext cx="5157787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129027"/>
            <a:ext cx="5183188" cy="80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952939"/>
            <a:ext cx="5183188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78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39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FCD54-9834-4BE8-9B5B-EEF02B5391B3}" type="datetimeFigureOut">
              <a:rPr lang="es-CO" smtClean="0"/>
              <a:t>6/11/2021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EAACC5-580A-406C-9362-EA1B95EDA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47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989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463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7850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2455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39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lZYp2fLUVY" TargetMode="External"/><Relationship Id="rId2" Type="http://schemas.openxmlformats.org/officeDocument/2006/relationships/hyperlink" Target="https://github.com/sc-martinez/JavaFunctionalShowCase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youtu.be/VRpHdSFWGP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3851" y="4348064"/>
            <a:ext cx="6433843" cy="1334278"/>
          </a:xfrm>
        </p:spPr>
        <p:txBody>
          <a:bodyPr/>
          <a:lstStyle/>
          <a:p>
            <a:r>
              <a:rPr lang="es-CO" dirty="0"/>
              <a:t>Fundamentos de programación funcional en Java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03851" y="5682342"/>
            <a:ext cx="6433843" cy="522092"/>
          </a:xfrm>
        </p:spPr>
        <p:txBody>
          <a:bodyPr>
            <a:normAutofit fontScale="92500"/>
          </a:bodyPr>
          <a:lstStyle/>
          <a:p>
            <a:r>
              <a:rPr lang="es-CO" dirty="0"/>
              <a:t>Implementación de procesos inmutables por el bien de la humanidad</a:t>
            </a:r>
          </a:p>
        </p:txBody>
      </p:sp>
    </p:spTree>
    <p:extLst>
      <p:ext uri="{BB962C8B-B14F-4D97-AF65-F5344CB8AC3E}">
        <p14:creationId xmlns:p14="http://schemas.microsoft.com/office/powerpoint/2010/main" val="1738273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F437F371-DC39-4ED5-A296-23BD79CC19A3}"/>
              </a:ext>
            </a:extLst>
          </p:cNvPr>
          <p:cNvSpPr txBox="1">
            <a:spLocks/>
          </p:cNvSpPr>
          <p:nvPr/>
        </p:nvSpPr>
        <p:spPr>
          <a:xfrm>
            <a:off x="733148" y="474285"/>
            <a:ext cx="10620652" cy="5999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i="1" dirty="0" err="1"/>
              <a:t>Optional</a:t>
            </a:r>
            <a:endParaRPr lang="es-CO" i="1" dirty="0"/>
          </a:p>
          <a:p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728AE78D-C020-4455-BFB3-F7CC751BAEFE}"/>
              </a:ext>
            </a:extLst>
          </p:cNvPr>
          <p:cNvSpPr txBox="1">
            <a:spLocks/>
          </p:cNvSpPr>
          <p:nvPr/>
        </p:nvSpPr>
        <p:spPr>
          <a:xfrm>
            <a:off x="838200" y="1137066"/>
            <a:ext cx="10410548" cy="7805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8D4DD7D2-2BD0-4F10-B253-CD1C824EBFE2}"/>
              </a:ext>
            </a:extLst>
          </p:cNvPr>
          <p:cNvSpPr txBox="1">
            <a:spLocks/>
          </p:cNvSpPr>
          <p:nvPr/>
        </p:nvSpPr>
        <p:spPr>
          <a:xfrm>
            <a:off x="403194" y="1137066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CO" dirty="0"/>
              <a:t>Inspirada en el concepto de Haskell y Scala, Java implementa su propia versión de un valor </a:t>
            </a:r>
            <a:r>
              <a:rPr lang="es-CO" dirty="0" err="1"/>
              <a:t>Optional</a:t>
            </a:r>
            <a:r>
              <a:rPr lang="es-CO" dirty="0"/>
              <a:t> (</a:t>
            </a:r>
            <a:r>
              <a:rPr lang="es-CO" i="1" dirty="0"/>
              <a:t>Es posible que tenga valor o no).</a:t>
            </a:r>
          </a:p>
          <a:p>
            <a:pPr marL="457200" lvl="1" indent="0">
              <a:buNone/>
            </a:pPr>
            <a:endParaRPr lang="es-CO" dirty="0"/>
          </a:p>
          <a:p>
            <a:pPr lvl="2"/>
            <a:r>
              <a:rPr lang="es-CO" dirty="0" err="1"/>
              <a:t>isPresent</a:t>
            </a:r>
            <a:r>
              <a:rPr lang="es-CO" dirty="0"/>
              <a:t> -&gt; determina si el </a:t>
            </a:r>
            <a:r>
              <a:rPr lang="es-CO" dirty="0" err="1"/>
              <a:t>Optional</a:t>
            </a:r>
            <a:r>
              <a:rPr lang="es-CO" dirty="0"/>
              <a:t> tiene un valor del tipo definido</a:t>
            </a:r>
          </a:p>
          <a:p>
            <a:pPr lvl="2"/>
            <a:r>
              <a:rPr lang="es-CO" dirty="0" err="1"/>
              <a:t>Get</a:t>
            </a:r>
            <a:r>
              <a:rPr lang="es-CO" dirty="0"/>
              <a:t> -&gt; Obtiene el valor del </a:t>
            </a:r>
            <a:r>
              <a:rPr lang="es-CO" dirty="0" err="1"/>
              <a:t>Optional</a:t>
            </a:r>
            <a:r>
              <a:rPr lang="es-CO" dirty="0"/>
              <a:t> si esta presente</a:t>
            </a:r>
          </a:p>
          <a:p>
            <a:pPr lvl="2"/>
            <a:r>
              <a:rPr lang="es-CO" dirty="0" err="1"/>
              <a:t>orElse</a:t>
            </a:r>
            <a:r>
              <a:rPr lang="es-CO" dirty="0"/>
              <a:t> -&gt; Determina el valor por defecto, en caso de no encontrar un valor </a:t>
            </a:r>
          </a:p>
          <a:p>
            <a:pPr lvl="2"/>
            <a:r>
              <a:rPr lang="es-CO" dirty="0" err="1"/>
              <a:t>orElseThrow</a:t>
            </a:r>
            <a:r>
              <a:rPr lang="es-CO" dirty="0"/>
              <a:t> -&gt; Lanza una excepción / error en caso de no encontrar valor</a:t>
            </a:r>
          </a:p>
          <a:p>
            <a:pPr marL="914400" lvl="2" indent="0">
              <a:buNone/>
            </a:pP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70D35BA-421C-4129-A5BF-2E0F3A1513F1}"/>
              </a:ext>
            </a:extLst>
          </p:cNvPr>
          <p:cNvSpPr txBox="1"/>
          <p:nvPr/>
        </p:nvSpPr>
        <p:spPr>
          <a:xfrm>
            <a:off x="6096000" y="6009709"/>
            <a:ext cx="632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Urma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 G., Fusco, M., &amp; Mycroft, A. (2014).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Java 8 in action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Manning publications</a:t>
            </a:r>
            <a:endParaRPr lang="en-US" sz="1400" dirty="0"/>
          </a:p>
        </p:txBody>
      </p:sp>
      <p:pic>
        <p:nvPicPr>
          <p:cNvPr id="7170" name="Picture 2" descr="Package optional version 1.3.0 - DUB - The D package registry">
            <a:extLst>
              <a:ext uri="{FF2B5EF4-FFF2-40B4-BE49-F238E27FC236}">
                <a16:creationId xmlns:a16="http://schemas.microsoft.com/office/drawing/2014/main" id="{95E73AE4-8E7D-4A41-A6B8-4DAB3ACA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746" y="3844031"/>
            <a:ext cx="3271060" cy="180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68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F437F371-DC39-4ED5-A296-23BD79CC19A3}"/>
              </a:ext>
            </a:extLst>
          </p:cNvPr>
          <p:cNvSpPr txBox="1">
            <a:spLocks/>
          </p:cNvSpPr>
          <p:nvPr/>
        </p:nvSpPr>
        <p:spPr>
          <a:xfrm>
            <a:off x="733148" y="474285"/>
            <a:ext cx="10620652" cy="5999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i="1" dirty="0"/>
              <a:t>Futuros</a:t>
            </a:r>
          </a:p>
          <a:p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728AE78D-C020-4455-BFB3-F7CC751BAEFE}"/>
              </a:ext>
            </a:extLst>
          </p:cNvPr>
          <p:cNvSpPr txBox="1">
            <a:spLocks/>
          </p:cNvSpPr>
          <p:nvPr/>
        </p:nvSpPr>
        <p:spPr>
          <a:xfrm>
            <a:off x="838200" y="1137066"/>
            <a:ext cx="10410548" cy="7805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8D4DD7D2-2BD0-4F10-B253-CD1C824EBFE2}"/>
              </a:ext>
            </a:extLst>
          </p:cNvPr>
          <p:cNvSpPr txBox="1">
            <a:spLocks/>
          </p:cNvSpPr>
          <p:nvPr/>
        </p:nvSpPr>
        <p:spPr>
          <a:xfrm>
            <a:off x="403194" y="1137066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CO" dirty="0"/>
              <a:t>Es posible implementar futuros en Java utilizando la interface Future de la librería </a:t>
            </a:r>
            <a:r>
              <a:rPr lang="es-CO" dirty="0" err="1"/>
              <a:t>java.util.concurrent</a:t>
            </a:r>
            <a:r>
              <a:rPr lang="es-CO" dirty="0"/>
              <a:t>. </a:t>
            </a:r>
          </a:p>
          <a:p>
            <a:pPr marL="457200" lvl="1" indent="0">
              <a:buNone/>
            </a:pPr>
            <a:endParaRPr lang="es-CO" dirty="0"/>
          </a:p>
          <a:p>
            <a:pPr marL="457200" lvl="1" indent="0">
              <a:buNone/>
            </a:pP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70D35BA-421C-4129-A5BF-2E0F3A1513F1}"/>
              </a:ext>
            </a:extLst>
          </p:cNvPr>
          <p:cNvSpPr txBox="1"/>
          <p:nvPr/>
        </p:nvSpPr>
        <p:spPr>
          <a:xfrm>
            <a:off x="6096000" y="6009709"/>
            <a:ext cx="632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Urma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 G., Fusco, M., &amp; Mycroft, A. (2014).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Java 8 in action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Manning publications</a:t>
            </a:r>
            <a:endParaRPr lang="en-US"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50E7AD-5A3B-4D91-8E15-944971FC8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4" y="2262187"/>
            <a:ext cx="10577767" cy="248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6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3EE61-A19C-4DDB-BAE9-9D06F1B916AF}"/>
              </a:ext>
            </a:extLst>
          </p:cNvPr>
          <p:cNvSpPr txBox="1">
            <a:spLocks/>
          </p:cNvSpPr>
          <p:nvPr/>
        </p:nvSpPr>
        <p:spPr>
          <a:xfrm>
            <a:off x="355107" y="464949"/>
            <a:ext cx="10620652" cy="5999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i="1" dirty="0"/>
              <a:t>Referencias</a:t>
            </a:r>
          </a:p>
          <a:p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708EE0-2508-4746-931B-996F286D8BDA}"/>
              </a:ext>
            </a:extLst>
          </p:cNvPr>
          <p:cNvSpPr txBox="1"/>
          <p:nvPr/>
        </p:nvSpPr>
        <p:spPr>
          <a:xfrm>
            <a:off x="1076131" y="1364982"/>
            <a:ext cx="7871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Urma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 G., Fusco, M., &amp; Mycroft, A. (2014).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Java 8 in action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Manning publications</a:t>
            </a:r>
            <a:endParaRPr lang="en-US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6DFDA58-E3C7-4A30-B5AB-54CE781ED1B3}"/>
              </a:ext>
            </a:extLst>
          </p:cNvPr>
          <p:cNvSpPr txBox="1"/>
          <p:nvPr/>
        </p:nvSpPr>
        <p:spPr>
          <a:xfrm>
            <a:off x="1076130" y="2168546"/>
            <a:ext cx="71090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Subramaniam, V. (2014). </a:t>
            </a:r>
            <a:r>
              <a:rPr lang="en-US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Functional programming in Java: harnessing the power of Java 8 Lambda expressions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Pragmatic Bookshelf.</a:t>
            </a:r>
            <a:endParaRPr lang="en-US" sz="18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099424D-695E-4D0D-BB67-69FB46A1E5D9}"/>
              </a:ext>
            </a:extLst>
          </p:cNvPr>
          <p:cNvSpPr txBox="1">
            <a:spLocks/>
          </p:cNvSpPr>
          <p:nvPr/>
        </p:nvSpPr>
        <p:spPr>
          <a:xfrm>
            <a:off x="355107" y="4785133"/>
            <a:ext cx="10620652" cy="5999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i="1" dirty="0"/>
              <a:t>Repositorio</a:t>
            </a:r>
          </a:p>
          <a:p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0EBB26-B163-4E68-AAA6-0FA35A4310FF}"/>
              </a:ext>
            </a:extLst>
          </p:cNvPr>
          <p:cNvSpPr txBox="1"/>
          <p:nvPr/>
        </p:nvSpPr>
        <p:spPr>
          <a:xfrm>
            <a:off x="1076131" y="5493018"/>
            <a:ext cx="7350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https://github.com/sc-martinez/JavaFunctionalShowCase</a:t>
            </a:r>
            <a:endParaRPr lang="en-US" dirty="0"/>
          </a:p>
          <a:p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8955CC1-8985-4A9C-BC4F-D6C55776E0C9}"/>
              </a:ext>
            </a:extLst>
          </p:cNvPr>
          <p:cNvSpPr txBox="1"/>
          <p:nvPr/>
        </p:nvSpPr>
        <p:spPr>
          <a:xfrm>
            <a:off x="1076130" y="3203118"/>
            <a:ext cx="7109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Roboto" panose="020B0604020202020204" pitchFamily="2" charset="0"/>
              </a:rPr>
              <a:t>Functional Programming in Java When, Why and How? by Alasdair Collinson. </a:t>
            </a:r>
            <a:r>
              <a:rPr lang="en-US" b="0" i="0" dirty="0">
                <a:effectLst/>
                <a:latin typeface="Roboto" panose="020B0604020202020204" pitchFamily="2" charset="0"/>
                <a:hlinkClick r:id="rId3"/>
              </a:rPr>
              <a:t>https://youtu.be/plZYp2fLUVY</a:t>
            </a:r>
            <a:endParaRPr lang="en-US" b="0" i="0" dirty="0">
              <a:effectLst/>
              <a:latin typeface="Roboto" panose="020B0604020202020204" pitchFamily="2" charset="0"/>
            </a:endParaRPr>
          </a:p>
          <a:p>
            <a:endParaRPr lang="en-US" b="0" i="0" dirty="0">
              <a:effectLst/>
              <a:latin typeface="Roboto" panose="020B0604020202020204" pitchFamily="2" charset="0"/>
            </a:endParaRPr>
          </a:p>
          <a:p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02F0E24-F37C-4544-8520-65302C93A76D}"/>
              </a:ext>
            </a:extLst>
          </p:cNvPr>
          <p:cNvSpPr txBox="1"/>
          <p:nvPr/>
        </p:nvSpPr>
        <p:spPr>
          <a:xfrm>
            <a:off x="1076130" y="4049754"/>
            <a:ext cx="8069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Java Functional Programming | Full Course. </a:t>
            </a:r>
            <a:r>
              <a:rPr lang="en-US" b="0" i="0" dirty="0">
                <a:effectLst/>
                <a:latin typeface="Roboto" panose="02000000000000000000" pitchFamily="2" charset="0"/>
                <a:hlinkClick r:id="rId4"/>
              </a:rPr>
              <a:t>https://youtu.be/VRpHdSFWGPs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AEB7586-EA33-4083-A2E0-D95B97C1E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7871" y="1605887"/>
            <a:ext cx="2929723" cy="2031905"/>
          </a:xfrm>
          <a:prstGeom prst="rect">
            <a:avLst/>
          </a:prstGeom>
        </p:spPr>
      </p:pic>
      <p:pic>
        <p:nvPicPr>
          <p:cNvPr id="10242" name="Picture 2" descr="Logotipo de github - Iconos gratis de redes sociales">
            <a:extLst>
              <a:ext uri="{FF2B5EF4-FFF2-40B4-BE49-F238E27FC236}">
                <a16:creationId xmlns:a16="http://schemas.microsoft.com/office/drawing/2014/main" id="{21B0D8A2-C29C-47A4-A453-20599635D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51441" y="5110816"/>
            <a:ext cx="1202359" cy="120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84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inco preguntas para encontrar soluciones - Erkoreka Consultores">
            <a:extLst>
              <a:ext uri="{FF2B5EF4-FFF2-40B4-BE49-F238E27FC236}">
                <a16:creationId xmlns:a16="http://schemas.microsoft.com/office/drawing/2014/main" id="{BC1815DE-BFF6-4D75-ADC7-93AD4F6F9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081088"/>
            <a:ext cx="9525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626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77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8166"/>
            <a:ext cx="10515600" cy="1325563"/>
          </a:xfrm>
        </p:spPr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33729"/>
            <a:ext cx="10515600" cy="4351338"/>
          </a:xfrm>
        </p:spPr>
        <p:txBody>
          <a:bodyPr>
            <a:normAutofit/>
          </a:bodyPr>
          <a:lstStyle/>
          <a:p>
            <a:r>
              <a:rPr lang="es-CO" dirty="0"/>
              <a:t>Motivaciones</a:t>
            </a:r>
          </a:p>
          <a:p>
            <a:r>
              <a:rPr lang="es-CO" dirty="0"/>
              <a:t>Interfaces funcionales</a:t>
            </a:r>
          </a:p>
          <a:p>
            <a:pPr lvl="1"/>
            <a:r>
              <a:rPr lang="es-CO" dirty="0" err="1"/>
              <a:t>Function</a:t>
            </a:r>
            <a:r>
              <a:rPr lang="es-CO" dirty="0"/>
              <a:t> – </a:t>
            </a:r>
            <a:r>
              <a:rPr lang="es-CO" dirty="0" err="1"/>
              <a:t>BiFunction</a:t>
            </a:r>
            <a:endParaRPr lang="es-CO" dirty="0"/>
          </a:p>
          <a:p>
            <a:pPr lvl="1"/>
            <a:r>
              <a:rPr lang="es-CO" dirty="0" err="1"/>
              <a:t>Predicate</a:t>
            </a:r>
            <a:r>
              <a:rPr lang="es-CO" dirty="0"/>
              <a:t> / </a:t>
            </a:r>
            <a:r>
              <a:rPr lang="es-CO" dirty="0" err="1"/>
              <a:t>BiPredicate</a:t>
            </a:r>
            <a:endParaRPr lang="es-CO" b="1" dirty="0"/>
          </a:p>
          <a:p>
            <a:pPr lvl="1"/>
            <a:r>
              <a:rPr lang="es-CO" dirty="0" err="1"/>
              <a:t>Consumer</a:t>
            </a:r>
            <a:r>
              <a:rPr lang="es-CO" dirty="0"/>
              <a:t> / </a:t>
            </a:r>
            <a:r>
              <a:rPr lang="es-CO" dirty="0" err="1"/>
              <a:t>BiConsumer</a:t>
            </a:r>
            <a:r>
              <a:rPr lang="es-CO" dirty="0"/>
              <a:t> – </a:t>
            </a:r>
            <a:r>
              <a:rPr lang="es-CO" dirty="0" err="1"/>
              <a:t>Supplier</a:t>
            </a:r>
            <a:endParaRPr lang="es-CO" dirty="0"/>
          </a:p>
          <a:p>
            <a:pPr lvl="1"/>
            <a:r>
              <a:rPr lang="es-CO" dirty="0" err="1"/>
              <a:t>Binary</a:t>
            </a:r>
            <a:r>
              <a:rPr lang="es-CO" dirty="0"/>
              <a:t> </a:t>
            </a:r>
            <a:r>
              <a:rPr lang="es-CO" dirty="0" err="1"/>
              <a:t>Operator</a:t>
            </a:r>
            <a:endParaRPr lang="es-CO" dirty="0"/>
          </a:p>
          <a:p>
            <a:r>
              <a:rPr lang="es-CO" dirty="0" err="1"/>
              <a:t>Streams</a:t>
            </a:r>
            <a:endParaRPr lang="es-CO" dirty="0"/>
          </a:p>
          <a:p>
            <a:r>
              <a:rPr lang="es-CO" dirty="0" err="1"/>
              <a:t>Optionals</a:t>
            </a:r>
            <a:endParaRPr lang="es-CO" dirty="0"/>
          </a:p>
          <a:p>
            <a:r>
              <a:rPr lang="es-CO" dirty="0"/>
              <a:t>Futuros</a:t>
            </a:r>
          </a:p>
          <a:p>
            <a:pPr lvl="1"/>
            <a:endParaRPr lang="es-CO" dirty="0"/>
          </a:p>
          <a:p>
            <a:pPr lvl="1"/>
            <a:endParaRPr lang="es-CO" dirty="0"/>
          </a:p>
        </p:txBody>
      </p:sp>
      <p:pic>
        <p:nvPicPr>
          <p:cNvPr id="1040" name="Picture 16" descr="Results Icon Png #13903 - Free Icons Library">
            <a:extLst>
              <a:ext uri="{FF2B5EF4-FFF2-40B4-BE49-F238E27FC236}">
                <a16:creationId xmlns:a16="http://schemas.microsoft.com/office/drawing/2014/main" id="{382E6AF8-C0C0-4B80-918C-C3CABDC73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888" y="2243234"/>
            <a:ext cx="2371531" cy="23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47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E6359-47AC-4630-AA05-2881A5825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284"/>
            <a:ext cx="10515600" cy="1325563"/>
          </a:xfrm>
        </p:spPr>
        <p:txBody>
          <a:bodyPr/>
          <a:lstStyle/>
          <a:p>
            <a:r>
              <a:rPr lang="en-US" dirty="0" err="1"/>
              <a:t>Motivaciones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51A2CC-19D5-45CF-9DDA-4E99C021A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50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Simplicidad</a:t>
            </a:r>
            <a:endParaRPr lang="en-US" dirty="0"/>
          </a:p>
          <a:p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código</a:t>
            </a:r>
            <a:endParaRPr lang="en-US" dirty="0"/>
          </a:p>
          <a:p>
            <a:r>
              <a:rPr lang="en-US" dirty="0" err="1"/>
              <a:t>Minimizar</a:t>
            </a:r>
            <a:r>
              <a:rPr lang="en-US" dirty="0"/>
              <a:t> los puntos de </a:t>
            </a:r>
            <a:r>
              <a:rPr lang="en-US" dirty="0" err="1"/>
              <a:t>fallo</a:t>
            </a:r>
            <a:endParaRPr lang="en-US" dirty="0"/>
          </a:p>
          <a:p>
            <a:r>
              <a:rPr lang="en-US" dirty="0" err="1"/>
              <a:t>Verbosidad</a:t>
            </a:r>
            <a:endParaRPr lang="en-US" dirty="0"/>
          </a:p>
          <a:p>
            <a:r>
              <a:rPr lang="en-US" dirty="0" err="1"/>
              <a:t>Habilitar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del </a:t>
            </a:r>
            <a:r>
              <a:rPr lang="en-US" dirty="0" err="1"/>
              <a:t>paralelismo</a:t>
            </a:r>
            <a:r>
              <a:rPr lang="en-US" dirty="0"/>
              <a:t> </a:t>
            </a:r>
          </a:p>
          <a:p>
            <a:r>
              <a:rPr lang="en-US" dirty="0" err="1"/>
              <a:t>Optimización</a:t>
            </a:r>
            <a:r>
              <a:rPr lang="en-US" dirty="0"/>
              <a:t> y </a:t>
            </a:r>
            <a:r>
              <a:rPr lang="en-US" dirty="0" err="1"/>
              <a:t>mejoras</a:t>
            </a:r>
            <a:r>
              <a:rPr lang="en-US" dirty="0"/>
              <a:t> de </a:t>
            </a:r>
            <a:r>
              <a:rPr lang="en-US" dirty="0" err="1"/>
              <a:t>rendimiento</a:t>
            </a:r>
            <a:r>
              <a:rPr lang="en-US" dirty="0"/>
              <a:t> </a:t>
            </a:r>
            <a:r>
              <a:rPr lang="en-US" i="1" dirty="0"/>
              <a:t>Laziness</a:t>
            </a:r>
          </a:p>
          <a:p>
            <a:r>
              <a:rPr lang="en-US" dirty="0" err="1"/>
              <a:t>Desacoplar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estado</a:t>
            </a:r>
            <a:endParaRPr lang="en-US" dirty="0"/>
          </a:p>
          <a:p>
            <a:r>
              <a:rPr lang="en-US" dirty="0"/>
              <a:t>Una </a:t>
            </a:r>
            <a:r>
              <a:rPr lang="en-US" dirty="0" err="1"/>
              <a:t>aproximación</a:t>
            </a:r>
            <a:r>
              <a:rPr lang="en-US" dirty="0"/>
              <a:t> </a:t>
            </a:r>
            <a:r>
              <a:rPr lang="en-US" dirty="0" err="1"/>
              <a:t>declarativa</a:t>
            </a:r>
            <a:r>
              <a:rPr lang="en-US" dirty="0"/>
              <a:t>,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impedancia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DF8B48-FE3D-42C0-AC43-CF3DC25FB92F}"/>
              </a:ext>
            </a:extLst>
          </p:cNvPr>
          <p:cNvSpPr txBox="1"/>
          <p:nvPr/>
        </p:nvSpPr>
        <p:spPr>
          <a:xfrm>
            <a:off x="6096000" y="6009709"/>
            <a:ext cx="632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Subramaniam, V. (2014).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Functional programming in Java: harnessing the power of Java 8 Lambda expressions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Pragmatic Bookshelf.</a:t>
            </a:r>
            <a:endParaRPr lang="en-US" sz="1400" dirty="0"/>
          </a:p>
        </p:txBody>
      </p:sp>
      <p:pic>
        <p:nvPicPr>
          <p:cNvPr id="6" name="Picture 2" descr="Instalar Java 8 en Debian por repositorios | NKSistemas">
            <a:extLst>
              <a:ext uri="{FF2B5EF4-FFF2-40B4-BE49-F238E27FC236}">
                <a16:creationId xmlns:a16="http://schemas.microsoft.com/office/drawing/2014/main" id="{58C6CB31-3C7B-465C-85EC-7C1A29092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419" y="1097413"/>
            <a:ext cx="2619024" cy="279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FBBF116-2FB7-44A1-841D-2392B65A8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660" y="3356505"/>
            <a:ext cx="1393054" cy="145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04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F437F371-DC39-4ED5-A296-23BD79CC19A3}"/>
              </a:ext>
            </a:extLst>
          </p:cNvPr>
          <p:cNvSpPr txBox="1">
            <a:spLocks/>
          </p:cNvSpPr>
          <p:nvPr/>
        </p:nvSpPr>
        <p:spPr>
          <a:xfrm>
            <a:off x="733148" y="474285"/>
            <a:ext cx="10620652" cy="66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Interfaces Funcionales</a:t>
            </a:r>
          </a:p>
          <a:p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728AE78D-C020-4455-BFB3-F7CC751BAEFE}"/>
              </a:ext>
            </a:extLst>
          </p:cNvPr>
          <p:cNvSpPr txBox="1">
            <a:spLocks/>
          </p:cNvSpPr>
          <p:nvPr/>
        </p:nvSpPr>
        <p:spPr>
          <a:xfrm>
            <a:off x="838200" y="1137066"/>
            <a:ext cx="10410548" cy="7805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8D4DD7D2-2BD0-4F10-B253-CD1C824EBFE2}"/>
              </a:ext>
            </a:extLst>
          </p:cNvPr>
          <p:cNvSpPr txBox="1">
            <a:spLocks/>
          </p:cNvSpPr>
          <p:nvPr/>
        </p:nvSpPr>
        <p:spPr>
          <a:xfrm>
            <a:off x="625136" y="125333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CO" dirty="0"/>
              <a:t>Son interfaces con un único método abstracto, su propósito es el de definir el dominio (Tipo) de expresiones lambda (Funciones anónimas, no necesariamente puras). </a:t>
            </a:r>
          </a:p>
          <a:p>
            <a:pPr lvl="1"/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B3669E-5031-41B9-943B-3F4FD2A089FF}"/>
              </a:ext>
            </a:extLst>
          </p:cNvPr>
          <p:cNvSpPr txBox="1"/>
          <p:nvPr/>
        </p:nvSpPr>
        <p:spPr>
          <a:xfrm>
            <a:off x="497520" y="2944162"/>
            <a:ext cx="601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Function&lt;T, R&gt; </a:t>
            </a:r>
            <a:r>
              <a:rPr lang="en-US" dirty="0"/>
              <a:t>: </a:t>
            </a:r>
            <a:r>
              <a:rPr lang="en-US" dirty="0" err="1"/>
              <a:t>Representa</a:t>
            </a:r>
            <a:r>
              <a:rPr lang="en-US" dirty="0"/>
              <a:t> una </a:t>
            </a:r>
            <a:r>
              <a:rPr lang="en-US" dirty="0" err="1"/>
              <a:t>función</a:t>
            </a:r>
            <a:r>
              <a:rPr lang="en-US" dirty="0"/>
              <a:t> que </a:t>
            </a:r>
            <a:r>
              <a:rPr lang="en-US" dirty="0" err="1"/>
              <a:t>acepta</a:t>
            </a:r>
            <a:r>
              <a:rPr lang="en-US" dirty="0"/>
              <a:t> un </a:t>
            </a:r>
            <a:r>
              <a:rPr lang="en-US" dirty="0" err="1"/>
              <a:t>argumento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T y produce un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R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04FCC74-FFC8-409A-92C4-6E6EC073BD3B}"/>
              </a:ext>
            </a:extLst>
          </p:cNvPr>
          <p:cNvSpPr txBox="1"/>
          <p:nvPr/>
        </p:nvSpPr>
        <p:spPr>
          <a:xfrm>
            <a:off x="497520" y="4371634"/>
            <a:ext cx="5477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BiFunction</a:t>
            </a:r>
            <a:r>
              <a:rPr lang="en-US" b="1" i="1" dirty="0"/>
              <a:t>&lt;T, U, R&gt; </a:t>
            </a:r>
            <a:r>
              <a:rPr lang="en-US" dirty="0"/>
              <a:t>: </a:t>
            </a:r>
            <a:r>
              <a:rPr lang="en-US" dirty="0" err="1"/>
              <a:t>Representa</a:t>
            </a:r>
            <a:r>
              <a:rPr lang="en-US" dirty="0"/>
              <a:t> una </a:t>
            </a:r>
            <a:r>
              <a:rPr lang="en-US" dirty="0" err="1"/>
              <a:t>función</a:t>
            </a:r>
            <a:r>
              <a:rPr lang="en-US" dirty="0"/>
              <a:t> que </a:t>
            </a:r>
            <a:r>
              <a:rPr lang="en-US" dirty="0" err="1"/>
              <a:t>acepta</a:t>
            </a:r>
            <a:r>
              <a:rPr lang="en-US" dirty="0"/>
              <a:t> dos </a:t>
            </a:r>
            <a:r>
              <a:rPr lang="en-US" dirty="0" err="1"/>
              <a:t>argumentos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T y U </a:t>
            </a:r>
            <a:r>
              <a:rPr lang="en-US" dirty="0" err="1"/>
              <a:t>respectivamente</a:t>
            </a:r>
            <a:r>
              <a:rPr lang="en-US" dirty="0"/>
              <a:t>,  produce un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R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FCAC57E-95D9-476A-9516-3C34F9539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474" y="3007810"/>
            <a:ext cx="5906609" cy="58268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144169CC-9983-47F3-9191-89B09B8F0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658" y="4466331"/>
            <a:ext cx="5906609" cy="83682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CBAAE6EB-B0C2-4D95-8063-27C1521A37D3}"/>
              </a:ext>
            </a:extLst>
          </p:cNvPr>
          <p:cNvSpPr txBox="1"/>
          <p:nvPr/>
        </p:nvSpPr>
        <p:spPr>
          <a:xfrm>
            <a:off x="6096000" y="6009709"/>
            <a:ext cx="632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Subramaniam, V. (2014).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Functional programming in Java: harnessing the power of Java 8 Lambda expressions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Pragmatic Bookshelf.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910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F437F371-DC39-4ED5-A296-23BD79CC19A3}"/>
              </a:ext>
            </a:extLst>
          </p:cNvPr>
          <p:cNvSpPr txBox="1">
            <a:spLocks/>
          </p:cNvSpPr>
          <p:nvPr/>
        </p:nvSpPr>
        <p:spPr>
          <a:xfrm>
            <a:off x="733148" y="474285"/>
            <a:ext cx="10620652" cy="66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Interfaces Funcionales</a:t>
            </a:r>
          </a:p>
          <a:p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728AE78D-C020-4455-BFB3-F7CC751BAEFE}"/>
              </a:ext>
            </a:extLst>
          </p:cNvPr>
          <p:cNvSpPr txBox="1">
            <a:spLocks/>
          </p:cNvSpPr>
          <p:nvPr/>
        </p:nvSpPr>
        <p:spPr>
          <a:xfrm>
            <a:off x="838200" y="1137066"/>
            <a:ext cx="10410548" cy="7805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8D4DD7D2-2BD0-4F10-B253-CD1C824EBFE2}"/>
              </a:ext>
            </a:extLst>
          </p:cNvPr>
          <p:cNvSpPr txBox="1">
            <a:spLocks/>
          </p:cNvSpPr>
          <p:nvPr/>
        </p:nvSpPr>
        <p:spPr>
          <a:xfrm>
            <a:off x="625136" y="125333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CO" dirty="0"/>
              <a:t>Son interfaces con un único método abstracto, su propósito es el de definir el dominio (Tipo) de expresiones lambda (Funciones anónimas, no necesariamente puras). </a:t>
            </a:r>
          </a:p>
          <a:p>
            <a:pPr lvl="1"/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B3669E-5031-41B9-943B-3F4FD2A089FF}"/>
              </a:ext>
            </a:extLst>
          </p:cNvPr>
          <p:cNvSpPr txBox="1"/>
          <p:nvPr/>
        </p:nvSpPr>
        <p:spPr>
          <a:xfrm>
            <a:off x="497520" y="2944162"/>
            <a:ext cx="5545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Predicate&lt;T&gt; </a:t>
            </a:r>
            <a:r>
              <a:rPr lang="en-US" dirty="0"/>
              <a:t>: </a:t>
            </a:r>
            <a:r>
              <a:rPr lang="en-US" dirty="0" err="1"/>
              <a:t>Representa</a:t>
            </a:r>
            <a:r>
              <a:rPr lang="en-US" dirty="0"/>
              <a:t> una </a:t>
            </a:r>
            <a:r>
              <a:rPr lang="en-US" dirty="0" err="1"/>
              <a:t>función</a:t>
            </a:r>
            <a:r>
              <a:rPr lang="en-US" dirty="0"/>
              <a:t> lambda que </a:t>
            </a:r>
            <a:r>
              <a:rPr lang="en-US" dirty="0" err="1"/>
              <a:t>recibe</a:t>
            </a:r>
            <a:r>
              <a:rPr lang="en-US" dirty="0"/>
              <a:t> un </a:t>
            </a:r>
            <a:r>
              <a:rPr lang="en-US" dirty="0" err="1"/>
              <a:t>Parametro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T y </a:t>
            </a:r>
            <a:r>
              <a:rPr lang="en-US" dirty="0" err="1"/>
              <a:t>retorna</a:t>
            </a:r>
            <a:r>
              <a:rPr lang="en-US" dirty="0"/>
              <a:t> un valor </a:t>
            </a:r>
            <a:r>
              <a:rPr lang="en-US" dirty="0" err="1"/>
              <a:t>lógico</a:t>
            </a:r>
            <a:r>
              <a:rPr lang="en-US" dirty="0"/>
              <a:t> / Boolean.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04FCC74-FFC8-409A-92C4-6E6EC073BD3B}"/>
              </a:ext>
            </a:extLst>
          </p:cNvPr>
          <p:cNvSpPr txBox="1"/>
          <p:nvPr/>
        </p:nvSpPr>
        <p:spPr>
          <a:xfrm>
            <a:off x="497520" y="4371634"/>
            <a:ext cx="5477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BiPredicate</a:t>
            </a:r>
            <a:r>
              <a:rPr lang="en-US" b="1" i="1" dirty="0"/>
              <a:t>&lt;T, U&gt; </a:t>
            </a:r>
            <a:r>
              <a:rPr lang="en-US" dirty="0"/>
              <a:t>: </a:t>
            </a:r>
            <a:r>
              <a:rPr lang="en-US" dirty="0" err="1"/>
              <a:t>Representa</a:t>
            </a:r>
            <a:r>
              <a:rPr lang="en-US" dirty="0"/>
              <a:t> una </a:t>
            </a:r>
            <a:r>
              <a:rPr lang="en-US" dirty="0" err="1"/>
              <a:t>función</a:t>
            </a:r>
            <a:r>
              <a:rPr lang="en-US" dirty="0"/>
              <a:t> que </a:t>
            </a:r>
            <a:r>
              <a:rPr lang="en-US" dirty="0" err="1"/>
              <a:t>acepta</a:t>
            </a:r>
            <a:r>
              <a:rPr lang="en-US" dirty="0"/>
              <a:t> dos </a:t>
            </a:r>
            <a:r>
              <a:rPr lang="en-US" dirty="0" err="1"/>
              <a:t>argumentos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T y U </a:t>
            </a:r>
            <a:r>
              <a:rPr lang="en-US" dirty="0" err="1"/>
              <a:t>respectivamente</a:t>
            </a:r>
            <a:r>
              <a:rPr lang="en-US" dirty="0"/>
              <a:t>,  produce un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lógico</a:t>
            </a:r>
            <a:r>
              <a:rPr lang="en-US" dirty="0"/>
              <a:t> / Boolean.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4786F9-0257-4166-8502-62509B30A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474" y="2809663"/>
            <a:ext cx="5651006" cy="95446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70D35BA-421C-4129-A5BF-2E0F3A1513F1}"/>
              </a:ext>
            </a:extLst>
          </p:cNvPr>
          <p:cNvSpPr txBox="1"/>
          <p:nvPr/>
        </p:nvSpPr>
        <p:spPr>
          <a:xfrm>
            <a:off x="6096000" y="6009709"/>
            <a:ext cx="632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Subramaniam, V. (2014).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Functional programming in Java: harnessing the power of Java 8 Lambda expressions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Pragmatic Bookshelf.</a:t>
            </a:r>
            <a:endParaRPr lang="en-US" sz="1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1FB3731-5D7E-483E-B97E-2498F711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518" y="4033536"/>
            <a:ext cx="5651006" cy="174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2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F437F371-DC39-4ED5-A296-23BD79CC19A3}"/>
              </a:ext>
            </a:extLst>
          </p:cNvPr>
          <p:cNvSpPr txBox="1">
            <a:spLocks/>
          </p:cNvSpPr>
          <p:nvPr/>
        </p:nvSpPr>
        <p:spPr>
          <a:xfrm>
            <a:off x="733148" y="474285"/>
            <a:ext cx="10620652" cy="66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Interfaces Funcionales</a:t>
            </a:r>
          </a:p>
          <a:p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728AE78D-C020-4455-BFB3-F7CC751BAEFE}"/>
              </a:ext>
            </a:extLst>
          </p:cNvPr>
          <p:cNvSpPr txBox="1">
            <a:spLocks/>
          </p:cNvSpPr>
          <p:nvPr/>
        </p:nvSpPr>
        <p:spPr>
          <a:xfrm>
            <a:off x="838200" y="1137066"/>
            <a:ext cx="10410548" cy="7805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8D4DD7D2-2BD0-4F10-B253-CD1C824EBFE2}"/>
              </a:ext>
            </a:extLst>
          </p:cNvPr>
          <p:cNvSpPr txBox="1">
            <a:spLocks/>
          </p:cNvSpPr>
          <p:nvPr/>
        </p:nvSpPr>
        <p:spPr>
          <a:xfrm>
            <a:off x="625136" y="125333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CO" dirty="0"/>
              <a:t>Son interfaces con un único método abstracto, su propósito es el de definir el dominio (Tipo) de expresiones lambda (Funciones anónimas, no necesariamente puras). </a:t>
            </a:r>
          </a:p>
          <a:p>
            <a:pPr lvl="1"/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B3669E-5031-41B9-943B-3F4FD2A089FF}"/>
              </a:ext>
            </a:extLst>
          </p:cNvPr>
          <p:cNvSpPr txBox="1"/>
          <p:nvPr/>
        </p:nvSpPr>
        <p:spPr>
          <a:xfrm>
            <a:off x="625136" y="3083408"/>
            <a:ext cx="3556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Consumer&lt;T&gt; </a:t>
            </a:r>
            <a:r>
              <a:rPr lang="en-US" dirty="0"/>
              <a:t>: </a:t>
            </a:r>
            <a:r>
              <a:rPr lang="en-US" dirty="0" err="1"/>
              <a:t>Representa</a:t>
            </a:r>
            <a:r>
              <a:rPr lang="en-US" dirty="0"/>
              <a:t> una </a:t>
            </a:r>
            <a:r>
              <a:rPr lang="en-US" dirty="0" err="1"/>
              <a:t>función</a:t>
            </a:r>
            <a:r>
              <a:rPr lang="en-US" dirty="0"/>
              <a:t> lambda que </a:t>
            </a:r>
            <a:r>
              <a:rPr lang="en-US" dirty="0" err="1"/>
              <a:t>recibe</a:t>
            </a:r>
            <a:r>
              <a:rPr lang="en-US" dirty="0"/>
              <a:t> un </a:t>
            </a:r>
            <a:r>
              <a:rPr lang="en-US" dirty="0" err="1"/>
              <a:t>Parametro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T y </a:t>
            </a:r>
            <a:r>
              <a:rPr lang="en-US" dirty="0" err="1"/>
              <a:t>ejecuta</a:t>
            </a:r>
            <a:r>
              <a:rPr lang="en-US" dirty="0"/>
              <a:t> una o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acciones</a:t>
            </a:r>
            <a:r>
              <a:rPr lang="en-US" dirty="0"/>
              <a:t>, sin </a:t>
            </a:r>
            <a:r>
              <a:rPr lang="en-US" dirty="0" err="1"/>
              <a:t>retorno</a:t>
            </a:r>
            <a:r>
              <a:rPr lang="en-US" dirty="0"/>
              <a:t>. </a:t>
            </a:r>
            <a:r>
              <a:rPr lang="en-US" dirty="0" err="1"/>
              <a:t>Equivalente</a:t>
            </a:r>
            <a:r>
              <a:rPr lang="en-US" dirty="0"/>
              <a:t> al void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70D35BA-421C-4129-A5BF-2E0F3A1513F1}"/>
              </a:ext>
            </a:extLst>
          </p:cNvPr>
          <p:cNvSpPr txBox="1"/>
          <p:nvPr/>
        </p:nvSpPr>
        <p:spPr>
          <a:xfrm>
            <a:off x="6096000" y="6009709"/>
            <a:ext cx="632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Subramaniam, V. (2014).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Functional programming in Java: harnessing the power of Java 8 Lambda expressions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Pragmatic Bookshelf.</a:t>
            </a:r>
            <a:endParaRPr lang="en-US" sz="14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3AA56F7-84B6-423C-9604-C2541C02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383" y="3083409"/>
            <a:ext cx="7703091" cy="235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7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F437F371-DC39-4ED5-A296-23BD79CC19A3}"/>
              </a:ext>
            </a:extLst>
          </p:cNvPr>
          <p:cNvSpPr txBox="1">
            <a:spLocks/>
          </p:cNvSpPr>
          <p:nvPr/>
        </p:nvSpPr>
        <p:spPr>
          <a:xfrm>
            <a:off x="733148" y="474285"/>
            <a:ext cx="10620652" cy="66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Interfaces Funcionales</a:t>
            </a:r>
          </a:p>
          <a:p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728AE78D-C020-4455-BFB3-F7CC751BAEFE}"/>
              </a:ext>
            </a:extLst>
          </p:cNvPr>
          <p:cNvSpPr txBox="1">
            <a:spLocks/>
          </p:cNvSpPr>
          <p:nvPr/>
        </p:nvSpPr>
        <p:spPr>
          <a:xfrm>
            <a:off x="838200" y="1137066"/>
            <a:ext cx="10410548" cy="7805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8D4DD7D2-2BD0-4F10-B253-CD1C824EBFE2}"/>
              </a:ext>
            </a:extLst>
          </p:cNvPr>
          <p:cNvSpPr txBox="1">
            <a:spLocks/>
          </p:cNvSpPr>
          <p:nvPr/>
        </p:nvSpPr>
        <p:spPr>
          <a:xfrm>
            <a:off x="625136" y="125333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CO" dirty="0"/>
              <a:t>Son interfaces con un único método abstracto, su propósito es el de definir el dominio (Tipo) de expresiones lambda (Funciones anónimas, no necesariamente puras). </a:t>
            </a:r>
          </a:p>
          <a:p>
            <a:pPr lvl="1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70D35BA-421C-4129-A5BF-2E0F3A1513F1}"/>
              </a:ext>
            </a:extLst>
          </p:cNvPr>
          <p:cNvSpPr txBox="1"/>
          <p:nvPr/>
        </p:nvSpPr>
        <p:spPr>
          <a:xfrm>
            <a:off x="6096000" y="6009709"/>
            <a:ext cx="632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Subramaniam, V. (2014).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Functional programming in Java: harnessing the power of Java 8 Lambda expressions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Pragmatic Bookshelf.</a:t>
            </a:r>
            <a:endParaRPr lang="en-U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5086ED-7BB6-478B-B7B0-3A11DE49F17D}"/>
              </a:ext>
            </a:extLst>
          </p:cNvPr>
          <p:cNvSpPr txBox="1"/>
          <p:nvPr/>
        </p:nvSpPr>
        <p:spPr>
          <a:xfrm>
            <a:off x="565952" y="4681338"/>
            <a:ext cx="3487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Supplier&lt;R&gt; </a:t>
            </a:r>
            <a:r>
              <a:rPr lang="en-US" dirty="0"/>
              <a:t>: </a:t>
            </a:r>
            <a:r>
              <a:rPr lang="en-US" dirty="0" err="1"/>
              <a:t>Representa</a:t>
            </a:r>
            <a:r>
              <a:rPr lang="en-US" dirty="0"/>
              <a:t> una </a:t>
            </a:r>
            <a:r>
              <a:rPr lang="en-US" dirty="0" err="1"/>
              <a:t>función</a:t>
            </a:r>
            <a:r>
              <a:rPr lang="en-US" dirty="0"/>
              <a:t> sin </a:t>
            </a:r>
            <a:r>
              <a:rPr lang="en-US" dirty="0" err="1"/>
              <a:t>argumentos</a:t>
            </a:r>
            <a:r>
              <a:rPr lang="en-US" dirty="0"/>
              <a:t>, con un </a:t>
            </a:r>
            <a:r>
              <a:rPr lang="en-US" dirty="0" err="1"/>
              <a:t>retorno</a:t>
            </a:r>
            <a:r>
              <a:rPr lang="en-US" dirty="0"/>
              <a:t> libre de </a:t>
            </a:r>
            <a:r>
              <a:rPr lang="en-US" dirty="0" err="1"/>
              <a:t>tipo</a:t>
            </a:r>
            <a:r>
              <a:rPr lang="en-US" dirty="0"/>
              <a:t> R.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F93176-C14B-4F5E-9FE6-32A15A04B3D7}"/>
              </a:ext>
            </a:extLst>
          </p:cNvPr>
          <p:cNvSpPr txBox="1"/>
          <p:nvPr/>
        </p:nvSpPr>
        <p:spPr>
          <a:xfrm>
            <a:off x="625136" y="2631901"/>
            <a:ext cx="3428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BiConsumer</a:t>
            </a:r>
            <a:r>
              <a:rPr lang="en-US" b="1" i="1" dirty="0"/>
              <a:t>&lt;T, U&gt; </a:t>
            </a:r>
            <a:r>
              <a:rPr lang="en-US" dirty="0"/>
              <a:t>: </a:t>
            </a:r>
            <a:r>
              <a:rPr lang="en-US" dirty="0" err="1"/>
              <a:t>Representa</a:t>
            </a:r>
            <a:r>
              <a:rPr lang="en-US" dirty="0"/>
              <a:t> una </a:t>
            </a:r>
            <a:r>
              <a:rPr lang="en-US" dirty="0" err="1"/>
              <a:t>función</a:t>
            </a:r>
            <a:r>
              <a:rPr lang="en-US" dirty="0"/>
              <a:t> lambda que </a:t>
            </a:r>
            <a:r>
              <a:rPr lang="en-US" dirty="0" err="1"/>
              <a:t>recibe</a:t>
            </a:r>
            <a:r>
              <a:rPr lang="en-US" dirty="0"/>
              <a:t> dos </a:t>
            </a:r>
            <a:r>
              <a:rPr lang="en-US" dirty="0" err="1"/>
              <a:t>Parametros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T y U, </a:t>
            </a:r>
            <a:r>
              <a:rPr lang="en-US" dirty="0" err="1"/>
              <a:t>ejecuta</a:t>
            </a:r>
            <a:r>
              <a:rPr lang="en-US" dirty="0"/>
              <a:t> una o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acciones</a:t>
            </a:r>
            <a:r>
              <a:rPr lang="en-US" dirty="0"/>
              <a:t>, sin </a:t>
            </a:r>
            <a:r>
              <a:rPr lang="en-US" dirty="0" err="1"/>
              <a:t>retorno</a:t>
            </a:r>
            <a:r>
              <a:rPr lang="en-US" dirty="0"/>
              <a:t>. </a:t>
            </a:r>
            <a:r>
              <a:rPr lang="en-US" dirty="0" err="1"/>
              <a:t>Equivalente</a:t>
            </a:r>
            <a:r>
              <a:rPr lang="en-US" dirty="0"/>
              <a:t> al void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CACDC2-0CB9-4905-BBF6-C0E9AD3B7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396" y="2398077"/>
            <a:ext cx="7386221" cy="16662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97C704C-FBC8-4C3E-8013-0CFE9F1D9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396" y="4276564"/>
            <a:ext cx="7386221" cy="152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1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F437F371-DC39-4ED5-A296-23BD79CC19A3}"/>
              </a:ext>
            </a:extLst>
          </p:cNvPr>
          <p:cNvSpPr txBox="1">
            <a:spLocks/>
          </p:cNvSpPr>
          <p:nvPr/>
        </p:nvSpPr>
        <p:spPr>
          <a:xfrm>
            <a:off x="733148" y="474285"/>
            <a:ext cx="10620652" cy="66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Interfaces Funcionales</a:t>
            </a:r>
          </a:p>
          <a:p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728AE78D-C020-4455-BFB3-F7CC751BAEFE}"/>
              </a:ext>
            </a:extLst>
          </p:cNvPr>
          <p:cNvSpPr txBox="1">
            <a:spLocks/>
          </p:cNvSpPr>
          <p:nvPr/>
        </p:nvSpPr>
        <p:spPr>
          <a:xfrm>
            <a:off x="838200" y="1137066"/>
            <a:ext cx="10410548" cy="7805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8D4DD7D2-2BD0-4F10-B253-CD1C824EBFE2}"/>
              </a:ext>
            </a:extLst>
          </p:cNvPr>
          <p:cNvSpPr txBox="1">
            <a:spLocks/>
          </p:cNvSpPr>
          <p:nvPr/>
        </p:nvSpPr>
        <p:spPr>
          <a:xfrm>
            <a:off x="625136" y="125333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CO" dirty="0"/>
              <a:t>Son interfaces con un único método abstracto, su propósito es el de definir el dominio (Tipo) de expresiones lambda (Funciones anónimas, no necesariamente puras). </a:t>
            </a:r>
          </a:p>
          <a:p>
            <a:pPr lvl="1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70D35BA-421C-4129-A5BF-2E0F3A1513F1}"/>
              </a:ext>
            </a:extLst>
          </p:cNvPr>
          <p:cNvSpPr txBox="1"/>
          <p:nvPr/>
        </p:nvSpPr>
        <p:spPr>
          <a:xfrm>
            <a:off x="6096000" y="6009709"/>
            <a:ext cx="632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Subramaniam, V. (2014).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Functional programming in Java: harnessing the power of Java 8 Lambda expressions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Pragmatic Bookshelf.</a:t>
            </a:r>
            <a:endParaRPr lang="en-US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F93176-C14B-4F5E-9FE6-32A15A04B3D7}"/>
              </a:ext>
            </a:extLst>
          </p:cNvPr>
          <p:cNvSpPr txBox="1"/>
          <p:nvPr/>
        </p:nvSpPr>
        <p:spPr>
          <a:xfrm>
            <a:off x="625136" y="3185190"/>
            <a:ext cx="3428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BinaryOperator</a:t>
            </a:r>
            <a:r>
              <a:rPr lang="en-US" b="1" i="1" dirty="0"/>
              <a:t>&lt;T&gt; </a:t>
            </a:r>
            <a:r>
              <a:rPr lang="en-US" dirty="0"/>
              <a:t>: </a:t>
            </a:r>
            <a:r>
              <a:rPr lang="en-US" dirty="0" err="1"/>
              <a:t>Representa</a:t>
            </a:r>
            <a:r>
              <a:rPr lang="en-US" dirty="0"/>
              <a:t> una </a:t>
            </a:r>
            <a:r>
              <a:rPr lang="en-US" dirty="0" err="1"/>
              <a:t>operador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entre dos </a:t>
            </a:r>
            <a:r>
              <a:rPr lang="en-US" dirty="0" err="1"/>
              <a:t>elementos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T.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E3FA710-F1F5-4C74-B4B4-3FA038140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19" y="3348692"/>
            <a:ext cx="8087558" cy="116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1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F437F371-DC39-4ED5-A296-23BD79CC19A3}"/>
              </a:ext>
            </a:extLst>
          </p:cNvPr>
          <p:cNvSpPr txBox="1">
            <a:spLocks/>
          </p:cNvSpPr>
          <p:nvPr/>
        </p:nvSpPr>
        <p:spPr>
          <a:xfrm>
            <a:off x="733148" y="474285"/>
            <a:ext cx="10620652" cy="5999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i="1" dirty="0" err="1"/>
              <a:t>Streams</a:t>
            </a:r>
            <a:endParaRPr lang="es-CO" i="1" dirty="0"/>
          </a:p>
          <a:p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728AE78D-C020-4455-BFB3-F7CC751BAEFE}"/>
              </a:ext>
            </a:extLst>
          </p:cNvPr>
          <p:cNvSpPr txBox="1">
            <a:spLocks/>
          </p:cNvSpPr>
          <p:nvPr/>
        </p:nvSpPr>
        <p:spPr>
          <a:xfrm>
            <a:off x="838200" y="1137066"/>
            <a:ext cx="10410548" cy="7805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8D4DD7D2-2BD0-4F10-B253-CD1C824EBFE2}"/>
              </a:ext>
            </a:extLst>
          </p:cNvPr>
          <p:cNvSpPr txBox="1">
            <a:spLocks/>
          </p:cNvSpPr>
          <p:nvPr/>
        </p:nvSpPr>
        <p:spPr>
          <a:xfrm>
            <a:off x="625136" y="1253331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CO" dirty="0"/>
              <a:t>Son la representación de una secuencia de elementos que soporta operaciones de agregación de orden secuencial y paralelas. </a:t>
            </a:r>
          </a:p>
          <a:p>
            <a:pPr marL="457200" lvl="1" indent="0">
              <a:buNone/>
            </a:pPr>
            <a:endParaRPr lang="es-CO" dirty="0"/>
          </a:p>
          <a:p>
            <a:pPr marL="457200" lvl="1" indent="0">
              <a:buNone/>
            </a:pPr>
            <a:r>
              <a:rPr lang="es-CO" dirty="0"/>
              <a:t>Los </a:t>
            </a:r>
            <a:r>
              <a:rPr lang="es-CO" b="1" i="1" dirty="0" err="1"/>
              <a:t>Streams</a:t>
            </a:r>
            <a:r>
              <a:rPr lang="es-CO" dirty="0"/>
              <a:t> son la interface funcional para colecciones en Java, nos habilitan el uso de paralelismo. </a:t>
            </a:r>
          </a:p>
          <a:p>
            <a:pPr marL="457200" lvl="1" indent="0">
              <a:buNone/>
            </a:pPr>
            <a:endParaRPr lang="es-CO" dirty="0"/>
          </a:p>
          <a:p>
            <a:pPr lvl="2"/>
            <a:r>
              <a:rPr lang="es-CO" dirty="0" err="1"/>
              <a:t>Filter</a:t>
            </a:r>
            <a:r>
              <a:rPr lang="es-CO" dirty="0"/>
              <a:t>  -&gt; Permite aplicar un predicado a un </a:t>
            </a:r>
            <a:r>
              <a:rPr lang="es-CO" dirty="0" err="1"/>
              <a:t>Stream</a:t>
            </a:r>
            <a:r>
              <a:rPr lang="es-CO" dirty="0"/>
              <a:t> y limitar el contenido a aquellos elementos que cumplen ese predicado</a:t>
            </a:r>
          </a:p>
          <a:p>
            <a:pPr lvl="2"/>
            <a:r>
              <a:rPr lang="es-CO" dirty="0" err="1"/>
              <a:t>Map</a:t>
            </a:r>
            <a:r>
              <a:rPr lang="es-CO" dirty="0"/>
              <a:t> -&gt; Permite transformar cada objeto del </a:t>
            </a:r>
            <a:r>
              <a:rPr lang="es-CO" dirty="0" err="1"/>
              <a:t>Stream</a:t>
            </a:r>
            <a:r>
              <a:rPr lang="es-CO" dirty="0"/>
              <a:t> en otro objeto </a:t>
            </a:r>
          </a:p>
          <a:p>
            <a:pPr lvl="2"/>
            <a:r>
              <a:rPr lang="es-CO" dirty="0" err="1"/>
              <a:t>Flatten</a:t>
            </a:r>
            <a:r>
              <a:rPr lang="es-CO" dirty="0"/>
              <a:t> -&gt; “Allana/Aplana” el contenido de un </a:t>
            </a:r>
            <a:r>
              <a:rPr lang="es-CO" dirty="0" err="1"/>
              <a:t>stream</a:t>
            </a:r>
            <a:r>
              <a:rPr lang="es-CO" dirty="0"/>
              <a:t>, </a:t>
            </a:r>
            <a:r>
              <a:rPr lang="es-CO" dirty="0" err="1"/>
              <a:t>sesenvolviendo</a:t>
            </a:r>
            <a:r>
              <a:rPr lang="es-CO" dirty="0"/>
              <a:t> cada elemento de su contenedor [</a:t>
            </a:r>
            <a:r>
              <a:rPr lang="es-CO" dirty="0" err="1"/>
              <a:t>list</a:t>
            </a:r>
            <a:r>
              <a:rPr lang="es-CO" dirty="0"/>
              <a:t>(</a:t>
            </a:r>
            <a:r>
              <a:rPr lang="es-CO" dirty="0" err="1"/>
              <a:t>a,b,c</a:t>
            </a:r>
            <a:r>
              <a:rPr lang="es-CO" dirty="0"/>
              <a:t>), </a:t>
            </a:r>
            <a:r>
              <a:rPr lang="es-CO" dirty="0" err="1"/>
              <a:t>list</a:t>
            </a:r>
            <a:r>
              <a:rPr lang="es-CO" dirty="0"/>
              <a:t>(</a:t>
            </a:r>
            <a:r>
              <a:rPr lang="es-CO" dirty="0" err="1"/>
              <a:t>d,e,f</a:t>
            </a:r>
            <a:r>
              <a:rPr lang="es-CO" dirty="0"/>
              <a:t>)] -&gt; [</a:t>
            </a:r>
            <a:r>
              <a:rPr lang="es-CO" dirty="0" err="1"/>
              <a:t>a,b,c,d,e,f</a:t>
            </a:r>
            <a:r>
              <a:rPr lang="es-CO" dirty="0"/>
              <a:t>].</a:t>
            </a:r>
          </a:p>
          <a:p>
            <a:pPr lvl="2"/>
            <a:r>
              <a:rPr lang="es-CO" dirty="0" err="1"/>
              <a:t>FlatMap</a:t>
            </a:r>
            <a:r>
              <a:rPr lang="es-CO" dirty="0"/>
              <a:t> -&gt; </a:t>
            </a:r>
            <a:r>
              <a:rPr lang="es-CO" dirty="0" err="1"/>
              <a:t>Flatten</a:t>
            </a:r>
            <a:r>
              <a:rPr lang="es-CO" dirty="0"/>
              <a:t> + </a:t>
            </a:r>
            <a:r>
              <a:rPr lang="es-CO" dirty="0" err="1"/>
              <a:t>Map</a:t>
            </a:r>
            <a:endParaRPr lang="es-CO" dirty="0"/>
          </a:p>
          <a:p>
            <a:pPr lvl="2"/>
            <a:r>
              <a:rPr lang="es-CO" dirty="0" err="1"/>
              <a:t>Collect</a:t>
            </a:r>
            <a:r>
              <a:rPr lang="es-CO" dirty="0"/>
              <a:t> -&gt; Permite volver a una interface de colección no-funcional. </a:t>
            </a:r>
            <a:r>
              <a:rPr lang="es-CO" dirty="0" err="1"/>
              <a:t>Stream</a:t>
            </a:r>
            <a:r>
              <a:rPr lang="es-CO" dirty="0"/>
              <a:t> -&gt; R, donde R E &lt;</a:t>
            </a:r>
            <a:r>
              <a:rPr lang="es-CO" dirty="0" err="1"/>
              <a:t>Collections</a:t>
            </a:r>
            <a:r>
              <a:rPr lang="es-CO" dirty="0"/>
              <a:t>&gt; </a:t>
            </a:r>
          </a:p>
          <a:p>
            <a:pPr lvl="2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70D35BA-421C-4129-A5BF-2E0F3A1513F1}"/>
              </a:ext>
            </a:extLst>
          </p:cNvPr>
          <p:cNvSpPr txBox="1"/>
          <p:nvPr/>
        </p:nvSpPr>
        <p:spPr>
          <a:xfrm>
            <a:off x="6096000" y="6009709"/>
            <a:ext cx="632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Urma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 G., Fusco, M., &amp; Mycroft, A. (2014).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Java 8 in action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Manning publications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7138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989</Words>
  <Application>Microsoft Office PowerPoint</Application>
  <PresentationFormat>Panorámica</PresentationFormat>
  <Paragraphs>75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Tema de Office</vt:lpstr>
      <vt:lpstr>Fundamentos de programación funcional en Java </vt:lpstr>
      <vt:lpstr>Agenda</vt:lpstr>
      <vt:lpstr>Motivaciones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AGUILAR SOTELO</dc:creator>
  <cp:lastModifiedBy>Sebastian Martínez</cp:lastModifiedBy>
  <cp:revision>15</cp:revision>
  <dcterms:created xsi:type="dcterms:W3CDTF">2018-11-30T16:08:44Z</dcterms:created>
  <dcterms:modified xsi:type="dcterms:W3CDTF">2021-11-06T14:34:28Z</dcterms:modified>
</cp:coreProperties>
</file>