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hyperlink" Target="https://github.com/sc-martinez/Player/blob/master/IntroducingToolsOnTheProcess.md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4086" y="4348064"/>
            <a:ext cx="5069139" cy="1334278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Arial" panose="020B0604020202020204" pitchFamily="34" charset="0"/>
              </a:rPr>
              <a:t>Aplicación de prácticas de gestión de la deuda técnica a proyectos de software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4086" y="5682342"/>
            <a:ext cx="5069140" cy="522092"/>
          </a:xfrm>
        </p:spPr>
        <p:txBody>
          <a:bodyPr>
            <a:no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Un caso de uso: "Recuperando el reproductor de audio“ – Ing. Sebastián Camilo Martínez reyes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EC72B7-65B6-851C-6DAB-DD1DCA2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278021"/>
            <a:ext cx="5545363" cy="3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1314E3-22E4-E53B-CFE9-5F6CC002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4" y="2066879"/>
            <a:ext cx="5151413" cy="4081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617932-E4A1-9672-BB08-0C4D2A2D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12" y="2066879"/>
            <a:ext cx="4826976" cy="42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F471C-D75B-BEC5-0050-0591D8413E2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Acceso</a:t>
            </a:r>
            <a:r>
              <a:rPr lang="en-US" sz="3500" dirty="0">
                <a:solidFill>
                  <a:srgbClr val="FF0000"/>
                </a:solidFill>
              </a:rPr>
              <a:t> a material</a:t>
            </a:r>
          </a:p>
        </p:txBody>
      </p:sp>
    </p:spTree>
    <p:extLst>
      <p:ext uri="{BB962C8B-B14F-4D97-AF65-F5344CB8AC3E}">
        <p14:creationId xmlns:p14="http://schemas.microsoft.com/office/powerpoint/2010/main" val="42065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871" y="2676725"/>
            <a:ext cx="11058258" cy="1601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000" b="0" i="1" dirty="0">
                <a:effectLst/>
                <a:latin typeface="Arial" panose="020B0604020202020204" pitchFamily="34" charset="0"/>
              </a:rPr>
              <a:t>“La deuda técnica en las soluciones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de software puede jugar un papel en ventaja de los equipos de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trabajo. Saber identificarla, minimizarla en lo posible, interactuar con ella en el ciclo de desarrollo, verla de forma integral,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conducirá a soluciones mas estables, donde la generación de valor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siempre esté a la vista”</a:t>
            </a:r>
            <a:endParaRPr lang="es-CO" sz="2000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70E2327-42A9-AB94-D439-BC130ECE7C4F}"/>
              </a:ext>
            </a:extLst>
          </p:cNvPr>
          <p:cNvSpPr txBox="1">
            <a:spLocks/>
          </p:cNvSpPr>
          <p:nvPr/>
        </p:nvSpPr>
        <p:spPr>
          <a:xfrm>
            <a:off x="102551" y="1199852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20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AA7CD-9C4C-3A53-C1F4-42479B8C950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Reflexión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inicial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B733B6-D83C-4BB2-12B4-8617E49438A6}"/>
              </a:ext>
            </a:extLst>
          </p:cNvPr>
          <p:cNvSpPr txBox="1">
            <a:spLocks/>
          </p:cNvSpPr>
          <p:nvPr/>
        </p:nvSpPr>
        <p:spPr>
          <a:xfrm>
            <a:off x="4501278" y="4277876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i="1" dirty="0"/>
              <a:t>M. </a:t>
            </a:r>
            <a:r>
              <a:rPr lang="es-CO" sz="2000" i="1" dirty="0" err="1"/>
              <a:t>Fowler</a:t>
            </a:r>
            <a:endParaRPr lang="es-CO" sz="20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7E63E1-E379-1448-312C-66FC751386E8}"/>
              </a:ext>
            </a:extLst>
          </p:cNvPr>
          <p:cNvSpPr txBox="1"/>
          <p:nvPr/>
        </p:nvSpPr>
        <p:spPr>
          <a:xfrm>
            <a:off x="2402013" y="652740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M. Fowler, Refactoring: improving the design of existing code. Addison-Wesley Professional, 2018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5D54E-046B-0D8D-6C53-77A64D6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1" y="4973333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496D9F7-4FF1-C490-9140-7D183C5D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4" y="5082041"/>
            <a:ext cx="796986" cy="7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D01E6-A7FB-C12D-2B93-B3B34B70FFA1}"/>
              </a:ext>
            </a:extLst>
          </p:cNvPr>
          <p:cNvSpPr txBox="1"/>
          <p:nvPr/>
        </p:nvSpPr>
        <p:spPr>
          <a:xfrm>
            <a:off x="656467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Técnica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754A7-A61F-DFD2-D0CF-66B6E1C333BB}"/>
              </a:ext>
            </a:extLst>
          </p:cNvPr>
          <p:cNvSpPr txBox="1"/>
          <p:nvPr/>
        </p:nvSpPr>
        <p:spPr>
          <a:xfrm>
            <a:off x="3427809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Personas</a:t>
            </a:r>
          </a:p>
        </p:txBody>
      </p:sp>
      <p:pic>
        <p:nvPicPr>
          <p:cNvPr id="5128" name="Picture 8" descr="Action, check, do, leadership, pdca, plan, process icon - Download on  Iconfinder">
            <a:extLst>
              <a:ext uri="{FF2B5EF4-FFF2-40B4-BE49-F238E27FC236}">
                <a16:creationId xmlns:a16="http://schemas.microsoft.com/office/drawing/2014/main" id="{51780BBF-986D-7EAB-55D8-0F088EC6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05" y="5049447"/>
            <a:ext cx="855152" cy="7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C17DFB-D621-5854-6055-EC6A97BE12A7}"/>
              </a:ext>
            </a:extLst>
          </p:cNvPr>
          <p:cNvSpPr txBox="1"/>
          <p:nvPr/>
        </p:nvSpPr>
        <p:spPr>
          <a:xfrm>
            <a:off x="6404263" y="5825468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Procesos</a:t>
            </a:r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5130" name="Picture 10" descr="Arquitectura - Iconos gratis de arquitectura y ciudad">
            <a:extLst>
              <a:ext uri="{FF2B5EF4-FFF2-40B4-BE49-F238E27FC236}">
                <a16:creationId xmlns:a16="http://schemas.microsoft.com/office/drawing/2014/main" id="{3415D5C0-62E3-D755-815A-D7EB923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74" y="4926257"/>
            <a:ext cx="936065" cy="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990C59-6FA3-BA8B-5D62-91F66A9552BE}"/>
              </a:ext>
            </a:extLst>
          </p:cNvPr>
          <p:cNvSpPr txBox="1"/>
          <p:nvPr/>
        </p:nvSpPr>
        <p:spPr>
          <a:xfrm>
            <a:off x="9336688" y="5831863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Arquitectura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DC301C-05AA-5C64-DCE9-2B932C90AA9C}"/>
              </a:ext>
            </a:extLst>
          </p:cNvPr>
          <p:cNvSpPr/>
          <p:nvPr/>
        </p:nvSpPr>
        <p:spPr>
          <a:xfrm>
            <a:off x="622418" y="2307364"/>
            <a:ext cx="2580830" cy="111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16+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FF9BD7-A880-5673-847E-3EBFBBF306D3}"/>
              </a:ext>
            </a:extLst>
          </p:cNvPr>
          <p:cNvSpPr/>
          <p:nvPr/>
        </p:nvSpPr>
        <p:spPr>
          <a:xfrm>
            <a:off x="1169349" y="3621993"/>
            <a:ext cx="2580830" cy="111949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FX 17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06BF90-5291-7BC9-22D7-70D13B1A6A6E}"/>
              </a:ext>
            </a:extLst>
          </p:cNvPr>
          <p:cNvSpPr/>
          <p:nvPr/>
        </p:nvSpPr>
        <p:spPr>
          <a:xfrm>
            <a:off x="1912833" y="4936622"/>
            <a:ext cx="2580830" cy="1119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16AE41-71B3-C40A-35D4-C73F459DDD7D}"/>
              </a:ext>
            </a:extLst>
          </p:cNvPr>
          <p:cNvSpPr/>
          <p:nvPr/>
        </p:nvSpPr>
        <p:spPr>
          <a:xfrm>
            <a:off x="6096000" y="2377867"/>
            <a:ext cx="2580830" cy="11194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Postgres-SQL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11B190-2295-DCA7-DF77-9EC03DD0D863}"/>
              </a:ext>
            </a:extLst>
          </p:cNvPr>
          <p:cNvSpPr/>
          <p:nvPr/>
        </p:nvSpPr>
        <p:spPr>
          <a:xfrm>
            <a:off x="7224045" y="3685372"/>
            <a:ext cx="2580830" cy="11194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297CF-F7A3-BE1F-F3B1-84C6C011286C}"/>
              </a:ext>
            </a:extLst>
          </p:cNvPr>
          <p:cNvSpPr txBox="1"/>
          <p:nvPr/>
        </p:nvSpPr>
        <p:spPr>
          <a:xfrm>
            <a:off x="0" y="127478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Detalles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técnicos</a:t>
            </a:r>
            <a:r>
              <a:rPr lang="en-US" sz="3500" dirty="0">
                <a:solidFill>
                  <a:srgbClr val="FF0000"/>
                </a:solidFill>
              </a:rPr>
              <a:t> del </a:t>
            </a:r>
            <a:r>
              <a:rPr lang="en-US" sz="3500" dirty="0" err="1">
                <a:solidFill>
                  <a:srgbClr val="FF0000"/>
                </a:solidFill>
              </a:rPr>
              <a:t>producto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0949566-7AD4-4EDA-2E3B-C0FC069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09" y="2307363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JavaFX?)">
            <a:extLst>
              <a:ext uri="{FF2B5EF4-FFF2-40B4-BE49-F238E27FC236}">
                <a16:creationId xmlns:a16="http://schemas.microsoft.com/office/drawing/2014/main" id="{5751A535-4B4A-C56A-C3E8-66417AC6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685372"/>
            <a:ext cx="1985474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ostgresql, src, logotipo en Vector Logo">
            <a:extLst>
              <a:ext uri="{FF2B5EF4-FFF2-40B4-BE49-F238E27FC236}">
                <a16:creationId xmlns:a16="http://schemas.microsoft.com/office/drawing/2014/main" id="{A2799DC7-6136-8877-EB20-798AB3E0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42" y="2411516"/>
            <a:ext cx="984174" cy="10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gración continua para STM32 - Oravatec | Desarrolla tu producto  electrónico">
            <a:extLst>
              <a:ext uri="{FF2B5EF4-FFF2-40B4-BE49-F238E27FC236}">
                <a16:creationId xmlns:a16="http://schemas.microsoft.com/office/drawing/2014/main" id="{C3EB2C03-1C62-1167-04D5-05BF1101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82" y="3812134"/>
            <a:ext cx="1160261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Maven y para qué se utiliza? - Panama Hitek">
            <a:extLst>
              <a:ext uri="{FF2B5EF4-FFF2-40B4-BE49-F238E27FC236}">
                <a16:creationId xmlns:a16="http://schemas.microsoft.com/office/drawing/2014/main" id="{0220F78A-A537-C4B5-086C-D00E280A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63" y="5188704"/>
            <a:ext cx="2683989" cy="6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AB4A7BB-19A7-60D2-D0C3-FFBD97E1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" y="1957771"/>
            <a:ext cx="10796848" cy="1280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90EC42-FC15-FDBB-00B8-75ECE7B15621}"/>
              </a:ext>
            </a:extLst>
          </p:cNvPr>
          <p:cNvSpPr txBox="1"/>
          <p:nvPr/>
        </p:nvSpPr>
        <p:spPr>
          <a:xfrm>
            <a:off x="697576" y="1193479"/>
            <a:ext cx="10845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Flujo</a:t>
            </a:r>
            <a:r>
              <a:rPr lang="en-US" sz="3500" dirty="0">
                <a:solidFill>
                  <a:srgbClr val="FF0000"/>
                </a:solidFill>
              </a:rPr>
              <a:t> de </a:t>
            </a:r>
            <a:r>
              <a:rPr lang="en-US" sz="3500" dirty="0" err="1">
                <a:solidFill>
                  <a:srgbClr val="FF0000"/>
                </a:solidFill>
              </a:rPr>
              <a:t>trabajo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EE459-6FAC-52A5-1F7E-189DDC642562}"/>
              </a:ext>
            </a:extLst>
          </p:cNvPr>
          <p:cNvSpPr txBox="1"/>
          <p:nvPr/>
        </p:nvSpPr>
        <p:spPr>
          <a:xfrm>
            <a:off x="443172" y="3729463"/>
            <a:ext cx="5436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22- 24 de febrero de 2022 : Instalación y documentación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inicial de la solución, fundación del repositorio.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25-26 de febrero de 2022 : Identificación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Code-Smells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05-06 de marzo de 2022 : Valoración de características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Clean-Code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y prácticas XP</a:t>
            </a:r>
          </a:p>
          <a:p>
            <a:endParaRPr lang="es-ES" sz="1600" b="0" i="0" dirty="0">
              <a:effectLst/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09-13 de marzo de 2022 : Creación de pruebas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unidad, análisis de deuda técnica de pruebas.</a:t>
            </a:r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A8E49F-5E52-BC32-E449-F61B171FFA42}"/>
              </a:ext>
            </a:extLst>
          </p:cNvPr>
          <p:cNvSpPr txBox="1"/>
          <p:nvPr/>
        </p:nvSpPr>
        <p:spPr>
          <a:xfrm>
            <a:off x="687607" y="3098521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Bítacora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FB64F-6AC9-5580-0C8E-67DCB35F198F}"/>
              </a:ext>
            </a:extLst>
          </p:cNvPr>
          <p:cNvSpPr txBox="1"/>
          <p:nvPr/>
        </p:nvSpPr>
        <p:spPr>
          <a:xfrm>
            <a:off x="6073212" y="3732960"/>
            <a:ext cx="61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18-20 de marzo de 2022 : Utilización de herramientas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anális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estático de código.</a:t>
            </a:r>
          </a:p>
          <a:p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25-27 de marzo de 2022 : Introducción de pipelines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CI (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Continuous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integrations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).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01-03 de Abril de 2022 : Análisis de deuda de arquitectura.</a:t>
            </a:r>
            <a:br>
              <a:rPr lang="es-ES" sz="1600" dirty="0"/>
            </a:br>
            <a:endParaRPr lang="es-ES" sz="1600" dirty="0"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22-24 de Abril de 2022 : Análisis de deuda ATAM +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QAW.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32B7B0-BC4A-D88A-1954-3A4ADCF2B9B7}"/>
              </a:ext>
            </a:extLst>
          </p:cNvPr>
          <p:cNvSpPr txBox="1"/>
          <p:nvPr/>
        </p:nvSpPr>
        <p:spPr>
          <a:xfrm>
            <a:off x="3768528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1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08F2492-FD24-9B81-B08D-2BC61AA3CF61}"/>
              </a:ext>
            </a:extLst>
          </p:cNvPr>
          <p:cNvSpPr txBox="1"/>
          <p:nvPr/>
        </p:nvSpPr>
        <p:spPr>
          <a:xfrm>
            <a:off x="257175" y="1276342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Hallazgos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importantes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B20500-1E42-4EE2-DB19-C461D945013A}"/>
              </a:ext>
            </a:extLst>
          </p:cNvPr>
          <p:cNvSpPr txBox="1"/>
          <p:nvPr/>
        </p:nvSpPr>
        <p:spPr>
          <a:xfrm>
            <a:off x="257175" y="2352064"/>
            <a:ext cx="40069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En general se encuentran falencias en la aplicación de principios SOLID, encapsulamiento y segregación de responsabilidades.</a:t>
            </a:r>
          </a:p>
          <a:p>
            <a:pPr algn="just" rtl="0"/>
            <a:endParaRPr lang="es-ES" sz="1400" b="0" i="0" dirty="0">
              <a:effectLst/>
              <a:latin typeface="Lato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aplicar estrategias de composición de métodos y movilización de características.</a:t>
            </a:r>
          </a:p>
          <a:p>
            <a:pPr algn="just" rtl="0"/>
            <a:endParaRPr lang="es-ES" sz="1400" dirty="0">
              <a:latin typeface="Arial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crear una suite de pruebas unitarias previo a cualquier actividad de refactorización.</a:t>
            </a:r>
            <a:endParaRPr lang="es-ES" sz="1400" b="0" i="0" dirty="0"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Code Smell Icon - Download Code Smell Icon 78428 | Noun Project">
            <a:extLst>
              <a:ext uri="{FF2B5EF4-FFF2-40B4-BE49-F238E27FC236}">
                <a16:creationId xmlns:a16="http://schemas.microsoft.com/office/drawing/2014/main" id="{4A8468A3-56E7-05BE-8D1E-2F65FB42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00200"/>
            <a:ext cx="84772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5B96334-C2C3-5787-1F48-6487227269E9}"/>
              </a:ext>
            </a:extLst>
          </p:cNvPr>
          <p:cNvSpPr txBox="1"/>
          <p:nvPr/>
        </p:nvSpPr>
        <p:spPr>
          <a:xfrm>
            <a:off x="1104900" y="1890399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Smells</a:t>
            </a:r>
          </a:p>
        </p:txBody>
      </p:sp>
      <p:pic>
        <p:nvPicPr>
          <p:cNvPr id="2054" name="Picture 6" descr="Eye Icon Vectores, Iconos, Gráficos y Fondos para Descargar Gratis">
            <a:extLst>
              <a:ext uri="{FF2B5EF4-FFF2-40B4-BE49-F238E27FC236}">
                <a16:creationId xmlns:a16="http://schemas.microsoft.com/office/drawing/2014/main" id="{12A3CCB1-9425-55DB-E2D1-A01679BF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9403"/>
            <a:ext cx="112793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FB1D90-B797-524C-E8D3-09A8754A4100}"/>
              </a:ext>
            </a:extLst>
          </p:cNvPr>
          <p:cNvSpPr txBox="1"/>
          <p:nvPr/>
        </p:nvSpPr>
        <p:spPr>
          <a:xfrm>
            <a:off x="1483568" y="530671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manual !</a:t>
            </a:r>
          </a:p>
          <a:p>
            <a:r>
              <a:rPr lang="en-US" dirty="0" err="1">
                <a:solidFill>
                  <a:srgbClr val="FF0000"/>
                </a:solidFill>
              </a:rPr>
              <a:t>Hallazgos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dependientes</a:t>
            </a:r>
            <a:r>
              <a:rPr lang="en-US" dirty="0">
                <a:solidFill>
                  <a:srgbClr val="FF0000"/>
                </a:solidFill>
              </a:rPr>
              <a:t> del auditor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experiencia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7F0F34-7637-B2B1-3B54-E31DF380B1EC}"/>
              </a:ext>
            </a:extLst>
          </p:cNvPr>
          <p:cNvSpPr txBox="1"/>
          <p:nvPr/>
        </p:nvSpPr>
        <p:spPr>
          <a:xfrm>
            <a:off x="7151983" y="1925000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Mitigación</a:t>
            </a:r>
            <a:r>
              <a:rPr lang="en-US" sz="2400" dirty="0">
                <a:solidFill>
                  <a:srgbClr val="FF0000"/>
                </a:solidFill>
              </a:rPr>
              <a:t> : </a:t>
            </a:r>
            <a:r>
              <a:rPr lang="en-US" sz="2400" dirty="0" err="1">
                <a:solidFill>
                  <a:srgbClr val="FF0000"/>
                </a:solidFill>
              </a:rPr>
              <a:t>Prácticas</a:t>
            </a:r>
            <a:r>
              <a:rPr lang="en-US" sz="2400" dirty="0">
                <a:solidFill>
                  <a:srgbClr val="FF0000"/>
                </a:solidFill>
              </a:rPr>
              <a:t> XP </a:t>
            </a:r>
          </a:p>
        </p:txBody>
      </p:sp>
      <p:pic>
        <p:nvPicPr>
          <p:cNvPr id="2058" name="Picture 10" descr="✓ xp letter free vector eps, cdr, ai, svg vector illustration graphic art">
            <a:extLst>
              <a:ext uri="{FF2B5EF4-FFF2-40B4-BE49-F238E27FC236}">
                <a16:creationId xmlns:a16="http://schemas.microsoft.com/office/drawing/2014/main" id="{E905AAB2-4172-7DD2-952F-B45526A1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1925000"/>
            <a:ext cx="4992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27640D-8730-D66F-9BDC-633606C1735F}"/>
              </a:ext>
            </a:extLst>
          </p:cNvPr>
          <p:cNvSpPr/>
          <p:nvPr/>
        </p:nvSpPr>
        <p:spPr>
          <a:xfrm>
            <a:off x="6475445" y="2783226"/>
            <a:ext cx="1892308" cy="8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0481D1-6863-A069-1C3E-FDF89BF7B3DF}"/>
              </a:ext>
            </a:extLst>
          </p:cNvPr>
          <p:cNvSpPr/>
          <p:nvPr/>
        </p:nvSpPr>
        <p:spPr>
          <a:xfrm>
            <a:off x="9016482" y="2783226"/>
            <a:ext cx="1892308" cy="883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8E91A76-FC63-B68D-AD7B-F7E6A06E22F7}"/>
              </a:ext>
            </a:extLst>
          </p:cNvPr>
          <p:cNvSpPr/>
          <p:nvPr/>
        </p:nvSpPr>
        <p:spPr>
          <a:xfrm>
            <a:off x="7280155" y="4078392"/>
            <a:ext cx="2682481" cy="883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estandar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: Runbook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4C2F54-88E4-7E01-5836-814EA3D8F64D}"/>
              </a:ext>
            </a:extLst>
          </p:cNvPr>
          <p:cNvSpPr/>
          <p:nvPr/>
        </p:nvSpPr>
        <p:spPr>
          <a:xfrm>
            <a:off x="8816124" y="5306719"/>
            <a:ext cx="1892308" cy="8837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r>
              <a:rPr lang="en-US" dirty="0"/>
              <a:t> simple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D4D8FB-9E74-5538-E2E9-44C74506FA90}"/>
              </a:ext>
            </a:extLst>
          </p:cNvPr>
          <p:cNvSpPr txBox="1"/>
          <p:nvPr/>
        </p:nvSpPr>
        <p:spPr>
          <a:xfrm>
            <a:off x="2260632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https://github.com/sc-martinez/Player/blob/master/Code-Smells.md,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utomatización - Iconos gratis de negocio">
            <a:extLst>
              <a:ext uri="{FF2B5EF4-FFF2-40B4-BE49-F238E27FC236}">
                <a16:creationId xmlns:a16="http://schemas.microsoft.com/office/drawing/2014/main" id="{AD405B5C-8BA8-5AA1-C7BA-57AD699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25083"/>
            <a:ext cx="2897437" cy="28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083B7F8-5C21-BAEA-97E4-FD33ADACF4E0}"/>
              </a:ext>
            </a:extLst>
          </p:cNvPr>
          <p:cNvSpPr txBox="1"/>
          <p:nvPr/>
        </p:nvSpPr>
        <p:spPr>
          <a:xfrm>
            <a:off x="3419951" y="1625083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garantizamos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calidad</a:t>
            </a:r>
            <a:r>
              <a:rPr lang="en-US" sz="2400" dirty="0">
                <a:solidFill>
                  <a:srgbClr val="FF0000"/>
                </a:solidFill>
              </a:rPr>
              <a:t> del </a:t>
            </a:r>
            <a:r>
              <a:rPr lang="en-US" sz="2400" dirty="0" err="1">
                <a:solidFill>
                  <a:srgbClr val="FF0000"/>
                </a:solidFill>
              </a:rPr>
              <a:t>producto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tiempo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CA0A51-12F4-F6BC-206E-2A6A752D28ED}"/>
              </a:ext>
            </a:extLst>
          </p:cNvPr>
          <p:cNvSpPr txBox="1"/>
          <p:nvPr/>
        </p:nvSpPr>
        <p:spPr>
          <a:xfrm>
            <a:off x="3833608" y="2593912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base de Código que </a:t>
            </a:r>
            <a:r>
              <a:rPr lang="en-US" sz="2400" dirty="0" err="1">
                <a:solidFill>
                  <a:srgbClr val="FF0000"/>
                </a:solidFill>
              </a:rPr>
              <a:t>crece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cada</a:t>
            </a:r>
            <a:r>
              <a:rPr lang="en-US" sz="2400" dirty="0">
                <a:solidFill>
                  <a:srgbClr val="FF0000"/>
                </a:solidFill>
              </a:rPr>
              <a:t> día?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7AD072-1A5C-4311-E4E2-AA794B594A5C}"/>
              </a:ext>
            </a:extLst>
          </p:cNvPr>
          <p:cNvSpPr txBox="1"/>
          <p:nvPr/>
        </p:nvSpPr>
        <p:spPr>
          <a:xfrm>
            <a:off x="4097103" y="3562741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trabajo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efectivo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equipo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66A662E-79EE-E481-F6D9-09DC1FBD9E1A}"/>
              </a:ext>
            </a:extLst>
          </p:cNvPr>
          <p:cNvSpPr txBox="1"/>
          <p:nvPr/>
        </p:nvSpPr>
        <p:spPr>
          <a:xfrm>
            <a:off x="4533487" y="5164359"/>
            <a:ext cx="61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¡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Automatización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es la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CE3CF4-E018-8728-B6D9-6AD35AA7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" y="2091028"/>
            <a:ext cx="3638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830D25-6B75-8246-74BE-FAF275BDFBC6}"/>
              </a:ext>
            </a:extLst>
          </p:cNvPr>
          <p:cNvSpPr txBox="1"/>
          <p:nvPr/>
        </p:nvSpPr>
        <p:spPr>
          <a:xfrm>
            <a:off x="910253" y="1403287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Automatización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pruebas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0083D0-B698-7A55-A3C5-212D52D4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7" y="4993049"/>
            <a:ext cx="3005532" cy="1330395"/>
          </a:xfrm>
          <a:prstGeom prst="rect">
            <a:avLst/>
          </a:prstGeom>
        </p:spPr>
      </p:pic>
      <p:pic>
        <p:nvPicPr>
          <p:cNvPr id="6148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C1D0DF24-2110-DE9A-D3DD-FA558F91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1" y="1329611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E16D6-20B1-8D42-44A0-F2047EC50F11}"/>
              </a:ext>
            </a:extLst>
          </p:cNvPr>
          <p:cNvSpPr txBox="1"/>
          <p:nvPr/>
        </p:nvSpPr>
        <p:spPr>
          <a:xfrm>
            <a:off x="6917998" y="1482009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Análisis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estático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código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0BD7A29D-8583-2D5E-0D2F-9EF17E43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64" y="1482009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tomatic Code Review, Testing, Inspection &amp; Auditing | SonarCloud">
            <a:hlinkClick r:id="rId5"/>
            <a:extLst>
              <a:ext uri="{FF2B5EF4-FFF2-40B4-BE49-F238E27FC236}">
                <a16:creationId xmlns:a16="http://schemas.microsoft.com/office/drawing/2014/main" id="{4C7993E9-E741-C8E1-96B9-C31B843C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3" y="24841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0B29D-E139-FF77-8C0A-FD311556A824}"/>
              </a:ext>
            </a:extLst>
          </p:cNvPr>
          <p:cNvSpPr txBox="1"/>
          <p:nvPr/>
        </p:nvSpPr>
        <p:spPr>
          <a:xfrm>
            <a:off x="2071909" y="6621137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https://github.com/sc-martinez/Player/blob/master/TechnicalDebt%20-Tests.md, 2022.</a:t>
            </a:r>
            <a:endParaRPr lang="en-U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056354E-21E3-82A2-21A9-158ED71E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199" y="3784888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ompatibilidad de Jira Align con Disciplined Agile (DA)">
            <a:extLst>
              <a:ext uri="{FF2B5EF4-FFF2-40B4-BE49-F238E27FC236}">
                <a16:creationId xmlns:a16="http://schemas.microsoft.com/office/drawing/2014/main" id="{066A8198-C407-D305-7EBA-76449A2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7" y="1545343"/>
            <a:ext cx="821059" cy="3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AF5B-37F1-0C59-EA3E-95BAC4E4B7A4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Integración</a:t>
            </a:r>
            <a:r>
              <a:rPr lang="en-US" sz="2400" dirty="0">
                <a:solidFill>
                  <a:srgbClr val="FF0000"/>
                </a:solidFill>
              </a:rPr>
              <a:t> Continua – </a:t>
            </a:r>
            <a:r>
              <a:rPr lang="en-US" sz="2400" dirty="0" err="1">
                <a:solidFill>
                  <a:srgbClr val="FF0000"/>
                </a:solidFill>
              </a:rPr>
              <a:t>Entrega</a:t>
            </a:r>
            <a:r>
              <a:rPr lang="en-US" sz="2400" dirty="0">
                <a:solidFill>
                  <a:srgbClr val="FF0000"/>
                </a:solidFill>
              </a:rPr>
              <a:t> continua (CI/CD)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7E41-DBAC-97FE-F936-91A4B1E72620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https://github.com/sc-martinez/Player/blob/master/IntroducingCI.md, 2022.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63AD3-3142-EC19-9164-378A57B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546"/>
            <a:ext cx="12192000" cy="1667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DA6C40-0EEE-4904-8B5B-33D1D3F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1805"/>
            <a:ext cx="12049125" cy="847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8D25FB-81D1-9664-56F3-95E0D72CE40E}"/>
              </a:ext>
            </a:extLst>
          </p:cNvPr>
          <p:cNvSpPr txBox="1"/>
          <p:nvPr/>
        </p:nvSpPr>
        <p:spPr>
          <a:xfrm>
            <a:off x="142875" y="2233713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Construcción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0AA36-D34E-BC76-A811-DDAA8956FA3F}"/>
              </a:ext>
            </a:extLst>
          </p:cNvPr>
          <p:cNvSpPr txBox="1"/>
          <p:nvPr/>
        </p:nvSpPr>
        <p:spPr>
          <a:xfrm>
            <a:off x="142875" y="4070140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Comunicaciones (Team Ops)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007E61-8B12-0967-21AB-66432A37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550" y="5345259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604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de Office</vt:lpstr>
      <vt:lpstr>Aplicación de prácticas de gestión de la deuda técnica a proyectos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CAMILO MARTINEZ REYES</cp:lastModifiedBy>
  <cp:revision>16</cp:revision>
  <dcterms:created xsi:type="dcterms:W3CDTF">2018-11-30T16:08:44Z</dcterms:created>
  <dcterms:modified xsi:type="dcterms:W3CDTF">2022-05-06T17:02:49Z</dcterms:modified>
</cp:coreProperties>
</file>