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3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54775-405C-4FC4-B588-FD4F7069CFF4}" type="datetimeFigureOut">
              <a:rPr lang="es-CO" smtClean="0"/>
              <a:t>6/05/2022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54FE8-820A-4494-8525-50972DE691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351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1467" y="4348064"/>
            <a:ext cx="5411758" cy="133427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522092"/>
          </a:xfrm>
        </p:spPr>
        <p:txBody>
          <a:bodyPr>
            <a:normAutofit/>
          </a:bodyPr>
          <a:lstStyle>
            <a:lvl1pPr marL="0" indent="0" algn="l">
              <a:buNone/>
              <a:defRPr sz="1800" i="1" u="none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47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46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3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5188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38538" y="365125"/>
            <a:ext cx="7060941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93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0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9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8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383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93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952939"/>
            <a:ext cx="5157787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129027"/>
            <a:ext cx="5183188" cy="80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952939"/>
            <a:ext cx="5183188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7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39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FCD54-9834-4BE8-9B5B-EEF02B5391B3}" type="datetimeFigureOut">
              <a:rPr lang="es-CO" smtClean="0"/>
              <a:t>6/05/2022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EAACC5-580A-406C-9362-EA1B95EDA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4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989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1382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842662"/>
            <a:ext cx="10515600" cy="3828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39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hyperlink" Target="https://github.com/sc-martinez/Player/blob/master/IntroducingToolsOnTheProcess.md" TargetMode="Externa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34086" y="4348064"/>
            <a:ext cx="5069139" cy="1334278"/>
          </a:xfrm>
        </p:spPr>
        <p:txBody>
          <a:bodyPr>
            <a:normAutofit/>
          </a:bodyPr>
          <a:lstStyle/>
          <a:p>
            <a:r>
              <a:rPr lang="es-ES" sz="2400" b="0" i="0" dirty="0">
                <a:effectLst/>
                <a:latin typeface="Arial" panose="020B0604020202020204" pitchFamily="34" charset="0"/>
              </a:rPr>
              <a:t>Aplicación de prácticas de gestión de la deuda técnica a proyectos de software</a:t>
            </a:r>
            <a:endParaRPr lang="es-CO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34086" y="5682342"/>
            <a:ext cx="5069140" cy="522092"/>
          </a:xfrm>
        </p:spPr>
        <p:txBody>
          <a:bodyPr>
            <a:noAutofit/>
          </a:bodyPr>
          <a:lstStyle/>
          <a:p>
            <a:r>
              <a:rPr lang="es-ES" sz="1600" b="0" i="0" dirty="0">
                <a:effectLst/>
                <a:latin typeface="Arial" panose="020B0604020202020204" pitchFamily="34" charset="0"/>
              </a:rPr>
              <a:t>Un caso de </a:t>
            </a:r>
            <a:r>
              <a:rPr lang="es-ES" sz="1600" i="0" dirty="0">
                <a:latin typeface="Arial" panose="020B0604020202020204" pitchFamily="34" charset="0"/>
              </a:rPr>
              <a:t>estudio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: "Recuperando el reproductor de audio“ – Ing. Sebastián Camilo Martínez reyes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738273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8EBB1BA-DC62-3C73-93C3-5E6DA118EDB2}"/>
              </a:ext>
            </a:extLst>
          </p:cNvPr>
          <p:cNvSpPr txBox="1"/>
          <p:nvPr/>
        </p:nvSpPr>
        <p:spPr>
          <a:xfrm>
            <a:off x="1459846" y="1511906"/>
            <a:ext cx="617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Arquitectura</a:t>
            </a:r>
            <a:r>
              <a:rPr lang="en-US" sz="2400" dirty="0">
                <a:solidFill>
                  <a:srgbClr val="FF0000"/>
                </a:solidFill>
              </a:rPr>
              <a:t> (ATAM + QAW)</a:t>
            </a:r>
          </a:p>
        </p:txBody>
      </p:sp>
      <p:pic>
        <p:nvPicPr>
          <p:cNvPr id="3" name="Picture 10" descr="Arquitectura - Iconos gratis de arquitectura y ciudad">
            <a:extLst>
              <a:ext uri="{FF2B5EF4-FFF2-40B4-BE49-F238E27FC236}">
                <a16:creationId xmlns:a16="http://schemas.microsoft.com/office/drawing/2014/main" id="{15FD2315-2DE5-E52D-2696-06B05C4DF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8" y="1267961"/>
            <a:ext cx="798918" cy="79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36CB263-1F68-ACE4-06B5-6A6495F7C91B}"/>
              </a:ext>
            </a:extLst>
          </p:cNvPr>
          <p:cNvSpPr txBox="1"/>
          <p:nvPr/>
        </p:nvSpPr>
        <p:spPr>
          <a:xfrm>
            <a:off x="2490690" y="6474698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S. C. M. Reyes, “Player,” https://github.com/sc-martinez/Player/blob/master/ATAM%2BQAW.md, 2022.</a:t>
            </a:r>
            <a:endParaRPr lang="en-US" sz="1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1617932-E4A1-9672-BB08-0C4D2A2D1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512" y="2066879"/>
            <a:ext cx="4826976" cy="422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80F471C-D75B-BEC5-0050-0591D8413E2A}"/>
              </a:ext>
            </a:extLst>
          </p:cNvPr>
          <p:cNvSpPr txBox="1"/>
          <p:nvPr/>
        </p:nvSpPr>
        <p:spPr>
          <a:xfrm>
            <a:off x="566871" y="1394496"/>
            <a:ext cx="110582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solidFill>
                  <a:srgbClr val="FF0000"/>
                </a:solidFill>
              </a:rPr>
              <a:t>Acceso</a:t>
            </a:r>
            <a:r>
              <a:rPr lang="en-US" sz="3500" dirty="0">
                <a:solidFill>
                  <a:srgbClr val="FF0000"/>
                </a:solidFill>
              </a:rPr>
              <a:t> a material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0BD6F21-11F7-FD3F-3CB9-9CE5F564D757}"/>
              </a:ext>
            </a:extLst>
          </p:cNvPr>
          <p:cNvSpPr txBox="1"/>
          <p:nvPr/>
        </p:nvSpPr>
        <p:spPr>
          <a:xfrm>
            <a:off x="-2436481" y="5832455"/>
            <a:ext cx="11058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Paper – </a:t>
            </a:r>
            <a:r>
              <a:rPr lang="en-US" sz="2000" dirty="0" err="1">
                <a:solidFill>
                  <a:srgbClr val="FF0000"/>
                </a:solidFill>
              </a:rPr>
              <a:t>Documento</a:t>
            </a:r>
            <a:r>
              <a:rPr lang="en-US" sz="2000" dirty="0">
                <a:solidFill>
                  <a:srgbClr val="FF0000"/>
                </a:solidFill>
              </a:rPr>
              <a:t> de </a:t>
            </a:r>
            <a:r>
              <a:rPr lang="en-US" sz="2000" dirty="0" err="1">
                <a:solidFill>
                  <a:srgbClr val="FF0000"/>
                </a:solidFill>
              </a:rPr>
              <a:t>resumen</a:t>
            </a:r>
            <a:endParaRPr lang="en-US" sz="3500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4B4D357-3003-E8AA-A042-A95E174A02B8}"/>
              </a:ext>
            </a:extLst>
          </p:cNvPr>
          <p:cNvSpPr txBox="1"/>
          <p:nvPr/>
        </p:nvSpPr>
        <p:spPr>
          <a:xfrm>
            <a:off x="3671144" y="5810362"/>
            <a:ext cx="11058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Repositorio</a:t>
            </a:r>
            <a:r>
              <a:rPr lang="en-US" sz="2000" dirty="0">
                <a:solidFill>
                  <a:srgbClr val="FF0000"/>
                </a:solidFill>
              </a:rPr>
              <a:t> de Código Fuente</a:t>
            </a:r>
            <a:endParaRPr lang="en-US" sz="3500" dirty="0">
              <a:solidFill>
                <a:srgbClr val="FF0000"/>
              </a:solidFill>
            </a:endParaRPr>
          </a:p>
        </p:txBody>
      </p:sp>
      <p:pic>
        <p:nvPicPr>
          <p:cNvPr id="4" name="Imagen 3" descr="Código QR&#10;&#10;Descripción generada automáticamente">
            <a:extLst>
              <a:ext uri="{FF2B5EF4-FFF2-40B4-BE49-F238E27FC236}">
                <a16:creationId xmlns:a16="http://schemas.microsoft.com/office/drawing/2014/main" id="{FD5F81F0-AD5F-B435-D261-5E57215DA4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95" y="2612203"/>
            <a:ext cx="3011503" cy="3011503"/>
          </a:xfrm>
          <a:prstGeom prst="rect">
            <a:avLst/>
          </a:prstGeom>
        </p:spPr>
      </p:pic>
      <p:pic>
        <p:nvPicPr>
          <p:cNvPr id="11" name="Imagen 10" descr="Código QR&#10;&#10;Descripción generada automáticamente">
            <a:extLst>
              <a:ext uri="{FF2B5EF4-FFF2-40B4-BE49-F238E27FC236}">
                <a16:creationId xmlns:a16="http://schemas.microsoft.com/office/drawing/2014/main" id="{E7567DBA-EB70-D293-0B47-769AE6C516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604" y="2561497"/>
            <a:ext cx="3189960" cy="31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2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77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6871" y="2676725"/>
            <a:ext cx="11058258" cy="160115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2000" b="0" i="1" dirty="0">
                <a:effectLst/>
                <a:latin typeface="Arial" panose="020B0604020202020204" pitchFamily="34" charset="0"/>
              </a:rPr>
              <a:t>“La deuda técnica en las soluciones</a:t>
            </a:r>
            <a:br>
              <a:rPr lang="es-ES" sz="2000" i="1" dirty="0"/>
            </a:br>
            <a:r>
              <a:rPr lang="es-ES" sz="2000" b="0" i="1" dirty="0">
                <a:effectLst/>
                <a:latin typeface="Arial" panose="020B0604020202020204" pitchFamily="34" charset="0"/>
              </a:rPr>
              <a:t>de software puede jugar un papel en ventaja de los equipos de</a:t>
            </a:r>
            <a:br>
              <a:rPr lang="es-ES" sz="2000" i="1" dirty="0"/>
            </a:br>
            <a:r>
              <a:rPr lang="es-ES" sz="2000" b="0" i="1" dirty="0">
                <a:effectLst/>
                <a:latin typeface="Arial" panose="020B0604020202020204" pitchFamily="34" charset="0"/>
              </a:rPr>
              <a:t>trabajo. Saber identificarla, minimizarla en lo posible, interactuar con ella en el ciclo de desarrollo, verla de forma integral,</a:t>
            </a:r>
            <a:br>
              <a:rPr lang="es-ES" sz="2000" i="1" dirty="0"/>
            </a:br>
            <a:r>
              <a:rPr lang="es-ES" sz="2000" b="0" i="1" dirty="0">
                <a:effectLst/>
                <a:latin typeface="Arial" panose="020B0604020202020204" pitchFamily="34" charset="0"/>
              </a:rPr>
              <a:t>conducirá a soluciones mas estables, donde la generación de valor</a:t>
            </a:r>
            <a:br>
              <a:rPr lang="es-ES" sz="2000" i="1" dirty="0"/>
            </a:br>
            <a:r>
              <a:rPr lang="es-ES" sz="2000" b="0" i="1" dirty="0">
                <a:effectLst/>
                <a:latin typeface="Arial" panose="020B0604020202020204" pitchFamily="34" charset="0"/>
              </a:rPr>
              <a:t>siempre esté a la vista”</a:t>
            </a:r>
            <a:endParaRPr lang="es-CO" sz="2000" i="1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70E2327-42A9-AB94-D439-BC130ECE7C4F}"/>
              </a:ext>
            </a:extLst>
          </p:cNvPr>
          <p:cNvSpPr txBox="1">
            <a:spLocks/>
          </p:cNvSpPr>
          <p:nvPr/>
        </p:nvSpPr>
        <p:spPr>
          <a:xfrm>
            <a:off x="102551" y="1199852"/>
            <a:ext cx="11058258" cy="160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CO" sz="2000" i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3AA7CD-9C4C-3A53-C1F4-42479B8C950A}"/>
              </a:ext>
            </a:extLst>
          </p:cNvPr>
          <p:cNvSpPr txBox="1"/>
          <p:nvPr/>
        </p:nvSpPr>
        <p:spPr>
          <a:xfrm>
            <a:off x="334712" y="1671690"/>
            <a:ext cx="110582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solidFill>
                  <a:srgbClr val="FF0000"/>
                </a:solidFill>
              </a:rPr>
              <a:t>Reflexión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  <a:r>
              <a:rPr lang="en-US" sz="3500" dirty="0" err="1">
                <a:solidFill>
                  <a:srgbClr val="FF0000"/>
                </a:solidFill>
              </a:rPr>
              <a:t>inicial</a:t>
            </a:r>
            <a:endParaRPr lang="en-US" sz="3500" dirty="0">
              <a:solidFill>
                <a:srgbClr val="FF0000"/>
              </a:solidFill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4B733B6-D83C-4BB2-12B4-8617E49438A6}"/>
              </a:ext>
            </a:extLst>
          </p:cNvPr>
          <p:cNvSpPr txBox="1">
            <a:spLocks/>
          </p:cNvSpPr>
          <p:nvPr/>
        </p:nvSpPr>
        <p:spPr>
          <a:xfrm>
            <a:off x="4501278" y="4277876"/>
            <a:ext cx="11058258" cy="160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sz="2000" i="1" dirty="0"/>
              <a:t>M. </a:t>
            </a:r>
            <a:r>
              <a:rPr lang="es-CO" sz="2000" i="1" dirty="0" err="1"/>
              <a:t>Fowler</a:t>
            </a:r>
            <a:endParaRPr lang="es-CO" sz="2000" i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7E63E1-E379-1448-312C-66FC751386E8}"/>
              </a:ext>
            </a:extLst>
          </p:cNvPr>
          <p:cNvSpPr txBox="1"/>
          <p:nvPr/>
        </p:nvSpPr>
        <p:spPr>
          <a:xfrm>
            <a:off x="2402013" y="6527408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M. Fowler, Refactoring: improving the design of existing code. Addison-Wesley Professional, 2018</a:t>
            </a:r>
            <a:endParaRPr lang="en-US" sz="14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685D54E-046B-0D8D-6C53-77A64D662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721" y="4973333"/>
            <a:ext cx="936064" cy="93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496D9F7-4FF1-C490-9140-7D183C5DC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74" y="5082041"/>
            <a:ext cx="796986" cy="79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41D01E6-A7FB-C12D-2B93-B3B34B70FFA1}"/>
              </a:ext>
            </a:extLst>
          </p:cNvPr>
          <p:cNvSpPr txBox="1"/>
          <p:nvPr/>
        </p:nvSpPr>
        <p:spPr>
          <a:xfrm>
            <a:off x="656467" y="5849272"/>
            <a:ext cx="13874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Técnica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1A754A7-A61F-DFD2-D0CF-66B6E1C333BB}"/>
              </a:ext>
            </a:extLst>
          </p:cNvPr>
          <p:cNvSpPr txBox="1"/>
          <p:nvPr/>
        </p:nvSpPr>
        <p:spPr>
          <a:xfrm>
            <a:off x="3427809" y="5849272"/>
            <a:ext cx="13874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Personas</a:t>
            </a:r>
          </a:p>
        </p:txBody>
      </p:sp>
      <p:pic>
        <p:nvPicPr>
          <p:cNvPr id="5128" name="Picture 8" descr="Action, check, do, leadership, pdca, plan, process icon - Download on  Iconfinder">
            <a:extLst>
              <a:ext uri="{FF2B5EF4-FFF2-40B4-BE49-F238E27FC236}">
                <a16:creationId xmlns:a16="http://schemas.microsoft.com/office/drawing/2014/main" id="{51780BBF-986D-7EAB-55D8-0F088EC63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05" y="5049447"/>
            <a:ext cx="855152" cy="77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3EC17DFB-D621-5854-6055-EC6A97BE12A7}"/>
              </a:ext>
            </a:extLst>
          </p:cNvPr>
          <p:cNvSpPr txBox="1"/>
          <p:nvPr/>
        </p:nvSpPr>
        <p:spPr>
          <a:xfrm>
            <a:off x="6404263" y="5825468"/>
            <a:ext cx="13874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solidFill>
                  <a:srgbClr val="FF0000"/>
                </a:solidFill>
              </a:rPr>
              <a:t>Procesos</a:t>
            </a:r>
            <a:endParaRPr lang="en-US" sz="1300" dirty="0">
              <a:solidFill>
                <a:srgbClr val="FF0000"/>
              </a:solidFill>
            </a:endParaRPr>
          </a:p>
        </p:txBody>
      </p:sp>
      <p:pic>
        <p:nvPicPr>
          <p:cNvPr id="5130" name="Picture 10" descr="Arquitectura - Iconos gratis de arquitectura y ciudad">
            <a:extLst>
              <a:ext uri="{FF2B5EF4-FFF2-40B4-BE49-F238E27FC236}">
                <a16:creationId xmlns:a16="http://schemas.microsoft.com/office/drawing/2014/main" id="{3415D5C0-62E3-D755-815A-D7EB923C0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374" y="4926257"/>
            <a:ext cx="936065" cy="93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24990C59-6FA3-BA8B-5D62-91F66A9552BE}"/>
              </a:ext>
            </a:extLst>
          </p:cNvPr>
          <p:cNvSpPr txBox="1"/>
          <p:nvPr/>
        </p:nvSpPr>
        <p:spPr>
          <a:xfrm>
            <a:off x="9336688" y="5831863"/>
            <a:ext cx="13874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solidFill>
                  <a:srgbClr val="FF0000"/>
                </a:solidFill>
              </a:rPr>
              <a:t>Arquitectura</a:t>
            </a:r>
            <a:endParaRPr 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47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FDC301C-05AA-5C64-DCE9-2B932C90AA9C}"/>
              </a:ext>
            </a:extLst>
          </p:cNvPr>
          <p:cNvSpPr/>
          <p:nvPr/>
        </p:nvSpPr>
        <p:spPr>
          <a:xfrm>
            <a:off x="622418" y="2307364"/>
            <a:ext cx="2580830" cy="1119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16+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1FF9BD7-A880-5673-847E-3EBFBBF306D3}"/>
              </a:ext>
            </a:extLst>
          </p:cNvPr>
          <p:cNvSpPr/>
          <p:nvPr/>
        </p:nvSpPr>
        <p:spPr>
          <a:xfrm>
            <a:off x="1169349" y="3621993"/>
            <a:ext cx="2580830" cy="1119499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FX 17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C06BF90-5291-7BC9-22D7-70D13B1A6A6E}"/>
              </a:ext>
            </a:extLst>
          </p:cNvPr>
          <p:cNvSpPr/>
          <p:nvPr/>
        </p:nvSpPr>
        <p:spPr>
          <a:xfrm>
            <a:off x="1912833" y="4936622"/>
            <a:ext cx="2580830" cy="11194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Maven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616AE41-71B3-C40A-35D4-C73F459DDD7D}"/>
              </a:ext>
            </a:extLst>
          </p:cNvPr>
          <p:cNvSpPr/>
          <p:nvPr/>
        </p:nvSpPr>
        <p:spPr>
          <a:xfrm>
            <a:off x="6096000" y="2377867"/>
            <a:ext cx="2580830" cy="111949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Postgres-SQL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211B190-2295-DCA7-DF77-9EC03DD0D863}"/>
              </a:ext>
            </a:extLst>
          </p:cNvPr>
          <p:cNvSpPr/>
          <p:nvPr/>
        </p:nvSpPr>
        <p:spPr>
          <a:xfrm>
            <a:off x="7224045" y="3685372"/>
            <a:ext cx="2580830" cy="111949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5297CF-F7A3-BE1F-F3B1-84C6C011286C}"/>
              </a:ext>
            </a:extLst>
          </p:cNvPr>
          <p:cNvSpPr txBox="1"/>
          <p:nvPr/>
        </p:nvSpPr>
        <p:spPr>
          <a:xfrm>
            <a:off x="0" y="1274789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solidFill>
                  <a:srgbClr val="FF0000"/>
                </a:solidFill>
              </a:rPr>
              <a:t>Detalles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  <a:r>
              <a:rPr lang="en-US" sz="3500" dirty="0" err="1">
                <a:solidFill>
                  <a:srgbClr val="FF0000"/>
                </a:solidFill>
              </a:rPr>
              <a:t>técnicos</a:t>
            </a:r>
            <a:r>
              <a:rPr lang="en-US" sz="3500" dirty="0">
                <a:solidFill>
                  <a:srgbClr val="FF0000"/>
                </a:solidFill>
              </a:rPr>
              <a:t> del </a:t>
            </a:r>
            <a:r>
              <a:rPr lang="en-US" sz="3500" dirty="0" err="1">
                <a:solidFill>
                  <a:srgbClr val="FF0000"/>
                </a:solidFill>
              </a:rPr>
              <a:t>producto</a:t>
            </a:r>
            <a:endParaRPr lang="en-US" sz="35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Java - Iconos gratis de logo">
            <a:extLst>
              <a:ext uri="{FF2B5EF4-FFF2-40B4-BE49-F238E27FC236}">
                <a16:creationId xmlns:a16="http://schemas.microsoft.com/office/drawing/2014/main" id="{10949566-7AD4-4EDA-2E3B-C0FC069A7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309" y="2307363"/>
            <a:ext cx="967811" cy="96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e es JavaFX?)">
            <a:extLst>
              <a:ext uri="{FF2B5EF4-FFF2-40B4-BE49-F238E27FC236}">
                <a16:creationId xmlns:a16="http://schemas.microsoft.com/office/drawing/2014/main" id="{5751A535-4B4A-C56A-C3E8-66417AC65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352" y="3685372"/>
            <a:ext cx="1985474" cy="99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cono Postgresql, src, logotipo en Vector Logo">
            <a:extLst>
              <a:ext uri="{FF2B5EF4-FFF2-40B4-BE49-F238E27FC236}">
                <a16:creationId xmlns:a16="http://schemas.microsoft.com/office/drawing/2014/main" id="{A2799DC7-6136-8877-EB20-798AB3E0C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642" y="2411516"/>
            <a:ext cx="984174" cy="101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egración continua para STM32 - Oravatec | Desarrolla tu producto  electrónico">
            <a:extLst>
              <a:ext uri="{FF2B5EF4-FFF2-40B4-BE49-F238E27FC236}">
                <a16:creationId xmlns:a16="http://schemas.microsoft.com/office/drawing/2014/main" id="{C3EB2C03-1C62-1167-04D5-05BF11012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682" y="3812134"/>
            <a:ext cx="1160261" cy="99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Qué es Maven y para qué se utiliza? - Panama Hitek">
            <a:extLst>
              <a:ext uri="{FF2B5EF4-FFF2-40B4-BE49-F238E27FC236}">
                <a16:creationId xmlns:a16="http://schemas.microsoft.com/office/drawing/2014/main" id="{0220F78A-A537-C4B5-086C-D00E280A4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663" y="5188704"/>
            <a:ext cx="2683989" cy="63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37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8AB4A7BB-19A7-60D2-D0C3-FFBD97E11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76" y="1957771"/>
            <a:ext cx="10796848" cy="128044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890EC42-FC15-FDBB-00B8-75ECE7B15621}"/>
              </a:ext>
            </a:extLst>
          </p:cNvPr>
          <p:cNvSpPr txBox="1"/>
          <p:nvPr/>
        </p:nvSpPr>
        <p:spPr>
          <a:xfrm>
            <a:off x="697576" y="1193479"/>
            <a:ext cx="1084548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solidFill>
                  <a:srgbClr val="FF0000"/>
                </a:solidFill>
              </a:rPr>
              <a:t>Flujo</a:t>
            </a:r>
            <a:r>
              <a:rPr lang="en-US" sz="3500" dirty="0">
                <a:solidFill>
                  <a:srgbClr val="FF0000"/>
                </a:solidFill>
              </a:rPr>
              <a:t> de </a:t>
            </a:r>
            <a:r>
              <a:rPr lang="en-US" sz="3500" dirty="0" err="1">
                <a:solidFill>
                  <a:srgbClr val="FF0000"/>
                </a:solidFill>
              </a:rPr>
              <a:t>trabajo</a:t>
            </a:r>
            <a:endParaRPr lang="en-US" sz="3500" dirty="0">
              <a:solidFill>
                <a:srgbClr val="FF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20EE459-6FAC-52A5-1F7E-189DDC642562}"/>
              </a:ext>
            </a:extLst>
          </p:cNvPr>
          <p:cNvSpPr txBox="1"/>
          <p:nvPr/>
        </p:nvSpPr>
        <p:spPr>
          <a:xfrm>
            <a:off x="443172" y="3729463"/>
            <a:ext cx="54365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0" i="0" dirty="0">
                <a:effectLst/>
                <a:latin typeface="Arial" panose="020B0604020202020204" pitchFamily="34" charset="0"/>
              </a:rPr>
              <a:t>22- 24 de febrero de 2022 : Instalación y documentación</a:t>
            </a:r>
            <a:br>
              <a:rPr lang="es-ES" sz="1600" dirty="0"/>
            </a:br>
            <a:r>
              <a:rPr lang="es-ES" sz="1600" b="0" i="0" dirty="0">
                <a:effectLst/>
                <a:latin typeface="Arial" panose="020B0604020202020204" pitchFamily="34" charset="0"/>
              </a:rPr>
              <a:t>inicial de la solución, fundación del repositorio.</a:t>
            </a:r>
            <a:br>
              <a:rPr lang="es-ES" sz="1600" dirty="0"/>
            </a:br>
            <a:endParaRPr lang="es-ES" sz="1600" dirty="0"/>
          </a:p>
          <a:p>
            <a:r>
              <a:rPr lang="es-ES" sz="1600" b="0" i="0" dirty="0">
                <a:effectLst/>
                <a:latin typeface="Arial" panose="020B0604020202020204" pitchFamily="34" charset="0"/>
              </a:rPr>
              <a:t>25-26 de febrero de 2022 : Identificación de </a:t>
            </a:r>
            <a:r>
              <a:rPr lang="es-ES" sz="1600" b="0" i="0" dirty="0" err="1">
                <a:effectLst/>
                <a:latin typeface="Arial" panose="020B0604020202020204" pitchFamily="34" charset="0"/>
              </a:rPr>
              <a:t>Code-Smells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.</a:t>
            </a:r>
          </a:p>
          <a:p>
            <a:endParaRPr lang="es-ES" sz="1600" dirty="0"/>
          </a:p>
          <a:p>
            <a:r>
              <a:rPr lang="es-ES" sz="1600" b="0" i="0" dirty="0">
                <a:effectLst/>
                <a:latin typeface="Arial" panose="020B0604020202020204" pitchFamily="34" charset="0"/>
              </a:rPr>
              <a:t>05-06 de marzo de 2022 : Valoración de características de </a:t>
            </a:r>
            <a:r>
              <a:rPr lang="es-ES" sz="1600" b="0" i="0" dirty="0" err="1">
                <a:effectLst/>
                <a:latin typeface="Arial" panose="020B0604020202020204" pitchFamily="34" charset="0"/>
              </a:rPr>
              <a:t>Clean-Code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 y prácticas XP</a:t>
            </a:r>
          </a:p>
          <a:p>
            <a:endParaRPr lang="es-ES" sz="1600" b="0" i="0" dirty="0">
              <a:effectLst/>
              <a:latin typeface="Arial" panose="020B0604020202020204" pitchFamily="34" charset="0"/>
            </a:endParaRPr>
          </a:p>
          <a:p>
            <a:r>
              <a:rPr lang="es-ES" sz="1600" b="0" i="0" dirty="0">
                <a:effectLst/>
                <a:latin typeface="Arial" panose="020B0604020202020204" pitchFamily="34" charset="0"/>
              </a:rPr>
              <a:t>09-13 de marzo de 2022 : Creación de pruebas de</a:t>
            </a:r>
            <a:br>
              <a:rPr lang="es-ES" sz="1600" dirty="0"/>
            </a:br>
            <a:r>
              <a:rPr lang="es-ES" sz="1600" b="0" i="0" dirty="0">
                <a:effectLst/>
                <a:latin typeface="Arial" panose="020B0604020202020204" pitchFamily="34" charset="0"/>
              </a:rPr>
              <a:t>unidad, análisis de deuda técnica de pruebas.</a:t>
            </a:r>
          </a:p>
          <a:p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BA8E49F-5E52-BC32-E449-F61B171FFA42}"/>
              </a:ext>
            </a:extLst>
          </p:cNvPr>
          <p:cNvSpPr txBox="1"/>
          <p:nvPr/>
        </p:nvSpPr>
        <p:spPr>
          <a:xfrm>
            <a:off x="687607" y="3098521"/>
            <a:ext cx="111688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solidFill>
                  <a:srgbClr val="FF0000"/>
                </a:solidFill>
              </a:rPr>
              <a:t>Bítacora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8FB64F-6AC9-5580-0C8E-67DCB35F198F}"/>
              </a:ext>
            </a:extLst>
          </p:cNvPr>
          <p:cNvSpPr txBox="1"/>
          <p:nvPr/>
        </p:nvSpPr>
        <p:spPr>
          <a:xfrm>
            <a:off x="6073212" y="3732960"/>
            <a:ext cx="61187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0" i="0" dirty="0">
                <a:effectLst/>
                <a:latin typeface="Arial" panose="020B0604020202020204" pitchFamily="34" charset="0"/>
              </a:rPr>
              <a:t>18-20 de marzo de 2022 : Utilización de herramientas</a:t>
            </a:r>
            <a:br>
              <a:rPr lang="es-ES" sz="1600" dirty="0"/>
            </a:br>
            <a:r>
              <a:rPr lang="es-ES" sz="1600" b="0" i="0" dirty="0">
                <a:effectLst/>
                <a:latin typeface="Arial" panose="020B0604020202020204" pitchFamily="34" charset="0"/>
              </a:rPr>
              <a:t>de </a:t>
            </a:r>
            <a:r>
              <a:rPr lang="es-ES" sz="1600" b="0" i="0" dirty="0" err="1">
                <a:effectLst/>
                <a:latin typeface="Arial" panose="020B0604020202020204" pitchFamily="34" charset="0"/>
              </a:rPr>
              <a:t>anális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 estático de código.</a:t>
            </a:r>
          </a:p>
          <a:p>
            <a:br>
              <a:rPr lang="es-ES" sz="1600" dirty="0"/>
            </a:br>
            <a:r>
              <a:rPr lang="es-ES" sz="1600" b="0" i="0" dirty="0">
                <a:effectLst/>
                <a:latin typeface="Arial" panose="020B0604020202020204" pitchFamily="34" charset="0"/>
              </a:rPr>
              <a:t>25-27 de marzo de 2022 : Introducción de pipelines de</a:t>
            </a:r>
            <a:br>
              <a:rPr lang="es-ES" sz="1600" dirty="0"/>
            </a:br>
            <a:r>
              <a:rPr lang="es-ES" sz="1600" b="0" i="0" dirty="0">
                <a:effectLst/>
                <a:latin typeface="Arial" panose="020B0604020202020204" pitchFamily="34" charset="0"/>
              </a:rPr>
              <a:t>CI (</a:t>
            </a:r>
            <a:r>
              <a:rPr lang="es-ES" sz="1600" b="0" i="0" dirty="0" err="1">
                <a:effectLst/>
                <a:latin typeface="Arial" panose="020B0604020202020204" pitchFamily="34" charset="0"/>
              </a:rPr>
              <a:t>Continuous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s-ES" sz="1600" b="0" i="0" dirty="0" err="1">
                <a:effectLst/>
                <a:latin typeface="Arial" panose="020B0604020202020204" pitchFamily="34" charset="0"/>
              </a:rPr>
              <a:t>integrations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).</a:t>
            </a:r>
            <a:br>
              <a:rPr lang="es-ES" sz="1600" dirty="0"/>
            </a:br>
            <a:endParaRPr lang="es-ES" sz="1600" dirty="0"/>
          </a:p>
          <a:p>
            <a:r>
              <a:rPr lang="es-ES" sz="1600" b="0" i="0" dirty="0">
                <a:effectLst/>
                <a:latin typeface="Arial" panose="020B0604020202020204" pitchFamily="34" charset="0"/>
              </a:rPr>
              <a:t>01-03 de Abril de 2022 : Análisis de deuda de arquitectura.</a:t>
            </a:r>
            <a:br>
              <a:rPr lang="es-ES" sz="1600" dirty="0"/>
            </a:br>
            <a:endParaRPr lang="es-ES" sz="1600" dirty="0">
              <a:latin typeface="Arial" panose="020B0604020202020204" pitchFamily="34" charset="0"/>
            </a:endParaRPr>
          </a:p>
          <a:p>
            <a:r>
              <a:rPr lang="es-ES" sz="1600" b="0" i="0" dirty="0">
                <a:effectLst/>
                <a:latin typeface="Arial" panose="020B0604020202020204" pitchFamily="34" charset="0"/>
              </a:rPr>
              <a:t>22-24 de Abril de 2022 : Análisis de deuda ATAM +</a:t>
            </a:r>
            <a:br>
              <a:rPr lang="es-ES" sz="1600" dirty="0"/>
            </a:br>
            <a:r>
              <a:rPr lang="es-ES" sz="1600" b="0" i="0" dirty="0">
                <a:effectLst/>
                <a:latin typeface="Arial" panose="020B0604020202020204" pitchFamily="34" charset="0"/>
              </a:rPr>
              <a:t>QAW.</a:t>
            </a:r>
            <a:endParaRPr lang="en-US"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932B7B0-BC4A-D88A-1954-3A4ADCF2B9B7}"/>
              </a:ext>
            </a:extLst>
          </p:cNvPr>
          <p:cNvSpPr txBox="1"/>
          <p:nvPr/>
        </p:nvSpPr>
        <p:spPr>
          <a:xfrm>
            <a:off x="3768528" y="6550223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S. C. M. Reyes, “Player,” https://github.com/sc-martinez/Player, 2022.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810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708F2492-FD24-9B81-B08D-2BC61AA3CF61}"/>
              </a:ext>
            </a:extLst>
          </p:cNvPr>
          <p:cNvSpPr txBox="1"/>
          <p:nvPr/>
        </p:nvSpPr>
        <p:spPr>
          <a:xfrm>
            <a:off x="257175" y="1276342"/>
            <a:ext cx="111688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solidFill>
                  <a:srgbClr val="FF0000"/>
                </a:solidFill>
              </a:rPr>
              <a:t>Hallazgos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  <a:r>
              <a:rPr lang="en-US" sz="3500" dirty="0" err="1">
                <a:solidFill>
                  <a:srgbClr val="FF0000"/>
                </a:solidFill>
              </a:rPr>
              <a:t>importantes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BB20500-1E42-4EE2-DB19-C461D945013A}"/>
              </a:ext>
            </a:extLst>
          </p:cNvPr>
          <p:cNvSpPr txBox="1"/>
          <p:nvPr/>
        </p:nvSpPr>
        <p:spPr>
          <a:xfrm>
            <a:off x="257175" y="2352064"/>
            <a:ext cx="400691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es-ES" sz="1400" b="0" i="0" dirty="0">
                <a:effectLst/>
                <a:latin typeface="Arial" panose="020B0604020202020204" pitchFamily="34" charset="0"/>
              </a:rPr>
              <a:t>En general se encuentran falencias en la aplicación de principios SOLID, encapsulamiento y segregación de responsabilidades.</a:t>
            </a:r>
          </a:p>
          <a:p>
            <a:pPr algn="just" rtl="0"/>
            <a:endParaRPr lang="es-ES" sz="1400" b="0" i="0" dirty="0">
              <a:effectLst/>
              <a:latin typeface="Lato" panose="020B0604020202020204" pitchFamily="34" charset="0"/>
            </a:endParaRPr>
          </a:p>
          <a:p>
            <a:pPr algn="just" rtl="0"/>
            <a:r>
              <a:rPr lang="es-ES" sz="1400" b="0" i="0" dirty="0">
                <a:effectLst/>
                <a:latin typeface="Arial" panose="020B0604020202020204" pitchFamily="34" charset="0"/>
              </a:rPr>
              <a:t>Se recomienda aplicar estrategias de composición de métodos y movilización de características.</a:t>
            </a:r>
          </a:p>
          <a:p>
            <a:pPr algn="just" rtl="0"/>
            <a:endParaRPr lang="es-ES" sz="1400" dirty="0">
              <a:latin typeface="Arial" panose="020B0604020202020204" pitchFamily="34" charset="0"/>
            </a:endParaRPr>
          </a:p>
          <a:p>
            <a:pPr algn="just" rtl="0"/>
            <a:r>
              <a:rPr lang="es-ES" sz="1400" b="0" i="0" dirty="0">
                <a:effectLst/>
                <a:latin typeface="Arial" panose="020B0604020202020204" pitchFamily="34" charset="0"/>
              </a:rPr>
              <a:t>Se recomienda crear una suite de pruebas unitarias previo a cualquier actividad de refactorización.</a:t>
            </a:r>
            <a:endParaRPr lang="es-ES" sz="1400" b="0" i="0" dirty="0">
              <a:effectLst/>
              <a:latin typeface="Lato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2050" name="Picture 2" descr="Code Smell Icon - Download Code Smell Icon 78428 | Noun Project">
            <a:extLst>
              <a:ext uri="{FF2B5EF4-FFF2-40B4-BE49-F238E27FC236}">
                <a16:creationId xmlns:a16="http://schemas.microsoft.com/office/drawing/2014/main" id="{4A8468A3-56E7-05BE-8D1E-2F65FB42E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600200"/>
            <a:ext cx="847725" cy="108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25B96334-C2C3-5787-1F48-6487227269E9}"/>
              </a:ext>
            </a:extLst>
          </p:cNvPr>
          <p:cNvSpPr txBox="1"/>
          <p:nvPr/>
        </p:nvSpPr>
        <p:spPr>
          <a:xfrm>
            <a:off x="1104900" y="1890399"/>
            <a:ext cx="399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Code Smells</a:t>
            </a:r>
          </a:p>
        </p:txBody>
      </p:sp>
      <p:pic>
        <p:nvPicPr>
          <p:cNvPr id="2054" name="Picture 6" descr="Eye Icon Vectores, Iconos, Gráficos y Fondos para Descargar Gratis">
            <a:extLst>
              <a:ext uri="{FF2B5EF4-FFF2-40B4-BE49-F238E27FC236}">
                <a16:creationId xmlns:a16="http://schemas.microsoft.com/office/drawing/2014/main" id="{12A3CCB1-9425-55DB-E2D1-A01679BF7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5199403"/>
            <a:ext cx="1127935" cy="108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BFB1D90-B797-524C-E8D3-09A8754A4100}"/>
              </a:ext>
            </a:extLst>
          </p:cNvPr>
          <p:cNvSpPr txBox="1"/>
          <p:nvPr/>
        </p:nvSpPr>
        <p:spPr>
          <a:xfrm>
            <a:off x="1483568" y="5306719"/>
            <a:ext cx="2733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Tarea</a:t>
            </a:r>
            <a:r>
              <a:rPr lang="en-US" dirty="0">
                <a:solidFill>
                  <a:srgbClr val="FF0000"/>
                </a:solidFill>
              </a:rPr>
              <a:t> manual !</a:t>
            </a:r>
          </a:p>
          <a:p>
            <a:r>
              <a:rPr lang="en-US" dirty="0" err="1">
                <a:solidFill>
                  <a:srgbClr val="FF0000"/>
                </a:solidFill>
              </a:rPr>
              <a:t>Hallazgos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dependientes</a:t>
            </a:r>
            <a:r>
              <a:rPr lang="en-US" dirty="0">
                <a:solidFill>
                  <a:srgbClr val="FF0000"/>
                </a:solidFill>
              </a:rPr>
              <a:t> del auditor y </a:t>
            </a:r>
            <a:r>
              <a:rPr lang="en-US" dirty="0" err="1">
                <a:solidFill>
                  <a:srgbClr val="FF0000"/>
                </a:solidFill>
              </a:rPr>
              <a:t>su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experiencia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47F0F34-7637-B2B1-3B54-E31DF380B1EC}"/>
              </a:ext>
            </a:extLst>
          </p:cNvPr>
          <p:cNvSpPr txBox="1"/>
          <p:nvPr/>
        </p:nvSpPr>
        <p:spPr>
          <a:xfrm>
            <a:off x="7151983" y="1925000"/>
            <a:ext cx="399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Mitigación</a:t>
            </a:r>
            <a:r>
              <a:rPr lang="en-US" sz="2400" dirty="0">
                <a:solidFill>
                  <a:srgbClr val="FF0000"/>
                </a:solidFill>
              </a:rPr>
              <a:t> : </a:t>
            </a:r>
            <a:r>
              <a:rPr lang="en-US" sz="2400" dirty="0" err="1">
                <a:solidFill>
                  <a:srgbClr val="FF0000"/>
                </a:solidFill>
              </a:rPr>
              <a:t>Prácticas</a:t>
            </a:r>
            <a:r>
              <a:rPr lang="en-US" sz="2400" dirty="0">
                <a:solidFill>
                  <a:srgbClr val="FF0000"/>
                </a:solidFill>
              </a:rPr>
              <a:t> XP </a:t>
            </a:r>
          </a:p>
        </p:txBody>
      </p:sp>
      <p:pic>
        <p:nvPicPr>
          <p:cNvPr id="2058" name="Picture 10" descr="✓ xp letter free vector eps, cdr, ai, svg vector illustration graphic art">
            <a:extLst>
              <a:ext uri="{FF2B5EF4-FFF2-40B4-BE49-F238E27FC236}">
                <a16:creationId xmlns:a16="http://schemas.microsoft.com/office/drawing/2014/main" id="{E905AAB2-4172-7DD2-952F-B45526A1A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082" y="1925000"/>
            <a:ext cx="499256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6527640D-8730-D66F-9BDC-633606C1735F}"/>
              </a:ext>
            </a:extLst>
          </p:cNvPr>
          <p:cNvSpPr/>
          <p:nvPr/>
        </p:nvSpPr>
        <p:spPr>
          <a:xfrm>
            <a:off x="6475445" y="2783226"/>
            <a:ext cx="1892308" cy="883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Refactoring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C0481D1-6863-A069-1C3E-FDF89BF7B3DF}"/>
              </a:ext>
            </a:extLst>
          </p:cNvPr>
          <p:cNvSpPr/>
          <p:nvPr/>
        </p:nvSpPr>
        <p:spPr>
          <a:xfrm>
            <a:off x="9016482" y="2783226"/>
            <a:ext cx="1892308" cy="88370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Peer Review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B8E91A76-FC63-B68D-AD7B-F7E6A06E22F7}"/>
              </a:ext>
            </a:extLst>
          </p:cNvPr>
          <p:cNvSpPr/>
          <p:nvPr/>
        </p:nvSpPr>
        <p:spPr>
          <a:xfrm>
            <a:off x="7280155" y="4078392"/>
            <a:ext cx="2682481" cy="8837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Definición</a:t>
            </a:r>
            <a:r>
              <a:rPr lang="en-US" dirty="0"/>
              <a:t> de </a:t>
            </a:r>
            <a:r>
              <a:rPr lang="en-US" dirty="0" err="1"/>
              <a:t>estandar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: Runbook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844C2F54-88E4-7E01-5836-814EA3D8F64D}"/>
              </a:ext>
            </a:extLst>
          </p:cNvPr>
          <p:cNvSpPr/>
          <p:nvPr/>
        </p:nvSpPr>
        <p:spPr>
          <a:xfrm>
            <a:off x="8816124" y="5306719"/>
            <a:ext cx="1892308" cy="88370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Diseño</a:t>
            </a:r>
            <a:r>
              <a:rPr lang="en-US" dirty="0"/>
              <a:t> simple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6D4D8FB-9E74-5538-E2E9-44C74506FA90}"/>
              </a:ext>
            </a:extLst>
          </p:cNvPr>
          <p:cNvSpPr txBox="1"/>
          <p:nvPr/>
        </p:nvSpPr>
        <p:spPr>
          <a:xfrm>
            <a:off x="2260632" y="6550223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S. C. M. Reyes, “Player,” https://github.com/sc-martinez/Player/blob/master/Code-Smells.md, 2022.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63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Automatización - Iconos gratis de negocio">
            <a:extLst>
              <a:ext uri="{FF2B5EF4-FFF2-40B4-BE49-F238E27FC236}">
                <a16:creationId xmlns:a16="http://schemas.microsoft.com/office/drawing/2014/main" id="{AD405B5C-8BA8-5AA1-C7BA-57AD69952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" y="1625083"/>
            <a:ext cx="2897437" cy="286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D083B7F8-5C21-BAEA-97E4-FD33ADACF4E0}"/>
              </a:ext>
            </a:extLst>
          </p:cNvPr>
          <p:cNvSpPr txBox="1"/>
          <p:nvPr/>
        </p:nvSpPr>
        <p:spPr>
          <a:xfrm>
            <a:off x="3419951" y="1625083"/>
            <a:ext cx="614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¿</a:t>
            </a:r>
            <a:r>
              <a:rPr lang="en-US" sz="2400" dirty="0" err="1">
                <a:solidFill>
                  <a:srgbClr val="FF0000"/>
                </a:solidFill>
              </a:rPr>
              <a:t>Cómo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garantizamos</a:t>
            </a:r>
            <a:r>
              <a:rPr lang="en-US" sz="2400" dirty="0">
                <a:solidFill>
                  <a:srgbClr val="FF0000"/>
                </a:solidFill>
              </a:rPr>
              <a:t> la </a:t>
            </a:r>
            <a:r>
              <a:rPr lang="en-US" sz="2400" dirty="0" err="1">
                <a:solidFill>
                  <a:srgbClr val="FF0000"/>
                </a:solidFill>
              </a:rPr>
              <a:t>calidad</a:t>
            </a:r>
            <a:r>
              <a:rPr lang="en-US" sz="2400" dirty="0">
                <a:solidFill>
                  <a:srgbClr val="FF0000"/>
                </a:solidFill>
              </a:rPr>
              <a:t> del </a:t>
            </a:r>
            <a:r>
              <a:rPr lang="en-US" sz="2400" dirty="0" err="1">
                <a:solidFill>
                  <a:srgbClr val="FF0000"/>
                </a:solidFill>
              </a:rPr>
              <a:t>producto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tiempo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7CA0A51-12F4-F6BC-206E-2A6A752D28ED}"/>
              </a:ext>
            </a:extLst>
          </p:cNvPr>
          <p:cNvSpPr txBox="1"/>
          <p:nvPr/>
        </p:nvSpPr>
        <p:spPr>
          <a:xfrm>
            <a:off x="3833608" y="2593912"/>
            <a:ext cx="614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¿</a:t>
            </a:r>
            <a:r>
              <a:rPr lang="en-US" sz="2400" dirty="0" err="1">
                <a:solidFill>
                  <a:srgbClr val="FF0000"/>
                </a:solidFill>
              </a:rPr>
              <a:t>Cómo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mantenemos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una</a:t>
            </a:r>
            <a:r>
              <a:rPr lang="en-US" sz="2400" dirty="0">
                <a:solidFill>
                  <a:srgbClr val="FF0000"/>
                </a:solidFill>
              </a:rPr>
              <a:t> base de Código que </a:t>
            </a:r>
            <a:r>
              <a:rPr lang="en-US" sz="2400" dirty="0" err="1">
                <a:solidFill>
                  <a:srgbClr val="FF0000"/>
                </a:solidFill>
              </a:rPr>
              <a:t>crece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cada</a:t>
            </a:r>
            <a:r>
              <a:rPr lang="en-US" sz="2400" dirty="0">
                <a:solidFill>
                  <a:srgbClr val="FF0000"/>
                </a:solidFill>
              </a:rPr>
              <a:t> día?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F7AD072-1A5C-4311-E4E2-AA794B594A5C}"/>
              </a:ext>
            </a:extLst>
          </p:cNvPr>
          <p:cNvSpPr txBox="1"/>
          <p:nvPr/>
        </p:nvSpPr>
        <p:spPr>
          <a:xfrm>
            <a:off x="4097103" y="3562741"/>
            <a:ext cx="614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¿</a:t>
            </a:r>
            <a:r>
              <a:rPr lang="en-US" sz="2400" dirty="0" err="1">
                <a:solidFill>
                  <a:srgbClr val="FF0000"/>
                </a:solidFill>
              </a:rPr>
              <a:t>Cómo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mantenemos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trabajo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efectivo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equipo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66A662E-79EE-E481-F6D9-09DC1FBD9E1A}"/>
              </a:ext>
            </a:extLst>
          </p:cNvPr>
          <p:cNvSpPr txBox="1"/>
          <p:nvPr/>
        </p:nvSpPr>
        <p:spPr>
          <a:xfrm>
            <a:off x="4533487" y="5164359"/>
            <a:ext cx="6143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¡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Automatización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es la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respuesta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3689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7CE3CF4-E018-8728-B6D9-6AD35AA7E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28" y="2091028"/>
            <a:ext cx="363855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E830D25-6B75-8246-74BE-FAF275BDFBC6}"/>
              </a:ext>
            </a:extLst>
          </p:cNvPr>
          <p:cNvSpPr txBox="1"/>
          <p:nvPr/>
        </p:nvSpPr>
        <p:spPr>
          <a:xfrm>
            <a:off x="910253" y="1403287"/>
            <a:ext cx="3937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Automatización</a:t>
            </a:r>
            <a:r>
              <a:rPr lang="en-US" sz="2400" dirty="0">
                <a:solidFill>
                  <a:srgbClr val="FF0000"/>
                </a:solidFill>
              </a:rPr>
              <a:t> de </a:t>
            </a:r>
            <a:r>
              <a:rPr lang="en-US" sz="2400" dirty="0" err="1">
                <a:solidFill>
                  <a:srgbClr val="FF0000"/>
                </a:solidFill>
              </a:rPr>
              <a:t>pruebas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F0083D0-B698-7A55-A3C5-212D52D4A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637" y="4993049"/>
            <a:ext cx="3005532" cy="1330395"/>
          </a:xfrm>
          <a:prstGeom prst="rect">
            <a:avLst/>
          </a:prstGeom>
        </p:spPr>
      </p:pic>
      <p:pic>
        <p:nvPicPr>
          <p:cNvPr id="6148" name="Picture 4" descr="Automated testing, automation, optimize, quality control, test passed, testing  icon - Download on Iconfinder">
            <a:extLst>
              <a:ext uri="{FF2B5EF4-FFF2-40B4-BE49-F238E27FC236}">
                <a16:creationId xmlns:a16="http://schemas.microsoft.com/office/drawing/2014/main" id="{C1D0DF24-2110-DE9A-D3DD-FA558F91D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1" y="1329611"/>
            <a:ext cx="609019" cy="60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83E16D6-20B1-8D42-44A0-F2047EC50F11}"/>
              </a:ext>
            </a:extLst>
          </p:cNvPr>
          <p:cNvSpPr txBox="1"/>
          <p:nvPr/>
        </p:nvSpPr>
        <p:spPr>
          <a:xfrm>
            <a:off x="6917998" y="1482009"/>
            <a:ext cx="3937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Análisis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estático</a:t>
            </a:r>
            <a:r>
              <a:rPr lang="en-US" sz="2400" dirty="0">
                <a:solidFill>
                  <a:srgbClr val="FF0000"/>
                </a:solidFill>
              </a:rPr>
              <a:t> de </a:t>
            </a:r>
            <a:r>
              <a:rPr lang="en-US" sz="2400" dirty="0" err="1">
                <a:solidFill>
                  <a:srgbClr val="FF0000"/>
                </a:solidFill>
              </a:rPr>
              <a:t>código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6" name="Picture 4" descr="Automated testing, automation, optimize, quality control, test passed, testing  icon - Download on Iconfinder">
            <a:extLst>
              <a:ext uri="{FF2B5EF4-FFF2-40B4-BE49-F238E27FC236}">
                <a16:creationId xmlns:a16="http://schemas.microsoft.com/office/drawing/2014/main" id="{0BD7A29D-8583-2D5E-0D2F-9EF17E433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64" y="1482009"/>
            <a:ext cx="609019" cy="60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utomatic Code Review, Testing, Inspection &amp; Auditing | SonarCloud">
            <a:hlinkClick r:id="rId5"/>
            <a:extLst>
              <a:ext uri="{FF2B5EF4-FFF2-40B4-BE49-F238E27FC236}">
                <a16:creationId xmlns:a16="http://schemas.microsoft.com/office/drawing/2014/main" id="{4C7993E9-E741-C8E1-96B9-C31B843C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443" y="2484135"/>
            <a:ext cx="4000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E440B29D-E139-FF77-8C0A-FD311556A824}"/>
              </a:ext>
            </a:extLst>
          </p:cNvPr>
          <p:cNvSpPr txBox="1"/>
          <p:nvPr/>
        </p:nvSpPr>
        <p:spPr>
          <a:xfrm>
            <a:off x="2071909" y="6621137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S. C. M. Reyes, “Player,” https://github.com/sc-martinez/Player/blob/master/TechnicalDebt%20-Tests.md, 2022.</a:t>
            </a:r>
            <a:endParaRPr lang="en-US" sz="1400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056354E-21E3-82A2-21A9-158ED71ED8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3199" y="3784888"/>
            <a:ext cx="1511918" cy="112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Compatibilidad de Jira Align con Disciplined Agile (DA)">
            <a:extLst>
              <a:ext uri="{FF2B5EF4-FFF2-40B4-BE49-F238E27FC236}">
                <a16:creationId xmlns:a16="http://schemas.microsoft.com/office/drawing/2014/main" id="{066A8198-C407-D305-7EBA-76449A23A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87" y="1545343"/>
            <a:ext cx="821059" cy="39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43AAF5B-37F1-0C59-EA3E-95BAC4E4B7A4}"/>
              </a:ext>
            </a:extLst>
          </p:cNvPr>
          <p:cNvSpPr txBox="1"/>
          <p:nvPr/>
        </p:nvSpPr>
        <p:spPr>
          <a:xfrm>
            <a:off x="1459846" y="1511906"/>
            <a:ext cx="617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Integración</a:t>
            </a:r>
            <a:r>
              <a:rPr lang="en-US" sz="2400" dirty="0">
                <a:solidFill>
                  <a:srgbClr val="FF0000"/>
                </a:solidFill>
              </a:rPr>
              <a:t> Continua – </a:t>
            </a:r>
            <a:r>
              <a:rPr lang="en-US" sz="2400" dirty="0" err="1">
                <a:solidFill>
                  <a:srgbClr val="FF0000"/>
                </a:solidFill>
              </a:rPr>
              <a:t>Entrega</a:t>
            </a:r>
            <a:r>
              <a:rPr lang="en-US" sz="2400" dirty="0">
                <a:solidFill>
                  <a:srgbClr val="FF0000"/>
                </a:solidFill>
              </a:rPr>
              <a:t> continua (CI/CD)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AF7E41-DBAC-97FE-F936-91A4B1E72620}"/>
              </a:ext>
            </a:extLst>
          </p:cNvPr>
          <p:cNvSpPr txBox="1"/>
          <p:nvPr/>
        </p:nvSpPr>
        <p:spPr>
          <a:xfrm>
            <a:off x="2490690" y="6474698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S. C. M. Reyes, “Player,” https://github.com/sc-martinez/Player/blob/master/IntroducingCI.md, 2022.</a:t>
            </a:r>
            <a:endParaRPr lang="en-US"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F163AD3-3142-EC19-9164-378A57BF4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4546"/>
            <a:ext cx="12192000" cy="166768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DA6C40-0EEE-4904-8B5B-33D1D3F65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31805"/>
            <a:ext cx="12049125" cy="8477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48D25FB-81D1-9664-56F3-95E0D72CE40E}"/>
              </a:ext>
            </a:extLst>
          </p:cNvPr>
          <p:cNvSpPr txBox="1"/>
          <p:nvPr/>
        </p:nvSpPr>
        <p:spPr>
          <a:xfrm>
            <a:off x="142875" y="2233713"/>
            <a:ext cx="617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Flujo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Construcción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F0AA36-D34E-BC76-A811-DDAA8956FA3F}"/>
              </a:ext>
            </a:extLst>
          </p:cNvPr>
          <p:cNvSpPr txBox="1"/>
          <p:nvPr/>
        </p:nvSpPr>
        <p:spPr>
          <a:xfrm>
            <a:off x="142875" y="4070140"/>
            <a:ext cx="617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Flujo</a:t>
            </a:r>
            <a:r>
              <a:rPr lang="en-US" sz="2400" dirty="0">
                <a:solidFill>
                  <a:srgbClr val="FF0000"/>
                </a:solidFill>
              </a:rPr>
              <a:t> Comunicaciones (Team Ops)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4007E61-8B12-0967-21AB-66432A37C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8550" y="5345259"/>
            <a:ext cx="1511918" cy="112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6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8EBB1BA-DC62-3C73-93C3-5E6DA118EDB2}"/>
              </a:ext>
            </a:extLst>
          </p:cNvPr>
          <p:cNvSpPr txBox="1"/>
          <p:nvPr/>
        </p:nvSpPr>
        <p:spPr>
          <a:xfrm>
            <a:off x="1459846" y="1511906"/>
            <a:ext cx="617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Arquitectura</a:t>
            </a:r>
            <a:r>
              <a:rPr lang="en-US" sz="2400" dirty="0">
                <a:solidFill>
                  <a:srgbClr val="FF0000"/>
                </a:solidFill>
              </a:rPr>
              <a:t> (ATAM + QAW)</a:t>
            </a:r>
          </a:p>
        </p:txBody>
      </p:sp>
      <p:pic>
        <p:nvPicPr>
          <p:cNvPr id="3" name="Picture 10" descr="Arquitectura - Iconos gratis de arquitectura y ciudad">
            <a:extLst>
              <a:ext uri="{FF2B5EF4-FFF2-40B4-BE49-F238E27FC236}">
                <a16:creationId xmlns:a16="http://schemas.microsoft.com/office/drawing/2014/main" id="{15FD2315-2DE5-E52D-2696-06B05C4DF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8" y="1267961"/>
            <a:ext cx="798918" cy="79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AAEC72B7-65B6-851C-6DAB-DD1DCA20B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8" y="2278021"/>
            <a:ext cx="5545363" cy="376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71314E3-22E4-E53B-CFE9-5F6CC002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174" y="2066879"/>
            <a:ext cx="5151413" cy="408199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36CB263-1F68-ACE4-06B5-6A6495F7C91B}"/>
              </a:ext>
            </a:extLst>
          </p:cNvPr>
          <p:cNvSpPr txBox="1"/>
          <p:nvPr/>
        </p:nvSpPr>
        <p:spPr>
          <a:xfrm>
            <a:off x="2490690" y="6474698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S. C. M. Reyes, “Player,” https://github.com/sc-martinez/Player/blob/master/ATAM%2BQAW.md, 2022.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798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613</Words>
  <Application>Microsoft Office PowerPoint</Application>
  <PresentationFormat>Panorámica</PresentationFormat>
  <Paragraphs>62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Tema de Office</vt:lpstr>
      <vt:lpstr>Aplicación de prácticas de gestión de la deuda técnica a proyectos de software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AGUILAR SOTELO</dc:creator>
  <cp:lastModifiedBy>SEBASTIAN CAMILO MARTINEZ REYES</cp:lastModifiedBy>
  <cp:revision>21</cp:revision>
  <dcterms:created xsi:type="dcterms:W3CDTF">2018-11-30T16:08:44Z</dcterms:created>
  <dcterms:modified xsi:type="dcterms:W3CDTF">2022-05-06T18:23:00Z</dcterms:modified>
</cp:coreProperties>
</file>