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7" r:id="rId3"/>
    <p:sldId id="264" r:id="rId4"/>
    <p:sldId id="338" r:id="rId5"/>
    <p:sldId id="370" r:id="rId6"/>
    <p:sldId id="347" r:id="rId7"/>
    <p:sldId id="348" r:id="rId8"/>
    <p:sldId id="356" r:id="rId9"/>
    <p:sldId id="378" r:id="rId10"/>
    <p:sldId id="379" r:id="rId11"/>
    <p:sldId id="368" r:id="rId12"/>
    <p:sldId id="369" r:id="rId13"/>
    <p:sldId id="317" r:id="rId14"/>
    <p:sldId id="372" r:id="rId15"/>
    <p:sldId id="358" r:id="rId16"/>
    <p:sldId id="316" r:id="rId17"/>
    <p:sldId id="359" r:id="rId18"/>
    <p:sldId id="360" r:id="rId19"/>
    <p:sldId id="367" r:id="rId20"/>
    <p:sldId id="376" r:id="rId21"/>
    <p:sldId id="375" r:id="rId22"/>
    <p:sldId id="380" r:id="rId23"/>
    <p:sldId id="363" r:id="rId24"/>
    <p:sldId id="364" r:id="rId25"/>
    <p:sldId id="345" r:id="rId26"/>
    <p:sldId id="357" r:id="rId27"/>
    <p:sldId id="337" r:id="rId28"/>
    <p:sldId id="330" r:id="rId29"/>
    <p:sldId id="259"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979"/>
    <a:srgbClr val="004086"/>
    <a:srgbClr val="DB5E45"/>
    <a:srgbClr val="003399"/>
    <a:srgbClr val="0099FF"/>
    <a:srgbClr val="DA2A2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81229" autoAdjust="0"/>
  </p:normalViewPr>
  <p:slideViewPr>
    <p:cSldViewPr>
      <p:cViewPr>
        <p:scale>
          <a:sx n="100" d="100"/>
          <a:sy n="100" d="100"/>
        </p:scale>
        <p:origin x="-19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1DA67-C496-45EE-A0DA-BECA407592FE}" type="doc">
      <dgm:prSet loTypeId="urn:microsoft.com/office/officeart/2005/8/layout/vList3" loCatId="list" qsTypeId="urn:microsoft.com/office/officeart/2005/8/quickstyle/simple1" qsCatId="simple" csTypeId="urn:microsoft.com/office/officeart/2005/8/colors/colorful1" csCatId="colorful" phldr="1"/>
      <dgm:spPr/>
    </dgm:pt>
    <dgm:pt modelId="{FC958CA5-7AEB-4D34-A48D-6C3C0A9C47C9}">
      <dgm:prSet phldrT="[Text]"/>
      <dgm:spPr>
        <a:solidFill>
          <a:schemeClr val="tx2">
            <a:lumMod val="60000"/>
            <a:lumOff val="40000"/>
          </a:schemeClr>
        </a:solidFill>
      </dgm:spPr>
      <dgm:t>
        <a:bodyPr/>
        <a:lstStyle/>
        <a:p>
          <a:pPr algn="l"/>
          <a:r>
            <a:rPr lang="zh-CN" altLang="en-US" b="1" dirty="0" smtClean="0">
              <a:latin typeface="微软雅黑" pitchFamily="34" charset="-122"/>
              <a:ea typeface="微软雅黑" pitchFamily="34" charset="-122"/>
            </a:rPr>
            <a:t>    持久层概述</a:t>
          </a:r>
          <a:endParaRPr lang="en-US" b="1" dirty="0">
            <a:latin typeface="微软雅黑" pitchFamily="34" charset="-122"/>
            <a:ea typeface="微软雅黑" pitchFamily="34" charset="-122"/>
          </a:endParaRPr>
        </a:p>
      </dgm:t>
    </dgm:pt>
    <dgm:pt modelId="{76EA90D6-3146-4D35-B2B1-F11B7F712E52}" type="parTrans" cxnId="{6FA5ED55-88CE-4F91-9DB0-7BBA10CA35F7}">
      <dgm:prSet/>
      <dgm:spPr/>
      <dgm:t>
        <a:bodyPr/>
        <a:lstStyle/>
        <a:p>
          <a:endParaRPr lang="en-US"/>
        </a:p>
      </dgm:t>
    </dgm:pt>
    <dgm:pt modelId="{D3064B27-9A08-4811-8DED-94D1F8291530}" type="sibTrans" cxnId="{6FA5ED55-88CE-4F91-9DB0-7BBA10CA35F7}">
      <dgm:prSet/>
      <dgm:spPr/>
      <dgm:t>
        <a:bodyPr/>
        <a:lstStyle/>
        <a:p>
          <a:endParaRPr lang="en-US"/>
        </a:p>
      </dgm:t>
    </dgm:pt>
    <dgm:pt modelId="{52C6B938-4DDF-4757-862A-5CB54CAB8F1B}">
      <dgm:prSet phldrT="[Text]"/>
      <dgm:spPr>
        <a:solidFill>
          <a:schemeClr val="accent3">
            <a:lumMod val="60000"/>
            <a:lumOff val="40000"/>
          </a:schemeClr>
        </a:solidFill>
      </dgm:spPr>
      <dgm:t>
        <a:bodyPr/>
        <a:lstStyle/>
        <a:p>
          <a:pPr algn="l"/>
          <a:r>
            <a:rPr lang="zh-CN"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JPA</a:t>
          </a:r>
          <a:endParaRPr lang="en-US" altLang="en-US" b="1" dirty="0" smtClean="0">
            <a:latin typeface="微软雅黑" pitchFamily="34" charset="-122"/>
            <a:ea typeface="微软雅黑" pitchFamily="34" charset="-122"/>
          </a:endParaRPr>
        </a:p>
      </dgm:t>
    </dgm:pt>
    <dgm:pt modelId="{D6B4BF18-755B-4754-87E0-F6632716B458}" type="parTrans" cxnId="{C0581DA0-4A23-44B9-A956-55B7F9BC26A3}">
      <dgm:prSet/>
      <dgm:spPr/>
      <dgm:t>
        <a:bodyPr/>
        <a:lstStyle/>
        <a:p>
          <a:endParaRPr lang="en-US"/>
        </a:p>
      </dgm:t>
    </dgm:pt>
    <dgm:pt modelId="{2FE8EC9B-DE11-4ECF-9B44-079AA1006FEF}" type="sibTrans" cxnId="{C0581DA0-4A23-44B9-A956-55B7F9BC26A3}">
      <dgm:prSet/>
      <dgm:spPr/>
      <dgm:t>
        <a:bodyPr/>
        <a:lstStyle/>
        <a:p>
          <a:endParaRPr lang="en-US"/>
        </a:p>
      </dgm:t>
    </dgm:pt>
    <dgm:pt modelId="{17D6CB97-8AD4-472D-B2A3-D766C1F18CA2}">
      <dgm:prSet phldrT="[Text]"/>
      <dgm:spPr>
        <a:solidFill>
          <a:schemeClr val="accent4">
            <a:lumMod val="60000"/>
            <a:lumOff val="40000"/>
          </a:schemeClr>
        </a:solidFill>
      </dgm:spPr>
      <dgm:t>
        <a:bodyPr/>
        <a:lstStyle/>
        <a:p>
          <a:pPr algn="l"/>
          <a:r>
            <a:rPr lang="zh-CN" altLang="en-US"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MyBatis</a:t>
          </a:r>
          <a:endParaRPr lang="en-US" altLang="en-US" b="1" dirty="0" smtClean="0">
            <a:latin typeface="微软雅黑" pitchFamily="34" charset="-122"/>
            <a:ea typeface="微软雅黑" pitchFamily="34" charset="-122"/>
          </a:endParaRPr>
        </a:p>
      </dgm:t>
    </dgm:pt>
    <dgm:pt modelId="{7DB338DA-513A-409F-AAC1-646E47EB6942}" type="parTrans" cxnId="{360BCD79-CAE7-4BA8-88C8-C5986C1955D6}">
      <dgm:prSet/>
      <dgm:spPr/>
      <dgm:t>
        <a:bodyPr/>
        <a:lstStyle/>
        <a:p>
          <a:endParaRPr lang="en-US"/>
        </a:p>
      </dgm:t>
    </dgm:pt>
    <dgm:pt modelId="{80C50DB1-E4D0-4040-BA8E-E0FD789C517B}" type="sibTrans" cxnId="{360BCD79-CAE7-4BA8-88C8-C5986C1955D6}">
      <dgm:prSet/>
      <dgm:spPr/>
      <dgm:t>
        <a:bodyPr/>
        <a:lstStyle/>
        <a:p>
          <a:endParaRPr lang="en-US"/>
        </a:p>
      </dgm:t>
    </dgm:pt>
    <dgm:pt modelId="{066341ED-87DA-440A-A8B3-FA4D46D261AB}">
      <dgm:prSet phldrT="[Text]"/>
      <dgm:spPr>
        <a:solidFill>
          <a:schemeClr val="accent5">
            <a:lumMod val="60000"/>
            <a:lumOff val="40000"/>
          </a:schemeClr>
        </a:solidFill>
      </dgm:spPr>
      <dgm:t>
        <a:bodyPr/>
        <a:lstStyle/>
        <a:p>
          <a:pPr algn="l"/>
          <a:r>
            <a:rPr lang="zh-CN" altLang="en-US" b="1"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Spring Data </a:t>
          </a:r>
          <a:r>
            <a:rPr lang="en-US" altLang="zh-CN" b="1" dirty="0" err="1" smtClean="0">
              <a:latin typeface="微软雅黑" pitchFamily="34" charset="-122"/>
              <a:ea typeface="微软雅黑" pitchFamily="34" charset="-122"/>
            </a:rPr>
            <a:t>MongoDB</a:t>
          </a:r>
          <a:endParaRPr lang="en-US" altLang="en-US" b="1" dirty="0" smtClean="0">
            <a:latin typeface="微软雅黑" pitchFamily="34" charset="-122"/>
            <a:ea typeface="微软雅黑" pitchFamily="34" charset="-122"/>
          </a:endParaRPr>
        </a:p>
      </dgm:t>
    </dgm:pt>
    <dgm:pt modelId="{00A83086-93DA-4327-A73A-C34AD723E1F2}" type="parTrans" cxnId="{B5FC690B-AFDC-400D-997A-B86E247B284F}">
      <dgm:prSet/>
      <dgm:spPr/>
      <dgm:t>
        <a:bodyPr/>
        <a:lstStyle/>
        <a:p>
          <a:endParaRPr lang="en-US"/>
        </a:p>
      </dgm:t>
    </dgm:pt>
    <dgm:pt modelId="{1E98C911-E807-4C69-BAD1-0049D9CE3FA7}" type="sibTrans" cxnId="{B5FC690B-AFDC-400D-997A-B86E247B284F}">
      <dgm:prSet/>
      <dgm:spPr/>
      <dgm:t>
        <a:bodyPr/>
        <a:lstStyle/>
        <a:p>
          <a:endParaRPr lang="en-US"/>
        </a:p>
      </dgm:t>
    </dgm:pt>
    <dgm:pt modelId="{3876A3CF-AD6A-4739-A798-BBC6FFBFB119}">
      <dgm:prSet phldrT="[Text]"/>
      <dgm:spPr>
        <a:solidFill>
          <a:schemeClr val="bg2">
            <a:lumMod val="50000"/>
          </a:schemeClr>
        </a:solidFill>
      </dgm:spPr>
      <dgm:t>
        <a:bodyPr/>
        <a:lstStyle/>
        <a:p>
          <a:pPr algn="l"/>
          <a:r>
            <a:rPr lang="zh-CN" altLang="en-US" b="1" dirty="0" smtClean="0">
              <a:latin typeface="微软雅黑" pitchFamily="34" charset="-122"/>
              <a:ea typeface="微软雅黑" pitchFamily="34" charset="-122"/>
            </a:rPr>
            <a:t>    参考资料及附录    </a:t>
          </a:r>
          <a:endParaRPr lang="en-US" altLang="en-US" b="1" dirty="0" smtClean="0">
            <a:latin typeface="微软雅黑" pitchFamily="34" charset="-122"/>
            <a:ea typeface="微软雅黑" pitchFamily="34" charset="-122"/>
          </a:endParaRPr>
        </a:p>
      </dgm:t>
    </dgm:pt>
    <dgm:pt modelId="{7033A546-2E2E-4784-8174-A8DF083D44DA}" type="parTrans" cxnId="{2AEBCF44-D909-457F-B0E7-0419A92B9464}">
      <dgm:prSet/>
      <dgm:spPr/>
      <dgm:t>
        <a:bodyPr/>
        <a:lstStyle/>
        <a:p>
          <a:endParaRPr lang="en-US"/>
        </a:p>
      </dgm:t>
    </dgm:pt>
    <dgm:pt modelId="{48821138-7795-48D6-8D67-5A964817F038}" type="sibTrans" cxnId="{2AEBCF44-D909-457F-B0E7-0419A92B9464}">
      <dgm:prSet/>
      <dgm:spPr/>
      <dgm:t>
        <a:bodyPr/>
        <a:lstStyle/>
        <a:p>
          <a:endParaRPr lang="en-US"/>
        </a:p>
      </dgm:t>
    </dgm:pt>
    <dgm:pt modelId="{C3B99F7C-E9D8-49E4-9A9E-93F5C2186EA7}">
      <dgm:prSet/>
      <dgm:spPr>
        <a:solidFill>
          <a:schemeClr val="accent6">
            <a:lumMod val="60000"/>
            <a:lumOff val="40000"/>
          </a:schemeClr>
        </a:solidFill>
      </dgm:spPr>
      <dgm:t>
        <a:bodyPr/>
        <a:lstStyle/>
        <a:p>
          <a:pPr algn="l"/>
          <a:r>
            <a:rPr lang="zh-CN" altLang="en-US" b="1" dirty="0" smtClean="0">
              <a:latin typeface="微软雅黑" pitchFamily="34" charset="-122"/>
              <a:ea typeface="微软雅黑" pitchFamily="34" charset="-122"/>
            </a:rPr>
            <a:t>    总结</a:t>
          </a:r>
          <a:endParaRPr lang="en-US" altLang="en-US" b="1" dirty="0" smtClean="0">
            <a:latin typeface="微软雅黑" pitchFamily="34" charset="-122"/>
            <a:ea typeface="微软雅黑" pitchFamily="34" charset="-122"/>
          </a:endParaRPr>
        </a:p>
      </dgm:t>
    </dgm:pt>
    <dgm:pt modelId="{AD7A11FB-BAE3-4546-8E1D-4C78F925F0B6}" type="parTrans" cxnId="{1E1D6F1C-7527-41A8-84A9-EEBEF7B5237C}">
      <dgm:prSet/>
      <dgm:spPr/>
      <dgm:t>
        <a:bodyPr/>
        <a:lstStyle/>
        <a:p>
          <a:endParaRPr lang="en-US"/>
        </a:p>
      </dgm:t>
    </dgm:pt>
    <dgm:pt modelId="{063D124A-C256-49C8-A988-46CD254C6A65}" type="sibTrans" cxnId="{1E1D6F1C-7527-41A8-84A9-EEBEF7B5237C}">
      <dgm:prSet/>
      <dgm:spPr/>
      <dgm:t>
        <a:bodyPr/>
        <a:lstStyle/>
        <a:p>
          <a:endParaRPr lang="en-US"/>
        </a:p>
      </dgm:t>
    </dgm:pt>
    <dgm:pt modelId="{122B31C3-4074-4A13-81C3-F08160B1CA61}" type="pres">
      <dgm:prSet presAssocID="{79D1DA67-C496-45EE-A0DA-BECA407592FE}" presName="linearFlow" presStyleCnt="0">
        <dgm:presLayoutVars>
          <dgm:dir/>
          <dgm:resizeHandles val="exact"/>
        </dgm:presLayoutVars>
      </dgm:prSet>
      <dgm:spPr/>
    </dgm:pt>
    <dgm:pt modelId="{6B800EE0-6B94-4FFB-99AE-9A23A4F81E00}" type="pres">
      <dgm:prSet presAssocID="{FC958CA5-7AEB-4D34-A48D-6C3C0A9C47C9}" presName="composite" presStyleCnt="0"/>
      <dgm:spPr/>
    </dgm:pt>
    <dgm:pt modelId="{53E2A75D-5DDD-4AFA-8CC5-2EAAA926B947}" type="pres">
      <dgm:prSet presAssocID="{FC958CA5-7AEB-4D34-A48D-6C3C0A9C47C9}" presName="imgShp" presStyleLbl="fgImgPlace1" presStyleIdx="0" presStyleCnt="6"/>
      <dgm:spPr>
        <a:solidFill>
          <a:schemeClr val="tx2">
            <a:lumMod val="60000"/>
            <a:lumOff val="40000"/>
          </a:schemeClr>
        </a:solidFill>
      </dgm:spPr>
    </dgm:pt>
    <dgm:pt modelId="{C45BB958-A662-4DD5-9C72-4ABEA1F984B0}" type="pres">
      <dgm:prSet presAssocID="{FC958CA5-7AEB-4D34-A48D-6C3C0A9C47C9}" presName="txShp" presStyleLbl="node1" presStyleIdx="0" presStyleCnt="6">
        <dgm:presLayoutVars>
          <dgm:bulletEnabled val="1"/>
        </dgm:presLayoutVars>
      </dgm:prSet>
      <dgm:spPr/>
      <dgm:t>
        <a:bodyPr/>
        <a:lstStyle/>
        <a:p>
          <a:endParaRPr lang="en-US"/>
        </a:p>
      </dgm:t>
    </dgm:pt>
    <dgm:pt modelId="{CF60EF60-0FAD-4DE3-9358-5F731590D25D}" type="pres">
      <dgm:prSet presAssocID="{D3064B27-9A08-4811-8DED-94D1F8291530}" presName="spacing" presStyleCnt="0"/>
      <dgm:spPr/>
    </dgm:pt>
    <dgm:pt modelId="{7A8C4559-261B-4C15-B3B2-CA16F05BA1B2}" type="pres">
      <dgm:prSet presAssocID="{52C6B938-4DDF-4757-862A-5CB54CAB8F1B}" presName="composite" presStyleCnt="0"/>
      <dgm:spPr/>
    </dgm:pt>
    <dgm:pt modelId="{83973E11-5479-42A9-961B-E5CE2963EB1F}" type="pres">
      <dgm:prSet presAssocID="{52C6B938-4DDF-4757-862A-5CB54CAB8F1B}" presName="imgShp" presStyleLbl="fgImgPlace1" presStyleIdx="1" presStyleCnt="6"/>
      <dgm:spPr>
        <a:solidFill>
          <a:schemeClr val="accent3">
            <a:lumMod val="60000"/>
            <a:lumOff val="40000"/>
          </a:schemeClr>
        </a:solidFill>
      </dgm:spPr>
    </dgm:pt>
    <dgm:pt modelId="{DD616A1E-5B54-4F85-90C6-7131B76DFA39}" type="pres">
      <dgm:prSet presAssocID="{52C6B938-4DDF-4757-862A-5CB54CAB8F1B}" presName="txShp" presStyleLbl="node1" presStyleIdx="1" presStyleCnt="6">
        <dgm:presLayoutVars>
          <dgm:bulletEnabled val="1"/>
        </dgm:presLayoutVars>
      </dgm:prSet>
      <dgm:spPr/>
      <dgm:t>
        <a:bodyPr/>
        <a:lstStyle/>
        <a:p>
          <a:endParaRPr lang="en-US"/>
        </a:p>
      </dgm:t>
    </dgm:pt>
    <dgm:pt modelId="{EBF9D610-00B3-4C68-9421-3DCCC74267B2}" type="pres">
      <dgm:prSet presAssocID="{2FE8EC9B-DE11-4ECF-9B44-079AA1006FEF}" presName="spacing" presStyleCnt="0"/>
      <dgm:spPr/>
    </dgm:pt>
    <dgm:pt modelId="{20996FCA-28B2-408C-BEF6-5BC9150ED79E}" type="pres">
      <dgm:prSet presAssocID="{17D6CB97-8AD4-472D-B2A3-D766C1F18CA2}" presName="composite" presStyleCnt="0"/>
      <dgm:spPr/>
    </dgm:pt>
    <dgm:pt modelId="{DED7853C-796F-492A-9A78-ED82ACF550CF}" type="pres">
      <dgm:prSet presAssocID="{17D6CB97-8AD4-472D-B2A3-D766C1F18CA2}" presName="imgShp" presStyleLbl="fgImgPlace1" presStyleIdx="2" presStyleCnt="6"/>
      <dgm:spPr>
        <a:solidFill>
          <a:schemeClr val="accent4">
            <a:lumMod val="60000"/>
            <a:lumOff val="40000"/>
          </a:schemeClr>
        </a:solidFill>
      </dgm:spPr>
    </dgm:pt>
    <dgm:pt modelId="{DF315894-2252-4D2D-B685-BA8CF08CB97A}" type="pres">
      <dgm:prSet presAssocID="{17D6CB97-8AD4-472D-B2A3-D766C1F18CA2}" presName="txShp" presStyleLbl="node1" presStyleIdx="2" presStyleCnt="6">
        <dgm:presLayoutVars>
          <dgm:bulletEnabled val="1"/>
        </dgm:presLayoutVars>
      </dgm:prSet>
      <dgm:spPr/>
      <dgm:t>
        <a:bodyPr/>
        <a:lstStyle/>
        <a:p>
          <a:endParaRPr lang="en-US"/>
        </a:p>
      </dgm:t>
    </dgm:pt>
    <dgm:pt modelId="{20427878-BE9C-4472-A15E-9BB3D4CF92DB}" type="pres">
      <dgm:prSet presAssocID="{80C50DB1-E4D0-4040-BA8E-E0FD789C517B}" presName="spacing" presStyleCnt="0"/>
      <dgm:spPr/>
    </dgm:pt>
    <dgm:pt modelId="{A5FCB238-452A-4A9E-BB5B-D18BA4D2F9F7}" type="pres">
      <dgm:prSet presAssocID="{066341ED-87DA-440A-A8B3-FA4D46D261AB}" presName="composite" presStyleCnt="0"/>
      <dgm:spPr/>
    </dgm:pt>
    <dgm:pt modelId="{BFEE2F0E-78E3-422F-A01B-835564D2E4A5}" type="pres">
      <dgm:prSet presAssocID="{066341ED-87DA-440A-A8B3-FA4D46D261AB}" presName="imgShp" presStyleLbl="fgImgPlace1" presStyleIdx="3" presStyleCnt="6"/>
      <dgm:spPr>
        <a:solidFill>
          <a:schemeClr val="accent5">
            <a:lumMod val="60000"/>
            <a:lumOff val="40000"/>
          </a:schemeClr>
        </a:solidFill>
      </dgm:spPr>
    </dgm:pt>
    <dgm:pt modelId="{0F4CC381-8A7E-4752-A2D1-3B4D286CB7C9}" type="pres">
      <dgm:prSet presAssocID="{066341ED-87DA-440A-A8B3-FA4D46D261AB}" presName="txShp" presStyleLbl="node1" presStyleIdx="3" presStyleCnt="6" custLinFactNeighborY="5207">
        <dgm:presLayoutVars>
          <dgm:bulletEnabled val="1"/>
        </dgm:presLayoutVars>
      </dgm:prSet>
      <dgm:spPr/>
      <dgm:t>
        <a:bodyPr/>
        <a:lstStyle/>
        <a:p>
          <a:endParaRPr lang="en-US"/>
        </a:p>
      </dgm:t>
    </dgm:pt>
    <dgm:pt modelId="{3138E68A-E306-4F37-8119-C2C6B21048EB}" type="pres">
      <dgm:prSet presAssocID="{1E98C911-E807-4C69-BAD1-0049D9CE3FA7}" presName="spacing" presStyleCnt="0"/>
      <dgm:spPr/>
    </dgm:pt>
    <dgm:pt modelId="{DEF43DC1-F1BB-4DE9-86C9-750EEC76F5F7}" type="pres">
      <dgm:prSet presAssocID="{C3B99F7C-E9D8-49E4-9A9E-93F5C2186EA7}" presName="composite" presStyleCnt="0"/>
      <dgm:spPr/>
    </dgm:pt>
    <dgm:pt modelId="{178A3820-9909-4141-92D4-B0581FB17237}" type="pres">
      <dgm:prSet presAssocID="{C3B99F7C-E9D8-49E4-9A9E-93F5C2186EA7}" presName="imgShp" presStyleLbl="fgImgPlace1" presStyleIdx="4" presStyleCnt="6"/>
      <dgm:spPr>
        <a:solidFill>
          <a:schemeClr val="accent6">
            <a:lumMod val="60000"/>
            <a:lumOff val="40000"/>
          </a:schemeClr>
        </a:solidFill>
      </dgm:spPr>
    </dgm:pt>
    <dgm:pt modelId="{C66881DD-F962-42FB-8EAE-100DAB40CCC7}" type="pres">
      <dgm:prSet presAssocID="{C3B99F7C-E9D8-49E4-9A9E-93F5C2186EA7}" presName="txShp" presStyleLbl="node1" presStyleIdx="4" presStyleCnt="6">
        <dgm:presLayoutVars>
          <dgm:bulletEnabled val="1"/>
        </dgm:presLayoutVars>
      </dgm:prSet>
      <dgm:spPr/>
      <dgm:t>
        <a:bodyPr/>
        <a:lstStyle/>
        <a:p>
          <a:endParaRPr lang="en-US"/>
        </a:p>
      </dgm:t>
    </dgm:pt>
    <dgm:pt modelId="{F985C419-1A4F-4CB8-AC88-513EBD7DA8B3}" type="pres">
      <dgm:prSet presAssocID="{063D124A-C256-49C8-A988-46CD254C6A65}" presName="spacing" presStyleCnt="0"/>
      <dgm:spPr/>
    </dgm:pt>
    <dgm:pt modelId="{81121776-6A26-4C15-A317-B67D014CDE8E}" type="pres">
      <dgm:prSet presAssocID="{3876A3CF-AD6A-4739-A798-BBC6FFBFB119}" presName="composite" presStyleCnt="0"/>
      <dgm:spPr/>
    </dgm:pt>
    <dgm:pt modelId="{AA1966AE-051E-4F07-8EBF-FE287E341AB9}" type="pres">
      <dgm:prSet presAssocID="{3876A3CF-AD6A-4739-A798-BBC6FFBFB119}" presName="imgShp" presStyleLbl="fgImgPlace1" presStyleIdx="5" presStyleCnt="6"/>
      <dgm:spPr>
        <a:solidFill>
          <a:schemeClr val="bg2">
            <a:lumMod val="50000"/>
          </a:schemeClr>
        </a:solidFill>
      </dgm:spPr>
    </dgm:pt>
    <dgm:pt modelId="{22A0F512-3764-439D-B6EB-357E22584DB0}" type="pres">
      <dgm:prSet presAssocID="{3876A3CF-AD6A-4739-A798-BBC6FFBFB119}" presName="txShp" presStyleLbl="node1" presStyleIdx="5" presStyleCnt="6">
        <dgm:presLayoutVars>
          <dgm:bulletEnabled val="1"/>
        </dgm:presLayoutVars>
      </dgm:prSet>
      <dgm:spPr/>
      <dgm:t>
        <a:bodyPr/>
        <a:lstStyle/>
        <a:p>
          <a:endParaRPr lang="en-US"/>
        </a:p>
      </dgm:t>
    </dgm:pt>
  </dgm:ptLst>
  <dgm:cxnLst>
    <dgm:cxn modelId="{0A975C8A-B024-4688-B3DB-6470FB0BAB21}" type="presOf" srcId="{79D1DA67-C496-45EE-A0DA-BECA407592FE}" destId="{122B31C3-4074-4A13-81C3-F08160B1CA61}" srcOrd="0" destOrd="0" presId="urn:microsoft.com/office/officeart/2005/8/layout/vList3"/>
    <dgm:cxn modelId="{F5B09D4C-D4B7-4FFB-AB15-3545BA1ED29D}" type="presOf" srcId="{C3B99F7C-E9D8-49E4-9A9E-93F5C2186EA7}" destId="{C66881DD-F962-42FB-8EAE-100DAB40CCC7}" srcOrd="0" destOrd="0" presId="urn:microsoft.com/office/officeart/2005/8/layout/vList3"/>
    <dgm:cxn modelId="{B5FC690B-AFDC-400D-997A-B86E247B284F}" srcId="{79D1DA67-C496-45EE-A0DA-BECA407592FE}" destId="{066341ED-87DA-440A-A8B3-FA4D46D261AB}" srcOrd="3" destOrd="0" parTransId="{00A83086-93DA-4327-A73A-C34AD723E1F2}" sibTransId="{1E98C911-E807-4C69-BAD1-0049D9CE3FA7}"/>
    <dgm:cxn modelId="{1E1D6F1C-7527-41A8-84A9-EEBEF7B5237C}" srcId="{79D1DA67-C496-45EE-A0DA-BECA407592FE}" destId="{C3B99F7C-E9D8-49E4-9A9E-93F5C2186EA7}" srcOrd="4" destOrd="0" parTransId="{AD7A11FB-BAE3-4546-8E1D-4C78F925F0B6}" sibTransId="{063D124A-C256-49C8-A988-46CD254C6A65}"/>
    <dgm:cxn modelId="{88D8F119-9D6C-481D-89A2-8B7D00B496F7}" type="presOf" srcId="{FC958CA5-7AEB-4D34-A48D-6C3C0A9C47C9}" destId="{C45BB958-A662-4DD5-9C72-4ABEA1F984B0}" srcOrd="0" destOrd="0" presId="urn:microsoft.com/office/officeart/2005/8/layout/vList3"/>
    <dgm:cxn modelId="{7225C3A5-CE20-4983-A0CA-B1943151B3E2}" type="presOf" srcId="{3876A3CF-AD6A-4739-A798-BBC6FFBFB119}" destId="{22A0F512-3764-439D-B6EB-357E22584DB0}" srcOrd="0" destOrd="0" presId="urn:microsoft.com/office/officeart/2005/8/layout/vList3"/>
    <dgm:cxn modelId="{44522057-AE7D-444E-9CD7-4DE68AB75CCB}" type="presOf" srcId="{17D6CB97-8AD4-472D-B2A3-D766C1F18CA2}" destId="{DF315894-2252-4D2D-B685-BA8CF08CB97A}" srcOrd="0" destOrd="0" presId="urn:microsoft.com/office/officeart/2005/8/layout/vList3"/>
    <dgm:cxn modelId="{C0581DA0-4A23-44B9-A956-55B7F9BC26A3}" srcId="{79D1DA67-C496-45EE-A0DA-BECA407592FE}" destId="{52C6B938-4DDF-4757-862A-5CB54CAB8F1B}" srcOrd="1" destOrd="0" parTransId="{D6B4BF18-755B-4754-87E0-F6632716B458}" sibTransId="{2FE8EC9B-DE11-4ECF-9B44-079AA1006FEF}"/>
    <dgm:cxn modelId="{6FA5ED55-88CE-4F91-9DB0-7BBA10CA35F7}" srcId="{79D1DA67-C496-45EE-A0DA-BECA407592FE}" destId="{FC958CA5-7AEB-4D34-A48D-6C3C0A9C47C9}" srcOrd="0" destOrd="0" parTransId="{76EA90D6-3146-4D35-B2B1-F11B7F712E52}" sibTransId="{D3064B27-9A08-4811-8DED-94D1F8291530}"/>
    <dgm:cxn modelId="{2AEBCF44-D909-457F-B0E7-0419A92B9464}" srcId="{79D1DA67-C496-45EE-A0DA-BECA407592FE}" destId="{3876A3CF-AD6A-4739-A798-BBC6FFBFB119}" srcOrd="5" destOrd="0" parTransId="{7033A546-2E2E-4784-8174-A8DF083D44DA}" sibTransId="{48821138-7795-48D6-8D67-5A964817F038}"/>
    <dgm:cxn modelId="{D956BD09-1934-44A1-AE15-3AEE123A6AE5}" type="presOf" srcId="{52C6B938-4DDF-4757-862A-5CB54CAB8F1B}" destId="{DD616A1E-5B54-4F85-90C6-7131B76DFA39}" srcOrd="0" destOrd="0" presId="urn:microsoft.com/office/officeart/2005/8/layout/vList3"/>
    <dgm:cxn modelId="{CAB81A4B-5FF5-42CB-A2C5-532B6E8F7A98}" type="presOf" srcId="{066341ED-87DA-440A-A8B3-FA4D46D261AB}" destId="{0F4CC381-8A7E-4752-A2D1-3B4D286CB7C9}" srcOrd="0" destOrd="0" presId="urn:microsoft.com/office/officeart/2005/8/layout/vList3"/>
    <dgm:cxn modelId="{360BCD79-CAE7-4BA8-88C8-C5986C1955D6}" srcId="{79D1DA67-C496-45EE-A0DA-BECA407592FE}" destId="{17D6CB97-8AD4-472D-B2A3-D766C1F18CA2}" srcOrd="2" destOrd="0" parTransId="{7DB338DA-513A-409F-AAC1-646E47EB6942}" sibTransId="{80C50DB1-E4D0-4040-BA8E-E0FD789C517B}"/>
    <dgm:cxn modelId="{D4FD5649-F747-438F-AB12-64639D5AEF59}" type="presParOf" srcId="{122B31C3-4074-4A13-81C3-F08160B1CA61}" destId="{6B800EE0-6B94-4FFB-99AE-9A23A4F81E00}" srcOrd="0" destOrd="0" presId="urn:microsoft.com/office/officeart/2005/8/layout/vList3"/>
    <dgm:cxn modelId="{0B4AA20E-9EC2-4B21-8A3E-C07401490C52}" type="presParOf" srcId="{6B800EE0-6B94-4FFB-99AE-9A23A4F81E00}" destId="{53E2A75D-5DDD-4AFA-8CC5-2EAAA926B947}" srcOrd="0" destOrd="0" presId="urn:microsoft.com/office/officeart/2005/8/layout/vList3"/>
    <dgm:cxn modelId="{2151F132-45DA-475F-8908-92B58BCC223D}" type="presParOf" srcId="{6B800EE0-6B94-4FFB-99AE-9A23A4F81E00}" destId="{C45BB958-A662-4DD5-9C72-4ABEA1F984B0}" srcOrd="1" destOrd="0" presId="urn:microsoft.com/office/officeart/2005/8/layout/vList3"/>
    <dgm:cxn modelId="{918E0136-CCF3-4D9C-99C7-14C2C158A2CF}" type="presParOf" srcId="{122B31C3-4074-4A13-81C3-F08160B1CA61}" destId="{CF60EF60-0FAD-4DE3-9358-5F731590D25D}" srcOrd="1" destOrd="0" presId="urn:microsoft.com/office/officeart/2005/8/layout/vList3"/>
    <dgm:cxn modelId="{1D5F8701-35A6-427C-A8D8-110B3A5DD921}" type="presParOf" srcId="{122B31C3-4074-4A13-81C3-F08160B1CA61}" destId="{7A8C4559-261B-4C15-B3B2-CA16F05BA1B2}" srcOrd="2" destOrd="0" presId="urn:microsoft.com/office/officeart/2005/8/layout/vList3"/>
    <dgm:cxn modelId="{8BE23620-1893-4CF3-B32C-A5514221D70A}" type="presParOf" srcId="{7A8C4559-261B-4C15-B3B2-CA16F05BA1B2}" destId="{83973E11-5479-42A9-961B-E5CE2963EB1F}" srcOrd="0" destOrd="0" presId="urn:microsoft.com/office/officeart/2005/8/layout/vList3"/>
    <dgm:cxn modelId="{B22BFCFC-1062-49A3-9AB3-3CF6D7CDB3F2}" type="presParOf" srcId="{7A8C4559-261B-4C15-B3B2-CA16F05BA1B2}" destId="{DD616A1E-5B54-4F85-90C6-7131B76DFA39}" srcOrd="1" destOrd="0" presId="urn:microsoft.com/office/officeart/2005/8/layout/vList3"/>
    <dgm:cxn modelId="{2D9965DB-6E68-44D3-A1A5-692885CCF4A6}" type="presParOf" srcId="{122B31C3-4074-4A13-81C3-F08160B1CA61}" destId="{EBF9D610-00B3-4C68-9421-3DCCC74267B2}" srcOrd="3" destOrd="0" presId="urn:microsoft.com/office/officeart/2005/8/layout/vList3"/>
    <dgm:cxn modelId="{78E855AA-51BE-4C3A-8AFE-0FC738429D63}" type="presParOf" srcId="{122B31C3-4074-4A13-81C3-F08160B1CA61}" destId="{20996FCA-28B2-408C-BEF6-5BC9150ED79E}" srcOrd="4" destOrd="0" presId="urn:microsoft.com/office/officeart/2005/8/layout/vList3"/>
    <dgm:cxn modelId="{5EF9D87E-E3B2-43BE-A353-CCBD5E1F970A}" type="presParOf" srcId="{20996FCA-28B2-408C-BEF6-5BC9150ED79E}" destId="{DED7853C-796F-492A-9A78-ED82ACF550CF}" srcOrd="0" destOrd="0" presId="urn:microsoft.com/office/officeart/2005/8/layout/vList3"/>
    <dgm:cxn modelId="{A1BBD4FE-99EB-43E9-AE53-C771928AC726}" type="presParOf" srcId="{20996FCA-28B2-408C-BEF6-5BC9150ED79E}" destId="{DF315894-2252-4D2D-B685-BA8CF08CB97A}" srcOrd="1" destOrd="0" presId="urn:microsoft.com/office/officeart/2005/8/layout/vList3"/>
    <dgm:cxn modelId="{0AE318F6-0361-4904-A5D3-DCF0462D1FFC}" type="presParOf" srcId="{122B31C3-4074-4A13-81C3-F08160B1CA61}" destId="{20427878-BE9C-4472-A15E-9BB3D4CF92DB}" srcOrd="5" destOrd="0" presId="urn:microsoft.com/office/officeart/2005/8/layout/vList3"/>
    <dgm:cxn modelId="{A03DBDE6-A9C3-4295-A20D-9C49913C15A1}" type="presParOf" srcId="{122B31C3-4074-4A13-81C3-F08160B1CA61}" destId="{A5FCB238-452A-4A9E-BB5B-D18BA4D2F9F7}" srcOrd="6" destOrd="0" presId="urn:microsoft.com/office/officeart/2005/8/layout/vList3"/>
    <dgm:cxn modelId="{31AA2433-A67F-4584-83A7-B2D5041EF269}" type="presParOf" srcId="{A5FCB238-452A-4A9E-BB5B-D18BA4D2F9F7}" destId="{BFEE2F0E-78E3-422F-A01B-835564D2E4A5}" srcOrd="0" destOrd="0" presId="urn:microsoft.com/office/officeart/2005/8/layout/vList3"/>
    <dgm:cxn modelId="{46C7EE68-E87D-41F6-8A91-31A73D60226C}" type="presParOf" srcId="{A5FCB238-452A-4A9E-BB5B-D18BA4D2F9F7}" destId="{0F4CC381-8A7E-4752-A2D1-3B4D286CB7C9}" srcOrd="1" destOrd="0" presId="urn:microsoft.com/office/officeart/2005/8/layout/vList3"/>
    <dgm:cxn modelId="{2369381D-EC24-4DC6-87D6-E509E762AE4E}" type="presParOf" srcId="{122B31C3-4074-4A13-81C3-F08160B1CA61}" destId="{3138E68A-E306-4F37-8119-C2C6B21048EB}" srcOrd="7" destOrd="0" presId="urn:microsoft.com/office/officeart/2005/8/layout/vList3"/>
    <dgm:cxn modelId="{149988B1-E340-492C-A86B-09AFE7FD86A3}" type="presParOf" srcId="{122B31C3-4074-4A13-81C3-F08160B1CA61}" destId="{DEF43DC1-F1BB-4DE9-86C9-750EEC76F5F7}" srcOrd="8" destOrd="0" presId="urn:microsoft.com/office/officeart/2005/8/layout/vList3"/>
    <dgm:cxn modelId="{9928119F-B034-4305-ACC1-4A8F655CE3EF}" type="presParOf" srcId="{DEF43DC1-F1BB-4DE9-86C9-750EEC76F5F7}" destId="{178A3820-9909-4141-92D4-B0581FB17237}" srcOrd="0" destOrd="0" presId="urn:microsoft.com/office/officeart/2005/8/layout/vList3"/>
    <dgm:cxn modelId="{764548B4-E88F-4C51-8DC7-6867B5ED2C3B}" type="presParOf" srcId="{DEF43DC1-F1BB-4DE9-86C9-750EEC76F5F7}" destId="{C66881DD-F962-42FB-8EAE-100DAB40CCC7}" srcOrd="1" destOrd="0" presId="urn:microsoft.com/office/officeart/2005/8/layout/vList3"/>
    <dgm:cxn modelId="{061D66B4-E415-4DFA-8CEB-FE147E4C2776}" type="presParOf" srcId="{122B31C3-4074-4A13-81C3-F08160B1CA61}" destId="{F985C419-1A4F-4CB8-AC88-513EBD7DA8B3}" srcOrd="9" destOrd="0" presId="urn:microsoft.com/office/officeart/2005/8/layout/vList3"/>
    <dgm:cxn modelId="{E72574FF-47FF-4B8C-A725-114AC1B66F84}" type="presParOf" srcId="{122B31C3-4074-4A13-81C3-F08160B1CA61}" destId="{81121776-6A26-4C15-A317-B67D014CDE8E}" srcOrd="10" destOrd="0" presId="urn:microsoft.com/office/officeart/2005/8/layout/vList3"/>
    <dgm:cxn modelId="{A1EB8F3D-57C3-4EF5-B267-8D9DB9A3DB33}" type="presParOf" srcId="{81121776-6A26-4C15-A317-B67D014CDE8E}" destId="{AA1966AE-051E-4F07-8EBF-FE287E341AB9}" srcOrd="0" destOrd="0" presId="urn:microsoft.com/office/officeart/2005/8/layout/vList3"/>
    <dgm:cxn modelId="{6221DE99-3095-48C2-ADD7-8546E5FBD749}" type="presParOf" srcId="{81121776-6A26-4C15-A317-B67D014CDE8E}" destId="{22A0F512-3764-439D-B6EB-357E22584DB0}"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BB958-A662-4DD5-9C72-4ABEA1F984B0}">
      <dsp:nvSpPr>
        <dsp:cNvPr id="0" name=""/>
        <dsp:cNvSpPr/>
      </dsp:nvSpPr>
      <dsp:spPr>
        <a:xfrm rot="10800000">
          <a:off x="1145972" y="679"/>
          <a:ext cx="4053840" cy="499571"/>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持久层概述</a:t>
          </a:r>
          <a:endParaRPr lang="en-US" sz="1700" b="1" kern="1200" dirty="0">
            <a:latin typeface="微软雅黑" pitchFamily="34" charset="-122"/>
            <a:ea typeface="微软雅黑" pitchFamily="34" charset="-122"/>
          </a:endParaRPr>
        </a:p>
      </dsp:txBody>
      <dsp:txXfrm rot="10800000">
        <a:off x="1145972" y="679"/>
        <a:ext cx="4053840" cy="499571"/>
      </dsp:txXfrm>
    </dsp:sp>
    <dsp:sp modelId="{53E2A75D-5DDD-4AFA-8CC5-2EAAA926B947}">
      <dsp:nvSpPr>
        <dsp:cNvPr id="0" name=""/>
        <dsp:cNvSpPr/>
      </dsp:nvSpPr>
      <dsp:spPr>
        <a:xfrm>
          <a:off x="896187" y="679"/>
          <a:ext cx="499571" cy="499571"/>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616A1E-5B54-4F85-90C6-7131B76DFA39}">
      <dsp:nvSpPr>
        <dsp:cNvPr id="0" name=""/>
        <dsp:cNvSpPr/>
      </dsp:nvSpPr>
      <dsp:spPr>
        <a:xfrm rot="10800000">
          <a:off x="1145972" y="649376"/>
          <a:ext cx="4053840" cy="499571"/>
        </a:xfrm>
        <a:prstGeom prst="homePlat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a:t>
          </a:r>
          <a:r>
            <a:rPr lang="en-US" altLang="zh-CN" sz="1700" b="1" kern="1200" dirty="0" smtClean="0">
              <a:latin typeface="微软雅黑" pitchFamily="34" charset="-122"/>
              <a:ea typeface="微软雅黑" pitchFamily="34" charset="-122"/>
            </a:rPr>
            <a:t>JPA</a:t>
          </a:r>
          <a:endParaRPr lang="en-US" altLang="en-US" sz="1700" b="1" kern="1200" dirty="0" smtClean="0">
            <a:latin typeface="微软雅黑" pitchFamily="34" charset="-122"/>
            <a:ea typeface="微软雅黑" pitchFamily="34" charset="-122"/>
          </a:endParaRPr>
        </a:p>
      </dsp:txBody>
      <dsp:txXfrm rot="10800000">
        <a:off x="1145972" y="649376"/>
        <a:ext cx="4053840" cy="499571"/>
      </dsp:txXfrm>
    </dsp:sp>
    <dsp:sp modelId="{83973E11-5479-42A9-961B-E5CE2963EB1F}">
      <dsp:nvSpPr>
        <dsp:cNvPr id="0" name=""/>
        <dsp:cNvSpPr/>
      </dsp:nvSpPr>
      <dsp:spPr>
        <a:xfrm>
          <a:off x="896187" y="649376"/>
          <a:ext cx="499571" cy="499571"/>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15894-2252-4D2D-B685-BA8CF08CB97A}">
      <dsp:nvSpPr>
        <dsp:cNvPr id="0" name=""/>
        <dsp:cNvSpPr/>
      </dsp:nvSpPr>
      <dsp:spPr>
        <a:xfrm rot="10800000">
          <a:off x="1145972" y="1298073"/>
          <a:ext cx="4053840" cy="499571"/>
        </a:xfrm>
        <a:prstGeom prst="homePlat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a:t>
          </a:r>
          <a:r>
            <a:rPr lang="en-US" altLang="zh-CN" sz="1700" b="1" kern="1200" dirty="0" err="1" smtClean="0">
              <a:latin typeface="微软雅黑" pitchFamily="34" charset="-122"/>
              <a:ea typeface="微软雅黑" pitchFamily="34" charset="-122"/>
            </a:rPr>
            <a:t>MyBatis</a:t>
          </a:r>
          <a:endParaRPr lang="en-US" altLang="en-US" sz="1700" b="1" kern="1200" dirty="0" smtClean="0">
            <a:latin typeface="微软雅黑" pitchFamily="34" charset="-122"/>
            <a:ea typeface="微软雅黑" pitchFamily="34" charset="-122"/>
          </a:endParaRPr>
        </a:p>
      </dsp:txBody>
      <dsp:txXfrm rot="10800000">
        <a:off x="1145972" y="1298073"/>
        <a:ext cx="4053840" cy="499571"/>
      </dsp:txXfrm>
    </dsp:sp>
    <dsp:sp modelId="{DED7853C-796F-492A-9A78-ED82ACF550CF}">
      <dsp:nvSpPr>
        <dsp:cNvPr id="0" name=""/>
        <dsp:cNvSpPr/>
      </dsp:nvSpPr>
      <dsp:spPr>
        <a:xfrm>
          <a:off x="896187" y="1298073"/>
          <a:ext cx="499571" cy="499571"/>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4CC381-8A7E-4752-A2D1-3B4D286CB7C9}">
      <dsp:nvSpPr>
        <dsp:cNvPr id="0" name=""/>
        <dsp:cNvSpPr/>
      </dsp:nvSpPr>
      <dsp:spPr>
        <a:xfrm rot="10800000">
          <a:off x="1145972" y="1972783"/>
          <a:ext cx="4053840" cy="499571"/>
        </a:xfrm>
        <a:prstGeom prst="homePlate">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a:t>
          </a:r>
          <a:r>
            <a:rPr lang="en-US" altLang="zh-CN" sz="1700" b="1" kern="1200" dirty="0" smtClean="0">
              <a:latin typeface="微软雅黑" pitchFamily="34" charset="-122"/>
              <a:ea typeface="微软雅黑" pitchFamily="34" charset="-122"/>
            </a:rPr>
            <a:t>Spring Data </a:t>
          </a:r>
          <a:r>
            <a:rPr lang="en-US" altLang="zh-CN" sz="1700" b="1" kern="1200" dirty="0" err="1" smtClean="0">
              <a:latin typeface="微软雅黑" pitchFamily="34" charset="-122"/>
              <a:ea typeface="微软雅黑" pitchFamily="34" charset="-122"/>
            </a:rPr>
            <a:t>MongoDB</a:t>
          </a:r>
          <a:endParaRPr lang="en-US" altLang="en-US" sz="1700" b="1" kern="1200" dirty="0" smtClean="0">
            <a:latin typeface="微软雅黑" pitchFamily="34" charset="-122"/>
            <a:ea typeface="微软雅黑" pitchFamily="34" charset="-122"/>
          </a:endParaRPr>
        </a:p>
      </dsp:txBody>
      <dsp:txXfrm rot="10800000">
        <a:off x="1145972" y="1972783"/>
        <a:ext cx="4053840" cy="499571"/>
      </dsp:txXfrm>
    </dsp:sp>
    <dsp:sp modelId="{BFEE2F0E-78E3-422F-A01B-835564D2E4A5}">
      <dsp:nvSpPr>
        <dsp:cNvPr id="0" name=""/>
        <dsp:cNvSpPr/>
      </dsp:nvSpPr>
      <dsp:spPr>
        <a:xfrm>
          <a:off x="896187" y="1946770"/>
          <a:ext cx="499571" cy="499571"/>
        </a:xfrm>
        <a:prstGeom prst="ellipse">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6881DD-F962-42FB-8EAE-100DAB40CCC7}">
      <dsp:nvSpPr>
        <dsp:cNvPr id="0" name=""/>
        <dsp:cNvSpPr/>
      </dsp:nvSpPr>
      <dsp:spPr>
        <a:xfrm rot="10800000">
          <a:off x="1145972" y="2595468"/>
          <a:ext cx="4053840" cy="499571"/>
        </a:xfrm>
        <a:prstGeom prst="homePlat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总结</a:t>
          </a:r>
          <a:endParaRPr lang="en-US" altLang="en-US" sz="1700" b="1" kern="1200" dirty="0" smtClean="0">
            <a:latin typeface="微软雅黑" pitchFamily="34" charset="-122"/>
            <a:ea typeface="微软雅黑" pitchFamily="34" charset="-122"/>
          </a:endParaRPr>
        </a:p>
      </dsp:txBody>
      <dsp:txXfrm rot="10800000">
        <a:off x="1145972" y="2595468"/>
        <a:ext cx="4053840" cy="499571"/>
      </dsp:txXfrm>
    </dsp:sp>
    <dsp:sp modelId="{178A3820-9909-4141-92D4-B0581FB17237}">
      <dsp:nvSpPr>
        <dsp:cNvPr id="0" name=""/>
        <dsp:cNvSpPr/>
      </dsp:nvSpPr>
      <dsp:spPr>
        <a:xfrm>
          <a:off x="896187" y="2595468"/>
          <a:ext cx="499571" cy="499571"/>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A0F512-3764-439D-B6EB-357E22584DB0}">
      <dsp:nvSpPr>
        <dsp:cNvPr id="0" name=""/>
        <dsp:cNvSpPr/>
      </dsp:nvSpPr>
      <dsp:spPr>
        <a:xfrm rot="10800000">
          <a:off x="1145972" y="3244165"/>
          <a:ext cx="4053840" cy="499571"/>
        </a:xfrm>
        <a:prstGeom prst="homePlate">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97" tIns="64770" rIns="120904" bIns="6477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    参考资料及附录    </a:t>
          </a:r>
          <a:endParaRPr lang="en-US" altLang="en-US" sz="1700" b="1" kern="1200" dirty="0" smtClean="0">
            <a:latin typeface="微软雅黑" pitchFamily="34" charset="-122"/>
            <a:ea typeface="微软雅黑" pitchFamily="34" charset="-122"/>
          </a:endParaRPr>
        </a:p>
      </dsp:txBody>
      <dsp:txXfrm rot="10800000">
        <a:off x="1145972" y="3244165"/>
        <a:ext cx="4053840" cy="499571"/>
      </dsp:txXfrm>
    </dsp:sp>
    <dsp:sp modelId="{AA1966AE-051E-4F07-8EBF-FE287E341AB9}">
      <dsp:nvSpPr>
        <dsp:cNvPr id="0" name=""/>
        <dsp:cNvSpPr/>
      </dsp:nvSpPr>
      <dsp:spPr>
        <a:xfrm>
          <a:off x="896187" y="3244165"/>
          <a:ext cx="499571" cy="499571"/>
        </a:xfrm>
        <a:prstGeom prst="ellipse">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EBC35-F1F2-449C-9CB8-1158AC28E1A6}" type="datetimeFigureOut">
              <a:rPr lang="zh-CN" altLang="en-US" smtClean="0"/>
              <a:pPr/>
              <a:t>2015-3-30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AC154-EBA4-4201-8D11-470503F49E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59AC154-EBA4-4201-8D11-470503F49E5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zh-CN" altLang="en-US" sz="1200" dirty="0" smtClean="0"/>
              <a:t>有时我们在查询某个实体的时候，给定的条件是不固定的，这是我们就需要动态构建相应的查询语句，我们可以通过</a:t>
            </a:r>
            <a:r>
              <a:rPr lang="en-US" altLang="zh-CN" sz="1200" dirty="0" smtClean="0"/>
              <a:t>Criteria</a:t>
            </a:r>
            <a:r>
              <a:rPr lang="zh-CN" altLang="en-US" sz="1200" dirty="0" smtClean="0"/>
              <a:t>接口查询。在</a:t>
            </a:r>
            <a:r>
              <a:rPr lang="en-US" altLang="zh-CN" sz="1200" dirty="0" smtClean="0"/>
              <a:t>Spring data JPA</a:t>
            </a:r>
            <a:r>
              <a:rPr lang="zh-CN" altLang="en-US" sz="1200" dirty="0" smtClean="0"/>
              <a:t>中相应的接口是</a:t>
            </a:r>
            <a:r>
              <a:rPr lang="en-US" altLang="zh-CN" sz="1200" dirty="0" err="1" smtClean="0"/>
              <a:t>JpaSpecificationExecutor</a:t>
            </a:r>
            <a:r>
              <a:rPr lang="zh-CN" altLang="en-US" sz="1200" dirty="0" smtClean="0"/>
              <a:t>，这个接口基本是围绕着</a:t>
            </a:r>
            <a:r>
              <a:rPr lang="en-US" altLang="zh-CN" sz="1200" dirty="0" smtClean="0"/>
              <a:t>Specification</a:t>
            </a:r>
            <a:r>
              <a:rPr lang="zh-CN" altLang="en-US" sz="1200" dirty="0" smtClean="0"/>
              <a:t>接口来定义的。</a:t>
            </a:r>
            <a:r>
              <a:rPr lang="en-US" altLang="zh-CN" sz="1200" dirty="0" smtClean="0"/>
              <a:t>Specification</a:t>
            </a:r>
            <a:r>
              <a:rPr lang="zh-CN" altLang="en-US" sz="1200" dirty="0" smtClean="0"/>
              <a:t>接口中只定义了如下一个方法：</a:t>
            </a:r>
            <a:endParaRPr lang="en-US" altLang="zh-CN" sz="1200" dirty="0" smtClean="0"/>
          </a:p>
          <a:p>
            <a:r>
              <a:rPr lang="en-US" altLang="zh-CN" sz="1200" dirty="0" smtClean="0"/>
              <a:t>Predicate </a:t>
            </a:r>
            <a:r>
              <a:rPr lang="en-US" altLang="zh-CN" sz="1200" dirty="0" err="1" smtClean="0"/>
              <a:t>toPredicate</a:t>
            </a:r>
            <a:r>
              <a:rPr lang="en-US" altLang="zh-CN" sz="1200" dirty="0" smtClean="0"/>
              <a:t>(Root&lt;T&gt; root, </a:t>
            </a:r>
            <a:r>
              <a:rPr lang="en-US" altLang="zh-CN" sz="1200" dirty="0" err="1" smtClean="0"/>
              <a:t>CriteriaQuery</a:t>
            </a:r>
            <a:r>
              <a:rPr lang="en-US" altLang="zh-CN" sz="1200" dirty="0" smtClean="0"/>
              <a:t>&lt;?&gt; query, </a:t>
            </a:r>
            <a:r>
              <a:rPr lang="en-US" altLang="zh-CN" sz="1200" dirty="0" err="1" smtClean="0"/>
              <a:t>CriteriaBuilder</a:t>
            </a:r>
            <a:r>
              <a:rPr lang="en-US" altLang="zh-CN" sz="1200" dirty="0" smtClean="0"/>
              <a:t> </a:t>
            </a:r>
            <a:r>
              <a:rPr lang="en-US" altLang="zh-CN" sz="1200" dirty="0" err="1" smtClean="0"/>
              <a:t>cb</a:t>
            </a:r>
            <a:r>
              <a:rPr lang="en-US" altLang="zh-CN" sz="1200" dirty="0" smtClean="0"/>
              <a:t>);</a:t>
            </a:r>
          </a:p>
          <a:p>
            <a:r>
              <a:rPr lang="zh-CN" altLang="en-US" sz="1200" dirty="0" smtClean="0"/>
              <a:t>我们只需要重写这个方法即可。</a:t>
            </a:r>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defRPr/>
            </a:pPr>
            <a:r>
              <a:rPr lang="zh-CN" altLang="en-US" dirty="0" smtClean="0"/>
              <a:t>持久化步骤</a:t>
            </a:r>
            <a:endParaRPr lang="en-US" altLang="zh-CN" dirty="0" smtClean="0"/>
          </a:p>
          <a:p>
            <a:pPr marL="342900" indent="-342900">
              <a:buFont typeface="+mj-ea"/>
              <a:buAutoNum type="circleNumDbPlain"/>
            </a:pPr>
            <a:r>
              <a:rPr lang="zh-CN" altLang="zh-CN" sz="1200" dirty="0" smtClean="0">
                <a:latin typeface="宋体" charset="-122"/>
                <a:ea typeface="宋体" charset="-122"/>
              </a:rPr>
              <a:t>创建</a:t>
            </a:r>
            <a:r>
              <a:rPr lang="en-US" altLang="zh-CN" sz="1200" dirty="0" smtClean="0">
                <a:latin typeface="宋体" charset="-122"/>
                <a:ea typeface="宋体" charset="-122"/>
              </a:rPr>
              <a:t>SqlMapConfig.xml,</a:t>
            </a:r>
            <a:r>
              <a:rPr lang="zh-CN" altLang="en-US" sz="1200" dirty="0" smtClean="0">
                <a:latin typeface="宋体" charset="-122"/>
                <a:ea typeface="宋体" charset="-122"/>
              </a:rPr>
              <a:t>配置</a:t>
            </a:r>
            <a:r>
              <a:rPr lang="en-US" altLang="zh-CN" sz="1200" dirty="0" err="1" smtClean="0">
                <a:latin typeface="宋体" charset="-122"/>
                <a:ea typeface="宋体" charset="-122"/>
              </a:rPr>
              <a:t>Mybatis</a:t>
            </a:r>
            <a:r>
              <a:rPr lang="zh-CN" altLang="en-US" sz="1200" dirty="0" smtClean="0">
                <a:latin typeface="宋体" charset="-122"/>
                <a:ea typeface="宋体" charset="-122"/>
              </a:rPr>
              <a:t>全局配置</a:t>
            </a:r>
            <a:endParaRPr lang="en-US" altLang="zh-CN" sz="1200" dirty="0" smtClean="0">
              <a:latin typeface="宋体" charset="-122"/>
              <a:ea typeface="宋体" charset="-122"/>
            </a:endParaRPr>
          </a:p>
          <a:p>
            <a:pPr marL="342900" indent="-342900">
              <a:buFont typeface="+mj-ea"/>
              <a:buAutoNum type="circleNumDbPlain"/>
            </a:pPr>
            <a:r>
              <a:rPr lang="zh-CN" altLang="zh-CN" sz="1200" dirty="0" smtClean="0">
                <a:latin typeface="宋体" charset="-122"/>
                <a:ea typeface="宋体" charset="-122"/>
              </a:rPr>
              <a:t>创建</a:t>
            </a:r>
            <a:r>
              <a:rPr lang="en-US" altLang="zh-CN" sz="1200" dirty="0" err="1" smtClean="0">
                <a:latin typeface="宋体" charset="-122"/>
                <a:ea typeface="宋体" charset="-122"/>
              </a:rPr>
              <a:t>SqlSessionFactory</a:t>
            </a:r>
            <a:r>
              <a:rPr lang="zh-CN" altLang="en-US" sz="1200" dirty="0" smtClean="0">
                <a:latin typeface="宋体" charset="-122"/>
                <a:ea typeface="宋体" charset="-122"/>
              </a:rPr>
              <a:t>。</a:t>
            </a:r>
            <a:endParaRPr lang="zh-CN" altLang="zh-CN" sz="1200" dirty="0" smtClean="0">
              <a:latin typeface="宋体" charset="-122"/>
              <a:ea typeface="宋体" charset="-122"/>
            </a:endParaRPr>
          </a:p>
          <a:p>
            <a:pPr marL="342900" indent="-342900">
              <a:buFont typeface="+mj-ea"/>
              <a:buAutoNum type="circleNumDbPlain"/>
            </a:pPr>
            <a:r>
              <a:rPr lang="zh-CN" altLang="en-US" sz="1200" dirty="0" smtClean="0">
                <a:latin typeface="宋体" charset="-122"/>
                <a:ea typeface="宋体" charset="-122"/>
              </a:rPr>
              <a:t>从 </a:t>
            </a:r>
            <a:r>
              <a:rPr lang="en-US" altLang="zh-CN" sz="1200" dirty="0" err="1" smtClean="0">
                <a:latin typeface="宋体" charset="-122"/>
                <a:ea typeface="宋体" charset="-122"/>
              </a:rPr>
              <a:t>SqlSessionFactory</a:t>
            </a:r>
            <a:r>
              <a:rPr lang="en-US" altLang="zh-CN" sz="1200" dirty="0" smtClean="0">
                <a:latin typeface="宋体" charset="-122"/>
                <a:ea typeface="宋体" charset="-122"/>
              </a:rPr>
              <a:t> </a:t>
            </a:r>
            <a:r>
              <a:rPr lang="zh-CN" altLang="en-US" sz="1200" dirty="0" smtClean="0">
                <a:latin typeface="宋体" charset="-122"/>
                <a:ea typeface="宋体" charset="-122"/>
              </a:rPr>
              <a:t>中获取 </a:t>
            </a:r>
            <a:r>
              <a:rPr lang="en-US" altLang="zh-CN" sz="1200" dirty="0" err="1" smtClean="0">
                <a:latin typeface="宋体" charset="-122"/>
                <a:ea typeface="宋体" charset="-122"/>
              </a:rPr>
              <a:t>SqlSession</a:t>
            </a:r>
            <a:r>
              <a:rPr lang="zh-CN" altLang="en-US" sz="1200" dirty="0" smtClean="0">
                <a:latin typeface="宋体" charset="-122"/>
                <a:ea typeface="宋体" charset="-122"/>
              </a:rPr>
              <a:t>。</a:t>
            </a:r>
            <a:endParaRPr lang="zh-CN" altLang="zh-CN" sz="1200" dirty="0" smtClean="0">
              <a:latin typeface="宋体" charset="-122"/>
              <a:ea typeface="宋体" charset="-122"/>
            </a:endParaRPr>
          </a:p>
          <a:p>
            <a:pPr marL="342900" indent="-342900">
              <a:buFont typeface="+mj-ea"/>
              <a:buAutoNum type="circleNumDbPlain"/>
            </a:pPr>
            <a:r>
              <a:rPr lang="zh-CN" altLang="zh-CN" sz="1200" dirty="0" smtClean="0">
                <a:latin typeface="宋体" charset="-122"/>
                <a:ea typeface="宋体" charset="-122"/>
              </a:rPr>
              <a:t>创建</a:t>
            </a:r>
            <a:r>
              <a:rPr lang="zh-CN" altLang="en-US" sz="1200" dirty="0" smtClean="0">
                <a:latin typeface="宋体" charset="-122"/>
                <a:ea typeface="宋体" charset="-122"/>
              </a:rPr>
              <a:t>映射器</a:t>
            </a:r>
            <a:r>
              <a:rPr lang="en-US" altLang="zh-CN" sz="1200" dirty="0" smtClean="0">
                <a:latin typeface="宋体" charset="-122"/>
                <a:ea typeface="宋体" charset="-122"/>
              </a:rPr>
              <a:t>,</a:t>
            </a:r>
            <a:r>
              <a:rPr lang="zh-CN" altLang="en-US" sz="1200" dirty="0" smtClean="0">
                <a:latin typeface="宋体" charset="-122"/>
                <a:ea typeface="宋体" charset="-122"/>
              </a:rPr>
              <a:t>将方法与</a:t>
            </a:r>
            <a:r>
              <a:rPr lang="en-US" altLang="zh-CN" sz="1200" dirty="0" smtClean="0">
                <a:latin typeface="宋体" charset="-122"/>
                <a:ea typeface="宋体" charset="-122"/>
              </a:rPr>
              <a:t>SQL</a:t>
            </a:r>
            <a:r>
              <a:rPr lang="zh-CN" altLang="en-US" sz="1200" dirty="0" smtClean="0">
                <a:latin typeface="宋体" charset="-122"/>
                <a:ea typeface="宋体" charset="-122"/>
              </a:rPr>
              <a:t>语句进行</a:t>
            </a:r>
            <a:r>
              <a:rPr lang="zh-CN" altLang="zh-CN" sz="1200" dirty="0" smtClean="0">
                <a:latin typeface="宋体" charset="-122"/>
                <a:ea typeface="宋体" charset="-122"/>
              </a:rPr>
              <a:t>一一映射</a:t>
            </a:r>
            <a:r>
              <a:rPr lang="zh-CN" altLang="en-US" sz="1200" dirty="0" smtClean="0">
                <a:latin typeface="宋体" charset="-122"/>
                <a:ea typeface="宋体" charset="-122"/>
              </a:rPr>
              <a:t>。</a:t>
            </a:r>
            <a:endParaRPr lang="en-US" altLang="zh-CN" sz="1200" dirty="0" smtClean="0">
              <a:latin typeface="宋体" charset="-122"/>
              <a:ea typeface="宋体" charset="-122"/>
            </a:endParaRPr>
          </a:p>
          <a:p>
            <a:pPr marL="342900" indent="-342900">
              <a:buFont typeface="+mj-ea"/>
              <a:buAutoNum type="circleNumDbPlain"/>
            </a:pPr>
            <a:r>
              <a:rPr lang="zh-CN" altLang="en-US" sz="1200" dirty="0" smtClean="0">
                <a:latin typeface="宋体" charset="-122"/>
                <a:ea typeface="宋体" charset="-122"/>
              </a:rPr>
              <a:t>通过</a:t>
            </a:r>
            <a:r>
              <a:rPr lang="en-US" altLang="zh-CN" sz="1200" dirty="0" err="1" smtClean="0">
                <a:latin typeface="宋体" charset="-122"/>
                <a:ea typeface="宋体" charset="-122"/>
              </a:rPr>
              <a:t>SqlSession</a:t>
            </a:r>
            <a:r>
              <a:rPr lang="zh-CN" altLang="en-US" sz="1200" dirty="0" smtClean="0">
                <a:latin typeface="宋体" charset="-122"/>
                <a:ea typeface="宋体" charset="-122"/>
              </a:rPr>
              <a:t>获取映射器，通过调用其方法进行数据库持久化操作。</a:t>
            </a:r>
            <a:endParaRPr lang="en-US" altLang="zh-CN" sz="1200" dirty="0" smtClean="0">
              <a:latin typeface="宋体" charset="-122"/>
              <a:ea typeface="宋体" charset="-122"/>
            </a:endParaRPr>
          </a:p>
          <a:p>
            <a:pPr marL="342900" indent="-342900">
              <a:buFont typeface="+mj-ea"/>
              <a:buAutoNum type="circleNumDbPlain"/>
            </a:pPr>
            <a:endParaRPr lang="en-US" altLang="zh-CN" sz="1200" dirty="0" smtClean="0">
              <a:latin typeface="宋体" charset="-122"/>
              <a:ea typeface="宋体" charset="-122"/>
            </a:endParaRPr>
          </a:p>
          <a:p>
            <a:pPr marL="342900" indent="-342900">
              <a:buFont typeface="+mj-ea"/>
              <a:buAutoNum type="circleNumDbPlain"/>
            </a:pPr>
            <a:endParaRPr lang="en-US" altLang="zh-CN" sz="1200" dirty="0" smtClean="0">
              <a:latin typeface="宋体" charset="-122"/>
              <a:ea typeface="宋体" charset="-122"/>
            </a:endParaRPr>
          </a:p>
          <a:p>
            <a:pPr marL="342900" indent="-342900">
              <a:buFont typeface="+mj-ea"/>
              <a:buAutoNum type="circleNumDbPlain"/>
            </a:pPr>
            <a:endParaRPr lang="en-US" altLang="zh-CN" sz="1200" dirty="0" smtClean="0">
              <a:latin typeface="宋体" charset="-122"/>
              <a:ea typeface="宋体" charset="-122"/>
            </a:endParaRPr>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CachingExecutor</a:t>
            </a:r>
            <a:r>
              <a:rPr lang="en-US" altLang="zh-CN" sz="1200" dirty="0" smtClean="0"/>
              <a:t>: </a:t>
            </a:r>
            <a:r>
              <a:rPr lang="zh-CN" altLang="en-US" sz="1200" dirty="0" smtClean="0"/>
              <a:t>二级缓存执行器，使用 </a:t>
            </a:r>
            <a:r>
              <a:rPr lang="en-US" altLang="zh-CN" sz="1200" dirty="0" smtClean="0"/>
              <a:t>delegate</a:t>
            </a:r>
            <a:r>
              <a:rPr lang="zh-CN" altLang="en-US" sz="1200" dirty="0" smtClean="0"/>
              <a:t>机制。其委托执行的类是 </a:t>
            </a:r>
            <a:r>
              <a:rPr lang="en-US" altLang="zh-CN" sz="1200" dirty="0" err="1" smtClean="0"/>
              <a:t>BaseExcutor</a:t>
            </a:r>
            <a:r>
              <a:rPr lang="zh-CN" altLang="en-US" sz="1200" dirty="0" smtClean="0"/>
              <a:t>。 当无法从二级缓存获取数据时，同样需要从 </a:t>
            </a:r>
            <a:r>
              <a:rPr lang="en-US" altLang="zh-CN" sz="1200" dirty="0" smtClean="0"/>
              <a:t>DB </a:t>
            </a:r>
            <a:r>
              <a:rPr lang="zh-CN" altLang="en-US" sz="1200" dirty="0" smtClean="0"/>
              <a:t>中进行查询，于是在这里可以直接委托给 </a:t>
            </a:r>
            <a:r>
              <a:rPr lang="en-US" altLang="zh-CN" sz="1200" dirty="0" err="1" smtClean="0"/>
              <a:t>BaseExcutor</a:t>
            </a:r>
            <a:r>
              <a:rPr lang="en-US" altLang="zh-CN" sz="1200" dirty="0" smtClean="0"/>
              <a:t> </a:t>
            </a:r>
            <a:r>
              <a:rPr lang="zh-CN" altLang="en-US" sz="1200" dirty="0" smtClean="0"/>
              <a:t>进行查询。其大概流程为：从二级缓存中进行查询 </a:t>
            </a:r>
            <a:r>
              <a:rPr lang="en-US" altLang="zh-CN" sz="1200" dirty="0" smtClean="0"/>
              <a:t>-&gt; </a:t>
            </a:r>
            <a:r>
              <a:rPr lang="zh-CN" altLang="en-US" sz="1200" dirty="0" smtClean="0"/>
              <a:t>如果缓存中没有，委托给 </a:t>
            </a:r>
            <a:r>
              <a:rPr lang="en-US" altLang="zh-CN" sz="1200" dirty="0" err="1" smtClean="0"/>
              <a:t>BaseExecutor</a:t>
            </a:r>
            <a:r>
              <a:rPr lang="en-US" altLang="zh-CN" sz="1200" dirty="0" smtClean="0"/>
              <a:t> -&gt; </a:t>
            </a:r>
            <a:r>
              <a:rPr lang="zh-CN" altLang="en-US" sz="1200" dirty="0" smtClean="0"/>
              <a:t>进入一级缓存中查询 </a:t>
            </a:r>
            <a:r>
              <a:rPr lang="en-US" altLang="zh-CN" sz="1200" dirty="0" smtClean="0"/>
              <a:t>-&gt; </a:t>
            </a:r>
            <a:r>
              <a:rPr lang="zh-CN" altLang="en-US" sz="1200" dirty="0" smtClean="0"/>
              <a:t>如果也没有</a:t>
            </a:r>
            <a:r>
              <a:rPr lang="en-US" altLang="zh-CN" sz="1200" dirty="0" smtClean="0"/>
              <a:t> -&gt; </a:t>
            </a:r>
            <a:r>
              <a:rPr lang="zh-CN" altLang="en-US" sz="1200" dirty="0" smtClean="0"/>
              <a:t>则执行 </a:t>
            </a:r>
            <a:r>
              <a:rPr lang="en-US" altLang="zh-CN" sz="1200" dirty="0" smtClean="0"/>
              <a:t>JDBC </a:t>
            </a:r>
            <a:r>
              <a:rPr lang="zh-CN" altLang="en-US" sz="1200" dirty="0" smtClean="0"/>
              <a:t>查询。</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defRPr/>
            </a:pPr>
            <a:r>
              <a:rPr lang="en-US" altLang="zh-CN" sz="1200" dirty="0" smtClean="0"/>
              <a:t>Spring Data</a:t>
            </a:r>
            <a:r>
              <a:rPr lang="zh-CN" altLang="en-US" sz="1200" dirty="0" smtClean="0"/>
              <a:t>提供了基于持久化层面的统一接口</a:t>
            </a:r>
            <a:r>
              <a:rPr lang="en-US" altLang="zh-CN" sz="1200" dirty="0" smtClean="0"/>
              <a:t>Repository</a:t>
            </a:r>
            <a:r>
              <a:rPr lang="zh-CN" altLang="en-US" sz="1200" dirty="0" smtClean="0"/>
              <a:t>（资源库）以及对持久化存储的实现。这个叫法就类似于我们通常所说的</a:t>
            </a:r>
            <a:r>
              <a:rPr lang="en-US" altLang="zh-CN" sz="1200" dirty="0" smtClean="0"/>
              <a:t>DAO</a:t>
            </a:r>
            <a:r>
              <a:rPr lang="zh-CN" altLang="en-US" sz="1200" dirty="0" smtClean="0"/>
              <a:t>。</a:t>
            </a:r>
            <a:r>
              <a:rPr lang="en-US" altLang="zh-CN" sz="1200" dirty="0" smtClean="0"/>
              <a:t>Spring Data</a:t>
            </a:r>
            <a:r>
              <a:rPr lang="zh-CN" altLang="en-US" sz="1200" dirty="0" smtClean="0"/>
              <a:t>给我们提供几个</a:t>
            </a:r>
            <a:r>
              <a:rPr lang="en-US" altLang="zh-CN" sz="1200" dirty="0" smtClean="0"/>
              <a:t>Repository</a:t>
            </a:r>
            <a:r>
              <a:rPr lang="zh-CN" altLang="en-US" sz="1200" dirty="0" smtClean="0"/>
              <a:t>，基础的</a:t>
            </a:r>
            <a:r>
              <a:rPr lang="en-US" altLang="zh-CN" sz="1200" dirty="0" smtClean="0"/>
              <a:t>Repository</a:t>
            </a:r>
            <a:r>
              <a:rPr lang="zh-CN" altLang="en-US" sz="1200" dirty="0" smtClean="0"/>
              <a:t>提供了最基本的数据访问功能，其几个子接口则扩展了一些功能： </a:t>
            </a:r>
            <a:endParaRPr lang="en-US" altLang="zh-CN" sz="1200" dirty="0" smtClean="0"/>
          </a:p>
          <a:p>
            <a:pPr marL="342900" indent="-342900">
              <a:buFont typeface="+mj-ea"/>
              <a:buAutoNum type="circleNumDbPlain"/>
              <a:defRPr/>
            </a:pPr>
            <a:r>
              <a:rPr lang="en-US" altLang="zh-CN" sz="1200" dirty="0" err="1" smtClean="0"/>
              <a:t>CrudRepository</a:t>
            </a:r>
            <a:r>
              <a:rPr lang="zh-CN" altLang="en-US" sz="1200" dirty="0" smtClean="0"/>
              <a:t>： 继承</a:t>
            </a:r>
            <a:r>
              <a:rPr lang="en-US" altLang="zh-CN" sz="1200" dirty="0" smtClean="0"/>
              <a:t>Repository</a:t>
            </a:r>
            <a:r>
              <a:rPr lang="zh-CN" altLang="en-US" sz="1200" dirty="0" smtClean="0"/>
              <a:t>，实现了一组</a:t>
            </a:r>
            <a:r>
              <a:rPr lang="en-US" altLang="zh-CN" sz="1200" dirty="0" smtClean="0"/>
              <a:t>CRUD</a:t>
            </a:r>
            <a:r>
              <a:rPr lang="zh-CN" altLang="en-US" sz="1200" dirty="0" smtClean="0"/>
              <a:t>相关的方法。</a:t>
            </a:r>
            <a:endParaRPr lang="en-US" altLang="zh-CN" sz="1200" dirty="0" smtClean="0"/>
          </a:p>
          <a:p>
            <a:pPr marL="342900" lvl="0" indent="-342900">
              <a:buFont typeface="+mj-ea"/>
              <a:buAutoNum type="circleNumDbPlain"/>
              <a:defRPr/>
            </a:pPr>
            <a:r>
              <a:rPr lang="en-US" altLang="zh-CN" sz="1200" dirty="0" err="1" smtClean="0"/>
              <a:t>PagingAndSortingRepository</a:t>
            </a:r>
            <a:r>
              <a:rPr lang="zh-CN" altLang="en-US" sz="1200" dirty="0" smtClean="0"/>
              <a:t>： 继承</a:t>
            </a:r>
            <a:r>
              <a:rPr lang="en-US" altLang="zh-CN" sz="1200" dirty="0" err="1" smtClean="0"/>
              <a:t>CrudRepository</a:t>
            </a:r>
            <a:r>
              <a:rPr lang="zh-CN" altLang="en-US" sz="1200" dirty="0" smtClean="0"/>
              <a:t>，实现了一组分页排序相关的方法。</a:t>
            </a:r>
            <a:endParaRPr lang="en-US" altLang="zh-CN" sz="1200" dirty="0" smtClean="0"/>
          </a:p>
          <a:p>
            <a:pPr marL="342900" lvl="0" indent="-342900">
              <a:buFont typeface="+mj-ea"/>
              <a:buAutoNum type="circleNumDbPlain"/>
              <a:defRPr/>
            </a:pPr>
            <a:r>
              <a:rPr lang="en-US" altLang="zh-CN" sz="1200" dirty="0" err="1" smtClean="0"/>
              <a:t>JpaRepository</a:t>
            </a:r>
            <a:r>
              <a:rPr lang="zh-CN" altLang="en-US" sz="1200" dirty="0" smtClean="0"/>
              <a:t>： 继承</a:t>
            </a:r>
            <a:r>
              <a:rPr lang="en-US" altLang="zh-CN" sz="1200" dirty="0" err="1" smtClean="0"/>
              <a:t>PagingAndSortingRepository</a:t>
            </a:r>
            <a:r>
              <a:rPr lang="zh-CN" altLang="en-US" sz="1200" dirty="0" smtClean="0"/>
              <a:t>，实现一组</a:t>
            </a:r>
            <a:r>
              <a:rPr lang="en-US" altLang="zh-CN" sz="1200" dirty="0" smtClean="0"/>
              <a:t>JPA</a:t>
            </a:r>
            <a:r>
              <a:rPr lang="zh-CN" altLang="en-US" sz="1200" dirty="0" smtClean="0"/>
              <a:t>规范相关的方法 。</a:t>
            </a:r>
            <a:endParaRPr lang="en-US" altLang="zh-CN" sz="1200" dirty="0" smtClean="0"/>
          </a:p>
          <a:p>
            <a:pPr marL="342900" lvl="0" indent="-342900">
              <a:buFont typeface="+mj-ea"/>
              <a:buAutoNum type="circleNumDbPlain"/>
              <a:defRPr/>
            </a:pPr>
            <a:r>
              <a:rPr lang="en-US" altLang="zh-CN" sz="1200" dirty="0" err="1" smtClean="0"/>
              <a:t>JpaSpecificationExecutor</a:t>
            </a:r>
            <a:r>
              <a:rPr lang="zh-CN" altLang="en-US" sz="1200" dirty="0" smtClean="0"/>
              <a:t>： 比较特殊，不属于</a:t>
            </a:r>
            <a:r>
              <a:rPr lang="en-US" altLang="zh-CN" sz="1200" dirty="0" smtClean="0"/>
              <a:t>Repository</a:t>
            </a:r>
            <a:r>
              <a:rPr lang="zh-CN" altLang="en-US" sz="1200" dirty="0" smtClean="0"/>
              <a:t>体系，实现一组</a:t>
            </a:r>
            <a:r>
              <a:rPr lang="en-US" altLang="zh-CN" sz="1200" dirty="0" smtClean="0"/>
              <a:t>JPA Criteria</a:t>
            </a:r>
            <a:r>
              <a:rPr lang="zh-CN" altLang="en-US" sz="1200" dirty="0" smtClean="0"/>
              <a:t>查询相关的方法。</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342900" indent="-342900">
              <a:buFont typeface="+mj-ea"/>
              <a:buAutoNum type="circleNumDbPlain"/>
            </a:pPr>
            <a:r>
              <a:rPr lang="zh-CN" altLang="en-US" sz="1200" dirty="0" smtClean="0">
                <a:latin typeface="宋体" charset="-122"/>
                <a:ea typeface="宋体" charset="-122"/>
              </a:rPr>
              <a:t>创建</a:t>
            </a:r>
            <a:r>
              <a:rPr lang="en-US" altLang="zh-CN" sz="1200" dirty="0" err="1" smtClean="0">
                <a:latin typeface="宋体" charset="-122"/>
                <a:ea typeface="宋体" charset="-122"/>
              </a:rPr>
              <a:t>MongoTemplate</a:t>
            </a:r>
            <a:endParaRPr lang="en-US" altLang="zh-CN" sz="1200" dirty="0" smtClean="0">
              <a:latin typeface="宋体" charset="-122"/>
              <a:ea typeface="宋体" charset="-122"/>
            </a:endParaRPr>
          </a:p>
          <a:p>
            <a:pPr marL="342900" indent="-342900">
              <a:buFont typeface="+mj-ea"/>
              <a:buAutoNum type="circleNumDbPlain"/>
            </a:pPr>
            <a:r>
              <a:rPr lang="zh-CN" altLang="en-US" sz="1200" dirty="0" smtClean="0">
                <a:latin typeface="宋体" charset="-122"/>
                <a:ea typeface="宋体" charset="-122"/>
              </a:rPr>
              <a:t>从</a:t>
            </a:r>
            <a:r>
              <a:rPr lang="en-US" altLang="zh-CN" sz="1200" dirty="0" err="1" smtClean="0">
                <a:latin typeface="宋体" charset="-122"/>
                <a:ea typeface="宋体" charset="-122"/>
              </a:rPr>
              <a:t>MongoTemplate</a:t>
            </a:r>
            <a:r>
              <a:rPr lang="zh-CN" altLang="en-US" sz="1200" dirty="0" smtClean="0">
                <a:latin typeface="宋体" charset="-122"/>
                <a:ea typeface="宋体" charset="-122"/>
              </a:rPr>
              <a:t>中获取</a:t>
            </a:r>
            <a:r>
              <a:rPr lang="en-US" altLang="zh-CN" sz="1200" dirty="0" err="1" smtClean="0">
                <a:latin typeface="宋体" charset="-122"/>
                <a:ea typeface="宋体" charset="-122"/>
              </a:rPr>
              <a:t>M</a:t>
            </a:r>
            <a:r>
              <a:rPr lang="en-US" altLang="zh-CN" sz="1200" dirty="0" err="1" smtClean="0"/>
              <a:t>ongoDbFactory</a:t>
            </a:r>
            <a:r>
              <a:rPr lang="en-US" altLang="zh-CN" sz="1200" dirty="0" smtClean="0"/>
              <a:t> </a:t>
            </a:r>
            <a:r>
              <a:rPr lang="zh-CN" altLang="en-US" sz="1200" dirty="0" smtClean="0">
                <a:latin typeface="宋体" charset="-122"/>
                <a:ea typeface="宋体" charset="-122"/>
              </a:rPr>
              <a:t>。</a:t>
            </a:r>
            <a:endParaRPr lang="zh-CN" altLang="zh-CN" sz="1200" dirty="0" smtClean="0">
              <a:latin typeface="宋体" charset="-122"/>
              <a:ea typeface="宋体" charset="-122"/>
            </a:endParaRPr>
          </a:p>
          <a:p>
            <a:pPr marL="342900" indent="-342900">
              <a:buFont typeface="+mj-ea"/>
              <a:buAutoNum type="circleNumDbPlain"/>
            </a:pPr>
            <a:r>
              <a:rPr lang="zh-CN" altLang="en-US" sz="1200" dirty="0" smtClean="0">
                <a:latin typeface="宋体" charset="-122"/>
                <a:ea typeface="宋体" charset="-122"/>
              </a:rPr>
              <a:t>从</a:t>
            </a:r>
            <a:r>
              <a:rPr lang="en-US" altLang="zh-CN" sz="1200" dirty="0" err="1" smtClean="0">
                <a:latin typeface="宋体" charset="-122"/>
                <a:ea typeface="宋体" charset="-122"/>
              </a:rPr>
              <a:t>M</a:t>
            </a:r>
            <a:r>
              <a:rPr lang="en-US" altLang="zh-CN" sz="1200" dirty="0" err="1" smtClean="0"/>
              <a:t>ongoDbFactory</a:t>
            </a:r>
            <a:r>
              <a:rPr lang="zh-CN" altLang="en-US" sz="1200" dirty="0" smtClean="0">
                <a:latin typeface="宋体" charset="-122"/>
                <a:ea typeface="宋体" charset="-122"/>
              </a:rPr>
              <a:t>中获取</a:t>
            </a:r>
            <a:r>
              <a:rPr lang="en-US" altLang="zh-CN" sz="1200" dirty="0" smtClean="0">
                <a:latin typeface="宋体" charset="-122"/>
                <a:ea typeface="宋体" charset="-122"/>
              </a:rPr>
              <a:t>Mongo</a:t>
            </a:r>
            <a:r>
              <a:rPr lang="zh-CN" altLang="en-US" sz="1200" dirty="0" smtClean="0">
                <a:latin typeface="宋体" charset="-122"/>
                <a:ea typeface="宋体" charset="-122"/>
              </a:rPr>
              <a:t>对象以得到</a:t>
            </a:r>
            <a:r>
              <a:rPr lang="en-US" altLang="zh-CN" sz="1200" dirty="0" err="1" smtClean="0">
                <a:latin typeface="宋体" charset="-122"/>
                <a:ea typeface="宋体" charset="-122"/>
              </a:rPr>
              <a:t>MongoDB</a:t>
            </a:r>
            <a:r>
              <a:rPr lang="zh-CN" altLang="en-US" sz="1200" dirty="0" smtClean="0">
                <a:latin typeface="宋体" charset="-122"/>
                <a:ea typeface="宋体" charset="-122"/>
              </a:rPr>
              <a:t>的连接。</a:t>
            </a:r>
            <a:endParaRPr lang="en-US" altLang="zh-CN" sz="1200" dirty="0" smtClean="0"/>
          </a:p>
          <a:p>
            <a:pPr marL="342900" indent="-342900">
              <a:buFont typeface="+mj-ea"/>
              <a:buAutoNum type="circleNumDbPlain"/>
            </a:pPr>
            <a:r>
              <a:rPr lang="zh-CN" altLang="en-US" sz="1200" dirty="0" smtClean="0">
                <a:latin typeface="宋体" charset="-122"/>
                <a:ea typeface="宋体" charset="-122"/>
              </a:rPr>
              <a:t>调用插入更新，其方法进行数据库持久化操作。</a:t>
            </a:r>
            <a:endParaRPr lang="en-US" altLang="zh-CN" sz="1200" dirty="0" smtClean="0">
              <a:latin typeface="宋体" charset="-122"/>
              <a:ea typeface="宋体" charset="-122"/>
            </a:endParaRPr>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59AC154-EBA4-4201-8D11-470503F49E5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342900" indent="-342900">
              <a:buFont typeface="+mj-ea"/>
              <a:buAutoNum type="circleNumDbPlain"/>
            </a:pPr>
            <a:r>
              <a:rPr lang="zh-CN" altLang="zh-CN" sz="1600" dirty="0" smtClean="0">
                <a:latin typeface="宋体" charset="-122"/>
                <a:ea typeface="宋体" charset="-122"/>
              </a:rPr>
              <a:t>创建</a:t>
            </a:r>
            <a:r>
              <a:rPr lang="en-US" altLang="zh-CN" sz="1600" dirty="0" smtClean="0">
                <a:latin typeface="宋体" charset="-122"/>
                <a:ea typeface="宋体" charset="-122"/>
              </a:rPr>
              <a:t>persistence.xml,</a:t>
            </a:r>
            <a:r>
              <a:rPr lang="zh-CN" altLang="zh-CN" sz="1600" dirty="0" smtClean="0">
                <a:latin typeface="宋体" charset="-122"/>
                <a:ea typeface="宋体" charset="-122"/>
              </a:rPr>
              <a:t>在这个文件中配置持久化单元</a:t>
            </a:r>
            <a:r>
              <a:rPr lang="en-US" altLang="zh-CN" sz="1600" dirty="0" smtClean="0">
                <a:latin typeface="宋体" charset="-122"/>
                <a:ea typeface="宋体" charset="-122"/>
              </a:rPr>
              <a:t>(Hibernate</a:t>
            </a:r>
            <a:r>
              <a:rPr lang="zh-CN" altLang="en-US" sz="1600" dirty="0" smtClean="0">
                <a:latin typeface="宋体" charset="-122"/>
                <a:ea typeface="宋体" charset="-122"/>
              </a:rPr>
              <a:t>中的</a:t>
            </a:r>
            <a:r>
              <a:rPr lang="en-US" altLang="zh-CN" sz="1600" dirty="0" err="1" smtClean="0">
                <a:latin typeface="宋体" charset="-122"/>
                <a:ea typeface="宋体" charset="-122"/>
              </a:rPr>
              <a:t>hibernate.cfg.xml</a:t>
            </a:r>
            <a:r>
              <a:rPr lang="en-US" altLang="zh-CN" sz="1600" dirty="0" smtClean="0">
                <a:latin typeface="宋体" charset="-122"/>
                <a:ea typeface="宋体" charset="-122"/>
              </a:rPr>
              <a:t>)</a:t>
            </a:r>
            <a:r>
              <a:rPr lang="zh-CN" altLang="en-US" sz="1600" dirty="0" smtClean="0">
                <a:latin typeface="宋体" charset="-122"/>
                <a:ea typeface="宋体" charset="-122"/>
              </a:rPr>
              <a:t>。</a:t>
            </a:r>
            <a:endParaRPr lang="zh-CN" altLang="zh-CN" sz="1600" dirty="0" smtClean="0">
              <a:latin typeface="宋体" charset="-122"/>
              <a:ea typeface="宋体" charset="-122"/>
            </a:endParaRPr>
          </a:p>
          <a:p>
            <a:pPr marL="800100" lvl="1" indent="-342900">
              <a:buFont typeface="Arial" pitchFamily="34" charset="0"/>
              <a:buChar char="•"/>
            </a:pPr>
            <a:r>
              <a:rPr lang="zh-CN" altLang="zh-CN" sz="1600" dirty="0" smtClean="0">
                <a:latin typeface="宋体" charset="-122"/>
                <a:ea typeface="宋体" charset="-122"/>
              </a:rPr>
              <a:t>需要指定跟哪个数据库进行交互</a:t>
            </a:r>
            <a:r>
              <a:rPr lang="en-US" altLang="zh-CN" sz="1600" dirty="0" smtClean="0">
                <a:latin typeface="宋体" charset="-122"/>
                <a:ea typeface="宋体" charset="-122"/>
              </a:rPr>
              <a:t>;</a:t>
            </a:r>
            <a:endParaRPr lang="zh-CN" altLang="zh-CN" sz="1600" dirty="0" smtClean="0">
              <a:latin typeface="宋体" charset="-122"/>
              <a:ea typeface="宋体" charset="-122"/>
            </a:endParaRPr>
          </a:p>
          <a:p>
            <a:pPr marL="800100" lvl="1" indent="-342900">
              <a:buFont typeface="Arial" pitchFamily="34" charset="0"/>
              <a:buChar char="•"/>
            </a:pPr>
            <a:r>
              <a:rPr lang="zh-CN" altLang="zh-CN" sz="1600" dirty="0" smtClean="0">
                <a:latin typeface="宋体" charset="-122"/>
                <a:ea typeface="宋体" charset="-122"/>
              </a:rPr>
              <a:t>需要指定</a:t>
            </a:r>
            <a:r>
              <a:rPr lang="en-US" altLang="zh-CN" sz="1600" dirty="0" smtClean="0">
                <a:latin typeface="宋体" charset="-122"/>
                <a:ea typeface="宋体" charset="-122"/>
              </a:rPr>
              <a:t>JPA</a:t>
            </a:r>
            <a:r>
              <a:rPr lang="zh-CN" altLang="zh-CN" sz="1600" dirty="0" smtClean="0">
                <a:latin typeface="宋体" charset="-122"/>
                <a:ea typeface="宋体" charset="-122"/>
              </a:rPr>
              <a:t>使用哪个持久化的框架</a:t>
            </a:r>
            <a:r>
              <a:rPr lang="en-US" altLang="zh-CN" sz="1600" dirty="0" smtClean="0">
                <a:latin typeface="宋体" charset="-122"/>
                <a:ea typeface="宋体" charset="-122"/>
              </a:rPr>
              <a:t>;(</a:t>
            </a:r>
            <a:r>
              <a:rPr lang="zh-CN" altLang="zh-CN" sz="1600" dirty="0" smtClean="0">
                <a:latin typeface="宋体" charset="-122"/>
                <a:ea typeface="宋体" charset="-122"/>
              </a:rPr>
              <a:t>因为他本身没有持久化能力</a:t>
            </a:r>
            <a:r>
              <a:rPr lang="en-US" altLang="zh-CN" sz="1600" dirty="0" smtClean="0">
                <a:latin typeface="宋体" charset="-122"/>
                <a:ea typeface="宋体" charset="-122"/>
              </a:rPr>
              <a:t>);</a:t>
            </a:r>
            <a:endParaRPr lang="zh-CN" altLang="zh-CN" sz="1600" dirty="0" smtClean="0">
              <a:latin typeface="宋体" charset="-122"/>
              <a:ea typeface="宋体" charset="-122"/>
            </a:endParaRPr>
          </a:p>
          <a:p>
            <a:pPr marL="342900" indent="-342900">
              <a:buFont typeface="+mj-ea"/>
              <a:buAutoNum type="circleNumDbPlain"/>
            </a:pPr>
            <a:r>
              <a:rPr lang="zh-CN" altLang="zh-CN" sz="1600" dirty="0" smtClean="0">
                <a:latin typeface="宋体" charset="-122"/>
                <a:ea typeface="宋体" charset="-122"/>
              </a:rPr>
              <a:t>创建</a:t>
            </a:r>
            <a:r>
              <a:rPr lang="en-US" altLang="zh-CN" sz="1600" dirty="0" err="1" smtClean="0">
                <a:latin typeface="宋体" charset="-122"/>
                <a:ea typeface="宋体" charset="-122"/>
              </a:rPr>
              <a:t>EntityManagerFactory</a:t>
            </a:r>
            <a:r>
              <a:rPr lang="en-US" altLang="zh-CN" sz="1600" dirty="0" smtClean="0">
                <a:latin typeface="宋体" charset="-122"/>
                <a:ea typeface="宋体" charset="-122"/>
              </a:rPr>
              <a:t>(Hibernate</a:t>
            </a:r>
            <a:r>
              <a:rPr lang="zh-CN" altLang="en-US" sz="1600" dirty="0" smtClean="0">
                <a:latin typeface="宋体" charset="-122"/>
                <a:ea typeface="宋体" charset="-122"/>
              </a:rPr>
              <a:t>中的</a:t>
            </a:r>
            <a:r>
              <a:rPr lang="en-US" altLang="zh-CN" sz="1600" dirty="0" err="1" smtClean="0">
                <a:latin typeface="宋体" charset="-122"/>
                <a:ea typeface="宋体" charset="-122"/>
              </a:rPr>
              <a:t>SessionFactory</a:t>
            </a:r>
            <a:r>
              <a:rPr lang="en-US" altLang="zh-CN" sz="1600" dirty="0" smtClean="0">
                <a:latin typeface="宋体" charset="-122"/>
                <a:ea typeface="宋体" charset="-122"/>
              </a:rPr>
              <a:t>)</a:t>
            </a:r>
            <a:r>
              <a:rPr lang="zh-CN" altLang="en-US" sz="1600" dirty="0" smtClean="0">
                <a:latin typeface="宋体" charset="-122"/>
                <a:ea typeface="宋体" charset="-122"/>
              </a:rPr>
              <a:t>。</a:t>
            </a:r>
            <a:endParaRPr lang="zh-CN" altLang="zh-CN" sz="1600" dirty="0" smtClean="0">
              <a:latin typeface="宋体" charset="-122"/>
              <a:ea typeface="宋体" charset="-122"/>
            </a:endParaRPr>
          </a:p>
          <a:p>
            <a:pPr marL="342900" indent="-342900">
              <a:buFont typeface="+mj-ea"/>
              <a:buAutoNum type="circleNumDbPlain"/>
            </a:pPr>
            <a:r>
              <a:rPr lang="zh-CN" altLang="zh-CN" sz="1600" dirty="0" smtClean="0">
                <a:latin typeface="宋体" charset="-122"/>
                <a:ea typeface="宋体" charset="-122"/>
              </a:rPr>
              <a:t>创建</a:t>
            </a:r>
            <a:r>
              <a:rPr lang="en-US" altLang="zh-CN" sz="1600" dirty="0" err="1" smtClean="0">
                <a:latin typeface="宋体" charset="-122"/>
                <a:ea typeface="宋体" charset="-122"/>
              </a:rPr>
              <a:t>EntityManager</a:t>
            </a:r>
            <a:r>
              <a:rPr lang="en-US" altLang="zh-CN" sz="1600" dirty="0" smtClean="0">
                <a:latin typeface="宋体" charset="-122"/>
                <a:ea typeface="宋体" charset="-122"/>
              </a:rPr>
              <a:t>(</a:t>
            </a:r>
            <a:r>
              <a:rPr lang="zh-CN" altLang="zh-CN" sz="1600" dirty="0" smtClean="0">
                <a:latin typeface="宋体" charset="-122"/>
                <a:ea typeface="宋体" charset="-122"/>
              </a:rPr>
              <a:t>实体管理器</a:t>
            </a:r>
            <a:r>
              <a:rPr lang="en-US" altLang="zh-CN" sz="1600" dirty="0" smtClean="0">
                <a:latin typeface="宋体" charset="-122"/>
                <a:ea typeface="宋体" charset="-122"/>
              </a:rPr>
              <a:t>)(Hibernate</a:t>
            </a:r>
            <a:r>
              <a:rPr lang="zh-CN" altLang="en-US" sz="1600" dirty="0" smtClean="0">
                <a:latin typeface="宋体" charset="-122"/>
                <a:ea typeface="宋体" charset="-122"/>
              </a:rPr>
              <a:t>中的</a:t>
            </a:r>
            <a:r>
              <a:rPr lang="en-US" altLang="zh-CN" sz="1600" dirty="0" smtClean="0">
                <a:latin typeface="宋体" charset="-122"/>
                <a:ea typeface="宋体" charset="-122"/>
              </a:rPr>
              <a:t>Session)</a:t>
            </a:r>
            <a:r>
              <a:rPr lang="zh-CN" altLang="en-US" sz="1600" dirty="0" smtClean="0">
                <a:latin typeface="宋体" charset="-122"/>
                <a:ea typeface="宋体" charset="-122"/>
              </a:rPr>
              <a:t>。</a:t>
            </a:r>
            <a:endParaRPr lang="zh-CN" altLang="zh-CN" sz="1600" dirty="0" smtClean="0">
              <a:latin typeface="宋体" charset="-122"/>
              <a:ea typeface="宋体" charset="-122"/>
            </a:endParaRPr>
          </a:p>
          <a:p>
            <a:pPr marL="342900" indent="-342900">
              <a:buFont typeface="+mj-ea"/>
              <a:buAutoNum type="circleNumDbPlain"/>
            </a:pPr>
            <a:r>
              <a:rPr lang="zh-CN" altLang="zh-CN" sz="1600" dirty="0" smtClean="0">
                <a:latin typeface="宋体" charset="-122"/>
                <a:ea typeface="宋体" charset="-122"/>
              </a:rPr>
              <a:t>创建实体类</a:t>
            </a:r>
            <a:r>
              <a:rPr lang="en-US" altLang="zh-CN" sz="1600" dirty="0" smtClean="0">
                <a:latin typeface="宋体" charset="-122"/>
                <a:ea typeface="宋体" charset="-122"/>
              </a:rPr>
              <a:t>,</a:t>
            </a:r>
            <a:r>
              <a:rPr lang="zh-CN" altLang="zh-CN" sz="1600" dirty="0" smtClean="0">
                <a:latin typeface="宋体" charset="-122"/>
                <a:ea typeface="宋体" charset="-122"/>
              </a:rPr>
              <a:t>使用</a:t>
            </a:r>
            <a:r>
              <a:rPr lang="en-US" altLang="zh-CN" sz="1600" dirty="0" smtClean="0">
                <a:latin typeface="宋体" charset="-122"/>
                <a:ea typeface="宋体" charset="-122"/>
              </a:rPr>
              <a:t>annotation</a:t>
            </a:r>
            <a:r>
              <a:rPr lang="zh-CN" altLang="zh-CN" sz="1600" dirty="0" smtClean="0">
                <a:latin typeface="宋体" charset="-122"/>
                <a:ea typeface="宋体" charset="-122"/>
              </a:rPr>
              <a:t>来描述实体类跟数据库表之间的一一映射关系</a:t>
            </a:r>
            <a:r>
              <a:rPr lang="zh-CN" altLang="en-US" sz="1600" dirty="0" smtClean="0">
                <a:latin typeface="宋体" charset="-122"/>
                <a:ea typeface="宋体" charset="-122"/>
              </a:rPr>
              <a:t>。</a:t>
            </a:r>
            <a:endParaRPr lang="en-US" altLang="zh-CN" sz="1600" dirty="0" smtClean="0">
              <a:latin typeface="宋体" charset="-122"/>
              <a:ea typeface="宋体" charset="-122"/>
            </a:endParaRPr>
          </a:p>
          <a:p>
            <a:pPr marL="342900" indent="-342900">
              <a:buFont typeface="+mj-ea"/>
              <a:buAutoNum type="circleNumDbPlain"/>
            </a:pPr>
            <a:r>
              <a:rPr lang="zh-CN" altLang="zh-CN" sz="1600" dirty="0" smtClean="0">
                <a:latin typeface="宋体" charset="-122"/>
                <a:ea typeface="宋体" charset="-122"/>
              </a:rPr>
              <a:t>使用</a:t>
            </a:r>
            <a:r>
              <a:rPr lang="en-US" altLang="zh-CN" sz="1600" dirty="0" smtClean="0">
                <a:latin typeface="宋体" charset="-122"/>
                <a:ea typeface="宋体" charset="-122"/>
              </a:rPr>
              <a:t>JPA API</a:t>
            </a:r>
            <a:r>
              <a:rPr lang="zh-CN" altLang="zh-CN" sz="1600" dirty="0" smtClean="0">
                <a:latin typeface="宋体" charset="-122"/>
                <a:ea typeface="宋体" charset="-122"/>
              </a:rPr>
              <a:t>完成数据增加、删除、修改和查询操作</a:t>
            </a:r>
            <a:r>
              <a:rPr lang="zh-CN" altLang="en-US" sz="1600" dirty="0" smtClean="0">
                <a:latin typeface="宋体" charset="-122"/>
                <a:ea typeface="宋体" charset="-122"/>
              </a:rPr>
              <a:t>。</a:t>
            </a:r>
            <a:endParaRPr lang="en-US" altLang="zh-CN" sz="1600" dirty="0" smtClean="0">
              <a:latin typeface="宋体" charset="-122"/>
              <a:ea typeface="宋体" charset="-122"/>
            </a:endParaRPr>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defRPr/>
            </a:pPr>
            <a:r>
              <a:rPr lang="en-US" altLang="zh-CN" sz="1200" dirty="0" smtClean="0"/>
              <a:t>Spring Data</a:t>
            </a:r>
            <a:r>
              <a:rPr lang="zh-CN" altLang="en-US" sz="1200" dirty="0" smtClean="0"/>
              <a:t>提供了基于持久化层面的统一接口</a:t>
            </a:r>
            <a:r>
              <a:rPr lang="en-US" altLang="zh-CN" sz="1200" dirty="0" smtClean="0"/>
              <a:t>Repository</a:t>
            </a:r>
            <a:r>
              <a:rPr lang="zh-CN" altLang="en-US" sz="1200" dirty="0" smtClean="0"/>
              <a:t>（资源库）以及对持久化存储的实现。这个叫法就类似于我们通常所说的</a:t>
            </a:r>
            <a:r>
              <a:rPr lang="en-US" altLang="zh-CN" sz="1200" dirty="0" smtClean="0"/>
              <a:t>DAO</a:t>
            </a:r>
            <a:r>
              <a:rPr lang="zh-CN" altLang="en-US" sz="1200" dirty="0" smtClean="0"/>
              <a:t>。</a:t>
            </a:r>
            <a:r>
              <a:rPr lang="en-US" altLang="zh-CN" sz="1200" dirty="0" smtClean="0"/>
              <a:t>Spring Data</a:t>
            </a:r>
            <a:r>
              <a:rPr lang="zh-CN" altLang="en-US" sz="1200" dirty="0" smtClean="0"/>
              <a:t>给我们提供几个</a:t>
            </a:r>
            <a:r>
              <a:rPr lang="en-US" altLang="zh-CN" sz="1200" dirty="0" smtClean="0"/>
              <a:t>Repository</a:t>
            </a:r>
            <a:r>
              <a:rPr lang="zh-CN" altLang="en-US" sz="1200" dirty="0" smtClean="0"/>
              <a:t>，基础的</a:t>
            </a:r>
            <a:r>
              <a:rPr lang="en-US" altLang="zh-CN" sz="1200" dirty="0" smtClean="0"/>
              <a:t>Repository</a:t>
            </a:r>
            <a:r>
              <a:rPr lang="zh-CN" altLang="en-US" sz="1200" dirty="0" smtClean="0"/>
              <a:t>提供了最基本的数据访问功能，其几个子接口则扩展了一些功能： </a:t>
            </a:r>
            <a:endParaRPr lang="en-US" altLang="zh-CN" sz="1200" dirty="0" smtClean="0"/>
          </a:p>
          <a:p>
            <a:pPr marL="342900" indent="-342900">
              <a:buFont typeface="+mj-ea"/>
              <a:buAutoNum type="circleNumDbPlain"/>
              <a:defRPr/>
            </a:pPr>
            <a:r>
              <a:rPr lang="en-US" altLang="zh-CN" sz="1200" dirty="0" err="1" smtClean="0"/>
              <a:t>CrudRepository</a:t>
            </a:r>
            <a:r>
              <a:rPr lang="zh-CN" altLang="en-US" sz="1200" dirty="0" smtClean="0"/>
              <a:t>： 继承</a:t>
            </a:r>
            <a:r>
              <a:rPr lang="en-US" altLang="zh-CN" sz="1200" dirty="0" smtClean="0"/>
              <a:t>Repository</a:t>
            </a:r>
            <a:r>
              <a:rPr lang="zh-CN" altLang="en-US" sz="1200" dirty="0" smtClean="0"/>
              <a:t>，实现了一组</a:t>
            </a:r>
            <a:r>
              <a:rPr lang="en-US" altLang="zh-CN" sz="1200" dirty="0" smtClean="0"/>
              <a:t>CRUD</a:t>
            </a:r>
            <a:r>
              <a:rPr lang="zh-CN" altLang="en-US" sz="1200" dirty="0" smtClean="0"/>
              <a:t>相关的方法。</a:t>
            </a:r>
            <a:endParaRPr lang="en-US" altLang="zh-CN" sz="1200" dirty="0" smtClean="0"/>
          </a:p>
          <a:p>
            <a:pPr marL="342900" lvl="0" indent="-342900">
              <a:buFont typeface="+mj-ea"/>
              <a:buAutoNum type="circleNumDbPlain"/>
              <a:defRPr/>
            </a:pPr>
            <a:r>
              <a:rPr lang="en-US" altLang="zh-CN" sz="1200" dirty="0" err="1" smtClean="0"/>
              <a:t>PagingAndSortingRepository</a:t>
            </a:r>
            <a:r>
              <a:rPr lang="zh-CN" altLang="en-US" sz="1200" dirty="0" smtClean="0"/>
              <a:t>： 继承</a:t>
            </a:r>
            <a:r>
              <a:rPr lang="en-US" altLang="zh-CN" sz="1200" dirty="0" err="1" smtClean="0"/>
              <a:t>CrudRepository</a:t>
            </a:r>
            <a:r>
              <a:rPr lang="zh-CN" altLang="en-US" sz="1200" dirty="0" smtClean="0"/>
              <a:t>，实现了一组分页排序相关的方法。</a:t>
            </a:r>
            <a:endParaRPr lang="en-US" altLang="zh-CN" sz="1200" dirty="0" smtClean="0"/>
          </a:p>
          <a:p>
            <a:pPr marL="342900" lvl="0" indent="-342900">
              <a:buFont typeface="+mj-ea"/>
              <a:buAutoNum type="circleNumDbPlain"/>
              <a:defRPr/>
            </a:pPr>
            <a:r>
              <a:rPr lang="en-US" altLang="zh-CN" sz="1200" dirty="0" err="1" smtClean="0"/>
              <a:t>JpaRepository</a:t>
            </a:r>
            <a:r>
              <a:rPr lang="zh-CN" altLang="en-US" sz="1200" dirty="0" smtClean="0"/>
              <a:t>： 继承</a:t>
            </a:r>
            <a:r>
              <a:rPr lang="en-US" altLang="zh-CN" sz="1200" dirty="0" err="1" smtClean="0"/>
              <a:t>PagingAndSortingRepository</a:t>
            </a:r>
            <a:r>
              <a:rPr lang="zh-CN" altLang="en-US" sz="1200" dirty="0" smtClean="0"/>
              <a:t>，实现一组</a:t>
            </a:r>
            <a:r>
              <a:rPr lang="en-US" altLang="zh-CN" sz="1200" dirty="0" smtClean="0"/>
              <a:t>JPA</a:t>
            </a:r>
            <a:r>
              <a:rPr lang="zh-CN" altLang="en-US" sz="1200" dirty="0" smtClean="0"/>
              <a:t>规范相关的方法 。</a:t>
            </a:r>
            <a:endParaRPr lang="en-US" altLang="zh-CN" sz="1200" dirty="0" smtClean="0"/>
          </a:p>
          <a:p>
            <a:pPr marL="342900" lvl="0" indent="-342900">
              <a:buFont typeface="+mj-ea"/>
              <a:buAutoNum type="circleNumDbPlain"/>
              <a:defRPr/>
            </a:pPr>
            <a:r>
              <a:rPr lang="en-US" altLang="zh-CN" sz="1200" dirty="0" err="1" smtClean="0"/>
              <a:t>JpaSpecificationExecutor</a:t>
            </a:r>
            <a:r>
              <a:rPr lang="zh-CN" altLang="en-US" sz="1200" dirty="0" smtClean="0"/>
              <a:t>： 比较特殊，不属于</a:t>
            </a:r>
            <a:r>
              <a:rPr lang="en-US" altLang="zh-CN" sz="1200" dirty="0" smtClean="0"/>
              <a:t>Repository</a:t>
            </a:r>
            <a:r>
              <a:rPr lang="zh-CN" altLang="en-US" sz="1200" dirty="0" smtClean="0"/>
              <a:t>体系，实现一组</a:t>
            </a:r>
            <a:r>
              <a:rPr lang="en-US" altLang="zh-CN" sz="1200" dirty="0" smtClean="0"/>
              <a:t>JPA Criteria</a:t>
            </a:r>
            <a:r>
              <a:rPr lang="zh-CN" altLang="en-US" sz="1200" dirty="0" smtClean="0"/>
              <a:t>查询相关的方法。</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ltLang="zh-CN" sz="1200" dirty="0" smtClean="0"/>
              <a:t>Spring Data JPA </a:t>
            </a:r>
            <a:r>
              <a:rPr lang="zh-CN" altLang="en-US" sz="1200" dirty="0" smtClean="0"/>
              <a:t>进行持久层开发大致需要的三个步骤：</a:t>
            </a:r>
          </a:p>
          <a:p>
            <a:pPr marL="342900" indent="-342900">
              <a:buFont typeface="+mj-ea"/>
              <a:buAutoNum type="circleNumDbPlain"/>
            </a:pPr>
            <a:r>
              <a:rPr lang="zh-CN" altLang="en-US" sz="1200" dirty="0" smtClean="0"/>
              <a:t>声明持久层的接口，该接口继承 </a:t>
            </a:r>
            <a:r>
              <a:rPr lang="en-US" altLang="zh-CN" sz="1200" dirty="0" smtClean="0"/>
              <a:t>Repository</a:t>
            </a:r>
            <a:r>
              <a:rPr lang="zh-CN" altLang="en-US" sz="1200" dirty="0" smtClean="0"/>
              <a:t>，</a:t>
            </a:r>
            <a:r>
              <a:rPr lang="en-US" altLang="zh-CN" sz="1200" dirty="0" smtClean="0"/>
              <a:t>Repository </a:t>
            </a:r>
            <a:r>
              <a:rPr lang="zh-CN" altLang="en-US" sz="1200" dirty="0" smtClean="0"/>
              <a:t>是一个标记型接口，它不包含任何方法，当然如果有需要，</a:t>
            </a:r>
            <a:r>
              <a:rPr lang="en-US" altLang="zh-CN" sz="1200" dirty="0" smtClean="0"/>
              <a:t>Spring Data </a:t>
            </a:r>
            <a:r>
              <a:rPr lang="zh-CN" altLang="en-US" sz="1200" dirty="0" smtClean="0"/>
              <a:t>也提供了若干 </a:t>
            </a:r>
            <a:r>
              <a:rPr lang="en-US" altLang="zh-CN" sz="1200" dirty="0" smtClean="0"/>
              <a:t>Repository </a:t>
            </a:r>
            <a:r>
              <a:rPr lang="zh-CN" altLang="en-US" sz="1200" dirty="0" smtClean="0"/>
              <a:t>子接口，其中定义了一些常用的增删改查，以及分页相关的方法。</a:t>
            </a:r>
            <a:endParaRPr lang="en-US" altLang="zh-CN" sz="1200" dirty="0" smtClean="0"/>
          </a:p>
          <a:p>
            <a:pPr marL="342900" indent="-342900">
              <a:buFont typeface="+mj-ea"/>
              <a:buAutoNum type="circleNumDbPlain"/>
            </a:pPr>
            <a:r>
              <a:rPr lang="zh-CN" altLang="en-US" sz="1200" dirty="0" smtClean="0"/>
              <a:t>在接口中声明需要的业务方法。</a:t>
            </a:r>
            <a:r>
              <a:rPr lang="en-US" altLang="zh-CN" sz="1200" dirty="0" smtClean="0"/>
              <a:t>Spring Data </a:t>
            </a:r>
            <a:r>
              <a:rPr lang="zh-CN" altLang="en-US" sz="1200" dirty="0" smtClean="0"/>
              <a:t>将根据给定的策略来为其生成实现代码。</a:t>
            </a:r>
            <a:endParaRPr lang="en-US" altLang="zh-CN" sz="1200" dirty="0" smtClean="0"/>
          </a:p>
          <a:p>
            <a:pPr marL="342900" indent="-342900">
              <a:buFont typeface="+mj-ea"/>
              <a:buAutoNum type="circleNumDbPlain"/>
            </a:pPr>
            <a:r>
              <a:rPr lang="zh-CN" altLang="en-US" sz="1200" dirty="0" smtClean="0"/>
              <a:t>在 </a:t>
            </a:r>
            <a:r>
              <a:rPr lang="en-US" altLang="zh-CN" sz="1200" dirty="0" smtClean="0"/>
              <a:t>Spring </a:t>
            </a:r>
            <a:r>
              <a:rPr lang="zh-CN" altLang="en-US" sz="1200" dirty="0" smtClean="0"/>
              <a:t>配置文件中增加一行声明，让 </a:t>
            </a:r>
            <a:r>
              <a:rPr lang="en-US" altLang="zh-CN" sz="1200" dirty="0" smtClean="0"/>
              <a:t>Spring </a:t>
            </a:r>
            <a:r>
              <a:rPr lang="zh-CN" altLang="en-US" sz="1200" dirty="0" smtClean="0"/>
              <a:t>为声明的接口创建代理对象。配置了 </a:t>
            </a:r>
            <a:r>
              <a:rPr lang="en-US" altLang="zh-CN" sz="1200" dirty="0" smtClean="0"/>
              <a:t>&lt;</a:t>
            </a:r>
            <a:r>
              <a:rPr lang="en-US" altLang="zh-CN" sz="1200" dirty="0" err="1" smtClean="0"/>
              <a:t>jpa:repositories</a:t>
            </a:r>
            <a:r>
              <a:rPr lang="en-US" altLang="zh-CN" sz="1200" dirty="0" smtClean="0"/>
              <a:t>&gt; </a:t>
            </a:r>
            <a:r>
              <a:rPr lang="zh-CN" altLang="en-US" sz="1200" dirty="0" smtClean="0"/>
              <a:t>后，</a:t>
            </a:r>
            <a:r>
              <a:rPr lang="en-US" altLang="zh-CN" sz="1200" dirty="0" smtClean="0"/>
              <a:t>Spring </a:t>
            </a:r>
            <a:r>
              <a:rPr lang="zh-CN" altLang="en-US" sz="1200" dirty="0" smtClean="0"/>
              <a:t>初始化容器时将会扫描 </a:t>
            </a:r>
            <a:r>
              <a:rPr lang="en-US" altLang="zh-CN" sz="1200" dirty="0" smtClean="0"/>
              <a:t>base-package </a:t>
            </a:r>
            <a:r>
              <a:rPr lang="zh-CN" altLang="en-US" sz="1200" dirty="0" smtClean="0"/>
              <a:t>指定的包目录及其子目录，为继承 </a:t>
            </a:r>
            <a:r>
              <a:rPr lang="en-US" altLang="zh-CN" sz="1200" dirty="0" smtClean="0"/>
              <a:t>Repository </a:t>
            </a:r>
            <a:r>
              <a:rPr lang="zh-CN" altLang="en-US" sz="1200" dirty="0" smtClean="0"/>
              <a:t>或其子接口的接口创建代理对象，并将代理对象注册为 </a:t>
            </a:r>
            <a:r>
              <a:rPr lang="en-US" altLang="zh-CN" sz="1200" dirty="0" smtClean="0"/>
              <a:t>Spring Bean</a:t>
            </a:r>
            <a:r>
              <a:rPr lang="zh-CN" altLang="en-US" sz="1200" dirty="0" smtClean="0"/>
              <a:t>，业务层便可以通过 </a:t>
            </a:r>
            <a:r>
              <a:rPr lang="en-US" altLang="zh-CN" sz="1200" dirty="0" smtClean="0"/>
              <a:t>Spring </a:t>
            </a:r>
            <a:r>
              <a:rPr lang="zh-CN" altLang="en-US" sz="1200" dirty="0" smtClean="0"/>
              <a:t>自动封装的特性来直接使用该对象。</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59AC154-EBA4-4201-8D11-470503F49E5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FA2AFA3-1824-497D-B6B1-0EAC35C03213}" type="datetimeFigureOut">
              <a:rPr lang="zh-CN" altLang="en-US" smtClean="0"/>
              <a:pPr/>
              <a:t>2015-3-30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0671B8-B2B9-41A5-84A0-04DF2BF0FC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2AFA3-1824-497D-B6B1-0EAC35C03213}" type="datetimeFigureOut">
              <a:rPr lang="zh-CN" altLang="en-US" smtClean="0"/>
              <a:pPr/>
              <a:t>2015-3-30</a:t>
            </a:fld>
            <a:endParaRPr lang="zh-CN" alt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71B8-B2B9-41A5-84A0-04DF2BF0FC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github.com/mybatis/mybatis-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spring-projects/spring-data-jpa" TargetMode="External"/><Relationship Id="rId5" Type="http://schemas.openxmlformats.org/officeDocument/2006/relationships/hyperlink" Target="http://mybatis.github.io/mybatis-3/" TargetMode="External"/><Relationship Id="rId4" Type="http://schemas.openxmlformats.org/officeDocument/2006/relationships/hyperlink" Target="http://projects.spring.io/spring-data-jp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git@172.16.5.77:standardization-committee/java-standard-component-implementation.gi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onar.hengtiansoft.com/sona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jenkins.hengtiansoft.com/jenkins" TargetMode="External"/><Relationship Id="rId5" Type="http://schemas.openxmlformats.org/officeDocument/2006/relationships/hyperlink" Target="http://nexus.hengtiansoft.com/" TargetMode="External"/><Relationship Id="rId4" Type="http://schemas.openxmlformats.org/officeDocument/2006/relationships/hyperlink" Target="http://coding.hengtiansoft.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封面-3.2.jp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ctrTitle"/>
          </p:nvPr>
        </p:nvSpPr>
        <p:spPr>
          <a:xfrm>
            <a:off x="571472" y="2071680"/>
            <a:ext cx="8001056" cy="1470025"/>
          </a:xfrm>
        </p:spPr>
        <p:txBody>
          <a:bodyPr>
            <a:normAutofit/>
          </a:bodyPr>
          <a:lstStyle/>
          <a:p>
            <a:r>
              <a:rPr lang="zh-CN" altLang="en-US" b="1" dirty="0" smtClean="0">
                <a:solidFill>
                  <a:srgbClr val="004086"/>
                </a:solidFill>
                <a:latin typeface="微软雅黑" pitchFamily="34" charset="-122"/>
                <a:ea typeface="微软雅黑" pitchFamily="34" charset="-122"/>
              </a:rPr>
              <a:t>恒天</a:t>
            </a:r>
            <a:r>
              <a:rPr lang="en-US" altLang="zh-CN" b="1" dirty="0" smtClean="0">
                <a:solidFill>
                  <a:srgbClr val="004086"/>
                </a:solidFill>
                <a:latin typeface="微软雅黑" pitchFamily="34" charset="-122"/>
                <a:ea typeface="微软雅黑" pitchFamily="34" charset="-122"/>
              </a:rPr>
              <a:t>Java</a:t>
            </a:r>
            <a:r>
              <a:rPr lang="zh-CN" altLang="en-US" b="1" dirty="0" smtClean="0">
                <a:solidFill>
                  <a:srgbClr val="004086"/>
                </a:solidFill>
                <a:latin typeface="微软雅黑" pitchFamily="34" charset="-122"/>
                <a:ea typeface="微软雅黑" pitchFamily="34" charset="-122"/>
              </a:rPr>
              <a:t>标准化培</a:t>
            </a:r>
            <a:r>
              <a:rPr lang="zh-CN" altLang="en-US" b="1" dirty="0" smtClean="0">
                <a:solidFill>
                  <a:srgbClr val="004086"/>
                </a:solidFill>
                <a:latin typeface="微软雅黑" pitchFamily="34" charset="-122"/>
                <a:ea typeface="微软雅黑" pitchFamily="34" charset="-122"/>
              </a:rPr>
              <a:t>训</a:t>
            </a:r>
            <a:r>
              <a:rPr lang="zh-CN" altLang="en-US" b="1" dirty="0" smtClean="0">
                <a:solidFill>
                  <a:srgbClr val="004086"/>
                </a:solidFill>
                <a:latin typeface="微软雅黑" pitchFamily="34" charset="-122"/>
                <a:ea typeface="微软雅黑" pitchFamily="34" charset="-122"/>
              </a:rPr>
              <a:t>之持久层</a:t>
            </a:r>
            <a:endParaRPr lang="zh-CN" altLang="en-US" dirty="0">
              <a:solidFill>
                <a:srgbClr val="004086"/>
              </a:solidFill>
              <a:latin typeface="微软雅黑" pitchFamily="34" charset="-122"/>
              <a:ea typeface="微软雅黑" pitchFamily="34" charset="-122"/>
              <a:cs typeface="Arial Unicode MS" pitchFamily="34" charset="-122"/>
            </a:endParaRPr>
          </a:p>
        </p:txBody>
      </p:sp>
      <p:sp>
        <p:nvSpPr>
          <p:cNvPr id="5" name="Rectangle 4"/>
          <p:cNvSpPr/>
          <p:nvPr/>
        </p:nvSpPr>
        <p:spPr>
          <a:xfrm>
            <a:off x="7286644" y="4071944"/>
            <a:ext cx="1071570" cy="461665"/>
          </a:xfrm>
          <a:prstGeom prst="rect">
            <a:avLst/>
          </a:prstGeom>
        </p:spPr>
        <p:txBody>
          <a:bodyPr wrap="square">
            <a:spAutoFit/>
          </a:bodyPr>
          <a:lstStyle/>
          <a:p>
            <a:endParaRPr lang="en-US" altLang="zh-CN" sz="1200" dirty="0" smtClean="0">
              <a:solidFill>
                <a:schemeClr val="bg1"/>
              </a:solidFill>
              <a:latin typeface="Arial Unicode MS" pitchFamily="34" charset="-122"/>
              <a:ea typeface="Arial Unicode MS" pitchFamily="34" charset="-122"/>
              <a:cs typeface="Arial Unicode MS" pitchFamily="34" charset="-122"/>
            </a:endParaRPr>
          </a:p>
          <a:p>
            <a:r>
              <a:rPr lang="en-US" altLang="zh-CN" sz="1200" dirty="0" smtClean="0">
                <a:solidFill>
                  <a:schemeClr val="bg1"/>
                </a:solidFill>
                <a:latin typeface="Arial Unicode MS" pitchFamily="34" charset="-122"/>
                <a:ea typeface="Arial Unicode MS" pitchFamily="34" charset="-122"/>
                <a:cs typeface="Arial Unicode MS" pitchFamily="34" charset="-122"/>
              </a:rPr>
              <a:t>2014.11.26</a:t>
            </a:r>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6" name="Rectangle 5"/>
          <p:cNvSpPr/>
          <p:nvPr/>
        </p:nvSpPr>
        <p:spPr>
          <a:xfrm>
            <a:off x="7286644" y="3937819"/>
            <a:ext cx="1357322" cy="276999"/>
          </a:xfrm>
          <a:prstGeom prst="rect">
            <a:avLst/>
          </a:prstGeom>
        </p:spPr>
        <p:txBody>
          <a:bodyPr wrap="square">
            <a:spAutoFit/>
          </a:bodyPr>
          <a:lstStyle/>
          <a:p>
            <a:r>
              <a:rPr lang="en-US" altLang="zh-CN" sz="1200" dirty="0" smtClean="0">
                <a:solidFill>
                  <a:schemeClr val="bg1"/>
                </a:solidFill>
                <a:latin typeface="Arial Unicode MS" pitchFamily="34" charset="-122"/>
                <a:ea typeface="Arial Unicode MS" pitchFamily="34" charset="-122"/>
                <a:cs typeface="Arial Unicode MS" pitchFamily="34" charset="-122"/>
              </a:rPr>
              <a:t>Java</a:t>
            </a:r>
            <a:r>
              <a:rPr lang="zh-CN" altLang="en-US" sz="1200" dirty="0" smtClean="0">
                <a:solidFill>
                  <a:schemeClr val="bg1"/>
                </a:solidFill>
                <a:latin typeface="Arial Unicode MS" pitchFamily="34" charset="-122"/>
                <a:ea typeface="Arial Unicode MS" pitchFamily="34" charset="-122"/>
                <a:cs typeface="Arial Unicode MS" pitchFamily="34" charset="-122"/>
              </a:rPr>
              <a:t>标准化小组</a:t>
            </a:r>
            <a:endParaRPr lang="en-US" altLang="zh-CN" sz="1200" dirty="0" smtClean="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标准化示例代码</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412776"/>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buFont typeface="Arial" pitchFamily="34" charset="0"/>
              <a:buChar char="•"/>
              <a:defRPr/>
            </a:pPr>
            <a:r>
              <a:rPr lang="en-US" altLang="zh-CN" dirty="0" smtClean="0"/>
              <a:t> Named query by naming convention</a:t>
            </a:r>
          </a:p>
          <a:p>
            <a:pPr lvl="0">
              <a:defRPr/>
            </a:pPr>
            <a:endParaRPr lang="en-US" sz="1400" b="1" dirty="0" smtClean="0"/>
          </a:p>
          <a:p>
            <a:pPr lvl="0">
              <a:defRPr/>
            </a:pPr>
            <a:r>
              <a:rPr lang="en-US" sz="1400" b="1" dirty="0" smtClean="0"/>
              <a:t>public interface </a:t>
            </a:r>
            <a:r>
              <a:rPr lang="en-US" sz="1400" dirty="0" err="1" smtClean="0"/>
              <a:t>UserRepository</a:t>
            </a:r>
            <a:r>
              <a:rPr lang="en-US" sz="1400" b="1" dirty="0" smtClean="0"/>
              <a:t> extends </a:t>
            </a:r>
            <a:r>
              <a:rPr lang="en-US" sz="1400" dirty="0" err="1" smtClean="0"/>
              <a:t>JpaRepository</a:t>
            </a:r>
            <a:r>
              <a:rPr lang="en-US" sz="1400" dirty="0" smtClean="0"/>
              <a:t>&lt;User, String&gt; {</a:t>
            </a:r>
          </a:p>
          <a:p>
            <a:pPr lvl="0">
              <a:defRPr/>
            </a:pPr>
            <a:r>
              <a:rPr lang="en-US" altLang="zh-CN" sz="1400" dirty="0" smtClean="0"/>
              <a:t>    </a:t>
            </a:r>
          </a:p>
          <a:p>
            <a:pPr lvl="0">
              <a:defRPr/>
            </a:pPr>
            <a:r>
              <a:rPr lang="en-US" sz="1400" dirty="0" smtClean="0"/>
              <a:t>    </a:t>
            </a:r>
            <a:r>
              <a:rPr lang="en-US" sz="1400" dirty="0" err="1" smtClean="0"/>
              <a:t>UserPo</a:t>
            </a:r>
            <a:r>
              <a:rPr lang="en-US" sz="1400" dirty="0" smtClean="0"/>
              <a:t> </a:t>
            </a:r>
            <a:r>
              <a:rPr lang="en-US" sz="1400" dirty="0" err="1" smtClean="0"/>
              <a:t>findUserByUserId</a:t>
            </a:r>
            <a:r>
              <a:rPr lang="en-US" sz="1400" dirty="0" smtClean="0"/>
              <a:t>(String </a:t>
            </a:r>
            <a:r>
              <a:rPr lang="en-US" sz="1400" dirty="0" err="1" smtClean="0"/>
              <a:t>userId</a:t>
            </a:r>
            <a:r>
              <a:rPr lang="en-US" sz="1400" dirty="0" smtClean="0"/>
              <a:t>);</a:t>
            </a:r>
            <a:endParaRPr lang="en-US" altLang="zh-CN" sz="1400" dirty="0" smtClean="0"/>
          </a:p>
          <a:p>
            <a:pPr lvl="0">
              <a:defRPr/>
            </a:pPr>
            <a:r>
              <a:rPr lang="en-US" altLang="zh-CN" sz="1400" dirty="0" smtClean="0"/>
              <a:t>    </a:t>
            </a:r>
          </a:p>
          <a:p>
            <a:pPr lvl="0">
              <a:defRPr/>
            </a:pPr>
            <a:r>
              <a:rPr lang="en-US" sz="1400" dirty="0" smtClean="0"/>
              <a:t>    </a:t>
            </a:r>
            <a:r>
              <a:rPr lang="en-US" sz="1400" dirty="0" err="1" smtClean="0"/>
              <a:t>UserPo</a:t>
            </a:r>
            <a:r>
              <a:rPr lang="en-US" sz="1400" dirty="0" smtClean="0"/>
              <a:t> </a:t>
            </a:r>
            <a:r>
              <a:rPr lang="en-US" sz="1400" dirty="0" err="1" smtClean="0"/>
              <a:t>findUserByUsernameOrderByUserIdDesc</a:t>
            </a:r>
            <a:r>
              <a:rPr lang="en-US" sz="1400" dirty="0" smtClean="0"/>
              <a:t>(String username);</a:t>
            </a:r>
          </a:p>
          <a:p>
            <a:pPr lvl="0">
              <a:defRPr/>
            </a:pPr>
            <a:r>
              <a:rPr lang="en-US" altLang="zh-CN" sz="1400" dirty="0" smtClean="0"/>
              <a:t>    </a:t>
            </a:r>
          </a:p>
          <a:p>
            <a:pPr lvl="0">
              <a:defRPr/>
            </a:pPr>
            <a:r>
              <a:rPr lang="en-US" altLang="zh-CN" sz="1400" dirty="0" smtClean="0"/>
              <a:t>}</a:t>
            </a:r>
          </a:p>
          <a:p>
            <a:pPr lvl="0">
              <a:defRPr/>
            </a:pPr>
            <a:endParaRPr lang="en-US" altLang="zh-CN" sz="1400" dirty="0" smtClean="0"/>
          </a:p>
          <a:p>
            <a:pPr>
              <a:buFont typeface="Arial" pitchFamily="34" charset="0"/>
              <a:buChar char="•"/>
              <a:defRPr/>
            </a:pPr>
            <a:r>
              <a:rPr lang="en-US" altLang="zh-CN" sz="1400" dirty="0" smtClean="0"/>
              <a:t> </a:t>
            </a:r>
            <a:r>
              <a:rPr lang="en-US" altLang="zh-CN" dirty="0" smtClean="0"/>
              <a:t>Native query</a:t>
            </a:r>
          </a:p>
          <a:p>
            <a:endParaRPr lang="en-US" sz="1400" dirty="0" smtClean="0"/>
          </a:p>
          <a:p>
            <a:r>
              <a:rPr lang="en-US" sz="1400" dirty="0" smtClean="0"/>
              <a:t>    @Query(value = "select count(*) from user", </a:t>
            </a:r>
            <a:r>
              <a:rPr lang="en-US" sz="1400" dirty="0" err="1" smtClean="0"/>
              <a:t>nativeQuery</a:t>
            </a:r>
            <a:r>
              <a:rPr lang="en-US" sz="1400" dirty="0" smtClean="0"/>
              <a:t> = true)</a:t>
            </a:r>
          </a:p>
          <a:p>
            <a:r>
              <a:rPr lang="en-US" altLang="zh-CN" sz="1400" dirty="0" smtClean="0"/>
              <a:t>    Long </a:t>
            </a:r>
            <a:r>
              <a:rPr lang="en-US" altLang="zh-CN" sz="1400" dirty="0" err="1" smtClean="0"/>
              <a:t>getUserCount</a:t>
            </a:r>
            <a:r>
              <a:rPr lang="en-US" altLang="zh-CN" sz="1400" dirty="0" smtClean="0"/>
              <a:t>();</a:t>
            </a:r>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
        <p:nvSpPr>
          <p:cNvPr id="8" name="TextBox 7"/>
          <p:cNvSpPr txBox="1"/>
          <p:nvPr/>
        </p:nvSpPr>
        <p:spPr>
          <a:xfrm>
            <a:off x="317828" y="971436"/>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JPA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b="1" dirty="0" smtClean="0">
                <a:solidFill>
                  <a:srgbClr val="004086"/>
                </a:solidFill>
                <a:latin typeface="微软雅黑" pitchFamily="34" charset="-122"/>
                <a:ea typeface="微软雅黑" pitchFamily="34" charset="-122"/>
              </a:rPr>
              <a:t>Spring Data JPA</a:t>
            </a:r>
            <a:r>
              <a:rPr lang="zh-CN" altLang="en-US" sz="3200" b="1" dirty="0" smtClean="0">
                <a:solidFill>
                  <a:srgbClr val="004086"/>
                </a:solidFill>
                <a:latin typeface="微软雅黑" pitchFamily="34" charset="-122"/>
                <a:ea typeface="微软雅黑" pitchFamily="34" charset="-122"/>
              </a:rPr>
              <a:t>配置</a:t>
            </a:r>
            <a:r>
              <a:rPr lang="zh-CN" altLang="en-US" sz="3200" dirty="0" smtClean="0">
                <a:solidFill>
                  <a:srgbClr val="003399"/>
                </a:solidFill>
                <a:latin typeface="微软雅黑" pitchFamily="34" charset="-122"/>
                <a:ea typeface="微软雅黑" pitchFamily="34" charset="-122"/>
              </a:rPr>
              <a:t>示例代码</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395536" y="1340768"/>
            <a:ext cx="8280920" cy="475252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400" dirty="0" smtClean="0"/>
              <a:t>&lt;!—</a:t>
            </a:r>
            <a:r>
              <a:rPr lang="zh-CN" altLang="en-US" sz="1400" dirty="0" smtClean="0"/>
              <a:t>启用事务注解 </a:t>
            </a:r>
            <a:r>
              <a:rPr lang="en-US" altLang="zh-CN" sz="1400" dirty="0" smtClean="0"/>
              <a:t>--&gt;</a:t>
            </a:r>
          </a:p>
          <a:p>
            <a:r>
              <a:rPr lang="en-US" altLang="zh-CN" sz="1400" dirty="0" smtClean="0"/>
              <a:t>&lt;</a:t>
            </a:r>
            <a:r>
              <a:rPr lang="en-US" altLang="zh-CN" sz="1400" dirty="0" err="1" smtClean="0"/>
              <a:t>tx:annotation</a:t>
            </a:r>
            <a:r>
              <a:rPr lang="en-US" altLang="zh-CN" sz="1400" dirty="0" smtClean="0"/>
              <a:t>-driven transaction-manager=</a:t>
            </a:r>
            <a:r>
              <a:rPr lang="en-US" altLang="zh-CN" sz="1400" i="1" dirty="0" smtClean="0"/>
              <a:t>"</a:t>
            </a:r>
            <a:r>
              <a:rPr lang="en-US" altLang="zh-CN" sz="1400" i="1" dirty="0" err="1" smtClean="0"/>
              <a:t>jpaTransactionManager</a:t>
            </a:r>
            <a:r>
              <a:rPr lang="en-US" altLang="zh-CN" sz="1400" i="1" dirty="0" smtClean="0"/>
              <a:t>" /&gt;</a:t>
            </a:r>
          </a:p>
          <a:p>
            <a:r>
              <a:rPr lang="en-US" altLang="zh-CN" sz="1400" dirty="0" smtClean="0"/>
              <a:t>&lt;!—</a:t>
            </a:r>
            <a:r>
              <a:rPr lang="zh-CN" altLang="en-US" sz="1400" dirty="0" smtClean="0"/>
              <a:t>扫描所有的</a:t>
            </a:r>
            <a:r>
              <a:rPr lang="en-US" altLang="zh-CN" sz="1400" dirty="0" smtClean="0"/>
              <a:t>Repository</a:t>
            </a:r>
            <a:r>
              <a:rPr lang="zh-CN" altLang="en-US" sz="1400" dirty="0" smtClean="0"/>
              <a:t>，并创建代理对象</a:t>
            </a:r>
            <a:r>
              <a:rPr lang="en-US" altLang="zh-CN" sz="1400" dirty="0" smtClean="0"/>
              <a:t>--&gt;</a:t>
            </a:r>
            <a:endParaRPr lang="zh-CN" altLang="en-US" sz="1400" dirty="0" smtClean="0"/>
          </a:p>
          <a:p>
            <a:r>
              <a:rPr lang="en-US" altLang="zh-CN" sz="1400" dirty="0" smtClean="0"/>
              <a:t>&lt;</a:t>
            </a:r>
            <a:r>
              <a:rPr lang="en-US" altLang="zh-CN" sz="1400" dirty="0" err="1" smtClean="0"/>
              <a:t>jpa:repositories</a:t>
            </a:r>
            <a:r>
              <a:rPr lang="en-US" altLang="zh-CN" sz="1400" dirty="0" smtClean="0"/>
              <a:t> base-package=</a:t>
            </a:r>
            <a:r>
              <a:rPr lang="en-US" altLang="zh-CN" sz="1400" i="1" dirty="0" smtClean="0"/>
              <a:t>"com.ht.sc” </a:t>
            </a:r>
            <a:r>
              <a:rPr lang="en-US" altLang="zh-CN" sz="1400" dirty="0" smtClean="0"/>
              <a:t>transaction-manager-ref=</a:t>
            </a:r>
            <a:r>
              <a:rPr lang="en-US" altLang="zh-CN" sz="1400" i="1" dirty="0" smtClean="0"/>
              <a:t>"</a:t>
            </a:r>
            <a:r>
              <a:rPr lang="en-US" altLang="zh-CN" sz="1400" i="1" dirty="0" err="1" smtClean="0"/>
              <a:t>jpaTransactionManager</a:t>
            </a:r>
            <a:r>
              <a:rPr lang="en-US" altLang="zh-CN" sz="1400" i="1" dirty="0" smtClean="0"/>
              <a:t>“  </a:t>
            </a:r>
            <a:r>
              <a:rPr lang="en-US" altLang="zh-CN" sz="1400" dirty="0" smtClean="0"/>
              <a:t>entity-manager-factory-ref=</a:t>
            </a:r>
            <a:r>
              <a:rPr lang="en-US" altLang="zh-CN" sz="1400" i="1" dirty="0" smtClean="0"/>
              <a:t>"</a:t>
            </a:r>
            <a:r>
              <a:rPr lang="en-US" altLang="zh-CN" sz="1400" i="1" dirty="0" err="1" smtClean="0"/>
              <a:t>entityManagerFactory</a:t>
            </a:r>
            <a:r>
              <a:rPr lang="en-US" altLang="zh-CN" sz="1400" i="1" dirty="0" smtClean="0"/>
              <a:t>"&gt;</a:t>
            </a:r>
          </a:p>
          <a:p>
            <a:r>
              <a:rPr lang="en-US" altLang="zh-CN" sz="1400" dirty="0" smtClean="0"/>
              <a:t>           &lt;</a:t>
            </a:r>
            <a:r>
              <a:rPr lang="en-US" altLang="zh-CN" sz="1400" dirty="0" err="1" smtClean="0"/>
              <a:t>repository:include</a:t>
            </a:r>
            <a:r>
              <a:rPr lang="en-US" altLang="zh-CN" sz="1400" dirty="0" smtClean="0"/>
              <a:t>-filter type=</a:t>
            </a:r>
            <a:r>
              <a:rPr lang="en-US" altLang="zh-CN" sz="1400" i="1" dirty="0" smtClean="0"/>
              <a:t>"assignable“ </a:t>
            </a:r>
          </a:p>
          <a:p>
            <a:r>
              <a:rPr lang="en-US" altLang="zh-CN" sz="1400" i="1" dirty="0" smtClean="0"/>
              <a:t>		</a:t>
            </a:r>
            <a:r>
              <a:rPr lang="en-US" altLang="zh-CN" sz="1400" dirty="0" smtClean="0"/>
              <a:t>expression=</a:t>
            </a:r>
            <a:r>
              <a:rPr lang="en-US" altLang="zh-CN" sz="1400" i="1" dirty="0" smtClean="0"/>
              <a:t>"</a:t>
            </a:r>
            <a:r>
              <a:rPr lang="en-US" altLang="zh-CN" sz="1400" i="1" dirty="0" err="1" smtClean="0"/>
              <a:t>org.springframework.data.repository.Repository</a:t>
            </a:r>
            <a:r>
              <a:rPr lang="en-US" altLang="zh-CN" sz="1400" i="1" dirty="0" smtClean="0"/>
              <a:t>" /&gt;</a:t>
            </a:r>
          </a:p>
          <a:p>
            <a:r>
              <a:rPr lang="en-US" altLang="zh-CN" sz="1400" dirty="0" smtClean="0"/>
              <a:t>&lt;/</a:t>
            </a:r>
            <a:r>
              <a:rPr lang="en-US" altLang="zh-CN" sz="1400" dirty="0" err="1" smtClean="0"/>
              <a:t>jpa:repositories</a:t>
            </a:r>
            <a:r>
              <a:rPr lang="en-US" altLang="zh-CN" sz="1400" dirty="0" smtClean="0"/>
              <a:t>&gt;</a:t>
            </a:r>
          </a:p>
          <a:p>
            <a:endParaRPr lang="en-US" altLang="zh-CN" sz="1400" dirty="0" smtClean="0"/>
          </a:p>
          <a:p>
            <a:r>
              <a:rPr lang="en-US" altLang="zh-CN" sz="1400" dirty="0" smtClean="0"/>
              <a:t>&lt;!—</a:t>
            </a:r>
            <a:r>
              <a:rPr lang="zh-CN" altLang="en-US" sz="1400" dirty="0" smtClean="0"/>
              <a:t>启用</a:t>
            </a:r>
            <a:r>
              <a:rPr lang="en-US" altLang="zh-CN" sz="1400" dirty="0" err="1" smtClean="0"/>
              <a:t>PersistenceUnit</a:t>
            </a:r>
            <a:r>
              <a:rPr lang="en-US" altLang="zh-CN" sz="1400" dirty="0" smtClean="0"/>
              <a:t> </a:t>
            </a:r>
            <a:r>
              <a:rPr lang="zh-CN" altLang="en-US" sz="1400" dirty="0" smtClean="0"/>
              <a:t>和</a:t>
            </a:r>
            <a:r>
              <a:rPr lang="en-US" altLang="zh-CN" sz="1400" dirty="0" smtClean="0"/>
              <a:t> </a:t>
            </a:r>
            <a:r>
              <a:rPr lang="en-US" altLang="zh-CN" sz="1400" dirty="0" err="1" smtClean="0"/>
              <a:t>PersistenceContext</a:t>
            </a:r>
            <a:r>
              <a:rPr lang="en-US" altLang="zh-CN" sz="1400" dirty="0" smtClean="0"/>
              <a:t> </a:t>
            </a:r>
            <a:r>
              <a:rPr lang="zh-CN" altLang="en-US" sz="1400" dirty="0" smtClean="0"/>
              <a:t>注解的支持</a:t>
            </a:r>
            <a:r>
              <a:rPr lang="en-US" altLang="zh-CN" sz="1400" dirty="0" smtClean="0"/>
              <a:t>--&gt;</a:t>
            </a:r>
          </a:p>
          <a:p>
            <a:r>
              <a:rPr lang="en-US" altLang="zh-CN" sz="1400" dirty="0" smtClean="0"/>
              <a:t>&lt;bean class=</a:t>
            </a:r>
            <a:r>
              <a:rPr lang="en-US" altLang="zh-CN" sz="1400" i="1" dirty="0" smtClean="0"/>
              <a:t>"org.springframework.orm.jpa.support.PersistenceAnnotationBeanPostProcessor" /&gt;</a:t>
            </a:r>
          </a:p>
          <a:p>
            <a:r>
              <a:rPr lang="en-US" altLang="zh-CN" sz="1400" dirty="0" smtClean="0"/>
              <a:t>&lt;!—</a:t>
            </a:r>
            <a:r>
              <a:rPr lang="zh-CN" altLang="en-US" sz="1400" dirty="0" smtClean="0"/>
              <a:t>对任何带有 </a:t>
            </a:r>
            <a:r>
              <a:rPr lang="en-US" altLang="zh-CN" sz="1400" dirty="0" smtClean="0"/>
              <a:t>@Repository </a:t>
            </a:r>
            <a:r>
              <a:rPr lang="zh-CN" altLang="en-US" sz="1400" dirty="0" smtClean="0"/>
              <a:t>注解的对象自动激活其数据访问异常转换。</a:t>
            </a:r>
            <a:r>
              <a:rPr lang="en-US" altLang="zh-CN" sz="1400" dirty="0" smtClean="0"/>
              <a:t> --&gt;</a:t>
            </a:r>
            <a:endParaRPr lang="en-US" altLang="zh-CN" sz="1400" i="1" dirty="0" smtClean="0"/>
          </a:p>
          <a:p>
            <a:r>
              <a:rPr lang="en-US" altLang="zh-CN" sz="1400" dirty="0" smtClean="0"/>
              <a:t>&lt;bean class=</a:t>
            </a:r>
            <a:r>
              <a:rPr lang="en-US" altLang="zh-CN" sz="1400" i="1" dirty="0" smtClean="0"/>
              <a:t>"org.springframework.dao.annotation.PersistenceExceptionTranslationPostProcessor" /&gt;</a:t>
            </a:r>
          </a:p>
          <a:p>
            <a:endParaRPr lang="en-US" altLang="zh-CN" sz="1400" dirty="0" smtClean="0"/>
          </a:p>
          <a:p>
            <a:r>
              <a:rPr lang="en-US" altLang="zh-CN" sz="1400" dirty="0" smtClean="0"/>
              <a:t>&lt;!—JPA</a:t>
            </a:r>
            <a:r>
              <a:rPr lang="zh-CN" altLang="en-US" sz="1400" dirty="0" smtClean="0"/>
              <a:t>的事务管理</a:t>
            </a:r>
            <a:r>
              <a:rPr lang="en-US" altLang="zh-CN" sz="1400" dirty="0" smtClean="0"/>
              <a:t>--&gt;</a:t>
            </a:r>
            <a:endParaRPr lang="zh-CN" altLang="en-US" sz="1400" dirty="0" smtClean="0"/>
          </a:p>
          <a:p>
            <a:r>
              <a:rPr lang="en-US" altLang="zh-CN" sz="1400" dirty="0" smtClean="0"/>
              <a:t>&lt;bean id=</a:t>
            </a:r>
            <a:r>
              <a:rPr lang="en-US" altLang="zh-CN" sz="1400" i="1" dirty="0" smtClean="0"/>
              <a:t>"</a:t>
            </a:r>
            <a:r>
              <a:rPr lang="en-US" altLang="zh-CN" sz="1400" i="1" dirty="0" err="1" smtClean="0"/>
              <a:t>jpaTransactionManager</a:t>
            </a:r>
            <a:r>
              <a:rPr lang="en-US" altLang="zh-CN" sz="1400" i="1" dirty="0" smtClean="0"/>
              <a:t>" class="</a:t>
            </a:r>
            <a:r>
              <a:rPr lang="en-US" altLang="zh-CN" sz="1400" i="1" dirty="0" err="1" smtClean="0"/>
              <a:t>org.springframework.orm.jpa.JpaTransactionManager</a:t>
            </a:r>
            <a:r>
              <a:rPr lang="en-US" altLang="zh-CN" sz="1400" i="1" dirty="0" smtClean="0"/>
              <a:t>"&gt;</a:t>
            </a:r>
          </a:p>
          <a:p>
            <a:r>
              <a:rPr lang="en-US" altLang="zh-CN" sz="1400" i="1" dirty="0" smtClean="0"/>
              <a:t>            </a:t>
            </a:r>
            <a:r>
              <a:rPr lang="en-US" altLang="zh-CN" sz="1400" dirty="0" smtClean="0"/>
              <a:t>&lt;property name=</a:t>
            </a:r>
            <a:r>
              <a:rPr lang="en-US" altLang="zh-CN" sz="1400" i="1" dirty="0" smtClean="0"/>
              <a:t>"</a:t>
            </a:r>
            <a:r>
              <a:rPr lang="en-US" altLang="zh-CN" sz="1400" i="1" dirty="0" err="1" smtClean="0"/>
              <a:t>entityManagerFactory</a:t>
            </a:r>
            <a:r>
              <a:rPr lang="en-US" altLang="zh-CN" sz="1400" i="1" dirty="0" smtClean="0"/>
              <a:t>" ref="</a:t>
            </a:r>
            <a:r>
              <a:rPr lang="en-US" altLang="zh-CN" sz="1400" i="1" dirty="0" err="1" smtClean="0"/>
              <a:t>entityManagerFactory</a:t>
            </a:r>
            <a:r>
              <a:rPr lang="en-US" altLang="zh-CN" sz="1400" i="1" dirty="0" smtClean="0"/>
              <a:t>" /&gt;</a:t>
            </a:r>
          </a:p>
          <a:p>
            <a:r>
              <a:rPr lang="en-US" altLang="zh-CN" sz="1400" dirty="0" smtClean="0"/>
              <a:t>&lt;/bean&gt;</a:t>
            </a:r>
          </a:p>
          <a:p>
            <a:endParaRPr lang="zh-CN" altLang="en-US" sz="1400" dirty="0" smtClean="0"/>
          </a:p>
        </p:txBody>
      </p:sp>
      <p:sp>
        <p:nvSpPr>
          <p:cNvPr id="8" name="TextBox 7"/>
          <p:cNvSpPr txBox="1"/>
          <p:nvPr/>
        </p:nvSpPr>
        <p:spPr>
          <a:xfrm>
            <a:off x="323528" y="764704"/>
            <a:ext cx="317405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JPA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b="1" dirty="0" smtClean="0">
                <a:solidFill>
                  <a:srgbClr val="004086"/>
                </a:solidFill>
                <a:latin typeface="微软雅黑" pitchFamily="34" charset="-122"/>
                <a:ea typeface="微软雅黑" pitchFamily="34" charset="-122"/>
              </a:rPr>
              <a:t>Spring Data JPA</a:t>
            </a:r>
            <a:r>
              <a:rPr lang="zh-CN" altLang="en-US" sz="3200" b="1" dirty="0" smtClean="0">
                <a:solidFill>
                  <a:srgbClr val="004086"/>
                </a:solidFill>
                <a:latin typeface="微软雅黑" pitchFamily="34" charset="-122"/>
                <a:ea typeface="微软雅黑" pitchFamily="34" charset="-122"/>
              </a:rPr>
              <a:t>配置</a:t>
            </a:r>
            <a:r>
              <a:rPr lang="zh-CN" altLang="en-US" sz="3200" dirty="0" smtClean="0">
                <a:solidFill>
                  <a:srgbClr val="003399"/>
                </a:solidFill>
                <a:latin typeface="微软雅黑" pitchFamily="34" charset="-122"/>
                <a:ea typeface="微软雅黑" pitchFamily="34" charset="-122"/>
              </a:rPr>
              <a:t>示例代码</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251520" y="1340768"/>
            <a:ext cx="8640960" cy="475252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400" dirty="0" smtClean="0"/>
              <a:t>&lt;bean id=</a:t>
            </a:r>
            <a:r>
              <a:rPr lang="en-US" altLang="zh-CN" sz="1400" i="1" dirty="0" smtClean="0"/>
              <a:t>"</a:t>
            </a:r>
            <a:r>
              <a:rPr lang="en-US" altLang="zh-CN" sz="1400" i="1" dirty="0" err="1" smtClean="0"/>
              <a:t>entityManagerFactory</a:t>
            </a:r>
            <a:r>
              <a:rPr lang="en-US" altLang="zh-CN" sz="1400" i="1" dirty="0" smtClean="0"/>
              <a:t>“  </a:t>
            </a:r>
            <a:r>
              <a:rPr lang="en-US" altLang="zh-CN" sz="1400" dirty="0" smtClean="0"/>
              <a:t>class=</a:t>
            </a:r>
            <a:r>
              <a:rPr lang="en-US" altLang="zh-CN" sz="1400" i="1" dirty="0" smtClean="0"/>
              <a:t>"org.springframework.orm.jpa.LocalContainerEntityManagerFactoryBean"&gt;</a:t>
            </a:r>
          </a:p>
          <a:p>
            <a:pPr lvl="1"/>
            <a:r>
              <a:rPr lang="en-US" altLang="zh-CN" sz="1400" dirty="0" smtClean="0"/>
              <a:t>&lt;property name=</a:t>
            </a:r>
            <a:r>
              <a:rPr lang="en-US" altLang="zh-CN" sz="1400" i="1" dirty="0" smtClean="0"/>
              <a:t>"</a:t>
            </a:r>
            <a:r>
              <a:rPr lang="en-US" altLang="zh-CN" sz="1400" i="1" dirty="0" err="1" smtClean="0"/>
              <a:t>jtaDataSource</a:t>
            </a:r>
            <a:r>
              <a:rPr lang="en-US" altLang="zh-CN" sz="1400" i="1" dirty="0" smtClean="0"/>
              <a:t>" ref="</a:t>
            </a:r>
            <a:r>
              <a:rPr lang="en-US" altLang="zh-CN" sz="1400" i="1" dirty="0" err="1" smtClean="0"/>
              <a:t>dataSource</a:t>
            </a:r>
            <a:r>
              <a:rPr lang="en-US" altLang="zh-CN" sz="1400" i="1" dirty="0" smtClean="0"/>
              <a:t>" /&gt;</a:t>
            </a:r>
          </a:p>
          <a:p>
            <a:pPr lvl="1"/>
            <a:r>
              <a:rPr lang="en-US" altLang="zh-CN" sz="1400" dirty="0" smtClean="0"/>
              <a:t>&lt;property name=</a:t>
            </a:r>
            <a:r>
              <a:rPr lang="en-US" altLang="zh-CN" sz="1400" i="1" dirty="0" smtClean="0"/>
              <a:t>"</a:t>
            </a:r>
            <a:r>
              <a:rPr lang="en-US" altLang="zh-CN" sz="1400" i="1" dirty="0" err="1" smtClean="0"/>
              <a:t>packagesToScan</a:t>
            </a:r>
            <a:r>
              <a:rPr lang="en-US" altLang="zh-CN" sz="1400" i="1" dirty="0" smtClean="0"/>
              <a:t>" value="com.ht.sc" /&gt;</a:t>
            </a:r>
          </a:p>
          <a:p>
            <a:pPr lvl="1"/>
            <a:r>
              <a:rPr lang="en-US" altLang="zh-CN" sz="1400" dirty="0" smtClean="0"/>
              <a:t>&lt;property name=</a:t>
            </a:r>
            <a:r>
              <a:rPr lang="en-US" altLang="zh-CN" sz="1400" i="1" dirty="0" smtClean="0"/>
              <a:t>"</a:t>
            </a:r>
            <a:r>
              <a:rPr lang="en-US" altLang="zh-CN" sz="1400" i="1" dirty="0" err="1" smtClean="0"/>
              <a:t>jpaDialect</a:t>
            </a:r>
            <a:r>
              <a:rPr lang="en-US" altLang="zh-CN" sz="1400" i="1" dirty="0" smtClean="0"/>
              <a:t>" &gt;</a:t>
            </a:r>
          </a:p>
          <a:p>
            <a:r>
              <a:rPr lang="en-US" altLang="zh-CN" sz="1400" dirty="0" smtClean="0"/>
              <a:t>	&lt;bean class=</a:t>
            </a:r>
            <a:r>
              <a:rPr lang="en-US" altLang="zh-CN" sz="1400" i="1" dirty="0" smtClean="0"/>
              <a:t>"</a:t>
            </a:r>
            <a:r>
              <a:rPr lang="en-US" altLang="zh-CN" sz="1400" i="1" dirty="0" err="1" smtClean="0"/>
              <a:t>org.springframework.orm.jpa.vendor.HibernateJpaDialect</a:t>
            </a:r>
            <a:r>
              <a:rPr lang="en-US" altLang="zh-CN" sz="1400" i="1" dirty="0" smtClean="0"/>
              <a:t>" /&gt;</a:t>
            </a:r>
          </a:p>
          <a:p>
            <a:r>
              <a:rPr lang="en-US" altLang="zh-CN" sz="1400" dirty="0" smtClean="0"/>
              <a:t>            &lt;/property&gt;</a:t>
            </a:r>
          </a:p>
          <a:p>
            <a:r>
              <a:rPr lang="en-US" altLang="zh-CN" sz="1400" dirty="0" smtClean="0"/>
              <a:t>            &lt;property name=</a:t>
            </a:r>
            <a:r>
              <a:rPr lang="en-US" altLang="zh-CN" sz="1400" i="1" dirty="0" smtClean="0"/>
              <a:t>"</a:t>
            </a:r>
            <a:r>
              <a:rPr lang="en-US" altLang="zh-CN" sz="1400" i="1" dirty="0" err="1" smtClean="0"/>
              <a:t>jpaVendorAdapter</a:t>
            </a:r>
            <a:r>
              <a:rPr lang="en-US" altLang="zh-CN" sz="1400" i="1" dirty="0" smtClean="0"/>
              <a:t>"&gt;</a:t>
            </a:r>
          </a:p>
          <a:p>
            <a:r>
              <a:rPr lang="en-US" altLang="zh-CN" sz="1400" dirty="0" smtClean="0"/>
              <a:t>	&lt;bean class=</a:t>
            </a:r>
            <a:r>
              <a:rPr lang="en-US" altLang="zh-CN" sz="1400" i="1" dirty="0" smtClean="0"/>
              <a:t>"</a:t>
            </a:r>
            <a:r>
              <a:rPr lang="en-US" altLang="zh-CN" sz="1400" i="1" dirty="0" err="1" smtClean="0"/>
              <a:t>org.springframework.orm.jpa.vendor.HibernateJpaVendorAdapter</a:t>
            </a:r>
            <a:r>
              <a:rPr lang="en-US" altLang="zh-CN" sz="1400" i="1" dirty="0" smtClean="0"/>
              <a:t>"&gt;</a:t>
            </a:r>
          </a:p>
          <a:p>
            <a:r>
              <a:rPr lang="en-US" altLang="zh-CN" sz="1400" dirty="0" smtClean="0"/>
              <a:t>            		&lt;property name=</a:t>
            </a:r>
            <a:r>
              <a:rPr lang="en-US" altLang="zh-CN" sz="1400" i="1" dirty="0" smtClean="0"/>
              <a:t>"database" value="HSQL" /&gt;</a:t>
            </a:r>
          </a:p>
          <a:p>
            <a:r>
              <a:rPr lang="en-US" altLang="zh-CN" sz="1400" i="1" dirty="0" smtClean="0"/>
              <a:t>	</a:t>
            </a:r>
            <a:r>
              <a:rPr lang="en-US" altLang="zh-CN" sz="1400" dirty="0" smtClean="0"/>
              <a:t>&lt;/bean&gt;</a:t>
            </a:r>
          </a:p>
          <a:p>
            <a:r>
              <a:rPr lang="en-US" altLang="zh-CN" sz="1400" dirty="0" smtClean="0"/>
              <a:t>            &lt;/property&gt;</a:t>
            </a:r>
          </a:p>
          <a:p>
            <a:pPr lvl="1"/>
            <a:r>
              <a:rPr lang="en-US" altLang="zh-CN" sz="1400" dirty="0" smtClean="0"/>
              <a:t>&lt;property name=</a:t>
            </a:r>
            <a:r>
              <a:rPr lang="en-US" altLang="zh-CN" sz="1400" i="1" dirty="0" smtClean="0"/>
              <a:t>"</a:t>
            </a:r>
            <a:r>
              <a:rPr lang="en-US" altLang="zh-CN" sz="1400" i="1" dirty="0" err="1" smtClean="0"/>
              <a:t>jpaPropertyMap</a:t>
            </a:r>
            <a:r>
              <a:rPr lang="en-US" altLang="zh-CN" sz="1400" i="1" dirty="0" smtClean="0"/>
              <a:t>"&gt;</a:t>
            </a:r>
          </a:p>
          <a:p>
            <a:pPr lvl="2"/>
            <a:r>
              <a:rPr lang="en-US" altLang="zh-CN" sz="1400" dirty="0" smtClean="0"/>
              <a:t>&lt;map&gt;</a:t>
            </a:r>
          </a:p>
          <a:p>
            <a:pPr lvl="3"/>
            <a:r>
              <a:rPr lang="en-US" altLang="zh-CN" sz="1400" dirty="0" smtClean="0"/>
              <a:t>&lt;entry key=</a:t>
            </a:r>
            <a:r>
              <a:rPr lang="en-US" altLang="zh-CN" sz="1400" i="1" dirty="0" smtClean="0"/>
              <a:t>"</a:t>
            </a:r>
            <a:r>
              <a:rPr lang="en-US" altLang="zh-CN" sz="1400" i="1" dirty="0" err="1" smtClean="0"/>
              <a:t>hibernate.show_sql</a:t>
            </a:r>
            <a:r>
              <a:rPr lang="en-US" altLang="zh-CN" sz="1400" i="1" dirty="0" smtClean="0"/>
              <a:t>" value="${</a:t>
            </a:r>
            <a:r>
              <a:rPr lang="en-US" altLang="zh-CN" sz="1400" i="1" dirty="0" err="1" smtClean="0"/>
              <a:t>hibernate.show_sql</a:t>
            </a:r>
            <a:r>
              <a:rPr lang="en-US" altLang="zh-CN" sz="1400" i="1" dirty="0" smtClean="0"/>
              <a:t>}"/&gt;</a:t>
            </a:r>
          </a:p>
          <a:p>
            <a:pPr lvl="3"/>
            <a:r>
              <a:rPr lang="en-US" altLang="zh-CN" sz="1400" dirty="0" smtClean="0"/>
              <a:t>&lt;entry key=</a:t>
            </a:r>
            <a:r>
              <a:rPr lang="en-US" altLang="zh-CN" sz="1400" i="1" dirty="0" smtClean="0"/>
              <a:t>"</a:t>
            </a:r>
            <a:r>
              <a:rPr lang="en-US" altLang="zh-CN" sz="1400" i="1" dirty="0" err="1" smtClean="0"/>
              <a:t>hibernate.format_sql</a:t>
            </a:r>
            <a:r>
              <a:rPr lang="en-US" altLang="zh-CN" sz="1400" i="1" dirty="0" smtClean="0"/>
              <a:t>" value="true"/&gt;</a:t>
            </a:r>
          </a:p>
          <a:p>
            <a:pPr lvl="3"/>
            <a:r>
              <a:rPr lang="en-US" altLang="zh-CN" sz="1400" dirty="0" smtClean="0"/>
              <a:t>&lt;entry key=</a:t>
            </a:r>
            <a:r>
              <a:rPr lang="en-US" altLang="zh-CN" sz="1400" i="1" dirty="0" smtClean="0"/>
              <a:t>"</a:t>
            </a:r>
            <a:r>
              <a:rPr lang="en-US" altLang="zh-CN" sz="1400" i="1" dirty="0" err="1" smtClean="0"/>
              <a:t>hibernate.use_sql_comments</a:t>
            </a:r>
            <a:r>
              <a:rPr lang="en-US" altLang="zh-CN" sz="1400" i="1" dirty="0" smtClean="0"/>
              <a:t>" value="true"/&gt;</a:t>
            </a:r>
          </a:p>
          <a:p>
            <a:pPr lvl="3"/>
            <a:r>
              <a:rPr lang="en-US" altLang="zh-CN" sz="1400" dirty="0" smtClean="0"/>
              <a:t>&lt;entry key=</a:t>
            </a:r>
            <a:r>
              <a:rPr lang="en-US" altLang="zh-CN" sz="1400" i="1" dirty="0" smtClean="0"/>
              <a:t>"</a:t>
            </a:r>
            <a:r>
              <a:rPr lang="en-US" altLang="zh-CN" sz="1400" i="1" dirty="0" err="1" smtClean="0"/>
              <a:t>javax.persistence.transactionType</a:t>
            </a:r>
            <a:r>
              <a:rPr lang="en-US" altLang="zh-CN" sz="1400" i="1" dirty="0" smtClean="0"/>
              <a:t>" value="RESOURCE_LOCAL" /&gt;</a:t>
            </a:r>
          </a:p>
          <a:p>
            <a:pPr lvl="2"/>
            <a:r>
              <a:rPr lang="en-US" altLang="zh-CN" sz="1400" dirty="0" smtClean="0"/>
              <a:t>&lt;/map&gt;</a:t>
            </a:r>
          </a:p>
          <a:p>
            <a:pPr lvl="1"/>
            <a:r>
              <a:rPr lang="en-US" altLang="zh-CN" sz="1400" dirty="0" smtClean="0"/>
              <a:t>&lt;/property&gt;</a:t>
            </a:r>
          </a:p>
          <a:p>
            <a:r>
              <a:rPr lang="en-US" altLang="zh-CN" sz="1400" dirty="0" smtClean="0"/>
              <a:t>&lt;/bean&gt;</a:t>
            </a:r>
          </a:p>
          <a:p>
            <a:pPr lvl="0">
              <a:defRPr/>
            </a:pPr>
            <a:endParaRPr lang="en-US" altLang="zh-CN" sz="1400" dirty="0" smtClean="0"/>
          </a:p>
        </p:txBody>
      </p:sp>
      <p:sp>
        <p:nvSpPr>
          <p:cNvPr id="8" name="TextBox 7"/>
          <p:cNvSpPr txBox="1"/>
          <p:nvPr/>
        </p:nvSpPr>
        <p:spPr>
          <a:xfrm>
            <a:off x="323528" y="764704"/>
            <a:ext cx="317405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JPA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Spring Data JPA</a:t>
            </a:r>
            <a:r>
              <a:rPr lang="zh-CN" altLang="en-US" sz="3200" dirty="0" smtClean="0">
                <a:solidFill>
                  <a:srgbClr val="003399"/>
                </a:solidFill>
                <a:latin typeface="微软雅黑" pitchFamily="34" charset="-122"/>
                <a:ea typeface="微软雅黑" pitchFamily="34" charset="-122"/>
              </a:rPr>
              <a:t>动态查询</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0" y="1412776"/>
            <a:ext cx="5796136"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a:buFont typeface="Arial" pitchFamily="34" charset="0"/>
              <a:buChar char="•"/>
            </a:pPr>
            <a:r>
              <a:rPr lang="en-US" altLang="zh-CN" sz="1100" dirty="0" smtClean="0"/>
              <a:t> </a:t>
            </a:r>
            <a:r>
              <a:rPr lang="en-US" altLang="zh-CN" dirty="0" smtClean="0"/>
              <a:t>Dynamic query/Paging</a:t>
            </a:r>
          </a:p>
          <a:p>
            <a:endParaRPr lang="en-US" sz="1400" dirty="0" smtClean="0"/>
          </a:p>
          <a:p>
            <a:r>
              <a:rPr lang="en-US" sz="1400" dirty="0" smtClean="0"/>
              <a:t> </a:t>
            </a:r>
            <a:r>
              <a:rPr lang="en-US" sz="1400" dirty="0" err="1" smtClean="0"/>
              <a:t>Pageable</a:t>
            </a:r>
            <a:r>
              <a:rPr lang="en-US" sz="1400" dirty="0" smtClean="0"/>
              <a:t> </a:t>
            </a:r>
            <a:r>
              <a:rPr lang="en-US" sz="1400" dirty="0" err="1" smtClean="0"/>
              <a:t>pageRequest</a:t>
            </a:r>
            <a:r>
              <a:rPr lang="en-US" sz="1400" dirty="0" smtClean="0"/>
              <a:t> = </a:t>
            </a:r>
            <a:r>
              <a:rPr lang="en-US" sz="1400" dirty="0" err="1" smtClean="0"/>
              <a:t>buildPageRequest</a:t>
            </a:r>
            <a:r>
              <a:rPr lang="en-US" sz="1400" dirty="0" smtClean="0"/>
              <a:t>(</a:t>
            </a:r>
            <a:r>
              <a:rPr lang="en-US" sz="1400" dirty="0" err="1" smtClean="0"/>
              <a:t>searchDto</a:t>
            </a:r>
            <a:r>
              <a:rPr lang="en-US" sz="1400" dirty="0" smtClean="0"/>
              <a:t>);</a:t>
            </a:r>
          </a:p>
          <a:p>
            <a:endParaRPr lang="en-US" sz="1400" dirty="0" smtClean="0"/>
          </a:p>
          <a:p>
            <a:r>
              <a:rPr lang="en-US" sz="1400" dirty="0" smtClean="0"/>
              <a:t>Specification&lt;Product&gt; specification = </a:t>
            </a:r>
            <a:r>
              <a:rPr lang="en-US" sz="1400" b="1" dirty="0" smtClean="0"/>
              <a:t>new Specification&lt;Product&gt;() {</a:t>
            </a:r>
          </a:p>
          <a:p>
            <a:pPr lvl="1"/>
            <a:r>
              <a:rPr lang="en-US" sz="1400" dirty="0" smtClean="0"/>
              <a:t>@Override</a:t>
            </a:r>
          </a:p>
          <a:p>
            <a:pPr lvl="1"/>
            <a:r>
              <a:rPr lang="en-US" sz="1400" b="1" dirty="0" smtClean="0"/>
              <a:t>public Predicate </a:t>
            </a:r>
            <a:r>
              <a:rPr lang="en-US" sz="1400" b="1" dirty="0" err="1" smtClean="0"/>
              <a:t>toPredicate</a:t>
            </a:r>
            <a:r>
              <a:rPr lang="en-US" sz="1400" b="1" dirty="0" smtClean="0"/>
              <a:t>(Root&lt;Product&gt; root,</a:t>
            </a:r>
          </a:p>
          <a:p>
            <a:pPr lvl="1"/>
            <a:r>
              <a:rPr lang="en-US" sz="1400" dirty="0" err="1" smtClean="0"/>
              <a:t>CriteriaQuery</a:t>
            </a:r>
            <a:r>
              <a:rPr lang="en-US" sz="1400" dirty="0" smtClean="0"/>
              <a:t>&lt;?&gt; query, </a:t>
            </a:r>
            <a:r>
              <a:rPr lang="en-US" sz="1400" dirty="0" err="1" smtClean="0"/>
              <a:t>CriteriaBuilder</a:t>
            </a:r>
            <a:r>
              <a:rPr lang="en-US" sz="1400" dirty="0" smtClean="0"/>
              <a:t> </a:t>
            </a:r>
            <a:r>
              <a:rPr lang="en-US" sz="1400" dirty="0" err="1" smtClean="0"/>
              <a:t>cb</a:t>
            </a:r>
            <a:r>
              <a:rPr lang="en-US" sz="1400" dirty="0" smtClean="0"/>
              <a:t>) {</a:t>
            </a:r>
          </a:p>
          <a:p>
            <a:pPr lvl="1"/>
            <a:r>
              <a:rPr lang="en-US" sz="1400" dirty="0" smtClean="0"/>
              <a:t>Predicate </a:t>
            </a:r>
            <a:r>
              <a:rPr lang="en-US" sz="1400" dirty="0" err="1" smtClean="0"/>
              <a:t>predicate</a:t>
            </a:r>
            <a:r>
              <a:rPr lang="en-US" sz="1400" dirty="0" smtClean="0"/>
              <a:t> = </a:t>
            </a:r>
            <a:r>
              <a:rPr lang="en-US" sz="1400" dirty="0" err="1" smtClean="0"/>
              <a:t>cb.conjunction</a:t>
            </a:r>
            <a:r>
              <a:rPr lang="en-US" sz="1400" dirty="0" smtClean="0"/>
              <a:t>();</a:t>
            </a:r>
          </a:p>
          <a:p>
            <a:pPr lvl="1"/>
            <a:r>
              <a:rPr lang="en-US" sz="1400" dirty="0" smtClean="0"/>
              <a:t>List&lt;Expression&lt;Boolean&gt;&gt; expressions = </a:t>
            </a:r>
            <a:r>
              <a:rPr lang="en-US" sz="1400" dirty="0" err="1" smtClean="0"/>
              <a:t>predicate.getExpressions</a:t>
            </a:r>
            <a:r>
              <a:rPr lang="en-US" sz="1400" dirty="0" smtClean="0"/>
              <a:t>();</a:t>
            </a:r>
          </a:p>
          <a:p>
            <a:pPr lvl="1"/>
            <a:endParaRPr lang="en-US" sz="1400" dirty="0" smtClean="0"/>
          </a:p>
          <a:p>
            <a:pPr lvl="1"/>
            <a:r>
              <a:rPr lang="en-US" sz="1400" dirty="0" err="1" smtClean="0"/>
              <a:t>expressions.add</a:t>
            </a:r>
            <a:r>
              <a:rPr lang="en-US" sz="1400" dirty="0" smtClean="0"/>
              <a:t>(</a:t>
            </a:r>
            <a:r>
              <a:rPr lang="en-US" sz="1400" dirty="0" err="1" smtClean="0"/>
              <a:t>cb.</a:t>
            </a:r>
            <a:r>
              <a:rPr lang="en-US" sz="1400" dirty="0" err="1" smtClean="0">
                <a:solidFill>
                  <a:srgbClr val="FF0000"/>
                </a:solidFill>
              </a:rPr>
              <a:t>or</a:t>
            </a:r>
            <a:r>
              <a:rPr lang="en-US" sz="1400" dirty="0" smtClean="0"/>
              <a:t>(</a:t>
            </a:r>
          </a:p>
          <a:p>
            <a:pPr lvl="1"/>
            <a:r>
              <a:rPr lang="en-US" sz="1400" dirty="0" smtClean="0"/>
              <a:t>	</a:t>
            </a:r>
            <a:r>
              <a:rPr lang="en-US" sz="1400" dirty="0" err="1" smtClean="0"/>
              <a:t>cb.</a:t>
            </a:r>
            <a:r>
              <a:rPr lang="en-US" sz="1400" dirty="0" err="1" smtClean="0">
                <a:solidFill>
                  <a:srgbClr val="FF0000"/>
                </a:solidFill>
              </a:rPr>
              <a:t>like</a:t>
            </a:r>
            <a:r>
              <a:rPr lang="en-US" sz="1400" dirty="0" smtClean="0"/>
              <a:t>(root.&lt;String&gt; get(“</a:t>
            </a:r>
            <a:r>
              <a:rPr lang="en-US" sz="1400" dirty="0" err="1" smtClean="0"/>
              <a:t>desc</a:t>
            </a:r>
            <a:r>
              <a:rPr lang="en-US" sz="1400" dirty="0" smtClean="0"/>
              <a:t>"), "%" + </a:t>
            </a:r>
            <a:r>
              <a:rPr lang="en-US" sz="1400" dirty="0" err="1" smtClean="0"/>
              <a:t>searchDto.getKeyword</a:t>
            </a:r>
            <a:r>
              <a:rPr lang="en-US" sz="1400" dirty="0" smtClean="0"/>
              <a:t>()),</a:t>
            </a:r>
          </a:p>
          <a:p>
            <a:pPr lvl="1"/>
            <a:r>
              <a:rPr lang="en-US" sz="1400" dirty="0" smtClean="0"/>
              <a:t>	</a:t>
            </a:r>
            <a:r>
              <a:rPr lang="en-US" sz="1400" dirty="0" err="1" smtClean="0"/>
              <a:t>cb.</a:t>
            </a:r>
            <a:r>
              <a:rPr lang="en-US" sz="1400" dirty="0" err="1" smtClean="0">
                <a:solidFill>
                  <a:srgbClr val="FF0000"/>
                </a:solidFill>
              </a:rPr>
              <a:t>equal</a:t>
            </a:r>
            <a:r>
              <a:rPr lang="en-US" sz="1400" dirty="0" smtClean="0"/>
              <a:t>(root.&lt;String&gt; get("name"), “123”)</a:t>
            </a:r>
          </a:p>
          <a:p>
            <a:pPr lvl="1"/>
            <a:r>
              <a:rPr lang="en-US" sz="1400" dirty="0" smtClean="0"/>
              <a:t>));</a:t>
            </a:r>
          </a:p>
          <a:p>
            <a:pPr lvl="1"/>
            <a:endParaRPr lang="en-US" sz="1400" dirty="0" smtClean="0"/>
          </a:p>
          <a:p>
            <a:pPr lvl="1"/>
            <a:r>
              <a:rPr lang="en-US" sz="1400" dirty="0" smtClean="0"/>
              <a:t>}</a:t>
            </a:r>
          </a:p>
          <a:p>
            <a:pPr lvl="1"/>
            <a:r>
              <a:rPr lang="en-US" sz="1400" b="1" dirty="0" smtClean="0"/>
              <a:t>return predicate;</a:t>
            </a:r>
            <a:endParaRPr lang="en-US" sz="1400" dirty="0" smtClean="0"/>
          </a:p>
          <a:p>
            <a:r>
              <a:rPr lang="en-US" sz="1400" dirty="0" smtClean="0"/>
              <a:t>};</a:t>
            </a:r>
          </a:p>
          <a:p>
            <a:endParaRPr lang="en-US" sz="1400" dirty="0" smtClean="0"/>
          </a:p>
          <a:p>
            <a:r>
              <a:rPr lang="en-US" sz="1400" dirty="0" smtClean="0"/>
              <a:t>Page&lt;Product&gt; products = </a:t>
            </a:r>
            <a:r>
              <a:rPr lang="en-US" sz="1400" dirty="0" err="1" smtClean="0"/>
              <a:t>productRepository.findAll</a:t>
            </a:r>
            <a:r>
              <a:rPr lang="en-US" sz="1400" dirty="0" smtClean="0"/>
              <a:t>(specification, </a:t>
            </a:r>
            <a:r>
              <a:rPr lang="en-US" sz="1400" dirty="0" err="1" smtClean="0"/>
              <a:t>pageRequest</a:t>
            </a:r>
            <a:r>
              <a:rPr lang="en-US" sz="1400" dirty="0" smtClean="0"/>
              <a:t>);</a:t>
            </a:r>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
        <p:nvSpPr>
          <p:cNvPr id="8" name="TextBox 7"/>
          <p:cNvSpPr txBox="1"/>
          <p:nvPr/>
        </p:nvSpPr>
        <p:spPr>
          <a:xfrm>
            <a:off x="317828" y="971436"/>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JPA</a:t>
            </a:r>
          </a:p>
        </p:txBody>
      </p:sp>
      <p:sp>
        <p:nvSpPr>
          <p:cNvPr id="9" name="Text Placeholder 2"/>
          <p:cNvSpPr txBox="1">
            <a:spLocks/>
          </p:cNvSpPr>
          <p:nvPr/>
        </p:nvSpPr>
        <p:spPr bwMode="auto">
          <a:xfrm>
            <a:off x="5148064" y="836712"/>
            <a:ext cx="4104456" cy="244827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JPA</a:t>
            </a:r>
            <a:r>
              <a:rPr lang="zh-CN" altLang="en-US" sz="3200" dirty="0" smtClean="0">
                <a:solidFill>
                  <a:srgbClr val="003399"/>
                </a:solidFill>
                <a:latin typeface="微软雅黑" pitchFamily="34" charset="-122"/>
                <a:ea typeface="微软雅黑" pitchFamily="34" charset="-122"/>
              </a:rPr>
              <a:t>的缓存</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755576" y="836712"/>
            <a:ext cx="7344816" cy="864096"/>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400" dirty="0" smtClean="0"/>
              <a:t>          JPA </a:t>
            </a:r>
            <a:r>
              <a:rPr lang="zh-CN" altLang="en-US" sz="1400" dirty="0" smtClean="0"/>
              <a:t>目前支持两种缓存，一级缓存和二级缓存。目前 </a:t>
            </a:r>
            <a:r>
              <a:rPr lang="en-US" altLang="zh-CN" sz="1400" dirty="0" smtClean="0"/>
              <a:t>JPA 1.0 </a:t>
            </a:r>
            <a:r>
              <a:rPr lang="zh-CN" altLang="en-US" sz="1400" dirty="0" smtClean="0"/>
              <a:t>不支持二级缓存。持久化上下文其实就是 </a:t>
            </a:r>
            <a:r>
              <a:rPr lang="en-US" altLang="zh-CN" sz="1400" dirty="0" smtClean="0"/>
              <a:t>JPA </a:t>
            </a:r>
            <a:r>
              <a:rPr lang="zh-CN" altLang="en-US" sz="1400" dirty="0" smtClean="0"/>
              <a:t>的一级缓存，通过在持久化上下文中存储持久化状态实体的快照，既可以进行脏检测，还可以当做持久化实体的缓存。一级缓存属于请求范围级别的缓存。</a:t>
            </a:r>
            <a:endParaRPr lang="en-US" altLang="zh-CN" sz="1400" dirty="0" smtClean="0"/>
          </a:p>
        </p:txBody>
      </p:sp>
      <p:pic>
        <p:nvPicPr>
          <p:cNvPr id="2050" name="Picture 2" descr="图 2. JPA 二级缓存"/>
          <p:cNvPicPr>
            <a:picLocks noGrp="1" noChangeAspect="1" noChangeArrowheads="1"/>
          </p:cNvPicPr>
          <p:nvPr>
            <p:ph idx="1"/>
          </p:nvPr>
        </p:nvPicPr>
        <p:blipFill>
          <a:blip r:embed="rId3" cstate="print"/>
          <a:srcRect/>
          <a:stretch>
            <a:fillRect/>
          </a:stretch>
        </p:blipFill>
        <p:spPr bwMode="auto">
          <a:xfrm>
            <a:off x="107504" y="1700808"/>
            <a:ext cx="4648200" cy="3733800"/>
          </a:xfrm>
          <a:prstGeom prst="rect">
            <a:avLst/>
          </a:prstGeom>
          <a:noFill/>
        </p:spPr>
      </p:pic>
      <p:sp>
        <p:nvSpPr>
          <p:cNvPr id="10" name="Text Placeholder 2"/>
          <p:cNvSpPr txBox="1">
            <a:spLocks/>
          </p:cNvSpPr>
          <p:nvPr/>
        </p:nvSpPr>
        <p:spPr bwMode="auto">
          <a:xfrm>
            <a:off x="4211960" y="3212976"/>
            <a:ext cx="4932040" cy="324036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fontAlgn="base"/>
            <a:r>
              <a:rPr lang="zh-CN" altLang="en-US" sz="1400" dirty="0" smtClean="0"/>
              <a:t>         当二级缓存有效时，你就不能依靠事务来保护并发数据的，而是依靠锁策略：</a:t>
            </a:r>
          </a:p>
          <a:p>
            <a:pPr fontAlgn="base">
              <a:buFont typeface="Arial" pitchFamily="34" charset="0"/>
              <a:buChar char="•"/>
            </a:pPr>
            <a:r>
              <a:rPr lang="zh-CN" altLang="en-US" sz="1400" dirty="0" smtClean="0"/>
              <a:t> 在确认修改后，需要手工处理乐观锁失败</a:t>
            </a:r>
          </a:p>
          <a:p>
            <a:pPr fontAlgn="base">
              <a:buFont typeface="Arial" pitchFamily="34" charset="0"/>
              <a:buChar char="•"/>
            </a:pPr>
            <a:r>
              <a:rPr lang="zh-CN" altLang="en-US" sz="1400" dirty="0" smtClean="0"/>
              <a:t> 配置失效期，以及刷新策略，最小化使用锁策略</a:t>
            </a:r>
          </a:p>
          <a:p>
            <a:pPr fontAlgn="base"/>
            <a:r>
              <a:rPr lang="zh-CN" altLang="en-US" sz="1400" dirty="0" smtClean="0"/>
              <a:t>         二级高速缓存通常是用来提高性能。但是，使用缓存可能会导致提取“陈旧”数据，其优缺点如下表所示。</a:t>
            </a:r>
            <a:endParaRPr lang="en-US" altLang="zh-CN" sz="1400" dirty="0" smtClean="0"/>
          </a:p>
          <a:p>
            <a:pPr fontAlgn="base"/>
            <a:endParaRPr lang="zh-CN" altLang="en-US" sz="1400" dirty="0" smtClean="0"/>
          </a:p>
          <a:p>
            <a:r>
              <a:rPr lang="zh-CN" altLang="en-US" sz="1400" dirty="0" smtClean="0"/>
              <a:t/>
            </a:r>
            <a:br>
              <a:rPr lang="zh-CN" altLang="en-US" sz="1400" dirty="0" smtClean="0"/>
            </a:br>
            <a:endParaRPr lang="en-US" altLang="zh-CN" sz="1400" dirty="0" smtClean="0"/>
          </a:p>
        </p:txBody>
      </p:sp>
      <p:graphicFrame>
        <p:nvGraphicFramePr>
          <p:cNvPr id="11" name="Table 10"/>
          <p:cNvGraphicFramePr>
            <a:graphicFrameLocks noGrp="1"/>
          </p:cNvGraphicFramePr>
          <p:nvPr/>
        </p:nvGraphicFramePr>
        <p:xfrm>
          <a:off x="4355976" y="4725144"/>
          <a:ext cx="4536504" cy="1713662"/>
        </p:xfrm>
        <a:graphic>
          <a:graphicData uri="http://schemas.openxmlformats.org/drawingml/2006/table">
            <a:tbl>
              <a:tblPr firstRow="1" bandRow="1">
                <a:tableStyleId>{5C22544A-7EE6-4342-B048-85BDC9FD1C3A}</a:tableStyleId>
              </a:tblPr>
              <a:tblGrid>
                <a:gridCol w="2016224"/>
                <a:gridCol w="2520280"/>
              </a:tblGrid>
              <a:tr h="338671">
                <a:tc>
                  <a:txBody>
                    <a:bodyPr/>
                    <a:lstStyle/>
                    <a:p>
                      <a:pPr algn="ctr"/>
                      <a:r>
                        <a:rPr lang="zh-CN" altLang="en-US" sz="1400" b="1" dirty="0" smtClean="0"/>
                        <a:t>优点</a:t>
                      </a:r>
                      <a:endParaRPr lang="zh-CN" altLang="en-US" sz="1400" dirty="0"/>
                    </a:p>
                  </a:txBody>
                  <a:tcPr/>
                </a:tc>
                <a:tc>
                  <a:txBody>
                    <a:bodyPr/>
                    <a:lstStyle/>
                    <a:p>
                      <a:pPr algn="ctr"/>
                      <a:r>
                        <a:rPr lang="zh-CN" altLang="en-US" sz="1400" b="1" dirty="0" smtClean="0"/>
                        <a:t>缺点</a:t>
                      </a:r>
                      <a:endParaRPr lang="zh-CN" altLang="en-US" sz="1400" dirty="0"/>
                    </a:p>
                  </a:txBody>
                  <a:tcPr/>
                </a:tc>
              </a:tr>
              <a:tr h="473211">
                <a:tc>
                  <a:txBody>
                    <a:bodyPr/>
                    <a:lstStyle/>
                    <a:p>
                      <a:r>
                        <a:rPr lang="zh-CN" altLang="en-US" sz="1400" dirty="0" smtClean="0"/>
                        <a:t>避免了已经加载对象的数据库访问</a:t>
                      </a:r>
                      <a:endParaRPr lang="zh-CN" altLang="en-US" sz="1400" dirty="0"/>
                    </a:p>
                  </a:txBody>
                  <a:tcPr/>
                </a:tc>
                <a:tc>
                  <a:txBody>
                    <a:bodyPr/>
                    <a:lstStyle/>
                    <a:p>
                      <a:r>
                        <a:rPr lang="zh-CN" altLang="en-US" sz="1400" dirty="0" smtClean="0"/>
                        <a:t>对于频繁访问的未修改的对象读取更快内存消耗较大 </a:t>
                      </a:r>
                      <a:endParaRPr lang="zh-CN" altLang="en-US" sz="1400" dirty="0"/>
                    </a:p>
                  </a:txBody>
                  <a:tcPr/>
                </a:tc>
              </a:tr>
              <a:tr h="473211">
                <a:tc>
                  <a:txBody>
                    <a:bodyPr/>
                    <a:lstStyle/>
                    <a:p>
                      <a:r>
                        <a:rPr lang="zh-CN" altLang="en-US" sz="1400" b="0" i="0" kern="1200" dirty="0" smtClean="0">
                          <a:solidFill>
                            <a:schemeClr val="dk1"/>
                          </a:solidFill>
                          <a:latin typeface="+mn-lt"/>
                          <a:ea typeface="+mn-ea"/>
                          <a:cs typeface="+mn-cs"/>
                        </a:rPr>
                        <a:t>对于频繁访问的未修改的对象读取更快</a:t>
                      </a:r>
                      <a:endParaRPr lang="zh-CN" altLang="en-US" sz="1400" dirty="0"/>
                    </a:p>
                  </a:txBody>
                  <a:tcPr/>
                </a:tc>
                <a:tc>
                  <a:txBody>
                    <a:bodyPr/>
                    <a:lstStyle/>
                    <a:p>
                      <a:r>
                        <a:rPr lang="zh-CN" altLang="en-US" sz="1400" dirty="0" smtClean="0"/>
                        <a:t>会出现“陈旧”数据 </a:t>
                      </a:r>
                      <a:endParaRPr lang="zh-CN" altLang="en-US" sz="1400" dirty="0"/>
                    </a:p>
                  </a:txBody>
                  <a:tcPr/>
                </a:tc>
              </a:tr>
              <a:tr h="338671">
                <a:tc>
                  <a:txBody>
                    <a:bodyPr/>
                    <a:lstStyle/>
                    <a:p>
                      <a:endParaRPr lang="zh-CN" altLang="en-US" sz="1400" dirty="0"/>
                    </a:p>
                  </a:txBody>
                  <a:tcPr/>
                </a:tc>
                <a:tc>
                  <a:txBody>
                    <a:bodyPr/>
                    <a:lstStyle/>
                    <a:p>
                      <a:r>
                        <a:rPr lang="zh-CN" altLang="en-US" sz="1400" dirty="0" smtClean="0"/>
                        <a:t>会出现并发写的情况</a:t>
                      </a:r>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zh-CN" altLang="en-US" sz="3200" dirty="0" smtClean="0">
                <a:solidFill>
                  <a:srgbClr val="003399"/>
                </a:solidFill>
                <a:latin typeface="微软雅黑" pitchFamily="34" charset="-122"/>
                <a:ea typeface="微软雅黑" pitchFamily="34" charset="-122"/>
              </a:rPr>
              <a:t>持久化的步骤</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556792"/>
            <a:ext cx="7894660" cy="435771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p:txBody>
      </p:sp>
      <p:sp>
        <p:nvSpPr>
          <p:cNvPr id="8" name="Rectangle 7"/>
          <p:cNvSpPr/>
          <p:nvPr/>
        </p:nvSpPr>
        <p:spPr>
          <a:xfrm>
            <a:off x="467544" y="980728"/>
            <a:ext cx="7992888" cy="307777"/>
          </a:xfrm>
          <a:prstGeom prst="rect">
            <a:avLst/>
          </a:prstGeom>
        </p:spPr>
        <p:txBody>
          <a:bodyPr wrap="square">
            <a:spAutoFit/>
          </a:bodyPr>
          <a:lstStyle/>
          <a:p>
            <a:endParaRPr lang="zh-CN" altLang="en-US" sz="1400" dirty="0"/>
          </a:p>
        </p:txBody>
      </p:sp>
      <p:pic>
        <p:nvPicPr>
          <p:cNvPr id="36877" name="Picture 13"/>
          <p:cNvPicPr>
            <a:picLocks noChangeAspect="1" noChangeArrowheads="1"/>
          </p:cNvPicPr>
          <p:nvPr/>
        </p:nvPicPr>
        <p:blipFill>
          <a:blip r:embed="rId4" cstate="print"/>
          <a:srcRect/>
          <a:stretch>
            <a:fillRect/>
          </a:stretch>
        </p:blipFill>
        <p:spPr bwMode="auto">
          <a:xfrm>
            <a:off x="2123728" y="1628800"/>
            <a:ext cx="5353050" cy="4229100"/>
          </a:xfrm>
          <a:prstGeom prst="rect">
            <a:avLst/>
          </a:prstGeom>
          <a:noFill/>
          <a:ln w="9525">
            <a:noFill/>
            <a:miter lim="800000"/>
            <a:headEnd/>
            <a:tailEnd/>
          </a:ln>
        </p:spPr>
      </p:pic>
      <p:sp>
        <p:nvSpPr>
          <p:cNvPr id="17" name="Text Placeholder 2"/>
          <p:cNvSpPr txBox="1">
            <a:spLocks/>
          </p:cNvSpPr>
          <p:nvPr/>
        </p:nvSpPr>
        <p:spPr bwMode="auto">
          <a:xfrm>
            <a:off x="251520" y="980728"/>
            <a:ext cx="7776864" cy="864096"/>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marL="342900" indent="-342900">
              <a:defRPr/>
            </a:pPr>
            <a:r>
              <a:rPr lang="en-US" altLang="zh-CN" sz="1400" dirty="0" smtClean="0"/>
              <a:t>	         </a:t>
            </a:r>
            <a:r>
              <a:rPr lang="en-US" altLang="zh-CN" sz="1400" dirty="0" err="1" smtClean="0"/>
              <a:t>MyBatis</a:t>
            </a:r>
            <a:r>
              <a:rPr lang="en-US" altLang="zh-CN" sz="1400" dirty="0" smtClean="0"/>
              <a:t> </a:t>
            </a:r>
            <a:r>
              <a:rPr lang="zh-CN" altLang="en-US" sz="1400" dirty="0" smtClean="0"/>
              <a:t>本是</a:t>
            </a:r>
            <a:r>
              <a:rPr lang="en-US" altLang="zh-CN" sz="1400" dirty="0" smtClean="0"/>
              <a:t>apache</a:t>
            </a:r>
            <a:r>
              <a:rPr lang="zh-CN" altLang="en-US" sz="1400" dirty="0" smtClean="0"/>
              <a:t>的一个开源项</a:t>
            </a:r>
            <a:r>
              <a:rPr lang="zh-CN" altLang="en-US" sz="1400" dirty="0" smtClean="0"/>
              <a:t>目</a:t>
            </a:r>
            <a:r>
              <a:rPr lang="en-US" altLang="zh-CN" sz="1400" dirty="0" err="1" smtClean="0"/>
              <a:t>iBatis</a:t>
            </a:r>
            <a:r>
              <a:rPr lang="en-US" altLang="zh-CN" sz="1400" dirty="0" smtClean="0"/>
              <a:t>, </a:t>
            </a:r>
            <a:r>
              <a:rPr lang="en-US" altLang="zh-CN" sz="1400" dirty="0" smtClean="0"/>
              <a:t>2010</a:t>
            </a:r>
            <a:r>
              <a:rPr lang="zh-CN" altLang="en-US" sz="1400" dirty="0" smtClean="0"/>
              <a:t>年这个项目由</a:t>
            </a:r>
            <a:r>
              <a:rPr lang="en-US" altLang="zh-CN" sz="1400" dirty="0" smtClean="0"/>
              <a:t>apache software foundation </a:t>
            </a:r>
            <a:r>
              <a:rPr lang="zh-CN" altLang="en-US" sz="1400" dirty="0" smtClean="0"/>
              <a:t>迁移到了</a:t>
            </a:r>
            <a:r>
              <a:rPr lang="en-US" altLang="zh-CN" sz="1400" dirty="0" err="1" smtClean="0"/>
              <a:t>google</a:t>
            </a:r>
            <a:r>
              <a:rPr lang="en-US" altLang="zh-CN" sz="1400" dirty="0" smtClean="0"/>
              <a:t> code</a:t>
            </a:r>
            <a:r>
              <a:rPr lang="zh-CN" altLang="en-US" sz="1400" dirty="0" smtClean="0"/>
              <a:t>，并且改名为</a:t>
            </a:r>
            <a:r>
              <a:rPr lang="en-US" altLang="zh-CN" sz="1400" dirty="0" err="1" smtClean="0"/>
              <a:t>MyBatis</a:t>
            </a:r>
            <a:r>
              <a:rPr lang="en-US" altLang="zh-CN" sz="1400" dirty="0" smtClean="0"/>
              <a:t> </a:t>
            </a:r>
            <a:r>
              <a:rPr lang="zh-CN" altLang="en-US" sz="1400" dirty="0" smtClean="0"/>
              <a:t>。</a:t>
            </a:r>
            <a:r>
              <a:rPr lang="en-US" altLang="zh-CN" sz="1400" dirty="0" smtClean="0"/>
              <a:t>2013</a:t>
            </a:r>
            <a:r>
              <a:rPr lang="zh-CN" altLang="en-US" sz="1400" dirty="0" smtClean="0"/>
              <a:t>年</a:t>
            </a:r>
            <a:r>
              <a:rPr lang="en-US" altLang="zh-CN" sz="1400" dirty="0" smtClean="0"/>
              <a:t>11</a:t>
            </a:r>
            <a:r>
              <a:rPr lang="zh-CN" altLang="en-US" sz="1400" dirty="0" smtClean="0"/>
              <a:t>月迁移到</a:t>
            </a:r>
            <a:r>
              <a:rPr lang="en-US" altLang="zh-CN" sz="1400" dirty="0" err="1" smtClean="0"/>
              <a:t>Github</a:t>
            </a:r>
            <a:r>
              <a:rPr lang="zh-CN" altLang="en-US" sz="14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zh-CN" altLang="en-US" sz="3200" dirty="0" smtClean="0">
                <a:solidFill>
                  <a:srgbClr val="003399"/>
                </a:solidFill>
                <a:latin typeface="微软雅黑" pitchFamily="34" charset="-122"/>
                <a:ea typeface="微软雅黑" pitchFamily="34" charset="-122"/>
              </a:rPr>
              <a:t>配置示例代码</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412776"/>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buFont typeface="Arial" pitchFamily="34" charset="0"/>
              <a:buChar char="•"/>
              <a:defRPr/>
            </a:pPr>
            <a:r>
              <a:rPr lang="en-US" altLang="zh-CN" dirty="0" smtClean="0"/>
              <a:t> Configuration</a:t>
            </a:r>
          </a:p>
          <a:p>
            <a:r>
              <a:rPr lang="en-US" altLang="zh-CN" sz="1400" dirty="0" smtClean="0"/>
              <a:t>&lt;!-- define the </a:t>
            </a:r>
            <a:r>
              <a:rPr lang="en-US" altLang="zh-CN" sz="1400" dirty="0" err="1" smtClean="0"/>
              <a:t>SqlSessionFactory</a:t>
            </a:r>
            <a:r>
              <a:rPr lang="en-US" altLang="zh-CN" sz="1400" dirty="0" smtClean="0"/>
              <a:t> --&gt;</a:t>
            </a:r>
          </a:p>
          <a:p>
            <a:r>
              <a:rPr lang="en-US" altLang="zh-CN" sz="1400" dirty="0" smtClean="0"/>
              <a:t>&lt;bean id="</a:t>
            </a:r>
            <a:r>
              <a:rPr lang="en-US" altLang="zh-CN" sz="1400" dirty="0" err="1" smtClean="0"/>
              <a:t>sqlSessionFactory</a:t>
            </a:r>
            <a:r>
              <a:rPr lang="en-US" altLang="zh-CN" sz="1400" dirty="0" smtClean="0"/>
              <a:t>" class="</a:t>
            </a:r>
            <a:r>
              <a:rPr lang="en-US" altLang="zh-CN" sz="1400" dirty="0" err="1" smtClean="0"/>
              <a:t>org.mybatis.spring.SqlSessionFactoryBean</a:t>
            </a:r>
            <a:r>
              <a:rPr lang="en-US" altLang="zh-CN" sz="1400" dirty="0" smtClean="0"/>
              <a:t>"&gt;</a:t>
            </a:r>
          </a:p>
          <a:p>
            <a:r>
              <a:rPr lang="en-US" altLang="zh-CN" sz="1400" dirty="0" smtClean="0"/>
              <a:t>         &lt;!– </a:t>
            </a:r>
            <a:r>
              <a:rPr lang="zh-CN" altLang="en-US" sz="1400" dirty="0" smtClean="0"/>
              <a:t>注入数据源</a:t>
            </a:r>
            <a:r>
              <a:rPr lang="en-US" altLang="zh-CN" sz="1400" dirty="0" smtClean="0"/>
              <a:t> --&gt;</a:t>
            </a:r>
          </a:p>
          <a:p>
            <a:r>
              <a:rPr lang="en-US" altLang="zh-CN" sz="1400" dirty="0" smtClean="0"/>
              <a:t>         &lt;property name="</a:t>
            </a:r>
            <a:r>
              <a:rPr lang="en-US" altLang="zh-CN" sz="1400" dirty="0" err="1" smtClean="0"/>
              <a:t>dataSource</a:t>
            </a:r>
            <a:r>
              <a:rPr lang="en-US" altLang="zh-CN" sz="1400" dirty="0" smtClean="0"/>
              <a:t>" ref="</a:t>
            </a:r>
            <a:r>
              <a:rPr lang="en-US" altLang="zh-CN" sz="1400" dirty="0" err="1" smtClean="0"/>
              <a:t>dataSource</a:t>
            </a:r>
            <a:r>
              <a:rPr lang="en-US" altLang="zh-CN" sz="1400" dirty="0" smtClean="0"/>
              <a:t>" /&gt;</a:t>
            </a:r>
          </a:p>
          <a:p>
            <a:r>
              <a:rPr lang="en-US" altLang="zh-CN" sz="1400" dirty="0" smtClean="0"/>
              <a:t>         &lt;!– </a:t>
            </a:r>
            <a:r>
              <a:rPr lang="en-US" altLang="zh-CN" sz="1400" dirty="0" err="1" smtClean="0"/>
              <a:t>MyBatis</a:t>
            </a:r>
            <a:r>
              <a:rPr lang="zh-CN" altLang="en-US" sz="1400" dirty="0" smtClean="0"/>
              <a:t>全局设置</a:t>
            </a:r>
            <a:r>
              <a:rPr lang="en-US" altLang="zh-CN" sz="1400" dirty="0" smtClean="0"/>
              <a:t> --&gt;</a:t>
            </a:r>
          </a:p>
          <a:p>
            <a:r>
              <a:rPr lang="en-US" altLang="zh-CN" sz="1400" dirty="0" smtClean="0"/>
              <a:t>         &lt;property name="</a:t>
            </a:r>
            <a:r>
              <a:rPr lang="en-US" altLang="zh-CN" sz="1400" dirty="0" err="1" smtClean="0"/>
              <a:t>configLocation</a:t>
            </a:r>
            <a:r>
              <a:rPr lang="en-US" altLang="zh-CN" sz="1400" dirty="0" smtClean="0"/>
              <a:t>" value="</a:t>
            </a:r>
            <a:r>
              <a:rPr lang="en-US" altLang="zh-CN" sz="1400" dirty="0" err="1" smtClean="0"/>
              <a:t>classpath:sqlMapConfig.xml</a:t>
            </a:r>
            <a:r>
              <a:rPr lang="en-US" altLang="zh-CN" sz="1400" dirty="0" smtClean="0"/>
              <a:t>" /&gt;</a:t>
            </a:r>
          </a:p>
          <a:p>
            <a:r>
              <a:rPr lang="en-US" altLang="zh-CN" sz="1400" dirty="0" smtClean="0"/>
              <a:t>         &lt;!– </a:t>
            </a:r>
            <a:r>
              <a:rPr lang="en-US" altLang="zh-CN" sz="1400" dirty="0" err="1" smtClean="0"/>
              <a:t>sql</a:t>
            </a:r>
            <a:r>
              <a:rPr lang="zh-CN" altLang="en-US" sz="1400" dirty="0" smtClean="0"/>
              <a:t>映射文件</a:t>
            </a:r>
            <a:r>
              <a:rPr lang="en-US" altLang="zh-CN" sz="1400" dirty="0" smtClean="0"/>
              <a:t> --&gt;</a:t>
            </a:r>
          </a:p>
          <a:p>
            <a:r>
              <a:rPr lang="en-US" altLang="zh-CN" sz="1400" dirty="0" smtClean="0"/>
              <a:t>         &lt;property name="</a:t>
            </a:r>
            <a:r>
              <a:rPr lang="en-US" altLang="zh-CN" sz="1400" dirty="0" err="1" smtClean="0"/>
              <a:t>mapperLocations</a:t>
            </a:r>
            <a:r>
              <a:rPr lang="en-US" altLang="zh-CN" sz="1400" dirty="0" smtClean="0"/>
              <a:t>" value="</a:t>
            </a:r>
            <a:r>
              <a:rPr lang="en-US" altLang="zh-CN" sz="1400" dirty="0" err="1" smtClean="0"/>
              <a:t>classpath</a:t>
            </a:r>
            <a:r>
              <a:rPr lang="en-US" altLang="zh-CN" sz="1400" dirty="0" smtClean="0"/>
              <a:t>:/</a:t>
            </a:r>
            <a:r>
              <a:rPr lang="en-US" altLang="zh-CN" sz="1400" dirty="0" err="1" smtClean="0"/>
              <a:t>mybatis</a:t>
            </a:r>
            <a:r>
              <a:rPr lang="en-US" altLang="zh-CN" sz="1400" dirty="0" smtClean="0"/>
              <a:t>/**/*</a:t>
            </a:r>
            <a:r>
              <a:rPr lang="en-US" altLang="zh-CN" sz="1400" dirty="0" err="1" smtClean="0"/>
              <a:t>Dao.xml</a:t>
            </a:r>
            <a:r>
              <a:rPr lang="en-US" altLang="zh-CN" sz="1400" dirty="0" smtClean="0"/>
              <a:t>" /&gt;</a:t>
            </a:r>
          </a:p>
          <a:p>
            <a:r>
              <a:rPr lang="en-US" altLang="zh-CN" sz="1400" dirty="0" smtClean="0"/>
              <a:t>&lt;/bean&gt;</a:t>
            </a:r>
          </a:p>
          <a:p>
            <a:endParaRPr lang="zh-CN" altLang="en-US" sz="1400" dirty="0" smtClean="0"/>
          </a:p>
          <a:p>
            <a:r>
              <a:rPr lang="en-US" altLang="zh-CN" sz="1400" dirty="0" smtClean="0"/>
              <a:t>&lt;!– </a:t>
            </a:r>
            <a:r>
              <a:rPr lang="zh-CN" altLang="en-US" sz="1400" dirty="0" smtClean="0"/>
              <a:t>映射器扫描，并注入至</a:t>
            </a:r>
            <a:r>
              <a:rPr lang="en-US" altLang="zh-CN" sz="1400" dirty="0" smtClean="0"/>
              <a:t>spring</a:t>
            </a:r>
            <a:r>
              <a:rPr lang="zh-CN" altLang="en-US" sz="1400" dirty="0" smtClean="0"/>
              <a:t>容器中</a:t>
            </a:r>
            <a:r>
              <a:rPr lang="en-US" altLang="zh-CN" sz="1400" u="sng" dirty="0" smtClean="0"/>
              <a:t>--&gt;</a:t>
            </a:r>
          </a:p>
          <a:p>
            <a:r>
              <a:rPr lang="en-US" altLang="zh-CN" sz="1400" dirty="0" smtClean="0"/>
              <a:t>&lt;bean class="</a:t>
            </a:r>
            <a:r>
              <a:rPr lang="en-US" altLang="zh-CN" sz="1400" dirty="0" err="1" smtClean="0"/>
              <a:t>org.mybatis.spring.mapper.MapperScannerConfigurer</a:t>
            </a:r>
            <a:r>
              <a:rPr lang="en-US" altLang="zh-CN" sz="1400" dirty="0" smtClean="0"/>
              <a:t>"&gt;</a:t>
            </a:r>
          </a:p>
          <a:p>
            <a:r>
              <a:rPr lang="en-US" altLang="zh-CN" sz="1400" dirty="0" smtClean="0"/>
              <a:t>         &lt;!– </a:t>
            </a:r>
            <a:r>
              <a:rPr lang="zh-CN" altLang="en-US" sz="1400" dirty="0" smtClean="0"/>
              <a:t>映射器扫描包路径</a:t>
            </a:r>
            <a:r>
              <a:rPr lang="en-US" altLang="zh-CN" sz="1400" dirty="0" smtClean="0"/>
              <a:t> --&gt;</a:t>
            </a:r>
          </a:p>
          <a:p>
            <a:r>
              <a:rPr lang="en-US" altLang="zh-CN" sz="1400" dirty="0" smtClean="0"/>
              <a:t>         &lt;property name="</a:t>
            </a:r>
            <a:r>
              <a:rPr lang="en-US" altLang="zh-CN" sz="1400" dirty="0" err="1" smtClean="0"/>
              <a:t>basePackage</a:t>
            </a:r>
            <a:r>
              <a:rPr lang="en-US" altLang="zh-CN" sz="1400" dirty="0" smtClean="0"/>
              <a:t>" value=“XXX.XX.**.</a:t>
            </a:r>
            <a:r>
              <a:rPr lang="en-US" altLang="zh-CN" sz="1400" dirty="0" err="1" smtClean="0"/>
              <a:t>dao</a:t>
            </a:r>
            <a:r>
              <a:rPr lang="en-US" altLang="zh-CN" sz="1400" dirty="0" smtClean="0"/>
              <a:t>" /&gt;</a:t>
            </a:r>
          </a:p>
          <a:p>
            <a:r>
              <a:rPr lang="en-US" altLang="zh-CN" sz="1400" dirty="0" smtClean="0"/>
              <a:t>&lt;/bean&gt;</a:t>
            </a:r>
          </a:p>
          <a:p>
            <a:pPr lvl="0">
              <a:defRPr/>
            </a:pPr>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
        <p:nvSpPr>
          <p:cNvPr id="8" name="TextBox 7"/>
          <p:cNvSpPr txBox="1"/>
          <p:nvPr/>
        </p:nvSpPr>
        <p:spPr>
          <a:xfrm>
            <a:off x="317828" y="971436"/>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err="1" smtClean="0">
                <a:solidFill>
                  <a:srgbClr val="004086"/>
                </a:solidFill>
                <a:latin typeface="微软雅黑" pitchFamily="34" charset="-122"/>
                <a:ea typeface="微软雅黑" pitchFamily="34" charset="-122"/>
              </a:rPr>
              <a:t>MyBatis</a:t>
            </a:r>
            <a:endParaRPr lang="en-US" altLang="zh-CN" b="1" dirty="0" smtClean="0">
              <a:solidFill>
                <a:srgbClr val="004086"/>
              </a:solidFill>
              <a:latin typeface="微软雅黑" pitchFamily="34" charset="-122"/>
              <a:ea typeface="微软雅黑" pitchFamily="34" charset="-122"/>
            </a:endParaRPr>
          </a:p>
        </p:txBody>
      </p:sp>
      <p:sp>
        <p:nvSpPr>
          <p:cNvPr id="11" name="Text Placeholder 2"/>
          <p:cNvSpPr txBox="1">
            <a:spLocks/>
          </p:cNvSpPr>
          <p:nvPr/>
        </p:nvSpPr>
        <p:spPr bwMode="auto">
          <a:xfrm>
            <a:off x="4427984" y="4941168"/>
            <a:ext cx="4572000" cy="100811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zh-CN" altLang="en-US" sz="1400" dirty="0" smtClean="0"/>
              <a:t>若要设置二级缓存，则再全局设置配置文件中加入配置</a:t>
            </a:r>
            <a:endParaRPr lang="en-US" altLang="zh-CN" sz="1400" dirty="0" smtClean="0"/>
          </a:p>
          <a:p>
            <a:r>
              <a:rPr lang="en-US" altLang="zh-CN" sz="1400" dirty="0" smtClean="0"/>
              <a:t>&lt;settings&gt;  </a:t>
            </a:r>
          </a:p>
          <a:p>
            <a:r>
              <a:rPr lang="en-US" altLang="zh-CN" sz="1400" dirty="0" smtClean="0"/>
              <a:t>    &lt;setting name="</a:t>
            </a:r>
            <a:r>
              <a:rPr lang="en-US" altLang="zh-CN" sz="1400" dirty="0" err="1" smtClean="0"/>
              <a:t>cacheEnabled</a:t>
            </a:r>
            <a:r>
              <a:rPr lang="en-US" altLang="zh-CN" sz="1400" dirty="0" smtClean="0"/>
              <a:t>" value="true"/&gt;   </a:t>
            </a:r>
          </a:p>
          <a:p>
            <a:r>
              <a:rPr lang="en-US" altLang="zh-CN" sz="1400" dirty="0" smtClean="0"/>
              <a:t>&lt;/settings&gt;  </a:t>
            </a:r>
          </a:p>
          <a:p>
            <a:pPr lvl="0">
              <a:defRPr/>
            </a:pPr>
            <a:r>
              <a:rPr lang="en-US" altLang="zh-CN" sz="1400" dirty="0" smtClean="0"/>
              <a:t> </a:t>
            </a:r>
          </a:p>
        </p:txBody>
      </p:sp>
      <p:cxnSp>
        <p:nvCxnSpPr>
          <p:cNvPr id="14" name="Straight Arrow Connector 13"/>
          <p:cNvCxnSpPr>
            <a:stCxn id="11" idx="0"/>
          </p:cNvCxnSpPr>
          <p:nvPr/>
        </p:nvCxnSpPr>
        <p:spPr>
          <a:xfrm flipH="1" flipV="1">
            <a:off x="5796136" y="2996952"/>
            <a:ext cx="917848" cy="19442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331640" y="0"/>
            <a:ext cx="6071616"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en-US" altLang="zh-CN" sz="3200" dirty="0" smtClean="0">
                <a:solidFill>
                  <a:srgbClr val="003399"/>
                </a:solidFill>
                <a:latin typeface="微软雅黑" pitchFamily="34" charset="-122"/>
                <a:ea typeface="微软雅黑" pitchFamily="34" charset="-122"/>
              </a:rPr>
              <a:t> XML</a:t>
            </a:r>
            <a:r>
              <a:rPr lang="zh-CN" altLang="en-US" sz="3200" dirty="0" smtClean="0">
                <a:solidFill>
                  <a:srgbClr val="003399"/>
                </a:solidFill>
                <a:latin typeface="微软雅黑" pitchFamily="34" charset="-122"/>
                <a:ea typeface="微软雅黑" pitchFamily="34" charset="-122"/>
              </a:rPr>
              <a:t>映射文件 </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908720"/>
            <a:ext cx="7056784" cy="5184576"/>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400" dirty="0" smtClean="0"/>
              <a:t>&lt;</a:t>
            </a:r>
            <a:r>
              <a:rPr lang="en-US" altLang="zh-CN" sz="1400" dirty="0" err="1" smtClean="0"/>
              <a:t>mapper</a:t>
            </a:r>
            <a:r>
              <a:rPr lang="en-US" altLang="zh-CN" sz="1400" dirty="0" smtClean="0"/>
              <a:t> namespace="</a:t>
            </a:r>
            <a:r>
              <a:rPr lang="en-US" altLang="zh-CN" sz="1400" dirty="0" err="1" smtClean="0"/>
              <a:t>com.ht.ecp.order.dao.OrderDao</a:t>
            </a:r>
            <a:r>
              <a:rPr lang="en-US" altLang="zh-CN" sz="1400" dirty="0" smtClean="0"/>
              <a:t>"&gt;</a:t>
            </a:r>
          </a:p>
          <a:p>
            <a:r>
              <a:rPr lang="en-US" altLang="zh-CN" sz="1400" dirty="0" smtClean="0"/>
              <a:t>           &lt;!– </a:t>
            </a:r>
            <a:r>
              <a:rPr lang="zh-CN" altLang="en-US" sz="1400" dirty="0" smtClean="0"/>
              <a:t>二级缓存</a:t>
            </a:r>
            <a:r>
              <a:rPr lang="en-US" altLang="zh-CN" sz="1400" dirty="0" smtClean="0"/>
              <a:t> --&gt;</a:t>
            </a:r>
          </a:p>
          <a:p>
            <a:r>
              <a:rPr lang="en-US" altLang="zh-CN" sz="1400" dirty="0" smtClean="0"/>
              <a:t>           &lt;cache eviction=“LRU" </a:t>
            </a:r>
            <a:r>
              <a:rPr lang="en-US" altLang="zh-CN" sz="1400" dirty="0" err="1" smtClean="0"/>
              <a:t>flushInterval</a:t>
            </a:r>
            <a:r>
              <a:rPr lang="en-US" altLang="zh-CN" sz="1400" dirty="0" smtClean="0"/>
              <a:t>="60000" size="512" </a:t>
            </a:r>
            <a:r>
              <a:rPr lang="en-US" altLang="zh-CN" sz="1400" dirty="0" err="1" smtClean="0"/>
              <a:t>readOnly</a:t>
            </a:r>
            <a:r>
              <a:rPr lang="en-US" altLang="zh-CN" sz="1400" dirty="0" smtClean="0"/>
              <a:t>="true" /&gt;</a:t>
            </a:r>
          </a:p>
          <a:p>
            <a:r>
              <a:rPr lang="en-US" altLang="zh-CN" sz="1400" dirty="0" smtClean="0"/>
              <a:t>           &lt;!– </a:t>
            </a:r>
            <a:r>
              <a:rPr lang="zh-CN" altLang="en-US" sz="1400" dirty="0" smtClean="0"/>
              <a:t>结果映射</a:t>
            </a:r>
            <a:r>
              <a:rPr lang="en-US" altLang="zh-CN" sz="1400" dirty="0" smtClean="0"/>
              <a:t> --&gt;</a:t>
            </a:r>
          </a:p>
          <a:p>
            <a:r>
              <a:rPr lang="en-US" altLang="zh-CN" sz="1400" dirty="0" smtClean="0"/>
              <a:t>           &lt;</a:t>
            </a:r>
            <a:r>
              <a:rPr lang="en-US" altLang="zh-CN" sz="1400" dirty="0" err="1" smtClean="0"/>
              <a:t>resultMap</a:t>
            </a:r>
            <a:r>
              <a:rPr lang="en-US" altLang="zh-CN" sz="1400" dirty="0" smtClean="0"/>
              <a:t> id="</a:t>
            </a:r>
            <a:r>
              <a:rPr lang="en-US" altLang="zh-CN" sz="1400" dirty="0" err="1" smtClean="0"/>
              <a:t>orderInfoMap</a:t>
            </a:r>
            <a:r>
              <a:rPr lang="en-US" altLang="zh-CN" sz="1400" dirty="0" smtClean="0"/>
              <a:t>" type="Order"&gt;</a:t>
            </a:r>
          </a:p>
          <a:p>
            <a:r>
              <a:rPr lang="en-US" altLang="zh-CN" sz="1400" dirty="0" smtClean="0"/>
              <a:t>                   &lt;!– </a:t>
            </a:r>
            <a:r>
              <a:rPr lang="zh-CN" altLang="en-US" sz="1400" dirty="0" smtClean="0"/>
              <a:t>主键</a:t>
            </a:r>
            <a:r>
              <a:rPr lang="en-US" altLang="zh-CN" sz="1400" dirty="0" smtClean="0"/>
              <a:t> --&gt;</a:t>
            </a:r>
          </a:p>
          <a:p>
            <a:r>
              <a:rPr lang="en-US" altLang="zh-CN" sz="1400" dirty="0" smtClean="0"/>
              <a:t>                   &lt;id column="id" property="id" </a:t>
            </a:r>
            <a:r>
              <a:rPr lang="en-US" altLang="zh-CN" sz="1400" dirty="0" err="1" smtClean="0"/>
              <a:t>jdbcType</a:t>
            </a:r>
            <a:r>
              <a:rPr lang="en-US" altLang="zh-CN" sz="1400" dirty="0" smtClean="0"/>
              <a:t>="BIGINT" /&gt;</a:t>
            </a:r>
          </a:p>
          <a:p>
            <a:r>
              <a:rPr lang="en-US" altLang="zh-CN" sz="1400" dirty="0" smtClean="0"/>
              <a:t>                   &lt;!– column</a:t>
            </a:r>
            <a:r>
              <a:rPr lang="zh-CN" altLang="en-US" sz="1400" dirty="0" smtClean="0"/>
              <a:t>表示查询语句中的列名，</a:t>
            </a:r>
            <a:r>
              <a:rPr lang="en-US" altLang="zh-CN" sz="1400" dirty="0" smtClean="0"/>
              <a:t>property</a:t>
            </a:r>
            <a:r>
              <a:rPr lang="zh-CN" altLang="en-US" sz="1400" dirty="0" smtClean="0"/>
              <a:t>代表</a:t>
            </a:r>
            <a:r>
              <a:rPr lang="en-US" altLang="zh-CN" sz="1400" dirty="0" smtClean="0"/>
              <a:t>java</a:t>
            </a:r>
            <a:r>
              <a:rPr lang="zh-CN" altLang="en-US" sz="1400" dirty="0" smtClean="0"/>
              <a:t>类中属性名</a:t>
            </a:r>
            <a:r>
              <a:rPr lang="en-US" altLang="zh-CN" sz="1400" dirty="0" smtClean="0"/>
              <a:t> --&gt;</a:t>
            </a:r>
          </a:p>
          <a:p>
            <a:r>
              <a:rPr lang="en-US" altLang="zh-CN" sz="1400" dirty="0" smtClean="0"/>
              <a:t>                   &lt;result column="</a:t>
            </a:r>
            <a:r>
              <a:rPr lang="en-US" altLang="zh-CN" sz="1400" dirty="0" err="1" smtClean="0"/>
              <a:t>member_id</a:t>
            </a:r>
            <a:r>
              <a:rPr lang="en-US" altLang="zh-CN" sz="1400" dirty="0" smtClean="0"/>
              <a:t>" property="</a:t>
            </a:r>
            <a:r>
              <a:rPr lang="en-US" altLang="zh-CN" sz="1400" dirty="0" err="1" smtClean="0"/>
              <a:t>memberId</a:t>
            </a:r>
            <a:r>
              <a:rPr lang="en-US" altLang="zh-CN" sz="1400" dirty="0" smtClean="0"/>
              <a:t>" </a:t>
            </a:r>
            <a:r>
              <a:rPr lang="en-US" altLang="zh-CN" sz="1400" dirty="0" err="1" smtClean="0"/>
              <a:t>jdbcType</a:t>
            </a:r>
            <a:r>
              <a:rPr lang="en-US" altLang="zh-CN" sz="1400" dirty="0" smtClean="0"/>
              <a:t>="BIGINT" /&gt;</a:t>
            </a:r>
          </a:p>
          <a:p>
            <a:r>
              <a:rPr lang="en-US" altLang="zh-CN" sz="1400" dirty="0" smtClean="0"/>
              <a:t>           &lt;/</a:t>
            </a:r>
            <a:r>
              <a:rPr lang="en-US" altLang="zh-CN" sz="1400" dirty="0" err="1" smtClean="0"/>
              <a:t>resultMap</a:t>
            </a:r>
            <a:r>
              <a:rPr lang="en-US" altLang="zh-CN" sz="1400" dirty="0" smtClean="0"/>
              <a:t>&gt;</a:t>
            </a:r>
          </a:p>
          <a:p>
            <a:endParaRPr lang="en-US" altLang="zh-CN" sz="1400" dirty="0" smtClean="0"/>
          </a:p>
          <a:p>
            <a:r>
              <a:rPr lang="en-US" altLang="zh-CN" sz="1400" dirty="0" smtClean="0"/>
              <a:t>           &lt;!– extends</a:t>
            </a:r>
            <a:r>
              <a:rPr lang="zh-CN" altLang="en-US" sz="1400" dirty="0" smtClean="0"/>
              <a:t>可以继承指定</a:t>
            </a:r>
            <a:r>
              <a:rPr lang="en-US" altLang="zh-CN" sz="1400" dirty="0" err="1" smtClean="0"/>
              <a:t>resultMap</a:t>
            </a:r>
            <a:r>
              <a:rPr lang="zh-CN" altLang="en-US" sz="1400" dirty="0" smtClean="0"/>
              <a:t>的所有结构</a:t>
            </a:r>
            <a:r>
              <a:rPr lang="en-US" altLang="zh-CN" sz="1400" dirty="0" smtClean="0"/>
              <a:t>--&gt;</a:t>
            </a:r>
            <a:endParaRPr lang="zh-CN" altLang="en-US" sz="1400" dirty="0" smtClean="0"/>
          </a:p>
          <a:p>
            <a:r>
              <a:rPr lang="en-US" altLang="zh-CN" sz="1400" dirty="0" smtClean="0"/>
              <a:t>           &lt;</a:t>
            </a:r>
            <a:r>
              <a:rPr lang="en-US" altLang="zh-CN" sz="1400" dirty="0" err="1" smtClean="0"/>
              <a:t>resultMap</a:t>
            </a:r>
            <a:r>
              <a:rPr lang="en-US" altLang="zh-CN" sz="1400" dirty="0" smtClean="0"/>
              <a:t> id="</a:t>
            </a:r>
            <a:r>
              <a:rPr lang="en-US" altLang="zh-CN" sz="1400" dirty="0" err="1" smtClean="0"/>
              <a:t>orderInfoWithItemMap</a:t>
            </a:r>
            <a:r>
              <a:rPr lang="en-US" altLang="zh-CN" sz="1400" dirty="0" smtClean="0"/>
              <a:t>" type="Order" </a:t>
            </a:r>
            <a:r>
              <a:rPr lang="en-US" altLang="zh-CN" sz="1400" b="1" dirty="0" smtClean="0">
                <a:solidFill>
                  <a:srgbClr val="FF0000"/>
                </a:solidFill>
              </a:rPr>
              <a:t>extends</a:t>
            </a:r>
            <a:r>
              <a:rPr lang="en-US" altLang="zh-CN" sz="1400" dirty="0" smtClean="0"/>
              <a:t>=" </a:t>
            </a:r>
            <a:r>
              <a:rPr lang="en-US" altLang="zh-CN" sz="1400" dirty="0" err="1" smtClean="0"/>
              <a:t>orderInfoMap</a:t>
            </a:r>
            <a:r>
              <a:rPr lang="en-US" altLang="zh-CN" sz="1400" dirty="0" smtClean="0"/>
              <a:t> "&gt;</a:t>
            </a:r>
          </a:p>
          <a:p>
            <a:r>
              <a:rPr lang="en-US" altLang="zh-CN" sz="1400" dirty="0" smtClean="0"/>
              <a:t>                   &lt;!– </a:t>
            </a:r>
            <a:r>
              <a:rPr lang="zh-CN" altLang="en-US" sz="1400" dirty="0" smtClean="0"/>
              <a:t>集合映射，一对多关系</a:t>
            </a:r>
            <a:r>
              <a:rPr lang="en-US" altLang="zh-CN" sz="1400" dirty="0" smtClean="0"/>
              <a:t>--&gt;</a:t>
            </a:r>
          </a:p>
          <a:p>
            <a:r>
              <a:rPr lang="en-US" altLang="zh-CN" sz="1400" dirty="0" smtClean="0"/>
              <a:t>                   &lt;collection property="</a:t>
            </a:r>
            <a:r>
              <a:rPr lang="en-US" altLang="zh-CN" sz="1400" dirty="0" err="1" smtClean="0"/>
              <a:t>orderItemList</a:t>
            </a:r>
            <a:r>
              <a:rPr lang="en-US" altLang="zh-CN" sz="1400" dirty="0" smtClean="0"/>
              <a:t>" </a:t>
            </a:r>
            <a:r>
              <a:rPr lang="en-US" altLang="zh-CN" sz="1400" dirty="0" err="1" smtClean="0"/>
              <a:t>ofType</a:t>
            </a:r>
            <a:r>
              <a:rPr lang="en-US" altLang="zh-CN" sz="1400" dirty="0" smtClean="0"/>
              <a:t>="</a:t>
            </a:r>
            <a:r>
              <a:rPr lang="en-US" altLang="zh-CN" sz="1400" dirty="0" err="1" smtClean="0"/>
              <a:t>OrderItem</a:t>
            </a:r>
            <a:r>
              <a:rPr lang="en-US" altLang="zh-CN" sz="1400" dirty="0" smtClean="0"/>
              <a:t>"&gt;</a:t>
            </a:r>
          </a:p>
          <a:p>
            <a:r>
              <a:rPr lang="en-US" altLang="zh-CN" sz="1400" dirty="0" smtClean="0"/>
              <a:t>                          &lt;id column="</a:t>
            </a:r>
            <a:r>
              <a:rPr lang="en-US" altLang="zh-CN" sz="1400" dirty="0" err="1" smtClean="0"/>
              <a:t>order_item_id</a:t>
            </a:r>
            <a:r>
              <a:rPr lang="en-US" altLang="zh-CN" sz="1400" dirty="0" smtClean="0"/>
              <a:t>" property="id" </a:t>
            </a:r>
            <a:r>
              <a:rPr lang="en-US" altLang="zh-CN" sz="1400" dirty="0" err="1" smtClean="0"/>
              <a:t>jdbcType</a:t>
            </a:r>
            <a:r>
              <a:rPr lang="en-US" altLang="zh-CN" sz="1400" dirty="0" smtClean="0"/>
              <a:t>="BIGINT" /&gt;</a:t>
            </a:r>
          </a:p>
          <a:p>
            <a:r>
              <a:rPr lang="en-US" altLang="zh-CN" sz="1400" dirty="0" smtClean="0"/>
              <a:t>  	   …                </a:t>
            </a:r>
          </a:p>
          <a:p>
            <a:r>
              <a:rPr lang="en-US" altLang="zh-CN" sz="1400" dirty="0" smtClean="0"/>
              <a:t>                   &lt;/collection&gt;</a:t>
            </a:r>
          </a:p>
          <a:p>
            <a:r>
              <a:rPr lang="en-US" altLang="zh-CN" sz="1400" dirty="0" smtClean="0"/>
              <a:t>                   &lt;!–</a:t>
            </a:r>
            <a:r>
              <a:rPr lang="zh-CN" altLang="en-US" sz="1400" dirty="0" smtClean="0"/>
              <a:t>一个复杂的类型关联，一对一或多对一关系</a:t>
            </a:r>
            <a:r>
              <a:rPr lang="en-US" altLang="zh-CN" sz="1400" dirty="0" smtClean="0"/>
              <a:t>--&gt;</a:t>
            </a:r>
          </a:p>
          <a:p>
            <a:r>
              <a:rPr lang="en-US" altLang="zh-CN" sz="1400" dirty="0" smtClean="0"/>
              <a:t>                  &lt;association property="author" </a:t>
            </a:r>
            <a:r>
              <a:rPr lang="en-US" altLang="zh-CN" sz="1400" dirty="0" err="1" smtClean="0"/>
              <a:t>javaType</a:t>
            </a:r>
            <a:r>
              <a:rPr lang="en-US" altLang="zh-CN" sz="1400" dirty="0" smtClean="0"/>
              <a:t>="Author"&gt; </a:t>
            </a:r>
          </a:p>
          <a:p>
            <a:r>
              <a:rPr lang="en-US" altLang="zh-CN" sz="1400" dirty="0" smtClean="0"/>
              <a:t> 	    …</a:t>
            </a:r>
          </a:p>
          <a:p>
            <a:r>
              <a:rPr lang="en-US" altLang="zh-CN" sz="1400" dirty="0" smtClean="0"/>
              <a:t>                  &lt;/association&gt;</a:t>
            </a:r>
          </a:p>
          <a:p>
            <a:r>
              <a:rPr lang="en-US" altLang="zh-CN" sz="1400" dirty="0" smtClean="0"/>
              <a:t>            &lt;/</a:t>
            </a:r>
            <a:r>
              <a:rPr lang="en-US" altLang="zh-CN" sz="1400" dirty="0" err="1" smtClean="0"/>
              <a:t>resultMap</a:t>
            </a:r>
            <a:r>
              <a:rPr lang="en-US" altLang="zh-CN" sz="1400" dirty="0" smtClean="0"/>
              <a:t>&gt;</a:t>
            </a:r>
          </a:p>
          <a:p>
            <a:endParaRPr lang="zh-CN" altLang="en-US"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331640" y="0"/>
            <a:ext cx="6071616"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en-US" altLang="zh-CN" sz="3200" dirty="0" smtClean="0">
                <a:solidFill>
                  <a:srgbClr val="003399"/>
                </a:solidFill>
                <a:latin typeface="微软雅黑" pitchFamily="34" charset="-122"/>
                <a:ea typeface="微软雅黑" pitchFamily="34" charset="-122"/>
              </a:rPr>
              <a:t> XML</a:t>
            </a:r>
            <a:r>
              <a:rPr lang="zh-CN" altLang="en-US" sz="3200" dirty="0" smtClean="0">
                <a:solidFill>
                  <a:srgbClr val="003399"/>
                </a:solidFill>
                <a:latin typeface="微软雅黑" pitchFamily="34" charset="-122"/>
                <a:ea typeface="微软雅黑" pitchFamily="34" charset="-122"/>
              </a:rPr>
              <a:t>映射文件 </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692696"/>
            <a:ext cx="8280920" cy="576064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1"/>
            <a:r>
              <a:rPr lang="en-US" altLang="zh-CN" sz="1400" dirty="0" smtClean="0"/>
              <a:t>&lt;!– </a:t>
            </a:r>
            <a:r>
              <a:rPr lang="zh-CN" altLang="en-US" sz="1400" dirty="0" smtClean="0"/>
              <a:t>固定语句块</a:t>
            </a:r>
            <a:r>
              <a:rPr lang="en-US" altLang="zh-CN" sz="1400" dirty="0" smtClean="0"/>
              <a:t>--&gt;</a:t>
            </a:r>
          </a:p>
          <a:p>
            <a:pPr lvl="1"/>
            <a:r>
              <a:rPr lang="en-US" altLang="zh-CN" sz="1400" dirty="0" smtClean="0"/>
              <a:t>&lt;</a:t>
            </a:r>
            <a:r>
              <a:rPr lang="en-US" altLang="zh-CN" sz="1400" dirty="0" err="1" smtClean="0"/>
              <a:t>sql</a:t>
            </a:r>
            <a:r>
              <a:rPr lang="en-US" altLang="zh-CN" sz="1400" dirty="0" smtClean="0"/>
              <a:t> id=“</a:t>
            </a:r>
            <a:r>
              <a:rPr lang="en-US" altLang="zh-CN" sz="1400" dirty="0" err="1" smtClean="0"/>
              <a:t>baseColumn</a:t>
            </a:r>
            <a:r>
              <a:rPr lang="en-US" altLang="zh-CN" sz="1400" dirty="0" smtClean="0"/>
              <a:t>”&gt; … &lt;/</a:t>
            </a:r>
            <a:r>
              <a:rPr lang="en-US" altLang="zh-CN" sz="1400" dirty="0" err="1" smtClean="0"/>
              <a:t>sql</a:t>
            </a:r>
            <a:r>
              <a:rPr lang="en-US" altLang="zh-CN" sz="1400" dirty="0" smtClean="0"/>
              <a:t>&gt;</a:t>
            </a:r>
          </a:p>
          <a:p>
            <a:pPr marL="0" lvl="1"/>
            <a:r>
              <a:rPr lang="en-US" altLang="zh-CN" sz="1400" dirty="0" smtClean="0"/>
              <a:t>            &lt;!– </a:t>
            </a:r>
            <a:r>
              <a:rPr lang="zh-CN" altLang="en-US" sz="1400" dirty="0" smtClean="0"/>
              <a:t>查询语句，</a:t>
            </a:r>
            <a:r>
              <a:rPr lang="en-US" altLang="zh-CN" sz="1400" dirty="0" smtClean="0"/>
              <a:t>id</a:t>
            </a:r>
            <a:r>
              <a:rPr lang="zh-CN" altLang="en-US" sz="1400" dirty="0" smtClean="0"/>
              <a:t>与映射器类中的方法名一致， </a:t>
            </a:r>
            <a:r>
              <a:rPr lang="en-US" altLang="zh-CN" sz="1400" dirty="0" err="1" smtClean="0"/>
              <a:t>resultMap</a:t>
            </a:r>
            <a:r>
              <a:rPr lang="zh-CN" altLang="en-US" sz="1400" dirty="0" smtClean="0"/>
              <a:t>为查询结果的结构</a:t>
            </a:r>
            <a:r>
              <a:rPr lang="en-US" altLang="zh-CN" sz="1400" dirty="0" smtClean="0"/>
              <a:t>(</a:t>
            </a:r>
            <a:r>
              <a:rPr lang="zh-CN" altLang="en-US" sz="1400" dirty="0" smtClean="0"/>
              <a:t>或者通过</a:t>
            </a:r>
            <a:r>
              <a:rPr lang="en-US" altLang="zh-CN" sz="1400" dirty="0" err="1" smtClean="0"/>
              <a:t>resultType</a:t>
            </a:r>
            <a:r>
              <a:rPr lang="zh-CN" altLang="en-US" sz="1400" dirty="0" smtClean="0"/>
              <a:t>直接返回该类型，需查询的列名与属性名完全一致</a:t>
            </a:r>
            <a:r>
              <a:rPr lang="en-US" altLang="zh-CN" sz="1400" dirty="0" smtClean="0"/>
              <a:t>)</a:t>
            </a:r>
            <a:r>
              <a:rPr lang="zh-CN" altLang="en-US" sz="1400" dirty="0" smtClean="0"/>
              <a:t>，</a:t>
            </a:r>
            <a:r>
              <a:rPr lang="en-US" altLang="zh-CN" sz="1400" dirty="0" err="1" smtClean="0"/>
              <a:t>parameterType</a:t>
            </a:r>
            <a:r>
              <a:rPr lang="zh-CN" altLang="en-US" sz="1400" dirty="0" smtClean="0"/>
              <a:t>为需要传入的参数类型</a:t>
            </a:r>
            <a:r>
              <a:rPr lang="en-US" altLang="zh-CN" sz="1400" dirty="0" smtClean="0"/>
              <a:t>(</a:t>
            </a:r>
            <a:r>
              <a:rPr lang="zh-CN" altLang="en-US" sz="1400" dirty="0" smtClean="0"/>
              <a:t>传入多个参数时可通过</a:t>
            </a:r>
            <a:r>
              <a:rPr lang="en-US" altLang="zh-CN" sz="1400" dirty="0" smtClean="0"/>
              <a:t>map</a:t>
            </a:r>
            <a:r>
              <a:rPr lang="zh-CN" altLang="en-US" sz="1400" dirty="0" smtClean="0"/>
              <a:t>传入</a:t>
            </a:r>
            <a:r>
              <a:rPr lang="en-US" altLang="zh-CN" sz="1400" dirty="0" smtClean="0"/>
              <a:t>)</a:t>
            </a:r>
            <a:r>
              <a:rPr lang="zh-CN" altLang="en-US" sz="1400" dirty="0" smtClean="0"/>
              <a:t>。</a:t>
            </a:r>
            <a:r>
              <a:rPr lang="en-US" altLang="zh-CN" sz="1400" dirty="0" smtClean="0"/>
              <a:t>--&gt;</a:t>
            </a:r>
          </a:p>
          <a:p>
            <a:pPr lvl="1"/>
            <a:r>
              <a:rPr lang="en-US" altLang="zh-CN" sz="1400" dirty="0" smtClean="0"/>
              <a:t>&lt;select id="</a:t>
            </a:r>
            <a:r>
              <a:rPr lang="en-US" altLang="zh-CN" sz="1400" dirty="0" err="1" smtClean="0"/>
              <a:t>selectOrderInfoList</a:t>
            </a:r>
            <a:r>
              <a:rPr lang="en-US" altLang="zh-CN" sz="1400" dirty="0" smtClean="0"/>
              <a:t>" </a:t>
            </a:r>
            <a:r>
              <a:rPr lang="en-US" altLang="zh-CN" sz="1400" dirty="0" err="1" smtClean="0"/>
              <a:t>resultMap</a:t>
            </a:r>
            <a:r>
              <a:rPr lang="en-US" altLang="zh-CN" sz="1400" dirty="0" smtClean="0"/>
              <a:t>="</a:t>
            </a:r>
            <a:r>
              <a:rPr lang="en-US" altLang="zh-CN" sz="1400" dirty="0" err="1" smtClean="0"/>
              <a:t>orderInfoMap</a:t>
            </a:r>
            <a:r>
              <a:rPr lang="en-US" altLang="zh-CN" sz="1400" dirty="0" smtClean="0"/>
              <a:t>“  </a:t>
            </a:r>
            <a:r>
              <a:rPr lang="en-US" altLang="zh-CN" sz="1400" dirty="0" err="1" smtClean="0"/>
              <a:t>parameterType</a:t>
            </a:r>
            <a:r>
              <a:rPr lang="en-US" altLang="zh-CN" sz="1400" dirty="0" smtClean="0"/>
              <a:t>=“map”&gt;</a:t>
            </a:r>
          </a:p>
          <a:p>
            <a:pPr lvl="1"/>
            <a:r>
              <a:rPr lang="en-US" altLang="zh-CN" sz="1400" dirty="0" smtClean="0"/>
              <a:t>           select </a:t>
            </a:r>
          </a:p>
          <a:p>
            <a:pPr lvl="1"/>
            <a:r>
              <a:rPr lang="en-US" altLang="zh-CN" sz="1400" dirty="0" smtClean="0"/>
              <a:t>             &lt;!– </a:t>
            </a:r>
            <a:r>
              <a:rPr lang="zh-CN" altLang="en-US" sz="1400" dirty="0" smtClean="0"/>
              <a:t>引用固定语句块</a:t>
            </a:r>
            <a:r>
              <a:rPr lang="en-US" altLang="zh-CN" sz="1400" dirty="0" smtClean="0"/>
              <a:t>--&gt;</a:t>
            </a:r>
          </a:p>
          <a:p>
            <a:pPr lvl="1"/>
            <a:r>
              <a:rPr lang="en-US" altLang="zh-CN" sz="1400" dirty="0" smtClean="0"/>
              <a:t>            &lt;include </a:t>
            </a:r>
            <a:r>
              <a:rPr lang="en-US" altLang="zh-CN" sz="1400" dirty="0" err="1" smtClean="0"/>
              <a:t>refid</a:t>
            </a:r>
            <a:r>
              <a:rPr lang="en-US" altLang="zh-CN" sz="1400" dirty="0" smtClean="0"/>
              <a:t>=“</a:t>
            </a:r>
            <a:r>
              <a:rPr lang="en-US" altLang="zh-CN" sz="1400" dirty="0" err="1" smtClean="0"/>
              <a:t>baseColumn</a:t>
            </a:r>
            <a:r>
              <a:rPr lang="en-US" altLang="zh-CN" sz="1400" dirty="0" smtClean="0"/>
              <a:t>” /&gt;</a:t>
            </a:r>
          </a:p>
          <a:p>
            <a:pPr lvl="1"/>
            <a:r>
              <a:rPr lang="en-US" altLang="zh-CN" sz="1400" dirty="0" smtClean="0"/>
              <a:t>            from orders</a:t>
            </a:r>
          </a:p>
          <a:p>
            <a:pPr lvl="1"/>
            <a:r>
              <a:rPr lang="en-US" altLang="zh-CN" sz="1400" dirty="0" smtClean="0"/>
              <a:t>            where</a:t>
            </a:r>
          </a:p>
          <a:p>
            <a:pPr lvl="1"/>
            <a:r>
              <a:rPr lang="en-US" altLang="zh-CN" sz="1400" dirty="0" smtClean="0"/>
              <a:t>                    &lt;!– </a:t>
            </a:r>
            <a:r>
              <a:rPr lang="zh-CN" altLang="en-US" sz="1400" dirty="0" smtClean="0"/>
              <a:t>条件表达式</a:t>
            </a:r>
            <a:r>
              <a:rPr lang="en-US" altLang="zh-CN" sz="1400" dirty="0" smtClean="0"/>
              <a:t>--&gt;</a:t>
            </a:r>
          </a:p>
          <a:p>
            <a:pPr lvl="1"/>
            <a:r>
              <a:rPr lang="en-US" altLang="zh-CN" sz="1400" dirty="0" smtClean="0"/>
              <a:t>                    &lt;if test=“null != </a:t>
            </a:r>
            <a:r>
              <a:rPr lang="en-US" altLang="zh-CN" sz="1400" dirty="0" err="1" smtClean="0"/>
              <a:t>idList</a:t>
            </a:r>
            <a:r>
              <a:rPr lang="en-US" altLang="zh-CN" sz="1400" dirty="0" smtClean="0"/>
              <a:t>”&gt; id in </a:t>
            </a:r>
          </a:p>
          <a:p>
            <a:pPr lvl="1"/>
            <a:r>
              <a:rPr lang="en-US" altLang="zh-CN" sz="1400" dirty="0" smtClean="0"/>
              <a:t>                            &lt;!– </a:t>
            </a:r>
            <a:r>
              <a:rPr lang="zh-CN" altLang="en-US" sz="1400" dirty="0" smtClean="0"/>
              <a:t>循环表达式</a:t>
            </a:r>
            <a:r>
              <a:rPr lang="en-US" altLang="zh-CN" sz="1400" dirty="0" smtClean="0"/>
              <a:t>--&gt;</a:t>
            </a:r>
          </a:p>
          <a:p>
            <a:pPr lvl="1"/>
            <a:r>
              <a:rPr lang="en-US" altLang="zh-CN" sz="1400" dirty="0" smtClean="0"/>
              <a:t>                           &lt;</a:t>
            </a:r>
            <a:r>
              <a:rPr lang="en-US" altLang="zh-CN" sz="1400" dirty="0" err="1" smtClean="0"/>
              <a:t>foreach</a:t>
            </a:r>
            <a:r>
              <a:rPr lang="en-US" altLang="zh-CN" sz="1400" dirty="0" smtClean="0"/>
              <a:t> item=“id" index="index" collection=" </a:t>
            </a:r>
            <a:r>
              <a:rPr lang="en-US" altLang="zh-CN" sz="1400" dirty="0" err="1" smtClean="0"/>
              <a:t>idList</a:t>
            </a:r>
            <a:r>
              <a:rPr lang="en-US" altLang="zh-CN" sz="1400" dirty="0" smtClean="0"/>
              <a:t> " open="(" separator="," close=")"&gt;</a:t>
            </a:r>
          </a:p>
          <a:p>
            <a:pPr lvl="3"/>
            <a:r>
              <a:rPr lang="en-US" altLang="zh-CN" sz="1400" dirty="0" smtClean="0"/>
              <a:t>        #{id}</a:t>
            </a:r>
          </a:p>
          <a:p>
            <a:pPr lvl="3"/>
            <a:r>
              <a:rPr lang="en-US" altLang="zh-CN" sz="1400" dirty="0" smtClean="0"/>
              <a:t>    &lt;/</a:t>
            </a:r>
            <a:r>
              <a:rPr lang="en-US" altLang="zh-CN" sz="1400" dirty="0" err="1" smtClean="0"/>
              <a:t>foreach</a:t>
            </a:r>
            <a:r>
              <a:rPr lang="en-US" altLang="zh-CN" sz="1400" dirty="0" smtClean="0"/>
              <a:t>&gt;</a:t>
            </a:r>
          </a:p>
          <a:p>
            <a:pPr lvl="1"/>
            <a:r>
              <a:rPr lang="en-US" altLang="zh-CN" sz="1400" dirty="0" smtClean="0"/>
              <a:t>                    &lt;/if&gt;</a:t>
            </a:r>
          </a:p>
          <a:p>
            <a:pPr lvl="1"/>
            <a:r>
              <a:rPr lang="en-US" altLang="zh-CN" sz="1400" dirty="0" smtClean="0"/>
              <a:t>&lt;/select&gt;</a:t>
            </a:r>
          </a:p>
          <a:p>
            <a:pPr lvl="1"/>
            <a:r>
              <a:rPr lang="en-US" altLang="zh-CN" sz="1400" dirty="0" smtClean="0"/>
              <a:t>&lt;!– </a:t>
            </a:r>
            <a:r>
              <a:rPr lang="zh-CN" altLang="en-US" sz="1400" dirty="0" smtClean="0"/>
              <a:t>插入语句，</a:t>
            </a:r>
            <a:r>
              <a:rPr lang="en-US" altLang="zh-CN" sz="1400" dirty="0" smtClean="0"/>
              <a:t>id</a:t>
            </a:r>
            <a:r>
              <a:rPr lang="zh-CN" altLang="en-US" sz="1400" dirty="0" smtClean="0"/>
              <a:t>与映射器类中的方法名一致</a:t>
            </a:r>
            <a:r>
              <a:rPr lang="en-US" altLang="zh-CN" sz="1400" dirty="0" smtClean="0"/>
              <a:t>--&gt;</a:t>
            </a:r>
            <a:endParaRPr lang="zh-CN" altLang="en-US" sz="1400" dirty="0" smtClean="0"/>
          </a:p>
          <a:p>
            <a:pPr lvl="1"/>
            <a:r>
              <a:rPr lang="en-US" altLang="zh-CN" sz="1400" dirty="0" smtClean="0"/>
              <a:t>&lt;insert id="</a:t>
            </a:r>
            <a:r>
              <a:rPr lang="en-US" altLang="zh-CN" sz="1400" dirty="0" err="1" smtClean="0"/>
              <a:t>insertOrder</a:t>
            </a:r>
            <a:r>
              <a:rPr lang="en-US" altLang="zh-CN" sz="1400" dirty="0" smtClean="0"/>
              <a:t>" </a:t>
            </a:r>
            <a:r>
              <a:rPr lang="en-US" altLang="zh-CN" sz="1400" dirty="0" err="1" smtClean="0"/>
              <a:t>parameterType</a:t>
            </a:r>
            <a:r>
              <a:rPr lang="en-US" altLang="zh-CN" sz="1400" dirty="0" smtClean="0"/>
              <a:t>="Order“ </a:t>
            </a:r>
            <a:r>
              <a:rPr lang="en-US" altLang="zh-CN" sz="1400" dirty="0" err="1" smtClean="0"/>
              <a:t>resultType</a:t>
            </a:r>
            <a:r>
              <a:rPr lang="en-US" altLang="zh-CN" sz="1400" dirty="0" smtClean="0"/>
              <a:t>=“</a:t>
            </a:r>
            <a:r>
              <a:rPr lang="en-US" altLang="zh-CN" sz="1400" dirty="0" err="1" smtClean="0"/>
              <a:t>java.lang.Integer</a:t>
            </a:r>
            <a:r>
              <a:rPr lang="en-US" altLang="zh-CN" sz="1400" dirty="0" smtClean="0"/>
              <a:t>”&gt; insert into … &lt;/insert&gt;</a:t>
            </a:r>
          </a:p>
          <a:p>
            <a:pPr lvl="1"/>
            <a:r>
              <a:rPr lang="en-US" altLang="zh-CN" sz="1400" dirty="0" smtClean="0"/>
              <a:t>&lt;!– </a:t>
            </a:r>
            <a:r>
              <a:rPr lang="zh-CN" altLang="en-US" sz="1400" dirty="0" smtClean="0"/>
              <a:t>更新语句，</a:t>
            </a:r>
            <a:r>
              <a:rPr lang="en-US" altLang="zh-CN" sz="1400" dirty="0" smtClean="0"/>
              <a:t> id</a:t>
            </a:r>
            <a:r>
              <a:rPr lang="zh-CN" altLang="en-US" sz="1400" dirty="0" smtClean="0"/>
              <a:t>与映射器类中的方法名一致</a:t>
            </a:r>
            <a:r>
              <a:rPr lang="en-US" altLang="zh-CN" sz="1400" dirty="0" smtClean="0"/>
              <a:t>--&gt;</a:t>
            </a:r>
            <a:endParaRPr lang="zh-CN" altLang="en-US" sz="1400" dirty="0" smtClean="0"/>
          </a:p>
          <a:p>
            <a:pPr lvl="1"/>
            <a:r>
              <a:rPr lang="en-US" altLang="zh-CN" sz="1400" dirty="0" smtClean="0"/>
              <a:t>&lt;update id=“</a:t>
            </a:r>
            <a:r>
              <a:rPr lang="en-US" altLang="zh-CN" sz="1400" dirty="0" err="1" smtClean="0"/>
              <a:t>updateOrder</a:t>
            </a:r>
            <a:r>
              <a:rPr lang="en-US" altLang="zh-CN" sz="1400" dirty="0" smtClean="0"/>
              <a:t>” </a:t>
            </a:r>
            <a:r>
              <a:rPr lang="en-US" altLang="zh-CN" sz="1400" dirty="0" err="1" smtClean="0"/>
              <a:t>parameterType</a:t>
            </a:r>
            <a:r>
              <a:rPr lang="en-US" altLang="zh-CN" sz="1400" dirty="0" smtClean="0"/>
              <a:t>=“Order“&gt; update  … &lt;/ update&gt;</a:t>
            </a:r>
          </a:p>
          <a:p>
            <a:pPr lvl="1"/>
            <a:r>
              <a:rPr lang="en-US" altLang="zh-CN" sz="1400" dirty="0" smtClean="0"/>
              <a:t>&lt;!– </a:t>
            </a:r>
            <a:r>
              <a:rPr lang="zh-CN" altLang="en-US" sz="1400" dirty="0" smtClean="0"/>
              <a:t>删除语句，</a:t>
            </a:r>
            <a:r>
              <a:rPr lang="en-US" altLang="zh-CN" sz="1400" dirty="0" smtClean="0"/>
              <a:t> id</a:t>
            </a:r>
            <a:r>
              <a:rPr lang="zh-CN" altLang="en-US" sz="1400" dirty="0" smtClean="0"/>
              <a:t>与映射器类中的方法名一致</a:t>
            </a:r>
            <a:r>
              <a:rPr lang="en-US" altLang="zh-CN" sz="1400" dirty="0" smtClean="0"/>
              <a:t>--&gt;</a:t>
            </a:r>
            <a:endParaRPr lang="zh-CN" altLang="en-US" sz="1400" dirty="0" smtClean="0"/>
          </a:p>
          <a:p>
            <a:pPr lvl="1"/>
            <a:r>
              <a:rPr lang="en-US" altLang="zh-CN" sz="1400" dirty="0" smtClean="0"/>
              <a:t>&lt;delete id=“</a:t>
            </a:r>
            <a:r>
              <a:rPr lang="en-US" altLang="zh-CN" sz="1400" dirty="0" err="1" smtClean="0"/>
              <a:t>deleteOrder</a:t>
            </a:r>
            <a:r>
              <a:rPr lang="en-US" altLang="zh-CN" sz="1400" dirty="0" smtClean="0"/>
              <a:t>" </a:t>
            </a:r>
            <a:r>
              <a:rPr lang="en-US" altLang="zh-CN" sz="1400" dirty="0" err="1" smtClean="0"/>
              <a:t>parameterType</a:t>
            </a:r>
            <a:r>
              <a:rPr lang="en-US" altLang="zh-CN" sz="1400" dirty="0" smtClean="0"/>
              <a:t>=“</a:t>
            </a:r>
            <a:r>
              <a:rPr lang="en-US" altLang="zh-CN" sz="1400" dirty="0" err="1" smtClean="0"/>
              <a:t>java.lang.Long</a:t>
            </a:r>
            <a:r>
              <a:rPr lang="en-US" altLang="zh-CN" sz="1400" dirty="0" smtClean="0"/>
              <a:t>“&gt; delete from … &lt;/ delete&gt;</a:t>
            </a:r>
          </a:p>
          <a:p>
            <a:r>
              <a:rPr lang="en-US" altLang="zh-CN" sz="1400" dirty="0" smtClean="0"/>
              <a:t>&lt;/</a:t>
            </a:r>
            <a:r>
              <a:rPr lang="en-US" altLang="zh-CN" sz="1400" dirty="0" err="1" smtClean="0"/>
              <a:t>mapper</a:t>
            </a:r>
            <a:r>
              <a:rPr lang="en-US" altLang="zh-CN" sz="1400" dirty="0" smtClean="0"/>
              <a:t>&gt;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331640" y="0"/>
            <a:ext cx="6071616"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en-US" altLang="zh-CN" sz="3200" dirty="0" smtClean="0">
                <a:solidFill>
                  <a:srgbClr val="003399"/>
                </a:solidFill>
                <a:latin typeface="微软雅黑" pitchFamily="34" charset="-122"/>
                <a:ea typeface="微软雅黑" pitchFamily="34" charset="-122"/>
              </a:rPr>
              <a:t> </a:t>
            </a:r>
            <a:r>
              <a:rPr lang="zh-CN" altLang="en-US" sz="3200" dirty="0" smtClean="0">
                <a:solidFill>
                  <a:srgbClr val="003399"/>
                </a:solidFill>
                <a:latin typeface="微软雅黑" pitchFamily="34" charset="-122"/>
                <a:ea typeface="微软雅黑" pitchFamily="34" charset="-122"/>
              </a:rPr>
              <a:t>映射器接口 </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692696"/>
            <a:ext cx="8064896" cy="259228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1"/>
            <a:r>
              <a:rPr lang="en-US" altLang="zh-CN" sz="1400" dirty="0" smtClean="0"/>
              <a:t>public interface </a:t>
            </a:r>
            <a:r>
              <a:rPr lang="en-US" altLang="zh-CN" sz="1400" dirty="0" err="1" smtClean="0"/>
              <a:t>OrderDao</a:t>
            </a:r>
            <a:r>
              <a:rPr lang="en-US" altLang="zh-CN" sz="1400" dirty="0" smtClean="0"/>
              <a:t>{</a:t>
            </a:r>
          </a:p>
          <a:p>
            <a:pPr lvl="1"/>
            <a:endParaRPr lang="en-US" altLang="zh-CN" sz="1400" dirty="0" smtClean="0"/>
          </a:p>
          <a:p>
            <a:pPr lvl="1"/>
            <a:r>
              <a:rPr lang="en-US" altLang="zh-CN" sz="1400" dirty="0" smtClean="0"/>
              <a:t>	public  List&lt;Order&gt;  </a:t>
            </a:r>
            <a:r>
              <a:rPr lang="en-US" altLang="zh-CN" sz="1400" dirty="0" err="1" smtClean="0"/>
              <a:t>selectOrderInfoList</a:t>
            </a:r>
            <a:r>
              <a:rPr lang="en-US" altLang="zh-CN" sz="1400" dirty="0" smtClean="0"/>
              <a:t>(Map&lt;String, Object&gt; map);</a:t>
            </a:r>
          </a:p>
          <a:p>
            <a:pPr lvl="1"/>
            <a:endParaRPr lang="en-US" altLang="zh-CN" sz="1400" dirty="0" smtClean="0"/>
          </a:p>
          <a:p>
            <a:pPr lvl="2"/>
            <a:r>
              <a:rPr lang="en-US" altLang="zh-CN" sz="1400" dirty="0" smtClean="0"/>
              <a:t>public </a:t>
            </a:r>
            <a:r>
              <a:rPr lang="en-US" altLang="zh-CN" sz="1400" dirty="0" err="1" smtClean="0"/>
              <a:t>int</a:t>
            </a:r>
            <a:r>
              <a:rPr lang="en-US" altLang="zh-CN" sz="1400" dirty="0" smtClean="0"/>
              <a:t> </a:t>
            </a:r>
            <a:r>
              <a:rPr lang="en-US" altLang="zh-CN" sz="1400" dirty="0" err="1" smtClean="0"/>
              <a:t>insertOrder</a:t>
            </a:r>
            <a:r>
              <a:rPr lang="en-US" altLang="zh-CN" sz="1400" dirty="0" smtClean="0"/>
              <a:t>(Order </a:t>
            </a:r>
            <a:r>
              <a:rPr lang="en-US" altLang="zh-CN" sz="1400" dirty="0" err="1" smtClean="0"/>
              <a:t>order</a:t>
            </a:r>
            <a:r>
              <a:rPr lang="en-US" altLang="zh-CN" sz="1400" dirty="0" smtClean="0"/>
              <a:t>);</a:t>
            </a:r>
          </a:p>
          <a:p>
            <a:pPr lvl="1"/>
            <a:r>
              <a:rPr lang="en-US" altLang="zh-CN" sz="1400" dirty="0" smtClean="0"/>
              <a:t>	</a:t>
            </a:r>
          </a:p>
          <a:p>
            <a:pPr lvl="1"/>
            <a:r>
              <a:rPr lang="en-US" altLang="zh-CN" sz="1400" dirty="0" smtClean="0"/>
              <a:t>	public  void </a:t>
            </a:r>
            <a:r>
              <a:rPr lang="en-US" altLang="zh-CN" sz="1400" dirty="0" err="1" smtClean="0"/>
              <a:t>updateOrder</a:t>
            </a:r>
            <a:r>
              <a:rPr lang="en-US" altLang="zh-CN" sz="1400" dirty="0" smtClean="0"/>
              <a:t>(Order </a:t>
            </a:r>
            <a:r>
              <a:rPr lang="en-US" altLang="zh-CN" sz="1400" dirty="0" err="1" smtClean="0"/>
              <a:t>order</a:t>
            </a:r>
            <a:r>
              <a:rPr lang="en-US" altLang="zh-CN" sz="1400" dirty="0" smtClean="0"/>
              <a:t>);</a:t>
            </a:r>
          </a:p>
          <a:p>
            <a:pPr lvl="1"/>
            <a:endParaRPr lang="en-US" altLang="zh-CN" sz="1400" dirty="0" smtClean="0"/>
          </a:p>
          <a:p>
            <a:pPr lvl="1"/>
            <a:r>
              <a:rPr lang="en-US" altLang="zh-CN" sz="1400" dirty="0" smtClean="0"/>
              <a:t>	public void </a:t>
            </a:r>
            <a:r>
              <a:rPr lang="en-US" altLang="zh-CN" sz="1400" dirty="0" err="1" smtClean="0"/>
              <a:t>deleteOrder</a:t>
            </a:r>
            <a:r>
              <a:rPr lang="en-US" altLang="zh-CN" sz="1400" dirty="0" smtClean="0"/>
              <a:t>(Long id);</a:t>
            </a:r>
          </a:p>
          <a:p>
            <a:pPr lvl="1"/>
            <a:r>
              <a:rPr lang="en-US" altLang="zh-CN" sz="1400" dirty="0" smtClean="0"/>
              <a:t>             </a:t>
            </a:r>
          </a:p>
          <a:p>
            <a:pPr lvl="1"/>
            <a:r>
              <a:rPr lang="en-US" altLang="zh-CN" sz="1400" dirty="0" smtClean="0"/>
              <a:t>	……</a:t>
            </a:r>
          </a:p>
        </p:txBody>
      </p:sp>
      <p:sp>
        <p:nvSpPr>
          <p:cNvPr id="10" name="Text Placeholder 2"/>
          <p:cNvSpPr txBox="1">
            <a:spLocks/>
          </p:cNvSpPr>
          <p:nvPr/>
        </p:nvSpPr>
        <p:spPr bwMode="auto">
          <a:xfrm>
            <a:off x="611560" y="3501008"/>
            <a:ext cx="7894660" cy="270991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sp>
        <p:nvSpPr>
          <p:cNvPr id="11" name="Text Placeholder 2"/>
          <p:cNvSpPr txBox="1">
            <a:spLocks/>
          </p:cNvSpPr>
          <p:nvPr/>
        </p:nvSpPr>
        <p:spPr bwMode="auto">
          <a:xfrm>
            <a:off x="763960" y="3717032"/>
            <a:ext cx="7894660" cy="208823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a:defRPr/>
            </a:pPr>
            <a:r>
              <a:rPr lang="zh-CN" altLang="en-US" dirty="0" smtClean="0"/>
              <a:t>注：</a:t>
            </a:r>
            <a:endParaRPr lang="en-US" altLang="zh-CN" dirty="0" smtClean="0"/>
          </a:p>
          <a:p>
            <a:pPr marL="342900" indent="-342900">
              <a:buFont typeface="+mj-ea"/>
              <a:buAutoNum type="circleNumDbPlain"/>
              <a:defRPr/>
            </a:pPr>
            <a:r>
              <a:rPr lang="zh-CN" altLang="en-US" sz="1600" dirty="0" smtClean="0"/>
              <a:t>映射器接口中方法必须在</a:t>
            </a:r>
            <a:r>
              <a:rPr lang="en-US" altLang="zh-CN" sz="1600" dirty="0" smtClean="0"/>
              <a:t>XML</a:t>
            </a:r>
            <a:r>
              <a:rPr lang="zh-CN" altLang="en-US" sz="1600" dirty="0" smtClean="0"/>
              <a:t>映射文件中存在并且在</a:t>
            </a:r>
            <a:r>
              <a:rPr lang="en-US" altLang="zh-CN" sz="1600" dirty="0" smtClean="0"/>
              <a:t>XML</a:t>
            </a:r>
            <a:r>
              <a:rPr lang="zh-CN" altLang="en-US" sz="1600" dirty="0" smtClean="0"/>
              <a:t>映射文件中不能重复，否则服务器启动进行</a:t>
            </a:r>
            <a:r>
              <a:rPr lang="en-US" altLang="zh-CN" sz="1600" dirty="0" err="1" smtClean="0"/>
              <a:t>mybatis</a:t>
            </a:r>
            <a:r>
              <a:rPr lang="zh-CN" altLang="en-US" sz="1600" dirty="0" smtClean="0"/>
              <a:t>自动扫描时会抛出异常。</a:t>
            </a:r>
            <a:endParaRPr lang="en-US" altLang="zh-CN" sz="1600" dirty="0" smtClean="0"/>
          </a:p>
          <a:p>
            <a:pPr marL="342900" indent="-342900">
              <a:buFont typeface="+mj-ea"/>
              <a:buAutoNum type="circleNumDbPlain"/>
              <a:defRPr/>
            </a:pPr>
            <a:r>
              <a:rPr lang="zh-CN" altLang="en-US" sz="1600" dirty="0" smtClean="0"/>
              <a:t>插入操作返回的是操作影响的行数，若要取得新插入数据的主键</a:t>
            </a:r>
            <a:r>
              <a:rPr lang="en-US" altLang="zh-CN" sz="1600" dirty="0" smtClean="0"/>
              <a:t>ID</a:t>
            </a:r>
            <a:r>
              <a:rPr lang="zh-CN" altLang="en-US" sz="1600" dirty="0" smtClean="0"/>
              <a:t>，可在插入操作完成后直接取传入的参数的</a:t>
            </a:r>
            <a:r>
              <a:rPr lang="en-US" altLang="zh-CN" sz="1600" dirty="0" smtClean="0"/>
              <a:t>ID</a:t>
            </a:r>
            <a:r>
              <a:rPr lang="zh-CN" altLang="en-US" sz="1600" dirty="0" smtClean="0"/>
              <a:t>属性即可，相当于</a:t>
            </a:r>
            <a:r>
              <a:rPr lang="en-US" altLang="zh-CN" sz="1600" dirty="0" smtClean="0"/>
              <a:t>Hibernate</a:t>
            </a:r>
            <a:r>
              <a:rPr lang="zh-CN" altLang="en-US" sz="1600" dirty="0" smtClean="0"/>
              <a:t>中持久化对象的持久状态。</a:t>
            </a:r>
            <a:endParaRPr lang="en-US" altLang="zh-CN" sz="1600" dirty="0" smtClean="0"/>
          </a:p>
          <a:p>
            <a:pPr lvl="0">
              <a:defRPr/>
            </a:pPr>
            <a:endParaRPr lang="en-US" altLang="zh-CN" dirty="0" smtClean="0"/>
          </a:p>
          <a:p>
            <a:pPr>
              <a:defRPr/>
            </a:pPr>
            <a:endParaRPr lang="zh-CN" altLang="en-US" b="1"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331640" y="0"/>
            <a:ext cx="6071616"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目的</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484784"/>
            <a:ext cx="7894660" cy="295232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zh-CN" altLang="en-US" sz="1600" dirty="0" smtClean="0"/>
              <a:t>         介绍持久层的主要作用，并根据恒天</a:t>
            </a:r>
            <a:r>
              <a:rPr lang="en-US" altLang="zh-CN" sz="1600" dirty="0" smtClean="0"/>
              <a:t>java</a:t>
            </a:r>
            <a:r>
              <a:rPr lang="zh-CN" altLang="en-US" sz="1600" dirty="0" smtClean="0"/>
              <a:t>标准化针对持久层的选型，简单的介绍主流的几个持久层框架的特性以及基本的使用方法。最后会对本次介绍的几个持久层框架进行比较，项目组在选型的过程中如果对其中某个框架不熟悉或者纠结于选哪个框架时，可以参考我们的建议。</a:t>
            </a:r>
            <a:endParaRPr lang="en-US" altLang="zh-CN" dirty="0" smtClean="0"/>
          </a:p>
          <a:p>
            <a:pPr lvl="0">
              <a:defRPr/>
            </a:pPr>
            <a:endParaRPr lang="en-US" altLang="zh-CN"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7488832"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zh-CN" altLang="en-US" sz="3200" dirty="0" smtClean="0">
                <a:solidFill>
                  <a:srgbClr val="003399"/>
                </a:solidFill>
                <a:latin typeface="微软雅黑" pitchFamily="34" charset="-122"/>
                <a:ea typeface="微软雅黑" pitchFamily="34" charset="-122"/>
              </a:rPr>
              <a:t>的缓存</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539552" y="764704"/>
            <a:ext cx="5904656" cy="1656184"/>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marL="342900" indent="-342900"/>
            <a:r>
              <a:rPr lang="zh-CN" altLang="en-US" sz="1400" dirty="0" smtClean="0"/>
              <a:t>  </a:t>
            </a:r>
            <a:endParaRPr lang="en-US" altLang="zh-CN" sz="1400" dirty="0" smtClean="0">
              <a:latin typeface="宋体" charset="-122"/>
              <a:ea typeface="宋体" charset="-122"/>
            </a:endParaRPr>
          </a:p>
          <a:p>
            <a:pPr lvl="0">
              <a:defRPr/>
            </a:pPr>
            <a:endParaRPr lang="en-US" altLang="zh-CN" dirty="0" smtClean="0"/>
          </a:p>
        </p:txBody>
      </p:sp>
      <p:pic>
        <p:nvPicPr>
          <p:cNvPr id="78850" name="Picture 2" descr="http://s2.sinaimg.cn/large/72ef7beatx6BlaBZ65r51&amp;690"/>
          <p:cNvPicPr>
            <a:picLocks noChangeAspect="1" noChangeArrowheads="1"/>
          </p:cNvPicPr>
          <p:nvPr/>
        </p:nvPicPr>
        <p:blipFill>
          <a:blip r:embed="rId4" cstate="print"/>
          <a:srcRect/>
          <a:stretch>
            <a:fillRect/>
          </a:stretch>
        </p:blipFill>
        <p:spPr bwMode="auto">
          <a:xfrm>
            <a:off x="467544" y="1700808"/>
            <a:ext cx="8208912" cy="3976813"/>
          </a:xfrm>
          <a:prstGeom prst="rect">
            <a:avLst/>
          </a:prstGeom>
          <a:noFill/>
        </p:spPr>
      </p:pic>
      <p:sp>
        <p:nvSpPr>
          <p:cNvPr id="11" name="Text Placeholder 2"/>
          <p:cNvSpPr txBox="1">
            <a:spLocks/>
          </p:cNvSpPr>
          <p:nvPr/>
        </p:nvSpPr>
        <p:spPr bwMode="auto">
          <a:xfrm>
            <a:off x="179512" y="908720"/>
            <a:ext cx="7344816" cy="1584176"/>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endParaRPr lang="en-US" altLang="zh-CN" sz="1400" dirty="0" smtClean="0"/>
          </a:p>
        </p:txBody>
      </p:sp>
      <p:sp>
        <p:nvSpPr>
          <p:cNvPr id="12" name="TextBox 11"/>
          <p:cNvSpPr txBox="1"/>
          <p:nvPr/>
        </p:nvSpPr>
        <p:spPr>
          <a:xfrm>
            <a:off x="317828" y="971436"/>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err="1" smtClean="0">
                <a:solidFill>
                  <a:srgbClr val="004086"/>
                </a:solidFill>
                <a:latin typeface="微软雅黑" pitchFamily="34" charset="-122"/>
                <a:ea typeface="微软雅黑" pitchFamily="34" charset="-122"/>
              </a:rPr>
              <a:t>MyBatis</a:t>
            </a:r>
            <a:r>
              <a:rPr lang="zh-CN" altLang="en-US" b="1" dirty="0" smtClean="0">
                <a:solidFill>
                  <a:srgbClr val="004086"/>
                </a:solidFill>
                <a:latin typeface="微软雅黑" pitchFamily="34" charset="-122"/>
                <a:ea typeface="微软雅黑" pitchFamily="34" charset="-122"/>
              </a:rPr>
              <a:t>执行查询的过程</a:t>
            </a:r>
            <a:endParaRPr lang="en-US" altLang="zh-CN" b="1" dirty="0" smtClean="0">
              <a:solidFill>
                <a:srgbClr val="00408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7488832" cy="642919"/>
          </a:xfrm>
        </p:spPr>
        <p:txBody>
          <a:bodyPr>
            <a:noAutofit/>
          </a:bodyPr>
          <a:lstStyle/>
          <a:p>
            <a:pPr marL="39688"/>
            <a:r>
              <a:rPr lang="en-US" altLang="zh-CN" sz="3200" dirty="0" err="1" smtClean="0">
                <a:solidFill>
                  <a:srgbClr val="003399"/>
                </a:solidFill>
                <a:latin typeface="微软雅黑" pitchFamily="34" charset="-122"/>
                <a:ea typeface="微软雅黑" pitchFamily="34" charset="-122"/>
              </a:rPr>
              <a:t>MyBatis</a:t>
            </a:r>
            <a:r>
              <a:rPr lang="zh-CN" altLang="en-US" sz="3200" dirty="0" smtClean="0">
                <a:solidFill>
                  <a:srgbClr val="003399"/>
                </a:solidFill>
                <a:latin typeface="微软雅黑" pitchFamily="34" charset="-122"/>
                <a:ea typeface="微软雅黑" pitchFamily="34" charset="-122"/>
              </a:rPr>
              <a:t>的缓存</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2" descr="http://s15.sinaimg.cn/large/72ef7beatx6BlaE4Rhcde&amp;690"/>
          <p:cNvPicPr>
            <a:picLocks noChangeAspect="1" noChangeArrowheads="1"/>
          </p:cNvPicPr>
          <p:nvPr/>
        </p:nvPicPr>
        <p:blipFill>
          <a:blip r:embed="rId4" cstate="print"/>
          <a:srcRect/>
          <a:stretch>
            <a:fillRect/>
          </a:stretch>
        </p:blipFill>
        <p:spPr bwMode="auto">
          <a:xfrm>
            <a:off x="1043608" y="1484784"/>
            <a:ext cx="6894026" cy="4641912"/>
          </a:xfrm>
          <a:prstGeom prst="rect">
            <a:avLst/>
          </a:prstGeom>
          <a:noFill/>
        </p:spPr>
      </p:pic>
      <p:sp>
        <p:nvSpPr>
          <p:cNvPr id="10" name="Text Placeholder 2"/>
          <p:cNvSpPr txBox="1">
            <a:spLocks/>
          </p:cNvSpPr>
          <p:nvPr/>
        </p:nvSpPr>
        <p:spPr bwMode="auto">
          <a:xfrm>
            <a:off x="323528" y="836712"/>
            <a:ext cx="7776864" cy="10801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endParaRPr lang="en-US" altLang="zh-CN" sz="1400" dirty="0" smtClean="0"/>
          </a:p>
        </p:txBody>
      </p:sp>
      <p:sp>
        <p:nvSpPr>
          <p:cNvPr id="9" name="TextBox 8"/>
          <p:cNvSpPr txBox="1"/>
          <p:nvPr/>
        </p:nvSpPr>
        <p:spPr>
          <a:xfrm>
            <a:off x="317828" y="971436"/>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err="1" smtClean="0">
                <a:solidFill>
                  <a:srgbClr val="004086"/>
                </a:solidFill>
                <a:latin typeface="微软雅黑" pitchFamily="34" charset="-122"/>
                <a:ea typeface="微软雅黑" pitchFamily="34" charset="-122"/>
              </a:rPr>
              <a:t>MyBatis</a:t>
            </a:r>
            <a:r>
              <a:rPr lang="zh-CN" altLang="en-US" b="1" dirty="0" smtClean="0">
                <a:solidFill>
                  <a:srgbClr val="004086"/>
                </a:solidFill>
                <a:latin typeface="微软雅黑" pitchFamily="34" charset="-122"/>
                <a:ea typeface="微软雅黑" pitchFamily="34" charset="-122"/>
              </a:rPr>
              <a:t>缓存执行的过程</a:t>
            </a:r>
            <a:endParaRPr lang="en-US" altLang="zh-CN" b="1" dirty="0" smtClean="0">
              <a:solidFill>
                <a:srgbClr val="00408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Spring Data </a:t>
            </a:r>
            <a:r>
              <a:rPr lang="en-US" altLang="zh-CN" sz="3200" dirty="0" err="1" smtClean="0">
                <a:solidFill>
                  <a:srgbClr val="003399"/>
                </a:solidFill>
                <a:latin typeface="微软雅黑" pitchFamily="34" charset="-122"/>
                <a:ea typeface="微软雅黑" pitchFamily="34" charset="-122"/>
              </a:rPr>
              <a:t>MongoDB</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556792"/>
            <a:ext cx="7894660" cy="435771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p:txBody>
      </p:sp>
      <p:sp>
        <p:nvSpPr>
          <p:cNvPr id="9" name="Text Placeholder 2"/>
          <p:cNvSpPr txBox="1">
            <a:spLocks/>
          </p:cNvSpPr>
          <p:nvPr/>
        </p:nvSpPr>
        <p:spPr bwMode="auto">
          <a:xfrm>
            <a:off x="179512" y="836712"/>
            <a:ext cx="8784976" cy="79208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endParaRPr lang="en-US" altLang="zh-CN" sz="1600" dirty="0" smtClean="0"/>
          </a:p>
          <a:p>
            <a:endParaRPr lang="zh-CN" altLang="en-US"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pic>
        <p:nvPicPr>
          <p:cNvPr id="11" name="Picture 2" descr="http://cdn1.infoqstatic.com/resource/articles/spring-data-intro/zh/resources/1.jpg"/>
          <p:cNvPicPr>
            <a:picLocks noChangeAspect="1" noChangeArrowheads="1"/>
          </p:cNvPicPr>
          <p:nvPr/>
        </p:nvPicPr>
        <p:blipFill>
          <a:blip r:embed="rId4" cstate="print"/>
          <a:srcRect/>
          <a:stretch>
            <a:fillRect/>
          </a:stretch>
        </p:blipFill>
        <p:spPr bwMode="auto">
          <a:xfrm>
            <a:off x="1907704" y="1556792"/>
            <a:ext cx="5516148" cy="4104456"/>
          </a:xfrm>
          <a:prstGeom prst="rect">
            <a:avLst/>
          </a:prstGeom>
          <a:noFill/>
        </p:spPr>
      </p:pic>
      <p:sp>
        <p:nvSpPr>
          <p:cNvPr id="10" name="Rectangle 9"/>
          <p:cNvSpPr/>
          <p:nvPr/>
        </p:nvSpPr>
        <p:spPr>
          <a:xfrm>
            <a:off x="3275856" y="2276872"/>
            <a:ext cx="1440160" cy="338437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Spring data </a:t>
            </a:r>
            <a:r>
              <a:rPr lang="en-US" altLang="zh-CN" sz="3200" dirty="0" err="1" smtClean="0">
                <a:solidFill>
                  <a:srgbClr val="003399"/>
                </a:solidFill>
                <a:latin typeface="微软雅黑" pitchFamily="34" charset="-122"/>
                <a:ea typeface="微软雅黑" pitchFamily="34" charset="-122"/>
              </a:rPr>
              <a:t>mongoDB</a:t>
            </a:r>
            <a:r>
              <a:rPr lang="en-US" altLang="zh-CN" sz="3200" dirty="0" smtClean="0">
                <a:solidFill>
                  <a:srgbClr val="003399"/>
                </a:solidFill>
                <a:latin typeface="微软雅黑" pitchFamily="34" charset="-122"/>
                <a:ea typeface="微软雅黑" pitchFamily="34" charset="-122"/>
              </a:rPr>
              <a:t> </a:t>
            </a:r>
            <a:r>
              <a:rPr lang="zh-CN" altLang="en-US" sz="3200" dirty="0" smtClean="0">
                <a:solidFill>
                  <a:srgbClr val="003399"/>
                </a:solidFill>
                <a:latin typeface="微软雅黑" pitchFamily="34" charset="-122"/>
                <a:ea typeface="微软雅黑" pitchFamily="34" charset="-122"/>
              </a:rPr>
              <a:t>配置</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323528" y="1124744"/>
            <a:ext cx="8640960" cy="532859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zh-CN" altLang="en-US" sz="1400" dirty="0" smtClean="0"/>
              <a:t> </a:t>
            </a:r>
            <a:r>
              <a:rPr lang="en-US" altLang="zh-CN" sz="1400" dirty="0" smtClean="0"/>
              <a:t>&lt;!-- </a:t>
            </a:r>
            <a:r>
              <a:rPr lang="zh-CN" altLang="en-US" sz="1400" dirty="0" smtClean="0"/>
              <a:t>定义</a:t>
            </a:r>
            <a:r>
              <a:rPr lang="en-US" altLang="zh-CN" sz="1400" dirty="0" smtClean="0"/>
              <a:t>mongo</a:t>
            </a:r>
            <a:r>
              <a:rPr lang="zh-CN" altLang="en-US" sz="1400" dirty="0" smtClean="0"/>
              <a:t>对象，</a:t>
            </a:r>
            <a:r>
              <a:rPr lang="en-US" altLang="zh-CN" sz="1400" dirty="0" smtClean="0"/>
              <a:t>replica-set</a:t>
            </a:r>
            <a:r>
              <a:rPr lang="zh-CN" altLang="en-US" sz="1400" dirty="0" smtClean="0"/>
              <a:t>设置集群副本的</a:t>
            </a:r>
            <a:r>
              <a:rPr lang="en-US" altLang="zh-CN" sz="1400" dirty="0" err="1" smtClean="0"/>
              <a:t>ip</a:t>
            </a:r>
            <a:r>
              <a:rPr lang="zh-CN" altLang="en-US" sz="1400" dirty="0" smtClean="0"/>
              <a:t>地址和端口 </a:t>
            </a:r>
            <a:r>
              <a:rPr lang="en-US" altLang="zh-CN" sz="1400" dirty="0" smtClean="0"/>
              <a:t>--&gt;</a:t>
            </a:r>
          </a:p>
          <a:p>
            <a:r>
              <a:rPr lang="en-US" altLang="zh-CN" sz="1400" dirty="0" smtClean="0"/>
              <a:t>&lt;</a:t>
            </a:r>
            <a:r>
              <a:rPr lang="en-US" altLang="zh-CN" sz="1400" dirty="0" err="1" smtClean="0"/>
              <a:t>mongo:mongo</a:t>
            </a:r>
            <a:r>
              <a:rPr lang="en-US" altLang="zh-CN" sz="1400" dirty="0" smtClean="0"/>
              <a:t> id="mongo" replica-set="${</a:t>
            </a:r>
            <a:r>
              <a:rPr lang="en-US" altLang="zh-CN" sz="1400" dirty="0" err="1" smtClean="0"/>
              <a:t>mongo.address</a:t>
            </a:r>
            <a:r>
              <a:rPr lang="en-US" altLang="zh-CN" sz="1400" dirty="0" smtClean="0"/>
              <a:t>}"&gt;</a:t>
            </a:r>
            <a:endParaRPr lang="zh-CN" altLang="en-US" sz="1400" dirty="0" smtClean="0"/>
          </a:p>
          <a:p>
            <a:r>
              <a:rPr lang="en-US" altLang="zh-CN" sz="1400" dirty="0" smtClean="0"/>
              <a:t>              &lt;!-- </a:t>
            </a:r>
            <a:r>
              <a:rPr lang="zh-CN" altLang="en-US" sz="1400" dirty="0" smtClean="0"/>
              <a:t>一些连接属性的设置 </a:t>
            </a:r>
            <a:r>
              <a:rPr lang="en-US" altLang="zh-CN" sz="1400" dirty="0" smtClean="0"/>
              <a:t>--&gt;</a:t>
            </a:r>
          </a:p>
          <a:p>
            <a:r>
              <a:rPr lang="en-US" altLang="zh-CN" sz="1400" dirty="0" smtClean="0"/>
              <a:t>              &lt;</a:t>
            </a:r>
            <a:r>
              <a:rPr lang="en-US" altLang="zh-CN" sz="1400" dirty="0" err="1" smtClean="0"/>
              <a:t>mongo:options</a:t>
            </a:r>
            <a:r>
              <a:rPr lang="en-US" altLang="zh-CN" sz="1400" dirty="0" smtClean="0"/>
              <a:t> connections-per-host="${</a:t>
            </a:r>
            <a:r>
              <a:rPr lang="en-US" altLang="zh-CN" sz="1400" dirty="0" err="1" smtClean="0"/>
              <a:t>mongo.connectionsPerHost</a:t>
            </a:r>
            <a:r>
              <a:rPr lang="en-US" altLang="zh-CN" sz="1400" dirty="0" smtClean="0"/>
              <a:t>}"</a:t>
            </a:r>
          </a:p>
          <a:p>
            <a:r>
              <a:rPr lang="en-US" altLang="zh-CN" sz="1400" dirty="0" smtClean="0"/>
              <a:t>	threads-allowed-to-block-for-connection-multiplier="${</a:t>
            </a:r>
            <a:r>
              <a:rPr lang="en-US" altLang="zh-CN" sz="1400" dirty="0" err="1" smtClean="0"/>
              <a:t>mongo.threadsAllowed</a:t>
            </a:r>
            <a:r>
              <a:rPr lang="en-US" altLang="zh-CN" sz="1400" dirty="0" smtClean="0"/>
              <a:t>}"</a:t>
            </a:r>
          </a:p>
          <a:p>
            <a:r>
              <a:rPr lang="en-US" altLang="zh-CN" sz="1400" dirty="0" smtClean="0"/>
              <a:t>	auto-connect-retry="${</a:t>
            </a:r>
            <a:r>
              <a:rPr lang="en-US" altLang="zh-CN" sz="1400" dirty="0" err="1" smtClean="0"/>
              <a:t>mongo.autoConnectRetry</a:t>
            </a:r>
            <a:r>
              <a:rPr lang="en-US" altLang="zh-CN" sz="1400" dirty="0" smtClean="0"/>
              <a:t>}" socket-keep-alive=“”</a:t>
            </a:r>
          </a:p>
          <a:p>
            <a:r>
              <a:rPr lang="en-US" altLang="zh-CN" sz="1400" dirty="0" smtClean="0"/>
              <a:t>	 socket-timeout="${</a:t>
            </a:r>
            <a:r>
              <a:rPr lang="en-US" altLang="zh-CN" sz="1400" dirty="0" err="1" smtClean="0"/>
              <a:t>mongo.socketTimeout</a:t>
            </a:r>
            <a:r>
              <a:rPr lang="en-US" altLang="zh-CN" sz="1400" dirty="0" smtClean="0"/>
              <a:t>}" slave-ok="${</a:t>
            </a:r>
            <a:r>
              <a:rPr lang="en-US" altLang="zh-CN" sz="1400" dirty="0" err="1" smtClean="0"/>
              <a:t>mongo.slaveOk</a:t>
            </a:r>
            <a:r>
              <a:rPr lang="en-US" altLang="zh-CN" sz="1400" dirty="0" smtClean="0"/>
              <a:t>}“</a:t>
            </a:r>
          </a:p>
          <a:p>
            <a:r>
              <a:rPr lang="en-US" altLang="zh-CN" sz="1400" dirty="0" smtClean="0"/>
              <a:t>	max-wait-time="${</a:t>
            </a:r>
            <a:r>
              <a:rPr lang="en-US" altLang="zh-CN" sz="1400" dirty="0" err="1" smtClean="0"/>
              <a:t>max.wait.time</a:t>
            </a:r>
            <a:r>
              <a:rPr lang="en-US" altLang="zh-CN" sz="1400" dirty="0" smtClean="0"/>
              <a:t>}“ connect-timeout="${</a:t>
            </a:r>
            <a:r>
              <a:rPr lang="en-US" altLang="zh-CN" sz="1400" dirty="0" err="1" smtClean="0"/>
              <a:t>connect.timeout</a:t>
            </a:r>
            <a:r>
              <a:rPr lang="en-US" altLang="zh-CN" sz="1400" dirty="0" smtClean="0"/>
              <a:t>}"</a:t>
            </a:r>
          </a:p>
          <a:p>
            <a:r>
              <a:rPr lang="en-US" altLang="zh-CN" sz="1400" dirty="0" smtClean="0"/>
              <a:t>	write-number=“” write-timeout=““ write-</a:t>
            </a:r>
            <a:r>
              <a:rPr lang="en-US" altLang="zh-CN" sz="1400" dirty="0" err="1" smtClean="0"/>
              <a:t>fsync</a:t>
            </a:r>
            <a:r>
              <a:rPr lang="en-US" altLang="zh-CN" sz="1400" dirty="0" smtClean="0"/>
              <a:t>="${</a:t>
            </a:r>
            <a:r>
              <a:rPr lang="en-US" altLang="zh-CN" sz="1400" dirty="0" err="1" smtClean="0"/>
              <a:t>mongo.writeFsync</a:t>
            </a:r>
            <a:r>
              <a:rPr lang="en-US" altLang="zh-CN" sz="1400" dirty="0" smtClean="0"/>
              <a:t>}" /&gt;</a:t>
            </a:r>
          </a:p>
          <a:p>
            <a:r>
              <a:rPr lang="en-US" altLang="zh-CN" sz="1400" dirty="0" smtClean="0"/>
              <a:t>&lt;/</a:t>
            </a:r>
            <a:r>
              <a:rPr lang="en-US" altLang="zh-CN" sz="1400" dirty="0" err="1" smtClean="0"/>
              <a:t>mongo:mongo</a:t>
            </a:r>
            <a:r>
              <a:rPr lang="en-US" altLang="zh-CN" sz="1400" dirty="0" smtClean="0"/>
              <a:t>&gt;</a:t>
            </a:r>
          </a:p>
          <a:p>
            <a:endParaRPr lang="zh-CN" altLang="en-US" sz="1400" dirty="0" smtClean="0"/>
          </a:p>
          <a:p>
            <a:r>
              <a:rPr lang="en-US" altLang="zh-CN" sz="1400" dirty="0" smtClean="0"/>
              <a:t>&lt;!-- mongo</a:t>
            </a:r>
            <a:r>
              <a:rPr lang="zh-CN" altLang="en-US" sz="1400" dirty="0" smtClean="0"/>
              <a:t>的工厂，通过它来取得</a:t>
            </a:r>
            <a:r>
              <a:rPr lang="en-US" altLang="zh-CN" sz="1400" dirty="0" smtClean="0"/>
              <a:t>mongo</a:t>
            </a:r>
            <a:r>
              <a:rPr lang="zh-CN" altLang="en-US" sz="1400" dirty="0" smtClean="0"/>
              <a:t>实例</a:t>
            </a:r>
            <a:r>
              <a:rPr lang="en-US" altLang="zh-CN" sz="1400" dirty="0" smtClean="0"/>
              <a:t>,</a:t>
            </a:r>
            <a:r>
              <a:rPr lang="en-US" altLang="zh-CN" sz="1400" dirty="0" err="1" smtClean="0"/>
              <a:t>dbname</a:t>
            </a:r>
            <a:r>
              <a:rPr lang="zh-CN" altLang="en-US" sz="1400" dirty="0" smtClean="0"/>
              <a:t>为</a:t>
            </a:r>
            <a:r>
              <a:rPr lang="en-US" altLang="zh-CN" sz="1400" dirty="0" err="1" smtClean="0"/>
              <a:t>mongodb</a:t>
            </a:r>
            <a:r>
              <a:rPr lang="zh-CN" altLang="en-US" sz="1400" dirty="0" smtClean="0"/>
              <a:t>的数据库名，没有的话会自动创建 </a:t>
            </a:r>
            <a:r>
              <a:rPr lang="en-US" altLang="zh-CN" sz="1400" dirty="0" smtClean="0"/>
              <a:t>--&gt;</a:t>
            </a:r>
          </a:p>
          <a:p>
            <a:r>
              <a:rPr lang="en-US" altLang="zh-CN" sz="1400" dirty="0" smtClean="0"/>
              <a:t>&lt;</a:t>
            </a:r>
            <a:r>
              <a:rPr lang="en-US" altLang="zh-CN" sz="1400" dirty="0" err="1" smtClean="0"/>
              <a:t>mongo:db</a:t>
            </a:r>
            <a:r>
              <a:rPr lang="en-US" altLang="zh-CN" sz="1400" dirty="0" smtClean="0"/>
              <a:t>-factory </a:t>
            </a:r>
            <a:r>
              <a:rPr lang="en-US" altLang="zh-CN" sz="1400" dirty="0" err="1" smtClean="0"/>
              <a:t>dbname</a:t>
            </a:r>
            <a:r>
              <a:rPr lang="en-US" altLang="zh-CN" sz="1400" dirty="0" smtClean="0"/>
              <a:t>="${</a:t>
            </a:r>
            <a:r>
              <a:rPr lang="en-US" altLang="zh-CN" sz="1400" dirty="0" err="1" smtClean="0"/>
              <a:t>mongo.dbname</a:t>
            </a:r>
            <a:r>
              <a:rPr lang="en-US" altLang="zh-CN" sz="1400" dirty="0" smtClean="0"/>
              <a:t>}" mongo-ref="mongo" /&gt;</a:t>
            </a:r>
          </a:p>
          <a:p>
            <a:endParaRPr lang="zh-CN" altLang="en-US" sz="1400" dirty="0" smtClean="0"/>
          </a:p>
          <a:p>
            <a:r>
              <a:rPr lang="en-US" altLang="zh-CN" sz="1400" dirty="0" smtClean="0"/>
              <a:t>&lt;!-- </a:t>
            </a:r>
            <a:r>
              <a:rPr lang="en-US" altLang="zh-CN" sz="1400" dirty="0" err="1" smtClean="0"/>
              <a:t>mongodb</a:t>
            </a:r>
            <a:r>
              <a:rPr lang="zh-CN" altLang="en-US" sz="1400" dirty="0" smtClean="0"/>
              <a:t>的主要操作对象，所有对</a:t>
            </a:r>
            <a:r>
              <a:rPr lang="en-US" altLang="zh-CN" sz="1400" dirty="0" err="1" smtClean="0"/>
              <a:t>mongodb</a:t>
            </a:r>
            <a:r>
              <a:rPr lang="zh-CN" altLang="en-US" sz="1400" dirty="0" smtClean="0"/>
              <a:t>的增删改查的操作都是通过它完成 </a:t>
            </a:r>
            <a:r>
              <a:rPr lang="en-US" altLang="zh-CN" sz="1400" dirty="0" smtClean="0"/>
              <a:t>--&gt;</a:t>
            </a:r>
          </a:p>
          <a:p>
            <a:r>
              <a:rPr lang="en-US" altLang="zh-CN" sz="1400" dirty="0" smtClean="0"/>
              <a:t>&lt;bean id="</a:t>
            </a:r>
            <a:r>
              <a:rPr lang="en-US" altLang="zh-CN" sz="1400" dirty="0" err="1" smtClean="0"/>
              <a:t>mongoTemplate</a:t>
            </a:r>
            <a:r>
              <a:rPr lang="en-US" altLang="zh-CN" sz="1400" dirty="0" smtClean="0"/>
              <a:t>“ class="</a:t>
            </a:r>
            <a:r>
              <a:rPr lang="en-US" altLang="zh-CN" sz="1400" dirty="0" err="1" smtClean="0"/>
              <a:t>org.springframework.data.mongodb.core.MongoTemplate</a:t>
            </a:r>
            <a:r>
              <a:rPr lang="en-US" altLang="zh-CN" sz="1400" dirty="0" smtClean="0"/>
              <a:t>"&gt;</a:t>
            </a:r>
          </a:p>
          <a:p>
            <a:r>
              <a:rPr lang="en-US" altLang="zh-CN" sz="1400" dirty="0" smtClean="0"/>
              <a:t>               &lt;constructor-</a:t>
            </a:r>
            <a:r>
              <a:rPr lang="en-US" altLang="zh-CN" sz="1400" dirty="0" err="1" smtClean="0"/>
              <a:t>arg</a:t>
            </a:r>
            <a:r>
              <a:rPr lang="en-US" altLang="zh-CN" sz="1400" dirty="0" smtClean="0"/>
              <a:t> name="</a:t>
            </a:r>
            <a:r>
              <a:rPr lang="en-US" altLang="zh-CN" sz="1400" dirty="0" err="1" smtClean="0"/>
              <a:t>mongoDbFactory</a:t>
            </a:r>
            <a:r>
              <a:rPr lang="en-US" altLang="zh-CN" sz="1400" dirty="0" smtClean="0"/>
              <a:t>" ref="</a:t>
            </a:r>
            <a:r>
              <a:rPr lang="en-US" altLang="zh-CN" sz="1400" dirty="0" err="1" smtClean="0"/>
              <a:t>mongoDbFactory</a:t>
            </a:r>
            <a:r>
              <a:rPr lang="en-US" altLang="zh-CN" sz="1400" dirty="0" smtClean="0"/>
              <a:t>" /&gt;</a:t>
            </a:r>
          </a:p>
          <a:p>
            <a:r>
              <a:rPr lang="en-US" altLang="zh-CN" sz="1400" dirty="0" smtClean="0"/>
              <a:t>&lt;/bean&gt;</a:t>
            </a:r>
          </a:p>
          <a:p>
            <a:endParaRPr lang="zh-CN" altLang="en-US" sz="1400" dirty="0" smtClean="0"/>
          </a:p>
          <a:p>
            <a:r>
              <a:rPr lang="en-US" altLang="zh-CN" sz="1400" dirty="0" smtClean="0"/>
              <a:t>&lt;!-- </a:t>
            </a:r>
            <a:r>
              <a:rPr lang="zh-CN" altLang="en-US" sz="1400" dirty="0" smtClean="0"/>
              <a:t>映射转换器，扫描</a:t>
            </a:r>
            <a:r>
              <a:rPr lang="en-US" altLang="zh-CN" sz="1400" dirty="0" smtClean="0"/>
              <a:t>back-package</a:t>
            </a:r>
            <a:r>
              <a:rPr lang="zh-CN" altLang="en-US" sz="1400" dirty="0" smtClean="0"/>
              <a:t>目录下的文件，根据注释，把它们作为</a:t>
            </a:r>
            <a:r>
              <a:rPr lang="en-US" altLang="zh-CN" sz="1400" dirty="0" err="1" smtClean="0"/>
              <a:t>mongodb</a:t>
            </a:r>
            <a:r>
              <a:rPr lang="zh-CN" altLang="en-US" sz="1400" dirty="0" smtClean="0"/>
              <a:t>的一个</a:t>
            </a:r>
            <a:r>
              <a:rPr lang="en-US" altLang="zh-CN" sz="1400" dirty="0" smtClean="0"/>
              <a:t>collection</a:t>
            </a:r>
            <a:r>
              <a:rPr lang="zh-CN" altLang="en-US" sz="1400" dirty="0" smtClean="0"/>
              <a:t>的映射 </a:t>
            </a:r>
            <a:r>
              <a:rPr lang="en-US" altLang="zh-CN" sz="1400" dirty="0" smtClean="0"/>
              <a:t>--&gt;</a:t>
            </a:r>
          </a:p>
          <a:p>
            <a:r>
              <a:rPr lang="en-US" altLang="zh-CN" sz="1400" dirty="0" smtClean="0"/>
              <a:t>&lt;</a:t>
            </a:r>
            <a:r>
              <a:rPr lang="en-US" altLang="zh-CN" sz="1400" dirty="0" err="1" smtClean="0"/>
              <a:t>mongo:mapping</a:t>
            </a:r>
            <a:r>
              <a:rPr lang="en-US" altLang="zh-CN" sz="1400" dirty="0" smtClean="0"/>
              <a:t>-converter base-package=“XXX.XX.XX"/&gt;</a:t>
            </a:r>
          </a:p>
          <a:p>
            <a:endParaRPr lang="en-US" altLang="zh-CN" sz="1400" dirty="0" smtClean="0"/>
          </a:p>
          <a:p>
            <a:r>
              <a:rPr lang="en-US" altLang="zh-CN" sz="1400" dirty="0" smtClean="0"/>
              <a:t> &lt;!-- </a:t>
            </a:r>
            <a:r>
              <a:rPr lang="en-US" altLang="zh-CN" sz="1400" dirty="0" err="1" smtClean="0"/>
              <a:t>mongodb</a:t>
            </a:r>
            <a:r>
              <a:rPr lang="en-US" altLang="zh-CN" sz="1400" dirty="0" smtClean="0"/>
              <a:t> bean</a:t>
            </a:r>
            <a:r>
              <a:rPr lang="zh-CN" altLang="en-US" sz="1400" dirty="0" smtClean="0"/>
              <a:t>的仓库目录，会自动扫描扩展了</a:t>
            </a:r>
            <a:r>
              <a:rPr lang="en-US" altLang="zh-CN" sz="1400" dirty="0" err="1" smtClean="0"/>
              <a:t>MongoRepository</a:t>
            </a:r>
            <a:r>
              <a:rPr lang="zh-CN" altLang="en-US" sz="1400" dirty="0" smtClean="0"/>
              <a:t>接口的接口进行注入 </a:t>
            </a:r>
            <a:r>
              <a:rPr lang="en-US" altLang="zh-CN" sz="1400" dirty="0" smtClean="0"/>
              <a:t>--&gt;  </a:t>
            </a:r>
          </a:p>
          <a:p>
            <a:r>
              <a:rPr lang="en-US" altLang="zh-CN" sz="1400" dirty="0" smtClean="0"/>
              <a:t> &lt;</a:t>
            </a:r>
            <a:r>
              <a:rPr lang="en-US" altLang="zh-CN" sz="1400" dirty="0" err="1" smtClean="0"/>
              <a:t>mongo:repositories</a:t>
            </a:r>
            <a:r>
              <a:rPr lang="en-US" altLang="zh-CN" sz="1400" dirty="0" smtClean="0"/>
              <a:t> base-package=" XXX.XX.XX "/&gt;  </a:t>
            </a:r>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
        <p:nvSpPr>
          <p:cNvPr id="8" name="TextBox 7"/>
          <p:cNvSpPr txBox="1"/>
          <p:nvPr/>
        </p:nvSpPr>
        <p:spPr>
          <a:xfrm>
            <a:off x="0" y="764704"/>
            <a:ext cx="389413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a:t>
            </a:r>
            <a:r>
              <a:rPr lang="en-US" altLang="zh-CN" b="1" dirty="0" err="1" smtClean="0">
                <a:solidFill>
                  <a:srgbClr val="004086"/>
                </a:solidFill>
                <a:latin typeface="微软雅黑" pitchFamily="34" charset="-122"/>
                <a:ea typeface="微软雅黑" pitchFamily="34" charset="-122"/>
              </a:rPr>
              <a:t>MongoDB</a:t>
            </a:r>
            <a:endParaRPr lang="en-US" altLang="zh-CN" b="1" dirty="0" smtClean="0">
              <a:solidFill>
                <a:srgbClr val="00408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Spring data </a:t>
            </a:r>
            <a:r>
              <a:rPr lang="en-US" altLang="zh-CN" sz="3200" dirty="0" err="1" smtClean="0">
                <a:solidFill>
                  <a:srgbClr val="003399"/>
                </a:solidFill>
                <a:latin typeface="微软雅黑" pitchFamily="34" charset="-122"/>
                <a:ea typeface="微软雅黑" pitchFamily="34" charset="-122"/>
              </a:rPr>
              <a:t>mongoDB</a:t>
            </a:r>
            <a:r>
              <a:rPr lang="en-US" altLang="zh-CN" sz="3200" dirty="0" smtClean="0">
                <a:solidFill>
                  <a:srgbClr val="003399"/>
                </a:solidFill>
                <a:latin typeface="微软雅黑" pitchFamily="34" charset="-122"/>
                <a:ea typeface="微软雅黑" pitchFamily="34" charset="-122"/>
              </a:rPr>
              <a:t> </a:t>
            </a:r>
            <a:r>
              <a:rPr lang="zh-CN" altLang="en-US" sz="3200" dirty="0" smtClean="0">
                <a:solidFill>
                  <a:srgbClr val="003399"/>
                </a:solidFill>
                <a:latin typeface="微软雅黑" pitchFamily="34" charset="-122"/>
                <a:ea typeface="微软雅黑" pitchFamily="34" charset="-122"/>
              </a:rPr>
              <a:t>代码示例</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323528" y="1124744"/>
            <a:ext cx="8640960" cy="532859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400" dirty="0" smtClean="0"/>
              <a:t>public class </a:t>
            </a:r>
            <a:r>
              <a:rPr lang="en-US" altLang="zh-CN" sz="1400" dirty="0" err="1" smtClean="0"/>
              <a:t>MongoBaseDaoImpl</a:t>
            </a:r>
            <a:r>
              <a:rPr lang="en-US" altLang="zh-CN" sz="1400" dirty="0" smtClean="0"/>
              <a:t>&lt;T&gt; implements </a:t>
            </a:r>
            <a:r>
              <a:rPr lang="en-US" altLang="zh-CN" sz="1400" dirty="0" err="1" smtClean="0"/>
              <a:t>MongoBaseDao</a:t>
            </a:r>
            <a:r>
              <a:rPr lang="en-US" altLang="zh-CN" sz="1400" dirty="0" smtClean="0"/>
              <a:t>&lt;T&gt; {</a:t>
            </a:r>
          </a:p>
          <a:p>
            <a:endParaRPr lang="zh-CN" altLang="en-US" sz="1400" dirty="0" smtClean="0"/>
          </a:p>
          <a:p>
            <a:r>
              <a:rPr lang="en-US" altLang="zh-CN" sz="1400" dirty="0" smtClean="0"/>
              <a:t>    @</a:t>
            </a:r>
            <a:r>
              <a:rPr lang="en-US" altLang="zh-CN" sz="1400" dirty="0" err="1" smtClean="0"/>
              <a:t>Autowired</a:t>
            </a:r>
            <a:endParaRPr lang="en-US" altLang="zh-CN" sz="1400" dirty="0" smtClean="0"/>
          </a:p>
          <a:p>
            <a:r>
              <a:rPr lang="en-US" altLang="zh-CN" sz="1400" dirty="0" smtClean="0"/>
              <a:t>    protected </a:t>
            </a:r>
            <a:r>
              <a:rPr lang="en-US" altLang="zh-CN" sz="1400" dirty="0" err="1" smtClean="0"/>
              <a:t>MongoTemplate</a:t>
            </a:r>
            <a:r>
              <a:rPr lang="en-US" altLang="zh-CN" sz="1400" dirty="0" smtClean="0"/>
              <a:t>     </a:t>
            </a:r>
            <a:r>
              <a:rPr lang="en-US" altLang="zh-CN" sz="1400" dirty="0" err="1" smtClean="0"/>
              <a:t>mongoTemplate</a:t>
            </a:r>
            <a:r>
              <a:rPr lang="en-US" altLang="zh-CN" sz="1400" dirty="0" smtClean="0"/>
              <a:t>;</a:t>
            </a:r>
          </a:p>
          <a:p>
            <a:endParaRPr lang="zh-CN" altLang="en-US" sz="1400" dirty="0" smtClean="0"/>
          </a:p>
          <a:p>
            <a:r>
              <a:rPr lang="en-US" altLang="zh-CN" sz="1400" dirty="0" smtClean="0"/>
              <a:t>    @Override</a:t>
            </a:r>
          </a:p>
          <a:p>
            <a:r>
              <a:rPr lang="en-US" altLang="zh-CN" sz="1400" dirty="0" smtClean="0"/>
              <a:t>    public </a:t>
            </a:r>
            <a:r>
              <a:rPr lang="en-US" altLang="zh-CN" sz="1400" dirty="0" err="1" smtClean="0"/>
              <a:t>boolean</a:t>
            </a:r>
            <a:r>
              <a:rPr lang="en-US" altLang="zh-CN" sz="1400" dirty="0" smtClean="0"/>
              <a:t> </a:t>
            </a:r>
            <a:r>
              <a:rPr lang="en-US" altLang="zh-CN" sz="1400" dirty="0" err="1" smtClean="0"/>
              <a:t>addDocument</a:t>
            </a:r>
            <a:r>
              <a:rPr lang="en-US" altLang="zh-CN" sz="1400" dirty="0" smtClean="0"/>
              <a:t>(T </a:t>
            </a:r>
            <a:r>
              <a:rPr lang="en-US" altLang="zh-CN" sz="1400" dirty="0" err="1" smtClean="0"/>
              <a:t>pojo</a:t>
            </a:r>
            <a:r>
              <a:rPr lang="en-US" altLang="zh-CN" sz="1400" dirty="0" smtClean="0"/>
              <a:t>, String </a:t>
            </a:r>
            <a:r>
              <a:rPr lang="en-US" altLang="zh-CN" sz="1400" dirty="0" err="1" smtClean="0"/>
              <a:t>collectionName</a:t>
            </a:r>
            <a:r>
              <a:rPr lang="en-US" altLang="zh-CN" sz="1400" dirty="0" smtClean="0"/>
              <a:t>) {</a:t>
            </a:r>
          </a:p>
          <a:p>
            <a:endParaRPr lang="zh-CN" altLang="en-US" sz="1400" dirty="0" smtClean="0"/>
          </a:p>
          <a:p>
            <a:r>
              <a:rPr lang="en-US" altLang="zh-CN" sz="1400" dirty="0" smtClean="0"/>
              <a:t>        try {</a:t>
            </a:r>
          </a:p>
          <a:p>
            <a:r>
              <a:rPr lang="en-US" altLang="zh-CN" sz="1400" dirty="0" smtClean="0"/>
              <a:t>            </a:t>
            </a:r>
            <a:r>
              <a:rPr lang="en-US" altLang="zh-CN" sz="1400" dirty="0" err="1" smtClean="0"/>
              <a:t>mongoTemplate.insert</a:t>
            </a:r>
            <a:r>
              <a:rPr lang="en-US" altLang="zh-CN" sz="1400" dirty="0" smtClean="0"/>
              <a:t>(</a:t>
            </a:r>
            <a:r>
              <a:rPr lang="en-US" altLang="zh-CN" sz="1400" dirty="0" err="1" smtClean="0"/>
              <a:t>pojo</a:t>
            </a:r>
            <a:r>
              <a:rPr lang="en-US" altLang="zh-CN" sz="1400" dirty="0" smtClean="0"/>
              <a:t>, </a:t>
            </a:r>
            <a:r>
              <a:rPr lang="en-US" altLang="zh-CN" sz="1400" dirty="0" err="1" smtClean="0"/>
              <a:t>collectionName</a:t>
            </a:r>
            <a:r>
              <a:rPr lang="en-US" altLang="zh-CN" sz="1400" dirty="0" smtClean="0"/>
              <a:t>);</a:t>
            </a:r>
          </a:p>
          <a:p>
            <a:r>
              <a:rPr lang="en-US" altLang="zh-CN" sz="1400" dirty="0" smtClean="0"/>
              <a:t>               }</a:t>
            </a:r>
          </a:p>
          <a:p>
            <a:r>
              <a:rPr lang="en-US" altLang="zh-CN" sz="1400" dirty="0" smtClean="0"/>
              <a:t>         ……</a:t>
            </a:r>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403648" y="0"/>
            <a:ext cx="6071616"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总结</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412776"/>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
        <p:nvSpPr>
          <p:cNvPr id="9" name="Text Placeholder 2"/>
          <p:cNvSpPr txBox="1">
            <a:spLocks/>
          </p:cNvSpPr>
          <p:nvPr/>
        </p:nvSpPr>
        <p:spPr bwMode="auto">
          <a:xfrm>
            <a:off x="539552" y="836712"/>
            <a:ext cx="8208912" cy="4896544"/>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marL="342900" indent="-342900">
              <a:defRPr/>
            </a:pPr>
            <a:r>
              <a:rPr lang="zh-CN" altLang="en-US" b="1" dirty="0" smtClean="0">
                <a:latin typeface="+mn-ea"/>
              </a:rPr>
              <a:t>适用场景</a:t>
            </a:r>
            <a:endParaRPr lang="en-US" altLang="zh-CN" b="1" dirty="0" smtClean="0">
              <a:latin typeface="+mn-ea"/>
            </a:endParaRPr>
          </a:p>
          <a:p>
            <a:pPr>
              <a:defRPr/>
            </a:pPr>
            <a:r>
              <a:rPr lang="en-US" altLang="zh-CN" sz="1400" b="1" dirty="0" smtClean="0">
                <a:latin typeface="+mn-ea"/>
              </a:rPr>
              <a:t>JPA</a:t>
            </a:r>
          </a:p>
          <a:p>
            <a:pPr marL="342900" indent="-342900">
              <a:buFont typeface="+mj-ea"/>
              <a:buAutoNum type="circleNumDbPlain"/>
              <a:defRPr/>
            </a:pPr>
            <a:r>
              <a:rPr lang="zh-CN" altLang="en-US" sz="1400" dirty="0" smtClean="0">
                <a:latin typeface="+mn-ea"/>
              </a:rPr>
              <a:t>实体类之间的关联关系不是特别复杂的情况下。</a:t>
            </a:r>
            <a:endParaRPr lang="en-US" altLang="zh-CN" sz="1400" dirty="0" smtClean="0">
              <a:latin typeface="+mn-ea"/>
            </a:endParaRPr>
          </a:p>
          <a:p>
            <a:pPr marL="342900" indent="-342900">
              <a:buFont typeface="+mj-ea"/>
              <a:buAutoNum type="circleNumDbPlain"/>
              <a:defRPr/>
            </a:pPr>
            <a:r>
              <a:rPr lang="zh-CN" altLang="en-US" sz="1400" dirty="0" smtClean="0">
                <a:latin typeface="+mn-ea"/>
              </a:rPr>
              <a:t>大型复杂查询不是特别多，</a:t>
            </a:r>
            <a:r>
              <a:rPr lang="en-US" altLang="zh-CN" sz="1400" dirty="0" smtClean="0">
                <a:latin typeface="+mn-ea"/>
              </a:rPr>
              <a:t>DBA</a:t>
            </a:r>
            <a:r>
              <a:rPr lang="zh-CN" altLang="en-US" sz="1400" dirty="0" smtClean="0">
                <a:latin typeface="+mn-ea"/>
              </a:rPr>
              <a:t>对</a:t>
            </a:r>
            <a:r>
              <a:rPr lang="en-US" altLang="zh-CN" sz="1400" dirty="0" smtClean="0">
                <a:latin typeface="+mn-ea"/>
              </a:rPr>
              <a:t>SQL</a:t>
            </a:r>
            <a:r>
              <a:rPr lang="zh-CN" altLang="en-US" sz="1400" dirty="0" smtClean="0">
                <a:latin typeface="+mn-ea"/>
              </a:rPr>
              <a:t>的优化或控制要求不是特别高的情况下。</a:t>
            </a:r>
            <a:endParaRPr lang="en-US" altLang="zh-CN" sz="1400" dirty="0" smtClean="0">
              <a:latin typeface="+mn-ea"/>
            </a:endParaRPr>
          </a:p>
          <a:p>
            <a:pPr marL="342900" indent="-342900">
              <a:buFont typeface="+mj-ea"/>
              <a:buAutoNum type="circleNumDbPlain"/>
              <a:defRPr/>
            </a:pPr>
            <a:r>
              <a:rPr lang="zh-CN" altLang="en-US" sz="1400" dirty="0" smtClean="0">
                <a:latin typeface="+mn-ea"/>
              </a:rPr>
              <a:t>系统需要快速完成开发，对性能要求不是特别高或项目组中有对</a:t>
            </a:r>
            <a:r>
              <a:rPr lang="en-US" altLang="zh-CN" sz="1400" dirty="0" smtClean="0">
                <a:latin typeface="+mn-ea"/>
              </a:rPr>
              <a:t>JPA</a:t>
            </a:r>
            <a:r>
              <a:rPr lang="zh-CN" altLang="en-US" sz="1400" dirty="0" smtClean="0">
                <a:latin typeface="+mn-ea"/>
              </a:rPr>
              <a:t>优化十分有经验的开发人员时。</a:t>
            </a:r>
            <a:endParaRPr lang="en-US" altLang="zh-CN" sz="1400" dirty="0" smtClean="0">
              <a:latin typeface="+mn-ea"/>
            </a:endParaRPr>
          </a:p>
          <a:p>
            <a:pPr marL="342900" indent="-342900">
              <a:buFont typeface="+mj-ea"/>
              <a:buAutoNum type="circleNumDbPlain"/>
              <a:defRPr/>
            </a:pPr>
            <a:r>
              <a:rPr lang="zh-CN" altLang="en-US" sz="1400" dirty="0" smtClean="0">
                <a:latin typeface="+mn-ea"/>
              </a:rPr>
              <a:t>关于底层的数据库随时有可能更换的情况下</a:t>
            </a:r>
            <a:r>
              <a:rPr lang="en-US" altLang="zh-CN" sz="1400" dirty="0" smtClean="0">
                <a:latin typeface="+mn-ea"/>
              </a:rPr>
              <a:t>(</a:t>
            </a:r>
            <a:r>
              <a:rPr lang="zh-CN" altLang="en-US" sz="1400" dirty="0" smtClean="0">
                <a:latin typeface="+mn-ea"/>
              </a:rPr>
              <a:t>比如，从</a:t>
            </a:r>
            <a:r>
              <a:rPr lang="en-US" altLang="zh-CN" sz="1400" dirty="0" smtClean="0">
                <a:latin typeface="+mn-ea"/>
              </a:rPr>
              <a:t>oracle</a:t>
            </a:r>
            <a:r>
              <a:rPr lang="zh-CN" altLang="en-US" sz="1400" dirty="0" smtClean="0">
                <a:latin typeface="+mn-ea"/>
              </a:rPr>
              <a:t>迁移到</a:t>
            </a:r>
            <a:r>
              <a:rPr lang="en-US" altLang="zh-CN" sz="1400" dirty="0" err="1" smtClean="0">
                <a:latin typeface="+mn-ea"/>
              </a:rPr>
              <a:t>mysql</a:t>
            </a:r>
            <a:r>
              <a:rPr lang="zh-CN" altLang="en-US" sz="1400" dirty="0" smtClean="0">
                <a:latin typeface="+mn-ea"/>
              </a:rPr>
              <a:t>，相对修改的代码量会比较小</a:t>
            </a:r>
            <a:r>
              <a:rPr lang="en-US" altLang="zh-CN" sz="1400" dirty="0" smtClean="0">
                <a:latin typeface="+mn-ea"/>
              </a:rPr>
              <a:t>)</a:t>
            </a:r>
            <a:r>
              <a:rPr lang="zh-CN" altLang="en-US" sz="1400" dirty="0" smtClean="0">
                <a:latin typeface="+mn-ea"/>
              </a:rPr>
              <a:t>。</a:t>
            </a:r>
            <a:endParaRPr lang="en-US" altLang="zh-CN" sz="1400" dirty="0" smtClean="0">
              <a:latin typeface="+mn-ea"/>
            </a:endParaRPr>
          </a:p>
          <a:p>
            <a:pPr>
              <a:defRPr/>
            </a:pPr>
            <a:endParaRPr lang="en-US" altLang="zh-CN" sz="1400" b="1" dirty="0" smtClean="0">
              <a:latin typeface="+mn-ea"/>
            </a:endParaRPr>
          </a:p>
          <a:p>
            <a:pPr>
              <a:defRPr/>
            </a:pPr>
            <a:r>
              <a:rPr lang="en-US" altLang="zh-CN" sz="1400" b="1" dirty="0" err="1" smtClean="0">
                <a:latin typeface="+mn-ea"/>
              </a:rPr>
              <a:t>MyBatis</a:t>
            </a:r>
            <a:endParaRPr lang="en-US" altLang="zh-CN" sz="1400" b="1" dirty="0" smtClean="0">
              <a:latin typeface="+mn-ea"/>
            </a:endParaRPr>
          </a:p>
          <a:p>
            <a:pPr marL="342900" indent="-342900">
              <a:buFont typeface="+mj-ea"/>
              <a:buAutoNum type="circleNumDbPlain"/>
              <a:defRPr/>
            </a:pPr>
            <a:r>
              <a:rPr lang="zh-CN" altLang="en-US" sz="1400" dirty="0" smtClean="0">
                <a:latin typeface="+mn-ea"/>
              </a:rPr>
              <a:t>实体类之间的关联关系比较复杂的情况下。</a:t>
            </a:r>
            <a:endParaRPr lang="en-US" altLang="zh-CN" sz="1400" dirty="0" smtClean="0">
              <a:latin typeface="+mn-ea"/>
            </a:endParaRPr>
          </a:p>
          <a:p>
            <a:pPr marL="342900" indent="-342900">
              <a:buFont typeface="+mj-ea"/>
              <a:buAutoNum type="circleNumDbPlain"/>
              <a:defRPr/>
            </a:pPr>
            <a:r>
              <a:rPr lang="zh-CN" altLang="en-US" sz="1400" dirty="0" smtClean="0">
                <a:latin typeface="+mn-ea"/>
              </a:rPr>
              <a:t>对性能有一定的要求，有很多复杂的查询，</a:t>
            </a:r>
            <a:r>
              <a:rPr lang="en-US" altLang="zh-CN" sz="1400" dirty="0" smtClean="0">
                <a:latin typeface="+mn-ea"/>
              </a:rPr>
              <a:t>DBA</a:t>
            </a:r>
            <a:r>
              <a:rPr lang="zh-CN" altLang="en-US" sz="1400" dirty="0" smtClean="0">
                <a:latin typeface="+mn-ea"/>
              </a:rPr>
              <a:t>需要对</a:t>
            </a:r>
            <a:r>
              <a:rPr lang="en-US" altLang="zh-CN" sz="1400" dirty="0" smtClean="0">
                <a:latin typeface="+mn-ea"/>
              </a:rPr>
              <a:t>SQL</a:t>
            </a:r>
            <a:r>
              <a:rPr lang="zh-CN" altLang="en-US" sz="1400" dirty="0" smtClean="0">
                <a:latin typeface="+mn-ea"/>
              </a:rPr>
              <a:t>进行优化和控制的情况下。</a:t>
            </a:r>
            <a:endParaRPr lang="en-US" altLang="zh-CN" sz="1400" dirty="0" smtClean="0">
              <a:latin typeface="+mn-ea"/>
            </a:endParaRPr>
          </a:p>
          <a:p>
            <a:pPr marL="342900" indent="-342900">
              <a:buFont typeface="+mj-ea"/>
              <a:buAutoNum type="circleNumDbPlain"/>
              <a:defRPr/>
            </a:pPr>
            <a:r>
              <a:rPr lang="zh-CN" altLang="en-US" sz="1400" dirty="0" smtClean="0">
                <a:latin typeface="+mn-ea"/>
              </a:rPr>
              <a:t>项目组的开发人员整体</a:t>
            </a:r>
            <a:r>
              <a:rPr lang="en-US" altLang="zh-CN" sz="1400" dirty="0" smtClean="0">
                <a:latin typeface="+mn-ea"/>
              </a:rPr>
              <a:t>SQL</a:t>
            </a:r>
            <a:r>
              <a:rPr lang="zh-CN" altLang="en-US" sz="1400" dirty="0" smtClean="0">
                <a:latin typeface="+mn-ea"/>
              </a:rPr>
              <a:t>能力较强时。</a:t>
            </a:r>
            <a:endParaRPr lang="en-US" altLang="zh-CN" sz="1400" dirty="0" smtClean="0">
              <a:latin typeface="+mn-ea"/>
            </a:endParaRPr>
          </a:p>
          <a:p>
            <a:pPr marL="342900" indent="-342900">
              <a:buFont typeface="+mj-ea"/>
              <a:buAutoNum type="circleNumDbPlain"/>
              <a:defRPr/>
            </a:pPr>
            <a:endParaRPr lang="en-US" altLang="zh-CN" sz="1400" dirty="0" smtClean="0">
              <a:latin typeface="+mn-ea"/>
            </a:endParaRPr>
          </a:p>
          <a:p>
            <a:pPr indent="-342900">
              <a:defRPr/>
            </a:pPr>
            <a:r>
              <a:rPr lang="en-US" altLang="zh-CN" sz="1400" b="1" dirty="0" smtClean="0">
                <a:latin typeface="+mn-ea"/>
              </a:rPr>
              <a:t>Spring Data </a:t>
            </a:r>
            <a:r>
              <a:rPr lang="en-US" altLang="zh-CN" sz="1400" b="1" dirty="0" err="1" smtClean="0">
                <a:latin typeface="+mn-ea"/>
              </a:rPr>
              <a:t>MongoDB</a:t>
            </a:r>
            <a:endParaRPr lang="en-US" altLang="zh-CN" sz="1400" b="1" dirty="0" smtClean="0">
              <a:latin typeface="+mn-ea"/>
            </a:endParaRPr>
          </a:p>
          <a:p>
            <a:pPr marL="342900" indent="-342900">
              <a:buFont typeface="+mj-ea"/>
              <a:buAutoNum type="circleNumDbPlain"/>
              <a:defRPr/>
            </a:pPr>
            <a:r>
              <a:rPr lang="en-US" altLang="zh-CN" sz="1400" dirty="0" err="1" smtClean="0">
                <a:latin typeface="+mn-ea"/>
              </a:rPr>
              <a:t>MongoDB</a:t>
            </a:r>
            <a:r>
              <a:rPr lang="zh-CN" altLang="en-US" sz="1400" dirty="0" smtClean="0">
                <a:latin typeface="+mn-ea"/>
              </a:rPr>
              <a:t>作为比较常见的非关系型数据库，主要运用于保存独立的非结构化数据</a:t>
            </a:r>
            <a:endParaRPr lang="en-US" altLang="zh-CN" sz="1400" dirty="0" smtClean="0">
              <a:latin typeface="+mn-ea"/>
            </a:endParaRPr>
          </a:p>
          <a:p>
            <a:pPr marL="342900" indent="-342900">
              <a:buFont typeface="+mj-ea"/>
              <a:buAutoNum type="circleNumDbPlain"/>
              <a:defRPr/>
            </a:pPr>
            <a:r>
              <a:rPr lang="zh-CN" altLang="en-US" sz="1400" dirty="0" smtClean="0">
                <a:latin typeface="+mn-ea"/>
              </a:rPr>
              <a:t>通过其</a:t>
            </a:r>
            <a:r>
              <a:rPr lang="en-US" altLang="zh-CN" sz="1400" dirty="0" err="1" smtClean="0">
                <a:latin typeface="+mn-ea"/>
              </a:rPr>
              <a:t>GridFS</a:t>
            </a:r>
            <a:r>
              <a:rPr lang="zh-CN" altLang="en-US" sz="1400" dirty="0" smtClean="0">
                <a:latin typeface="+mn-ea"/>
              </a:rPr>
              <a:t>组件可以保存海量大文件，海量小文件更建议直接通过流的形式保存。</a:t>
            </a:r>
            <a:endParaRPr lang="en-US" altLang="zh-CN" sz="1400" dirty="0" smtClean="0">
              <a:latin typeface="+mn-ea"/>
            </a:endParaRPr>
          </a:p>
          <a:p>
            <a:pPr marL="342900" indent="-342900">
              <a:buFont typeface="+mj-ea"/>
              <a:buAutoNum type="circleNumDbPlain"/>
              <a:defRPr/>
            </a:pPr>
            <a:r>
              <a:rPr lang="en-US" altLang="zh-CN" sz="1400" dirty="0" err="1" smtClean="0">
                <a:latin typeface="+mn-ea"/>
              </a:rPr>
              <a:t>MongoDB</a:t>
            </a:r>
            <a:r>
              <a:rPr lang="zh-CN" altLang="en-US" sz="1400" dirty="0" smtClean="0">
                <a:latin typeface="+mn-ea"/>
              </a:rPr>
              <a:t>的</a:t>
            </a:r>
            <a:r>
              <a:rPr lang="en-US" altLang="zh-CN" sz="1400" dirty="0" smtClean="0">
                <a:latin typeface="+mn-ea"/>
              </a:rPr>
              <a:t>Map Reduce</a:t>
            </a:r>
            <a:r>
              <a:rPr lang="zh-CN" altLang="en-US" sz="1400" dirty="0" smtClean="0">
                <a:latin typeface="+mn-ea"/>
              </a:rPr>
              <a:t>功能相对较弱，通过</a:t>
            </a:r>
            <a:r>
              <a:rPr lang="en-US" altLang="zh-CN" sz="1400" dirty="0" smtClean="0">
                <a:latin typeface="+mn-ea"/>
              </a:rPr>
              <a:t>spring data</a:t>
            </a:r>
            <a:r>
              <a:rPr lang="zh-CN" altLang="en-US" sz="1400" dirty="0" smtClean="0">
                <a:latin typeface="+mn-ea"/>
              </a:rPr>
              <a:t>虽然可以完成对应的功能，但代码较为繁琐复杂，并不推荐使用，若有这方面的需求，建议使用其他</a:t>
            </a:r>
            <a:r>
              <a:rPr lang="en-US" altLang="zh-CN" sz="1400" dirty="0" err="1" smtClean="0">
                <a:latin typeface="+mn-ea"/>
              </a:rPr>
              <a:t>NoSQL</a:t>
            </a:r>
            <a:r>
              <a:rPr lang="zh-CN" altLang="en-US" sz="1400" dirty="0" smtClean="0">
                <a:latin typeface="+mn-ea"/>
              </a:rPr>
              <a:t>。</a:t>
            </a:r>
            <a:endParaRPr lang="en-US" altLang="zh-CN" sz="1400" dirty="0" smtClean="0">
              <a:latin typeface="+mn-ea"/>
            </a:endParaRPr>
          </a:p>
          <a:p>
            <a:pPr>
              <a:defRPr/>
            </a:pPr>
            <a:endParaRPr lang="en-US" altLang="zh-CN" b="1" dirty="0" smtClean="0">
              <a:latin typeface="+mn-ea"/>
            </a:endParaRPr>
          </a:p>
          <a:p>
            <a:pPr>
              <a:defRPr/>
            </a:pPr>
            <a:r>
              <a:rPr lang="en-US" altLang="zh-CN" b="1" dirty="0" smtClean="0">
                <a:latin typeface="+mn-ea"/>
              </a:rPr>
              <a:t>    </a:t>
            </a:r>
          </a:p>
          <a:p>
            <a:pPr marL="0" lvl="1">
              <a:defRPr/>
            </a:pPr>
            <a:r>
              <a:rPr lang="en-US" altLang="zh-CN" dirty="0" smtClean="0"/>
              <a:t>        </a:t>
            </a:r>
            <a:endParaRPr lang="zh-CN" altLang="en-US" dirty="0" smtClean="0"/>
          </a:p>
          <a:p>
            <a:pPr lvl="0">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32" y="24"/>
            <a:ext cx="9144000" cy="6858000"/>
          </a:xfrm>
        </p:spPr>
      </p:pic>
      <p:sp>
        <p:nvSpPr>
          <p:cNvPr id="2" name="Title 1"/>
          <p:cNvSpPr>
            <a:spLocks noGrp="1"/>
          </p:cNvSpPr>
          <p:nvPr>
            <p:ph type="title"/>
          </p:nvPr>
        </p:nvSpPr>
        <p:spPr>
          <a:xfrm>
            <a:off x="1524720"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Appendix A</a:t>
            </a:r>
            <a:endParaRPr lang="en-US" altLang="zh-CN" sz="1600" dirty="0">
              <a:solidFill>
                <a:srgbClr val="003399"/>
              </a:solidFill>
              <a:latin typeface="微软雅黑" pitchFamily="34" charset="-122"/>
              <a:ea typeface="微软雅黑" pitchFamily="34" charset="-122"/>
              <a:sym typeface="Helvetica Neue" charset="0"/>
            </a:endParaRP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124744"/>
            <a:ext cx="7056784" cy="4968552"/>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dirty="0" smtClean="0"/>
              <a:t>Spring Data JPA</a:t>
            </a:r>
            <a:r>
              <a:rPr lang="zh-CN" altLang="en-US" dirty="0" smtClean="0"/>
              <a:t>官方资料</a:t>
            </a:r>
            <a:endParaRPr lang="en-US" altLang="zh-CN" dirty="0" smtClean="0"/>
          </a:p>
          <a:p>
            <a:pPr lvl="0">
              <a:defRPr/>
            </a:pPr>
            <a:r>
              <a:rPr lang="en-US" altLang="zh-CN" dirty="0" smtClean="0">
                <a:hlinkClick r:id="rId4"/>
              </a:rPr>
              <a:t>http://projects.spring.io/spring-data-jpa/</a:t>
            </a:r>
            <a:endParaRPr lang="en-US" altLang="zh-CN" dirty="0" smtClean="0"/>
          </a:p>
          <a:p>
            <a:pPr lvl="0">
              <a:defRPr/>
            </a:pPr>
            <a:endParaRPr lang="en-US" altLang="zh-CN" dirty="0" smtClean="0"/>
          </a:p>
          <a:p>
            <a:pPr>
              <a:defRPr/>
            </a:pPr>
            <a:r>
              <a:rPr lang="en-US" altLang="zh-CN" dirty="0" err="1" smtClean="0"/>
              <a:t>MyBatis</a:t>
            </a:r>
            <a:r>
              <a:rPr lang="zh-CN" altLang="en-US" dirty="0" smtClean="0"/>
              <a:t>官方资料：</a:t>
            </a:r>
            <a:endParaRPr lang="en-US" altLang="zh-CN" dirty="0" smtClean="0"/>
          </a:p>
          <a:p>
            <a:pPr>
              <a:defRPr/>
            </a:pPr>
            <a:r>
              <a:rPr lang="fr-FR" altLang="zh-CN" dirty="0" smtClean="0">
                <a:hlinkClick r:id="rId5"/>
              </a:rPr>
              <a:t>http://mybatis.github.io/mybatis-3/</a:t>
            </a:r>
            <a:endParaRPr lang="fr-FR" altLang="zh-CN" dirty="0" smtClean="0"/>
          </a:p>
          <a:p>
            <a:endParaRPr lang="fr-FR" sz="1600" dirty="0" smtClean="0"/>
          </a:p>
          <a:p>
            <a:pPr>
              <a:defRPr/>
            </a:pPr>
            <a:r>
              <a:rPr lang="en-US" altLang="zh-CN" dirty="0" smtClean="0"/>
              <a:t>Spring Data JPA</a:t>
            </a:r>
            <a:r>
              <a:rPr lang="zh-CN" altLang="en-US" dirty="0" smtClean="0"/>
              <a:t>源码地址：</a:t>
            </a:r>
            <a:endParaRPr lang="fr-FR" altLang="zh-CN" dirty="0" smtClean="0"/>
          </a:p>
          <a:p>
            <a:pPr lvl="0">
              <a:defRPr/>
            </a:pPr>
            <a:r>
              <a:rPr lang="en-US" altLang="zh-CN" dirty="0" smtClean="0">
                <a:hlinkClick r:id="rId6"/>
              </a:rPr>
              <a:t>https://github.com/spring-projects/spring-data-jpa</a:t>
            </a:r>
            <a:endParaRPr lang="en-US" altLang="zh-CN" dirty="0" smtClean="0"/>
          </a:p>
          <a:p>
            <a:pPr lvl="0">
              <a:defRPr/>
            </a:pPr>
            <a:endParaRPr lang="en-US" altLang="zh-CN" dirty="0" smtClean="0"/>
          </a:p>
          <a:p>
            <a:pPr lvl="0">
              <a:defRPr/>
            </a:pPr>
            <a:r>
              <a:rPr lang="en-US" altLang="zh-CN" dirty="0" err="1" smtClean="0"/>
              <a:t>MyBatis</a:t>
            </a:r>
            <a:r>
              <a:rPr lang="zh-CN" altLang="en-US" dirty="0" smtClean="0"/>
              <a:t>源码地址：</a:t>
            </a:r>
            <a:endParaRPr lang="en-US" altLang="zh-CN" dirty="0" smtClean="0"/>
          </a:p>
          <a:p>
            <a:pPr lvl="0">
              <a:defRPr/>
            </a:pPr>
            <a:r>
              <a:rPr lang="en-US" altLang="zh-CN" dirty="0" smtClean="0">
                <a:hlinkClick r:id="rId7"/>
              </a:rPr>
              <a:t>https://github.com/mybatis/mybatis-3/</a:t>
            </a:r>
            <a:endParaRPr lang="en-US" altLang="zh-CN" dirty="0" smtClean="0"/>
          </a:p>
          <a:p>
            <a:pPr lvl="0">
              <a:defRPr/>
            </a:pPr>
            <a:endParaRPr lang="en-US" altLang="zh-CN" dirty="0" smtClean="0"/>
          </a:p>
          <a:p>
            <a:pPr lvl="0">
              <a:defRPr/>
            </a:pPr>
            <a:r>
              <a:rPr lang="en-US" altLang="zh-CN" dirty="0" err="1" smtClean="0"/>
              <a:t>MyBatis</a:t>
            </a:r>
            <a:r>
              <a:rPr lang="en-US" altLang="zh-CN" dirty="0" smtClean="0"/>
              <a:t> Generator</a:t>
            </a:r>
            <a:r>
              <a:rPr lang="zh-CN" altLang="en-US" dirty="0" smtClean="0"/>
              <a:t>自动生成工具官方资料：</a:t>
            </a:r>
            <a:endParaRPr lang="en-US" altLang="zh-CN" dirty="0" smtClean="0"/>
          </a:p>
          <a:p>
            <a:pPr>
              <a:defRPr/>
            </a:pPr>
            <a:r>
              <a:rPr lang="en-US" altLang="zh-CN" dirty="0" smtClean="0">
                <a:hlinkClick r:id="rId7"/>
              </a:rPr>
              <a:t>http://mybatis.github.io/generator/index.html</a:t>
            </a:r>
          </a:p>
          <a:p>
            <a:pPr>
              <a:defRPr/>
            </a:pPr>
            <a:endParaRPr lang="en-US" altLang="zh-CN" dirty="0" smtClean="0">
              <a:hlinkClick r:id="rId7"/>
            </a:endParaRPr>
          </a:p>
          <a:p>
            <a:pPr lvl="0">
              <a:defRPr/>
            </a:pPr>
            <a:r>
              <a:rPr lang="en-US" altLang="zh-CN" dirty="0" smtClean="0"/>
              <a:t>Hibernate</a:t>
            </a:r>
            <a:r>
              <a:rPr lang="zh-CN" altLang="en-US" dirty="0" smtClean="0"/>
              <a:t> </a:t>
            </a:r>
            <a:r>
              <a:rPr lang="en-US" altLang="zh-CN" dirty="0" smtClean="0"/>
              <a:t>Tool</a:t>
            </a:r>
            <a:r>
              <a:rPr lang="zh-CN" altLang="en-US" dirty="0" smtClean="0"/>
              <a:t>自动生成工具官方资料：</a:t>
            </a:r>
            <a:endParaRPr lang="en-US" altLang="zh-CN" dirty="0" smtClean="0"/>
          </a:p>
          <a:p>
            <a:pPr>
              <a:defRPr/>
            </a:pPr>
            <a:r>
              <a:rPr lang="en-US" altLang="zh-CN" dirty="0" smtClean="0">
                <a:hlinkClick r:id="rId7"/>
              </a:rPr>
              <a:t>http://hibernate.org/tools/</a:t>
            </a:r>
          </a:p>
          <a:p>
            <a:pPr lvl="0">
              <a:defRPr/>
            </a:pPr>
            <a:endParaRPr lang="en-US" altLang="zh-CN" sz="1400" dirty="0" smtClean="0"/>
          </a:p>
          <a:p>
            <a:pPr>
              <a:defRPr/>
            </a:pPr>
            <a:endParaRPr lang="en-US" altLang="zh-CN"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32" y="24"/>
            <a:ext cx="9144000" cy="6858000"/>
          </a:xfrm>
        </p:spPr>
      </p:pic>
      <p:sp>
        <p:nvSpPr>
          <p:cNvPr id="2" name="Title 1"/>
          <p:cNvSpPr>
            <a:spLocks noGrp="1"/>
          </p:cNvSpPr>
          <p:nvPr>
            <p:ph type="title"/>
          </p:nvPr>
        </p:nvSpPr>
        <p:spPr>
          <a:xfrm>
            <a:off x="1524720"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Appendix B</a:t>
            </a:r>
            <a:endParaRPr lang="en-US" altLang="zh-CN" sz="1600" dirty="0">
              <a:solidFill>
                <a:srgbClr val="003399"/>
              </a:solidFill>
              <a:latin typeface="微软雅黑" pitchFamily="34" charset="-122"/>
              <a:ea typeface="微软雅黑" pitchFamily="34" charset="-122"/>
              <a:sym typeface="Helvetica Neue" charset="0"/>
            </a:endParaRP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124744"/>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zh-CN" altLang="en-US" dirty="0" smtClean="0"/>
              <a:t>标准化代码库位置</a:t>
            </a:r>
            <a:endParaRPr lang="en-US" altLang="zh-CN" dirty="0" smtClean="0"/>
          </a:p>
          <a:p>
            <a:pPr lvl="0">
              <a:defRPr/>
            </a:pPr>
            <a:r>
              <a:rPr lang="en-US" altLang="zh-CN" dirty="0" smtClean="0">
                <a:hlinkClick r:id="rId4"/>
              </a:rPr>
              <a:t>git@172.16.5.77:standardization-committee/java-standard-component-implementation.git</a:t>
            </a:r>
            <a:endParaRPr lang="en-US" altLang="zh-CN" dirty="0" smtClean="0"/>
          </a:p>
          <a:p>
            <a:pPr lvl="0">
              <a:defRPr/>
            </a:pPr>
            <a:endParaRPr lang="en-US" altLang="zh-CN" dirty="0" smtClean="0"/>
          </a:p>
          <a:p>
            <a:pPr lvl="0">
              <a:buFont typeface="Arial" pitchFamily="34" charset="0"/>
              <a:buChar char="•"/>
              <a:defRPr/>
            </a:pPr>
            <a:r>
              <a:rPr lang="zh-CN" altLang="en-US" sz="1600" dirty="0" smtClean="0"/>
              <a:t> 类互联网强交互框架：</a:t>
            </a:r>
            <a:endParaRPr lang="en-US" altLang="zh-CN" sz="1600" dirty="0" smtClean="0"/>
          </a:p>
          <a:p>
            <a:r>
              <a:rPr lang="fr-FR" sz="1600" dirty="0" smtClean="0"/>
              <a:t>java-standard-component-implementation/implementation /base-architecture /code /standard-code-base /sdf </a:t>
            </a:r>
          </a:p>
          <a:p>
            <a:endParaRPr lang="fr-FR" sz="1600" dirty="0" smtClean="0"/>
          </a:p>
          <a:p>
            <a:pPr>
              <a:buFont typeface="Arial" pitchFamily="34" charset="0"/>
              <a:buChar char="•"/>
            </a:pPr>
            <a:r>
              <a:rPr lang="zh-CN" altLang="en-US" sz="1600" dirty="0" smtClean="0"/>
              <a:t> 企业级快速开发框架：</a:t>
            </a:r>
            <a:endParaRPr lang="fr-FR" sz="1600" dirty="0" smtClean="0"/>
          </a:p>
          <a:p>
            <a:pPr lvl="0">
              <a:defRPr/>
            </a:pPr>
            <a:r>
              <a:rPr lang="en-US" altLang="zh-CN" sz="1600" dirty="0" smtClean="0"/>
              <a:t>java-standard-component-implementation/implementation/base-architecture/code/</a:t>
            </a:r>
            <a:r>
              <a:rPr lang="en-US" altLang="zh-CN" sz="1600" dirty="0" err="1" smtClean="0"/>
              <a:t>jsf</a:t>
            </a:r>
            <a:r>
              <a:rPr lang="en-US" altLang="zh-CN" sz="1600" dirty="0" smtClean="0"/>
              <a:t>-</a:t>
            </a:r>
            <a:r>
              <a:rPr lang="en-US" altLang="zh-CN" sz="1600" dirty="0" err="1" smtClean="0"/>
              <a:t>jpa</a:t>
            </a:r>
            <a:r>
              <a:rPr lang="en-US" altLang="zh-CN" sz="1600" dirty="0" smtClean="0"/>
              <a:t>-showcase</a:t>
            </a:r>
          </a:p>
          <a:p>
            <a:pPr lvl="0">
              <a:defRPr/>
            </a:pPr>
            <a:endParaRPr lang="en-US" altLang="zh-CN" sz="1600" dirty="0" smtClean="0"/>
          </a:p>
          <a:p>
            <a:pPr lvl="0">
              <a:buFont typeface="Arial" pitchFamily="34" charset="0"/>
              <a:buChar char="•"/>
              <a:defRPr/>
            </a:pPr>
            <a:r>
              <a:rPr lang="zh-CN" altLang="en-US" sz="1600" dirty="0" smtClean="0"/>
              <a:t> 相关文档：</a:t>
            </a:r>
            <a:endParaRPr lang="en-US" altLang="zh-CN" sz="1600" dirty="0" smtClean="0"/>
          </a:p>
          <a:p>
            <a:pPr lvl="0">
              <a:defRPr/>
            </a:pPr>
            <a:r>
              <a:rPr lang="en-US" altLang="zh-CN" sz="1600" dirty="0" smtClean="0"/>
              <a:t>java-standard-component-implementation/training/docs</a:t>
            </a:r>
          </a:p>
          <a:p>
            <a:pPr>
              <a:defRPr/>
            </a:pPr>
            <a:endParaRPr lang="en-US" altLang="zh-CN" sz="1400" dirty="0" smtClean="0"/>
          </a:p>
          <a:p>
            <a:pPr>
              <a:defRPr/>
            </a:pPr>
            <a:endParaRPr lang="en-US" altLang="zh-CN"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524720"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Appendix C</a:t>
            </a:r>
            <a:endParaRPr lang="en-US" altLang="zh-CN" sz="1600" dirty="0">
              <a:solidFill>
                <a:srgbClr val="003399"/>
              </a:solidFill>
              <a:latin typeface="微软雅黑" pitchFamily="34" charset="-122"/>
              <a:ea typeface="微软雅黑" pitchFamily="34" charset="-122"/>
              <a:sym typeface="Helvetica Neue" charset="0"/>
            </a:endParaRP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124744"/>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zh-CN" altLang="en-US" dirty="0" smtClean="0"/>
              <a:t>支撑平台相关链接</a:t>
            </a:r>
            <a:endParaRPr lang="en-US" altLang="zh-CN" dirty="0" smtClean="0"/>
          </a:p>
          <a:p>
            <a:pPr lvl="0">
              <a:defRPr/>
            </a:pPr>
            <a:endParaRPr lang="en-US" altLang="zh-CN" sz="1400" dirty="0" smtClean="0"/>
          </a:p>
          <a:p>
            <a:pPr>
              <a:buFont typeface="Arial" pitchFamily="34" charset="0"/>
              <a:buChar char="•"/>
              <a:defRPr/>
            </a:pPr>
            <a:r>
              <a:rPr lang="en-US" altLang="zh-CN" sz="1400" dirty="0" smtClean="0"/>
              <a:t> Coding</a:t>
            </a:r>
          </a:p>
          <a:p>
            <a:pPr>
              <a:defRPr/>
            </a:pPr>
            <a:r>
              <a:rPr lang="en-US" altLang="zh-CN" sz="1400" dirty="0" smtClean="0">
                <a:hlinkClick r:id="rId4"/>
              </a:rPr>
              <a:t>http://coding.hengtiansoft.com/</a:t>
            </a:r>
            <a:endParaRPr lang="en-US" altLang="zh-CN" sz="1400" dirty="0" smtClean="0"/>
          </a:p>
          <a:p>
            <a:pPr>
              <a:defRPr/>
            </a:pPr>
            <a:endParaRPr lang="en-US" altLang="zh-CN" sz="1400" dirty="0" smtClean="0"/>
          </a:p>
          <a:p>
            <a:pPr>
              <a:buFont typeface="Arial" pitchFamily="34" charset="0"/>
              <a:buChar char="•"/>
              <a:defRPr/>
            </a:pPr>
            <a:r>
              <a:rPr lang="en-US" altLang="zh-CN" sz="1400" dirty="0" smtClean="0"/>
              <a:t> Nexus</a:t>
            </a:r>
          </a:p>
          <a:p>
            <a:pPr>
              <a:defRPr/>
            </a:pPr>
            <a:r>
              <a:rPr lang="en-US" altLang="zh-CN" sz="1400" dirty="0" smtClean="0">
                <a:hlinkClick r:id="rId5"/>
              </a:rPr>
              <a:t>http://nexus.hengtiansoft.com/</a:t>
            </a:r>
            <a:endParaRPr lang="en-US" altLang="zh-CN" sz="1400" dirty="0" smtClean="0"/>
          </a:p>
          <a:p>
            <a:pPr>
              <a:defRPr/>
            </a:pPr>
            <a:endParaRPr lang="en-US" altLang="zh-CN" sz="1400" dirty="0" smtClean="0"/>
          </a:p>
          <a:p>
            <a:pPr>
              <a:buFont typeface="Arial" pitchFamily="34" charset="0"/>
              <a:buChar char="•"/>
              <a:defRPr/>
            </a:pPr>
            <a:r>
              <a:rPr lang="en-US" altLang="zh-CN" sz="1400" dirty="0" smtClean="0"/>
              <a:t>Jenkins</a:t>
            </a:r>
          </a:p>
          <a:p>
            <a:pPr>
              <a:defRPr/>
            </a:pPr>
            <a:r>
              <a:rPr lang="en-US" altLang="zh-CN" sz="1400" dirty="0" smtClean="0">
                <a:hlinkClick r:id="rId6"/>
              </a:rPr>
              <a:t>http://jenkins.hengtiansoft.com/jenkins</a:t>
            </a:r>
            <a:endParaRPr lang="en-US" altLang="zh-CN" sz="1400" dirty="0" smtClean="0"/>
          </a:p>
          <a:p>
            <a:pPr>
              <a:defRPr/>
            </a:pPr>
            <a:endParaRPr lang="en-US" altLang="zh-CN" sz="1400" dirty="0" smtClean="0"/>
          </a:p>
          <a:p>
            <a:pPr>
              <a:buFont typeface="Arial" pitchFamily="34" charset="0"/>
              <a:buChar char="•"/>
              <a:defRPr/>
            </a:pPr>
            <a:r>
              <a:rPr lang="en-US" altLang="zh-CN" sz="1400" dirty="0" smtClean="0"/>
              <a:t> Sonar</a:t>
            </a:r>
          </a:p>
          <a:p>
            <a:pPr>
              <a:defRPr/>
            </a:pPr>
            <a:r>
              <a:rPr lang="en-US" altLang="zh-CN" sz="1400" dirty="0" smtClean="0">
                <a:hlinkClick r:id="rId7"/>
              </a:rPr>
              <a:t>http://sonar.hengtiansoft.com/sonar/</a:t>
            </a:r>
            <a:endParaRPr lang="en-US" altLang="zh-CN" sz="1400" dirty="0" smtClean="0"/>
          </a:p>
          <a:p>
            <a:pPr>
              <a:defRPr/>
            </a:pPr>
            <a:endParaRPr lang="en-US" altLang="zh-CN" sz="1400" dirty="0" smtClean="0"/>
          </a:p>
          <a:p>
            <a:pPr>
              <a:buFont typeface="Arial" pitchFamily="34" charset="0"/>
              <a:buChar char="•"/>
              <a:defRPr/>
            </a:pPr>
            <a:r>
              <a:rPr lang="en-US" altLang="zh-CN" sz="1400" dirty="0" smtClean="0"/>
              <a:t> </a:t>
            </a:r>
            <a:r>
              <a:rPr lang="zh-CN" altLang="en-US" sz="1400" dirty="0" smtClean="0"/>
              <a:t>天知道</a:t>
            </a:r>
            <a:endParaRPr lang="en-US" altLang="zh-CN" sz="1400" dirty="0" smtClean="0"/>
          </a:p>
          <a:p>
            <a:pPr>
              <a:defRPr/>
            </a:pPr>
            <a:r>
              <a:rPr lang="en-US" altLang="zh-CN" sz="1400" dirty="0" smtClean="0">
                <a:hlinkClick r:id="rId7"/>
              </a:rPr>
              <a:t>http://tianzhidao.hengtiansoft.com/</a:t>
            </a:r>
          </a:p>
          <a:p>
            <a:pPr>
              <a:defRPr/>
            </a:pPr>
            <a:endParaRPr lang="en-US" altLang="zh-CN" sz="1400" dirty="0" smtClean="0"/>
          </a:p>
          <a:p>
            <a:pPr>
              <a:defRPr/>
            </a:pPr>
            <a:endParaRPr lang="en-US" altLang="zh-CN" sz="1400" dirty="0" smtClean="0"/>
          </a:p>
          <a:p>
            <a:pPr>
              <a:defRPr/>
            </a:pPr>
            <a:endParaRPr lang="en-US" altLang="zh-CN" sz="1400" dirty="0" smtClean="0">
              <a:hlinkClick r:id="rId5"/>
            </a:endParaRPr>
          </a:p>
          <a:p>
            <a:pPr>
              <a:defRPr/>
            </a:pPr>
            <a:endParaRPr lang="en-US" altLang="zh-CN" sz="1400" dirty="0" smtClean="0">
              <a:hlinkClick r:id="rId5"/>
            </a:endParaRPr>
          </a:p>
          <a:p>
            <a:pPr>
              <a:defRPr/>
            </a:pPr>
            <a:endParaRPr lang="en-US" altLang="zh-CN"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pPr>
              <a:defRPr/>
            </a:pPr>
            <a:endParaRPr lang="en-US" altLang="zh-CN" dirty="0" smtClean="0"/>
          </a:p>
          <a:p>
            <a:pPr lvl="0">
              <a:defRPr/>
            </a:pPr>
            <a:endParaRPr lang="en-US" altLang="zh-CN" sz="1400" dirty="0" smtClean="0"/>
          </a:p>
          <a:p>
            <a:pPr lvl="0">
              <a:defRPr/>
            </a:pPr>
            <a:endParaRPr lang="en-US" altLang="zh-CN" sz="1400"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7" descr="ppt页面-3.2.jp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title"/>
          </p:nvPr>
        </p:nvSpPr>
        <p:spPr>
          <a:xfrm>
            <a:off x="2714612" y="2643182"/>
            <a:ext cx="3929090" cy="642919"/>
          </a:xfrm>
        </p:spPr>
        <p:txBody>
          <a:bodyPr>
            <a:noAutofit/>
          </a:bodyPr>
          <a:lstStyle/>
          <a:p>
            <a:pPr marL="39688"/>
            <a:r>
              <a:rPr lang="en-US" altLang="zh-CN" sz="6000" dirty="0" smtClean="0">
                <a:solidFill>
                  <a:srgbClr val="004086"/>
                </a:solidFill>
                <a:latin typeface="Helvetica Neue" charset="0"/>
                <a:ea typeface="宋体" pitchFamily="2" charset="-122"/>
                <a:sym typeface="Helvetica Neue" charset="0"/>
              </a:rPr>
              <a:t>Thank you!</a:t>
            </a:r>
            <a:endParaRPr lang="en-US" altLang="zh-CN" sz="6000" dirty="0">
              <a:solidFill>
                <a:srgbClr val="004086"/>
              </a:solidFill>
              <a:latin typeface="Helvetica Neue" charset="0"/>
              <a:ea typeface="宋体" pitchFamily="2" charset="-122"/>
              <a:sym typeface="Helvetica Neu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4786314" y="-24"/>
            <a:ext cx="4357718" cy="642919"/>
          </a:xfrm>
        </p:spPr>
        <p:txBody>
          <a:bodyPr>
            <a:noAutofit/>
          </a:bodyPr>
          <a:lstStyle/>
          <a:p>
            <a:pPr marL="39688"/>
            <a:r>
              <a:rPr lang="zh-CN" altLang="en-US" sz="3200" dirty="0" smtClean="0">
                <a:solidFill>
                  <a:srgbClr val="004086"/>
                </a:solidFill>
                <a:latin typeface="微软雅黑" pitchFamily="34" charset="-122"/>
                <a:ea typeface="微软雅黑" pitchFamily="34" charset="-122"/>
                <a:cs typeface="Arial Unicode MS" pitchFamily="34" charset="-122"/>
                <a:sym typeface="Helvetica Neue" charset="0"/>
              </a:rPr>
              <a:t>目录</a:t>
            </a:r>
            <a:endParaRPr lang="en-US" altLang="zh-CN" sz="3200" dirty="0">
              <a:solidFill>
                <a:srgbClr val="004086"/>
              </a:solidFill>
              <a:latin typeface="微软雅黑" pitchFamily="34" charset="-122"/>
              <a:ea typeface="微软雅黑" pitchFamily="34" charset="-122"/>
              <a:cs typeface="Arial Unicode MS" pitchFamily="34" charset="-122"/>
              <a:sym typeface="Helvetica Neue" charset="0"/>
            </a:endParaRPr>
          </a:p>
        </p:txBody>
      </p:sp>
      <p:sp>
        <p:nvSpPr>
          <p:cNvPr id="90" name="TextBox 89"/>
          <p:cNvSpPr txBox="1"/>
          <p:nvPr/>
        </p:nvSpPr>
        <p:spPr>
          <a:xfrm>
            <a:off x="3286116" y="1169243"/>
            <a:ext cx="1088715" cy="830997"/>
          </a:xfrm>
          <a:prstGeom prst="rect">
            <a:avLst/>
          </a:prstGeom>
          <a:noFill/>
          <a:ln>
            <a:noFill/>
          </a:ln>
        </p:spPr>
        <p:txBody>
          <a:bodyPr wrap="square" rtlCol="0">
            <a:spAutoFit/>
          </a:bodyPr>
          <a:lstStyle/>
          <a:p>
            <a:pPr lvl="0"/>
            <a:r>
              <a:rPr lang="zh-CN" altLang="en-US" sz="1200" dirty="0" smtClean="0">
                <a:solidFill>
                  <a:schemeClr val="bg1"/>
                </a:solidFill>
                <a:latin typeface="微软雅黑" pitchFamily="34" charset="-122"/>
                <a:ea typeface="微软雅黑" pitchFamily="34" charset="-122"/>
              </a:rPr>
              <a:t>程序员素质的差异导致代码质量问题</a:t>
            </a:r>
            <a:endParaRPr lang="en-US" sz="1200" dirty="0">
              <a:solidFill>
                <a:schemeClr val="bg1"/>
              </a:solidFill>
              <a:latin typeface="微软雅黑" pitchFamily="34" charset="-122"/>
              <a:ea typeface="微软雅黑" pitchFamily="34" charset="-122"/>
            </a:endParaRPr>
          </a:p>
        </p:txBody>
      </p:sp>
      <p:graphicFrame>
        <p:nvGraphicFramePr>
          <p:cNvPr id="92" name="Diagram 91"/>
          <p:cNvGraphicFramePr/>
          <p:nvPr/>
        </p:nvGraphicFramePr>
        <p:xfrm>
          <a:off x="395536" y="1556792"/>
          <a:ext cx="6096000" cy="3744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3" name="TextBox 92"/>
          <p:cNvSpPr txBox="1"/>
          <p:nvPr/>
        </p:nvSpPr>
        <p:spPr>
          <a:xfrm>
            <a:off x="1403648" y="1628800"/>
            <a:ext cx="285752"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1</a:t>
            </a:r>
            <a:endParaRPr lang="en-US" b="1" dirty="0">
              <a:solidFill>
                <a:schemeClr val="bg1"/>
              </a:solidFill>
              <a:latin typeface="Arial" pitchFamily="34" charset="0"/>
              <a:cs typeface="Arial" pitchFamily="34" charset="0"/>
            </a:endParaRPr>
          </a:p>
        </p:txBody>
      </p:sp>
      <p:sp>
        <p:nvSpPr>
          <p:cNvPr id="94" name="TextBox 93"/>
          <p:cNvSpPr txBox="1"/>
          <p:nvPr/>
        </p:nvSpPr>
        <p:spPr>
          <a:xfrm>
            <a:off x="1403648" y="2276872"/>
            <a:ext cx="285752"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2</a:t>
            </a:r>
            <a:endParaRPr lang="en-US" b="1" dirty="0">
              <a:solidFill>
                <a:schemeClr val="bg1"/>
              </a:solidFill>
              <a:latin typeface="Arial" pitchFamily="34" charset="0"/>
              <a:cs typeface="Arial" pitchFamily="34" charset="0"/>
            </a:endParaRPr>
          </a:p>
        </p:txBody>
      </p:sp>
      <p:sp>
        <p:nvSpPr>
          <p:cNvPr id="98" name="TextBox 97"/>
          <p:cNvSpPr txBox="1"/>
          <p:nvPr/>
        </p:nvSpPr>
        <p:spPr>
          <a:xfrm>
            <a:off x="1403648" y="2924944"/>
            <a:ext cx="285752"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3</a:t>
            </a:r>
            <a:endParaRPr lang="en-US" b="1" dirty="0">
              <a:solidFill>
                <a:schemeClr val="bg1"/>
              </a:solidFill>
              <a:latin typeface="Arial" pitchFamily="34" charset="0"/>
              <a:cs typeface="Arial" pitchFamily="34" charset="0"/>
            </a:endParaRPr>
          </a:p>
        </p:txBody>
      </p:sp>
      <p:sp>
        <p:nvSpPr>
          <p:cNvPr id="102" name="TextBox 101"/>
          <p:cNvSpPr txBox="1"/>
          <p:nvPr/>
        </p:nvSpPr>
        <p:spPr>
          <a:xfrm>
            <a:off x="1403648" y="3573016"/>
            <a:ext cx="285752" cy="37161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4</a:t>
            </a:r>
            <a:endParaRPr lang="en-US" b="1" dirty="0">
              <a:solidFill>
                <a:schemeClr val="bg1"/>
              </a:solidFill>
              <a:latin typeface="Arial" pitchFamily="34" charset="0"/>
              <a:cs typeface="Arial" pitchFamily="34" charset="0"/>
            </a:endParaRPr>
          </a:p>
        </p:txBody>
      </p:sp>
      <p:sp>
        <p:nvSpPr>
          <p:cNvPr id="103" name="TextBox 102"/>
          <p:cNvSpPr txBox="1"/>
          <p:nvPr/>
        </p:nvSpPr>
        <p:spPr>
          <a:xfrm>
            <a:off x="1403648" y="4221088"/>
            <a:ext cx="285752"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5</a:t>
            </a:r>
            <a:endParaRPr lang="en-US" b="1" dirty="0">
              <a:solidFill>
                <a:schemeClr val="bg1"/>
              </a:solidFill>
              <a:latin typeface="Arial" pitchFamily="34" charset="0"/>
              <a:cs typeface="Arial" pitchFamily="34" charset="0"/>
            </a:endParaRPr>
          </a:p>
        </p:txBody>
      </p:sp>
      <p:sp>
        <p:nvSpPr>
          <p:cNvPr id="104" name="TextBox 103"/>
          <p:cNvSpPr txBox="1"/>
          <p:nvPr/>
        </p:nvSpPr>
        <p:spPr>
          <a:xfrm>
            <a:off x="1403648" y="4869160"/>
            <a:ext cx="285752"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6</a:t>
            </a:r>
            <a:endParaRPr lang="en-US" b="1" dirty="0">
              <a:solidFill>
                <a:schemeClr val="bg1"/>
              </a:solidFill>
              <a:latin typeface="Arial" pitchFamily="34" charset="0"/>
              <a:cs typeface="Arial" pitchFamily="34" charset="0"/>
            </a:endParaRPr>
          </a:p>
        </p:txBody>
      </p:sp>
      <p:pic>
        <p:nvPicPr>
          <p:cNvPr id="69636" name="Picture 4" descr="C:\Users\beiwang\Desktop\java.png"/>
          <p:cNvPicPr>
            <a:picLocks noChangeAspect="1" noChangeArrowheads="1"/>
          </p:cNvPicPr>
          <p:nvPr/>
        </p:nvPicPr>
        <p:blipFill>
          <a:blip r:embed="rId9" cstate="print"/>
          <a:srcRect/>
          <a:stretch>
            <a:fillRect/>
          </a:stretch>
        </p:blipFill>
        <p:spPr bwMode="auto">
          <a:xfrm rot="1613694">
            <a:off x="6491838" y="3214165"/>
            <a:ext cx="2438400" cy="2438400"/>
          </a:xfrm>
          <a:prstGeom prst="ellipse">
            <a:avLst/>
          </a:prstGeom>
          <a:ln w="12700" cap="rnd">
            <a:solidFill>
              <a:schemeClr val="tx1">
                <a:lumMod val="50000"/>
                <a:lumOff val="50000"/>
                <a:alpha val="31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331640" y="0"/>
            <a:ext cx="6071616"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概述</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980728"/>
            <a:ext cx="7894660" cy="2016224"/>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zh-CN" altLang="en-US" dirty="0" smtClean="0"/>
              <a:t>什么是持久化？</a:t>
            </a:r>
            <a:endParaRPr lang="en-US" altLang="zh-CN" dirty="0" smtClean="0"/>
          </a:p>
          <a:p>
            <a:pPr lvl="0">
              <a:defRPr/>
            </a:pPr>
            <a:r>
              <a:rPr lang="zh-CN" altLang="en-US" dirty="0" smtClean="0"/>
              <a:t>         </a:t>
            </a:r>
            <a:r>
              <a:rPr lang="zh-CN" altLang="en-US" sz="1600" dirty="0" smtClean="0"/>
              <a:t>简单地说，持久化就是把数据同步保存到数据库或某些存储设备中。在软件的分层体系结构中，持久化层是与数据库打交道的逻辑层。在数据库中对数据的增加、删除、查找和修改操作由持久化层来处理。</a:t>
            </a:r>
            <a:endParaRPr lang="en-US" altLang="zh-CN" dirty="0" smtClean="0"/>
          </a:p>
          <a:p>
            <a:pPr lvl="0">
              <a:defRPr/>
            </a:pPr>
            <a:endParaRPr lang="en-US" altLang="zh-CN"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grpSp>
        <p:nvGrpSpPr>
          <p:cNvPr id="99" name="Group 83"/>
          <p:cNvGrpSpPr/>
          <p:nvPr/>
        </p:nvGrpSpPr>
        <p:grpSpPr>
          <a:xfrm>
            <a:off x="2123728" y="4005064"/>
            <a:ext cx="4538693" cy="1200833"/>
            <a:chOff x="1120436" y="1938320"/>
            <a:chExt cx="6763932" cy="1200833"/>
          </a:xfrm>
        </p:grpSpPr>
        <p:sp>
          <p:nvSpPr>
            <p:cNvPr id="100" name="Freeform 99"/>
            <p:cNvSpPr/>
            <p:nvPr/>
          </p:nvSpPr>
          <p:spPr>
            <a:xfrm>
              <a:off x="1135059" y="2275056"/>
              <a:ext cx="6749309" cy="864097"/>
            </a:xfrm>
            <a:custGeom>
              <a:avLst/>
              <a:gdLst>
                <a:gd name="connsiteX0" fmla="*/ 0 w 4104456"/>
                <a:gd name="connsiteY0" fmla="*/ 1008112 h 1008112"/>
                <a:gd name="connsiteX1" fmla="*/ 252028 w 4104456"/>
                <a:gd name="connsiteY1" fmla="*/ 0 h 1008112"/>
                <a:gd name="connsiteX2" fmla="*/ 4104456 w 4104456"/>
                <a:gd name="connsiteY2" fmla="*/ 0 h 1008112"/>
                <a:gd name="connsiteX3" fmla="*/ 3852428 w 4104456"/>
                <a:gd name="connsiteY3" fmla="*/ 1008112 h 1008112"/>
                <a:gd name="connsiteX4" fmla="*/ 0 w 4104456"/>
                <a:gd name="connsiteY4" fmla="*/ 1008112 h 1008112"/>
                <a:gd name="connsiteX0" fmla="*/ 0 w 4932040"/>
                <a:gd name="connsiteY0" fmla="*/ 936104 h 1008112"/>
                <a:gd name="connsiteX1" fmla="*/ 1079612 w 4932040"/>
                <a:gd name="connsiteY1" fmla="*/ 0 h 1008112"/>
                <a:gd name="connsiteX2" fmla="*/ 4932040 w 4932040"/>
                <a:gd name="connsiteY2" fmla="*/ 0 h 1008112"/>
                <a:gd name="connsiteX3" fmla="*/ 4680012 w 4932040"/>
                <a:gd name="connsiteY3" fmla="*/ 1008112 h 1008112"/>
                <a:gd name="connsiteX4" fmla="*/ 0 w 4932040"/>
                <a:gd name="connsiteY4" fmla="*/ 936104 h 1008112"/>
                <a:gd name="connsiteX0" fmla="*/ 0 w 4932040"/>
                <a:gd name="connsiteY0" fmla="*/ 1008112 h 1080120"/>
                <a:gd name="connsiteX1" fmla="*/ 936104 w 4932040"/>
                <a:gd name="connsiteY1" fmla="*/ 0 h 1080120"/>
                <a:gd name="connsiteX2" fmla="*/ 4932040 w 4932040"/>
                <a:gd name="connsiteY2" fmla="*/ 72008 h 1080120"/>
                <a:gd name="connsiteX3" fmla="*/ 4680012 w 4932040"/>
                <a:gd name="connsiteY3" fmla="*/ 1080120 h 1080120"/>
                <a:gd name="connsiteX4" fmla="*/ 0 w 4932040"/>
                <a:gd name="connsiteY4" fmla="*/ 1008112 h 1080120"/>
                <a:gd name="connsiteX0" fmla="*/ 0 w 4932040"/>
                <a:gd name="connsiteY0" fmla="*/ 1008112 h 1080120"/>
                <a:gd name="connsiteX1" fmla="*/ 936104 w 4932040"/>
                <a:gd name="connsiteY1" fmla="*/ 0 h 1080120"/>
                <a:gd name="connsiteX2" fmla="*/ 4932040 w 4932040"/>
                <a:gd name="connsiteY2" fmla="*/ 72008 h 1080120"/>
                <a:gd name="connsiteX3" fmla="*/ 4032448 w 4932040"/>
                <a:gd name="connsiteY3" fmla="*/ 1080120 h 1080120"/>
                <a:gd name="connsiteX4" fmla="*/ 0 w 4932040"/>
                <a:gd name="connsiteY4" fmla="*/ 1008112 h 1080120"/>
                <a:gd name="connsiteX0" fmla="*/ 0 w 4752528"/>
                <a:gd name="connsiteY0" fmla="*/ 1008112 h 1080120"/>
                <a:gd name="connsiteX1" fmla="*/ 936104 w 4752528"/>
                <a:gd name="connsiteY1" fmla="*/ 0 h 1080120"/>
                <a:gd name="connsiteX2" fmla="*/ 4752528 w 4752528"/>
                <a:gd name="connsiteY2" fmla="*/ 72008 h 1080120"/>
                <a:gd name="connsiteX3" fmla="*/ 4032448 w 4752528"/>
                <a:gd name="connsiteY3" fmla="*/ 1080120 h 1080120"/>
                <a:gd name="connsiteX4" fmla="*/ 0 w 4752528"/>
                <a:gd name="connsiteY4" fmla="*/ 1008112 h 1080120"/>
                <a:gd name="connsiteX0" fmla="*/ 0 w 5112568"/>
                <a:gd name="connsiteY0" fmla="*/ 1008112 h 1080120"/>
                <a:gd name="connsiteX1" fmla="*/ 936104 w 5112568"/>
                <a:gd name="connsiteY1" fmla="*/ 0 h 1080120"/>
                <a:gd name="connsiteX2" fmla="*/ 5112568 w 5112568"/>
                <a:gd name="connsiteY2" fmla="*/ 72008 h 1080120"/>
                <a:gd name="connsiteX3" fmla="*/ 4032448 w 5112568"/>
                <a:gd name="connsiteY3" fmla="*/ 1080120 h 1080120"/>
                <a:gd name="connsiteX4" fmla="*/ 0 w 5112568"/>
                <a:gd name="connsiteY4" fmla="*/ 1008112 h 1080120"/>
                <a:gd name="connsiteX0" fmla="*/ 0 w 5184576"/>
                <a:gd name="connsiteY0" fmla="*/ 1008112 h 1080120"/>
                <a:gd name="connsiteX1" fmla="*/ 1008112 w 5184576"/>
                <a:gd name="connsiteY1" fmla="*/ 0 h 1080120"/>
                <a:gd name="connsiteX2" fmla="*/ 5184576 w 5184576"/>
                <a:gd name="connsiteY2" fmla="*/ 72008 h 1080120"/>
                <a:gd name="connsiteX3" fmla="*/ 4104456 w 5184576"/>
                <a:gd name="connsiteY3" fmla="*/ 1080120 h 1080120"/>
                <a:gd name="connsiteX4" fmla="*/ 0 w 5184576"/>
                <a:gd name="connsiteY4" fmla="*/ 1008112 h 1080120"/>
                <a:gd name="connsiteX0" fmla="*/ 0 w 5112568"/>
                <a:gd name="connsiteY0" fmla="*/ 1008112 h 1080120"/>
                <a:gd name="connsiteX1" fmla="*/ 1008112 w 5112568"/>
                <a:gd name="connsiteY1" fmla="*/ 0 h 1080120"/>
                <a:gd name="connsiteX2" fmla="*/ 5112568 w 5112568"/>
                <a:gd name="connsiteY2" fmla="*/ 72008 h 1080120"/>
                <a:gd name="connsiteX3" fmla="*/ 4104456 w 5112568"/>
                <a:gd name="connsiteY3" fmla="*/ 1080120 h 1080120"/>
                <a:gd name="connsiteX4" fmla="*/ 0 w 5112568"/>
                <a:gd name="connsiteY4" fmla="*/ 1008112 h 1080120"/>
                <a:gd name="connsiteX0" fmla="*/ 0 w 5112568"/>
                <a:gd name="connsiteY0" fmla="*/ 1008112 h 1080120"/>
                <a:gd name="connsiteX1" fmla="*/ 1008112 w 5112568"/>
                <a:gd name="connsiteY1" fmla="*/ 0 h 1080120"/>
                <a:gd name="connsiteX2" fmla="*/ 5112568 w 5112568"/>
                <a:gd name="connsiteY2" fmla="*/ 0 h 1080120"/>
                <a:gd name="connsiteX3" fmla="*/ 4104456 w 5112568"/>
                <a:gd name="connsiteY3" fmla="*/ 1080120 h 1080120"/>
                <a:gd name="connsiteX4" fmla="*/ 0 w 5112568"/>
                <a:gd name="connsiteY4" fmla="*/ 1008112 h 1080120"/>
                <a:gd name="connsiteX0" fmla="*/ 0 w 5112568"/>
                <a:gd name="connsiteY0" fmla="*/ 1440160 h 1512168"/>
                <a:gd name="connsiteX1" fmla="*/ 1728192 w 5112568"/>
                <a:gd name="connsiteY1" fmla="*/ 0 h 1512168"/>
                <a:gd name="connsiteX2" fmla="*/ 5112568 w 5112568"/>
                <a:gd name="connsiteY2" fmla="*/ 432048 h 1512168"/>
                <a:gd name="connsiteX3" fmla="*/ 4104456 w 5112568"/>
                <a:gd name="connsiteY3" fmla="*/ 1512168 h 1512168"/>
                <a:gd name="connsiteX4" fmla="*/ 0 w 5112568"/>
                <a:gd name="connsiteY4" fmla="*/ 1440160 h 1512168"/>
                <a:gd name="connsiteX0" fmla="*/ 0 w 5400600"/>
                <a:gd name="connsiteY0" fmla="*/ 1440160 h 1512168"/>
                <a:gd name="connsiteX1" fmla="*/ 1728192 w 5400600"/>
                <a:gd name="connsiteY1" fmla="*/ 0 h 1512168"/>
                <a:gd name="connsiteX2" fmla="*/ 5400600 w 5400600"/>
                <a:gd name="connsiteY2" fmla="*/ 72008 h 1512168"/>
                <a:gd name="connsiteX3" fmla="*/ 4104456 w 5400600"/>
                <a:gd name="connsiteY3" fmla="*/ 1512168 h 1512168"/>
                <a:gd name="connsiteX4" fmla="*/ 0 w 5400600"/>
                <a:gd name="connsiteY4" fmla="*/ 1440160 h 1512168"/>
                <a:gd name="connsiteX0" fmla="*/ 0 w 5472608"/>
                <a:gd name="connsiteY0" fmla="*/ 1440160 h 1512168"/>
                <a:gd name="connsiteX1" fmla="*/ 1728192 w 5472608"/>
                <a:gd name="connsiteY1" fmla="*/ 0 h 1512168"/>
                <a:gd name="connsiteX2" fmla="*/ 5472608 w 5472608"/>
                <a:gd name="connsiteY2" fmla="*/ 0 h 1512168"/>
                <a:gd name="connsiteX3" fmla="*/ 4104456 w 5472608"/>
                <a:gd name="connsiteY3" fmla="*/ 1512168 h 1512168"/>
                <a:gd name="connsiteX4" fmla="*/ 0 w 5472608"/>
                <a:gd name="connsiteY4" fmla="*/ 1440160 h 1512168"/>
                <a:gd name="connsiteX0" fmla="*/ 0 w 7848872"/>
                <a:gd name="connsiteY0" fmla="*/ 1440160 h 1512168"/>
                <a:gd name="connsiteX1" fmla="*/ 1728192 w 7848872"/>
                <a:gd name="connsiteY1" fmla="*/ 0 h 1512168"/>
                <a:gd name="connsiteX2" fmla="*/ 7848872 w 7848872"/>
                <a:gd name="connsiteY2" fmla="*/ 0 h 1512168"/>
                <a:gd name="connsiteX3" fmla="*/ 4104456 w 7848872"/>
                <a:gd name="connsiteY3" fmla="*/ 1512168 h 1512168"/>
                <a:gd name="connsiteX4" fmla="*/ 0 w 7848872"/>
                <a:gd name="connsiteY4" fmla="*/ 1440160 h 1512168"/>
                <a:gd name="connsiteX0" fmla="*/ 0 w 7848872"/>
                <a:gd name="connsiteY0" fmla="*/ 1440160 h 1512168"/>
                <a:gd name="connsiteX1" fmla="*/ 1728192 w 7848872"/>
                <a:gd name="connsiteY1" fmla="*/ 0 h 1512168"/>
                <a:gd name="connsiteX2" fmla="*/ 7848872 w 7848872"/>
                <a:gd name="connsiteY2" fmla="*/ 0 h 1512168"/>
                <a:gd name="connsiteX3" fmla="*/ 6840760 w 7848872"/>
                <a:gd name="connsiteY3" fmla="*/ 1512168 h 1512168"/>
                <a:gd name="connsiteX4" fmla="*/ 0 w 7848872"/>
                <a:gd name="connsiteY4" fmla="*/ 1440160 h 1512168"/>
                <a:gd name="connsiteX0" fmla="*/ 0 w 7848872"/>
                <a:gd name="connsiteY0" fmla="*/ 1440160 h 1512168"/>
                <a:gd name="connsiteX1" fmla="*/ 1361539 w 7848872"/>
                <a:gd name="connsiteY1" fmla="*/ 94511 h 1512168"/>
                <a:gd name="connsiteX2" fmla="*/ 7848872 w 7848872"/>
                <a:gd name="connsiteY2" fmla="*/ 0 h 1512168"/>
                <a:gd name="connsiteX3" fmla="*/ 6840760 w 7848872"/>
                <a:gd name="connsiteY3" fmla="*/ 1512168 h 1512168"/>
                <a:gd name="connsiteX4" fmla="*/ 0 w 7848872"/>
                <a:gd name="connsiteY4" fmla="*/ 1440160 h 1512168"/>
                <a:gd name="connsiteX0" fmla="*/ 0 w 7768781"/>
                <a:gd name="connsiteY0" fmla="*/ 1345649 h 1417658"/>
                <a:gd name="connsiteX1" fmla="*/ 1361539 w 7768781"/>
                <a:gd name="connsiteY1" fmla="*/ 0 h 1417658"/>
                <a:gd name="connsiteX2" fmla="*/ 7768781 w 7768781"/>
                <a:gd name="connsiteY2" fmla="*/ 94510 h 1417658"/>
                <a:gd name="connsiteX3" fmla="*/ 6840760 w 7768781"/>
                <a:gd name="connsiteY3" fmla="*/ 1417657 h 1417658"/>
                <a:gd name="connsiteX4" fmla="*/ 0 w 7768781"/>
                <a:gd name="connsiteY4" fmla="*/ 1345649 h 1417658"/>
                <a:gd name="connsiteX0" fmla="*/ 0 w 7768781"/>
                <a:gd name="connsiteY0" fmla="*/ 1345649 h 1417657"/>
                <a:gd name="connsiteX1" fmla="*/ 1361539 w 7768781"/>
                <a:gd name="connsiteY1" fmla="*/ 0 h 1417657"/>
                <a:gd name="connsiteX2" fmla="*/ 7768781 w 7768781"/>
                <a:gd name="connsiteY2" fmla="*/ 0 h 1417657"/>
                <a:gd name="connsiteX3" fmla="*/ 6840760 w 7768781"/>
                <a:gd name="connsiteY3" fmla="*/ 1417657 h 1417657"/>
                <a:gd name="connsiteX4" fmla="*/ 0 w 7768781"/>
                <a:gd name="connsiteY4" fmla="*/ 1345649 h 1417657"/>
                <a:gd name="connsiteX0" fmla="*/ 0 w 7768781"/>
                <a:gd name="connsiteY0" fmla="*/ 1348031 h 1420039"/>
                <a:gd name="connsiteX1" fmla="*/ 1383164 w 7768781"/>
                <a:gd name="connsiteY1" fmla="*/ 0 h 1420039"/>
                <a:gd name="connsiteX2" fmla="*/ 7768781 w 7768781"/>
                <a:gd name="connsiteY2" fmla="*/ 2382 h 1420039"/>
                <a:gd name="connsiteX3" fmla="*/ 6840760 w 7768781"/>
                <a:gd name="connsiteY3" fmla="*/ 1420039 h 1420039"/>
                <a:gd name="connsiteX4" fmla="*/ 0 w 7768781"/>
                <a:gd name="connsiteY4" fmla="*/ 1348031 h 1420039"/>
                <a:gd name="connsiteX0" fmla="*/ 0 w 7768781"/>
                <a:gd name="connsiteY0" fmla="*/ 1348031 h 1348031"/>
                <a:gd name="connsiteX1" fmla="*/ 1383164 w 7768781"/>
                <a:gd name="connsiteY1" fmla="*/ 0 h 1348031"/>
                <a:gd name="connsiteX2" fmla="*/ 7768781 w 7768781"/>
                <a:gd name="connsiteY2" fmla="*/ 2382 h 1348031"/>
                <a:gd name="connsiteX3" fmla="*/ 6989501 w 7768781"/>
                <a:gd name="connsiteY3" fmla="*/ 1134126 h 1348031"/>
                <a:gd name="connsiteX4" fmla="*/ 0 w 7768781"/>
                <a:gd name="connsiteY4" fmla="*/ 1348031 h 1348031"/>
                <a:gd name="connsiteX0" fmla="*/ 0 w 7346703"/>
                <a:gd name="connsiteY0" fmla="*/ 945107 h 1134126"/>
                <a:gd name="connsiteX1" fmla="*/ 961086 w 7346703"/>
                <a:gd name="connsiteY1" fmla="*/ 0 h 1134126"/>
                <a:gd name="connsiteX2" fmla="*/ 7346703 w 7346703"/>
                <a:gd name="connsiteY2" fmla="*/ 2382 h 1134126"/>
                <a:gd name="connsiteX3" fmla="*/ 6567423 w 7346703"/>
                <a:gd name="connsiteY3" fmla="*/ 1134126 h 1134126"/>
                <a:gd name="connsiteX4" fmla="*/ 0 w 7346703"/>
                <a:gd name="connsiteY4" fmla="*/ 945107 h 1134126"/>
                <a:gd name="connsiteX0" fmla="*/ 0 w 7506884"/>
                <a:gd name="connsiteY0" fmla="*/ 1134127 h 1134127"/>
                <a:gd name="connsiteX1" fmla="*/ 1121267 w 7506884"/>
                <a:gd name="connsiteY1" fmla="*/ 0 h 1134127"/>
                <a:gd name="connsiteX2" fmla="*/ 7506884 w 7506884"/>
                <a:gd name="connsiteY2" fmla="*/ 2382 h 1134127"/>
                <a:gd name="connsiteX3" fmla="*/ 6727604 w 7506884"/>
                <a:gd name="connsiteY3" fmla="*/ 1134126 h 1134127"/>
                <a:gd name="connsiteX4" fmla="*/ 0 w 7506884"/>
                <a:gd name="connsiteY4" fmla="*/ 1134127 h 1134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6884" h="1134127">
                  <a:moveTo>
                    <a:pt x="0" y="1134127"/>
                  </a:moveTo>
                  <a:lnTo>
                    <a:pt x="1121267" y="0"/>
                  </a:lnTo>
                  <a:lnTo>
                    <a:pt x="7506884" y="2382"/>
                  </a:lnTo>
                  <a:lnTo>
                    <a:pt x="6727604" y="1134126"/>
                  </a:lnTo>
                  <a:lnTo>
                    <a:pt x="0" y="1134127"/>
                  </a:lnTo>
                  <a:close/>
                </a:path>
              </a:pathLst>
            </a:cu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Group 26"/>
            <p:cNvGrpSpPr/>
            <p:nvPr/>
          </p:nvGrpSpPr>
          <p:grpSpPr>
            <a:xfrm>
              <a:off x="1120436" y="1938320"/>
              <a:ext cx="1008961" cy="1115349"/>
              <a:chOff x="1120436" y="1938320"/>
              <a:chExt cx="1008961" cy="1115349"/>
            </a:xfrm>
          </p:grpSpPr>
          <p:sp>
            <p:nvSpPr>
              <p:cNvPr id="102" name="Freeform 101"/>
              <p:cNvSpPr/>
              <p:nvPr/>
            </p:nvSpPr>
            <p:spPr>
              <a:xfrm>
                <a:off x="1120436" y="1952979"/>
                <a:ext cx="1008961" cy="1056109"/>
              </a:xfrm>
              <a:custGeom>
                <a:avLst/>
                <a:gdLst>
                  <a:gd name="connsiteX0" fmla="*/ 0 w 1440160"/>
                  <a:gd name="connsiteY0" fmla="*/ 657460 h 657460"/>
                  <a:gd name="connsiteX1" fmla="*/ 481478 w 1440160"/>
                  <a:gd name="connsiteY1" fmla="*/ 0 h 657460"/>
                  <a:gd name="connsiteX2" fmla="*/ 1440160 w 1440160"/>
                  <a:gd name="connsiteY2" fmla="*/ 0 h 657460"/>
                  <a:gd name="connsiteX3" fmla="*/ 958682 w 1440160"/>
                  <a:gd name="connsiteY3" fmla="*/ 657460 h 657460"/>
                  <a:gd name="connsiteX4" fmla="*/ 0 w 1440160"/>
                  <a:gd name="connsiteY4" fmla="*/ 657460 h 657460"/>
                  <a:gd name="connsiteX0" fmla="*/ 404140 w 958682"/>
                  <a:gd name="connsiteY0" fmla="*/ 224078 h 657460"/>
                  <a:gd name="connsiteX1" fmla="*/ 0 w 958682"/>
                  <a:gd name="connsiteY1" fmla="*/ 0 h 657460"/>
                  <a:gd name="connsiteX2" fmla="*/ 958682 w 958682"/>
                  <a:gd name="connsiteY2" fmla="*/ 0 h 657460"/>
                  <a:gd name="connsiteX3" fmla="*/ 477204 w 958682"/>
                  <a:gd name="connsiteY3" fmla="*/ 657460 h 657460"/>
                  <a:gd name="connsiteX4" fmla="*/ 404140 w 958682"/>
                  <a:gd name="connsiteY4" fmla="*/ 224078 h 657460"/>
                  <a:gd name="connsiteX0" fmla="*/ 0 w 554542"/>
                  <a:gd name="connsiteY0" fmla="*/ 492593 h 925975"/>
                  <a:gd name="connsiteX1" fmla="*/ 326688 w 554542"/>
                  <a:gd name="connsiteY1" fmla="*/ 0 h 925975"/>
                  <a:gd name="connsiteX2" fmla="*/ 554542 w 554542"/>
                  <a:gd name="connsiteY2" fmla="*/ 268515 h 925975"/>
                  <a:gd name="connsiteX3" fmla="*/ 73064 w 554542"/>
                  <a:gd name="connsiteY3" fmla="*/ 925975 h 925975"/>
                  <a:gd name="connsiteX4" fmla="*/ 0 w 554542"/>
                  <a:gd name="connsiteY4" fmla="*/ 492593 h 925975"/>
                  <a:gd name="connsiteX0" fmla="*/ 0 w 554542"/>
                  <a:gd name="connsiteY0" fmla="*/ 738891 h 1172273"/>
                  <a:gd name="connsiteX1" fmla="*/ 490033 w 554542"/>
                  <a:gd name="connsiteY1" fmla="*/ 0 h 1172273"/>
                  <a:gd name="connsiteX2" fmla="*/ 554542 w 554542"/>
                  <a:gd name="connsiteY2" fmla="*/ 514813 h 1172273"/>
                  <a:gd name="connsiteX3" fmla="*/ 73064 w 554542"/>
                  <a:gd name="connsiteY3" fmla="*/ 1172273 h 1172273"/>
                  <a:gd name="connsiteX4" fmla="*/ 0 w 554542"/>
                  <a:gd name="connsiteY4" fmla="*/ 738891 h 1172273"/>
                  <a:gd name="connsiteX0" fmla="*/ 0 w 554542"/>
                  <a:gd name="connsiteY0" fmla="*/ 738891 h 1172800"/>
                  <a:gd name="connsiteX1" fmla="*/ 490033 w 554542"/>
                  <a:gd name="connsiteY1" fmla="*/ 0 h 1172800"/>
                  <a:gd name="connsiteX2" fmla="*/ 554542 w 554542"/>
                  <a:gd name="connsiteY2" fmla="*/ 514813 h 1172800"/>
                  <a:gd name="connsiteX3" fmla="*/ 129759 w 554542"/>
                  <a:gd name="connsiteY3" fmla="*/ 1172800 h 1172800"/>
                  <a:gd name="connsiteX4" fmla="*/ 0 w 554542"/>
                  <a:gd name="connsiteY4" fmla="*/ 738891 h 1172800"/>
                  <a:gd name="connsiteX0" fmla="*/ 0 w 463253"/>
                  <a:gd name="connsiteY0" fmla="*/ 727154 h 1172800"/>
                  <a:gd name="connsiteX1" fmla="*/ 398744 w 463253"/>
                  <a:gd name="connsiteY1" fmla="*/ 0 h 1172800"/>
                  <a:gd name="connsiteX2" fmla="*/ 463253 w 463253"/>
                  <a:gd name="connsiteY2" fmla="*/ 514813 h 1172800"/>
                  <a:gd name="connsiteX3" fmla="*/ 38470 w 463253"/>
                  <a:gd name="connsiteY3" fmla="*/ 1172800 h 1172800"/>
                  <a:gd name="connsiteX4" fmla="*/ 0 w 463253"/>
                  <a:gd name="connsiteY4" fmla="*/ 727154 h 1172800"/>
                  <a:gd name="connsiteX0" fmla="*/ 0 w 463253"/>
                  <a:gd name="connsiteY0" fmla="*/ 615743 h 1061389"/>
                  <a:gd name="connsiteX1" fmla="*/ 408361 w 463253"/>
                  <a:gd name="connsiteY1" fmla="*/ 0 h 1061389"/>
                  <a:gd name="connsiteX2" fmla="*/ 463253 w 463253"/>
                  <a:gd name="connsiteY2" fmla="*/ 403402 h 1061389"/>
                  <a:gd name="connsiteX3" fmla="*/ 38470 w 463253"/>
                  <a:gd name="connsiteY3" fmla="*/ 1061389 h 1061389"/>
                  <a:gd name="connsiteX4" fmla="*/ 0 w 463253"/>
                  <a:gd name="connsiteY4" fmla="*/ 615743 h 1061389"/>
                  <a:gd name="connsiteX0" fmla="*/ 0 w 463253"/>
                  <a:gd name="connsiteY0" fmla="*/ 650923 h 1096569"/>
                  <a:gd name="connsiteX1" fmla="*/ 440999 w 463253"/>
                  <a:gd name="connsiteY1" fmla="*/ 0 h 1096569"/>
                  <a:gd name="connsiteX2" fmla="*/ 463253 w 463253"/>
                  <a:gd name="connsiteY2" fmla="*/ 438582 h 1096569"/>
                  <a:gd name="connsiteX3" fmla="*/ 38470 w 463253"/>
                  <a:gd name="connsiteY3" fmla="*/ 1096569 h 1096569"/>
                  <a:gd name="connsiteX4" fmla="*/ 0 w 463253"/>
                  <a:gd name="connsiteY4" fmla="*/ 650923 h 1096569"/>
                  <a:gd name="connsiteX0" fmla="*/ 0 w 463253"/>
                  <a:gd name="connsiteY0" fmla="*/ 647739 h 1093385"/>
                  <a:gd name="connsiteX1" fmla="*/ 421369 w 463253"/>
                  <a:gd name="connsiteY1" fmla="*/ 0 h 1093385"/>
                  <a:gd name="connsiteX2" fmla="*/ 463253 w 463253"/>
                  <a:gd name="connsiteY2" fmla="*/ 435398 h 1093385"/>
                  <a:gd name="connsiteX3" fmla="*/ 38470 w 463253"/>
                  <a:gd name="connsiteY3" fmla="*/ 1093385 h 1093385"/>
                  <a:gd name="connsiteX4" fmla="*/ 0 w 463253"/>
                  <a:gd name="connsiteY4" fmla="*/ 647739 h 1093385"/>
                  <a:gd name="connsiteX0" fmla="*/ 0 w 463253"/>
                  <a:gd name="connsiteY0" fmla="*/ 647739 h 965531"/>
                  <a:gd name="connsiteX1" fmla="*/ 421369 w 463253"/>
                  <a:gd name="connsiteY1" fmla="*/ 0 h 965531"/>
                  <a:gd name="connsiteX2" fmla="*/ 463253 w 463253"/>
                  <a:gd name="connsiteY2" fmla="*/ 435398 h 965531"/>
                  <a:gd name="connsiteX3" fmla="*/ 132998 w 463253"/>
                  <a:gd name="connsiteY3" fmla="*/ 965531 h 965531"/>
                  <a:gd name="connsiteX4" fmla="*/ 0 w 463253"/>
                  <a:gd name="connsiteY4" fmla="*/ 647739 h 965531"/>
                  <a:gd name="connsiteX0" fmla="*/ 0 w 463253"/>
                  <a:gd name="connsiteY0" fmla="*/ 647739 h 1010807"/>
                  <a:gd name="connsiteX1" fmla="*/ 421369 w 463253"/>
                  <a:gd name="connsiteY1" fmla="*/ 0 h 1010807"/>
                  <a:gd name="connsiteX2" fmla="*/ 463253 w 463253"/>
                  <a:gd name="connsiteY2" fmla="*/ 435398 h 1010807"/>
                  <a:gd name="connsiteX3" fmla="*/ 109199 w 463253"/>
                  <a:gd name="connsiteY3" fmla="*/ 1010807 h 1010807"/>
                  <a:gd name="connsiteX4" fmla="*/ 0 w 463253"/>
                  <a:gd name="connsiteY4" fmla="*/ 647739 h 1010807"/>
                  <a:gd name="connsiteX0" fmla="*/ 0 w 382079"/>
                  <a:gd name="connsiteY0" fmla="*/ 601198 h 1010807"/>
                  <a:gd name="connsiteX1" fmla="*/ 340195 w 382079"/>
                  <a:gd name="connsiteY1" fmla="*/ 0 h 1010807"/>
                  <a:gd name="connsiteX2" fmla="*/ 382079 w 382079"/>
                  <a:gd name="connsiteY2" fmla="*/ 435398 h 1010807"/>
                  <a:gd name="connsiteX3" fmla="*/ 28025 w 382079"/>
                  <a:gd name="connsiteY3" fmla="*/ 1010807 h 1010807"/>
                  <a:gd name="connsiteX4" fmla="*/ 0 w 382079"/>
                  <a:gd name="connsiteY4" fmla="*/ 601198 h 1010807"/>
                  <a:gd name="connsiteX0" fmla="*/ 0 w 382079"/>
                  <a:gd name="connsiteY0" fmla="*/ 601198 h 965531"/>
                  <a:gd name="connsiteX1" fmla="*/ 340195 w 382079"/>
                  <a:gd name="connsiteY1" fmla="*/ 0 h 965531"/>
                  <a:gd name="connsiteX2" fmla="*/ 382079 w 382079"/>
                  <a:gd name="connsiteY2" fmla="*/ 435398 h 965531"/>
                  <a:gd name="connsiteX3" fmla="*/ 51824 w 382079"/>
                  <a:gd name="connsiteY3" fmla="*/ 965531 h 965531"/>
                  <a:gd name="connsiteX4" fmla="*/ 0 w 382079"/>
                  <a:gd name="connsiteY4" fmla="*/ 601198 h 965531"/>
                  <a:gd name="connsiteX0" fmla="*/ 0 w 382079"/>
                  <a:gd name="connsiteY0" fmla="*/ 601198 h 1010807"/>
                  <a:gd name="connsiteX1" fmla="*/ 340195 w 382079"/>
                  <a:gd name="connsiteY1" fmla="*/ 0 h 1010807"/>
                  <a:gd name="connsiteX2" fmla="*/ 382079 w 382079"/>
                  <a:gd name="connsiteY2" fmla="*/ 435398 h 1010807"/>
                  <a:gd name="connsiteX3" fmla="*/ 28025 w 382079"/>
                  <a:gd name="connsiteY3" fmla="*/ 1010807 h 1010807"/>
                  <a:gd name="connsiteX4" fmla="*/ 0 w 382079"/>
                  <a:gd name="connsiteY4" fmla="*/ 601198 h 1010807"/>
                  <a:gd name="connsiteX0" fmla="*/ 0 w 382079"/>
                  <a:gd name="connsiteY0" fmla="*/ 439937 h 849546"/>
                  <a:gd name="connsiteX1" fmla="*/ 339192 w 382079"/>
                  <a:gd name="connsiteY1" fmla="*/ 0 h 849546"/>
                  <a:gd name="connsiteX2" fmla="*/ 382079 w 382079"/>
                  <a:gd name="connsiteY2" fmla="*/ 274137 h 849546"/>
                  <a:gd name="connsiteX3" fmla="*/ 28025 w 382079"/>
                  <a:gd name="connsiteY3" fmla="*/ 849546 h 849546"/>
                  <a:gd name="connsiteX4" fmla="*/ 0 w 382079"/>
                  <a:gd name="connsiteY4" fmla="*/ 439937 h 849546"/>
                  <a:gd name="connsiteX0" fmla="*/ 0 w 381678"/>
                  <a:gd name="connsiteY0" fmla="*/ 551944 h 849546"/>
                  <a:gd name="connsiteX1" fmla="*/ 338791 w 381678"/>
                  <a:gd name="connsiteY1" fmla="*/ 0 h 849546"/>
                  <a:gd name="connsiteX2" fmla="*/ 381678 w 381678"/>
                  <a:gd name="connsiteY2" fmla="*/ 274137 h 849546"/>
                  <a:gd name="connsiteX3" fmla="*/ 27624 w 381678"/>
                  <a:gd name="connsiteY3" fmla="*/ 849546 h 849546"/>
                  <a:gd name="connsiteX4" fmla="*/ 0 w 381678"/>
                  <a:gd name="connsiteY4" fmla="*/ 551944 h 849546"/>
                  <a:gd name="connsiteX0" fmla="*/ 0 w 381678"/>
                  <a:gd name="connsiteY0" fmla="*/ 556260 h 853862"/>
                  <a:gd name="connsiteX1" fmla="*/ 365392 w 381678"/>
                  <a:gd name="connsiteY1" fmla="*/ 0 h 853862"/>
                  <a:gd name="connsiteX2" fmla="*/ 381678 w 381678"/>
                  <a:gd name="connsiteY2" fmla="*/ 278453 h 853862"/>
                  <a:gd name="connsiteX3" fmla="*/ 27624 w 381678"/>
                  <a:gd name="connsiteY3" fmla="*/ 853862 h 853862"/>
                  <a:gd name="connsiteX4" fmla="*/ 0 w 381678"/>
                  <a:gd name="connsiteY4" fmla="*/ 556260 h 853862"/>
                  <a:gd name="connsiteX0" fmla="*/ 0 w 381678"/>
                  <a:gd name="connsiteY0" fmla="*/ 433377 h 730979"/>
                  <a:gd name="connsiteX1" fmla="*/ 373799 w 381678"/>
                  <a:gd name="connsiteY1" fmla="*/ 0 h 730979"/>
                  <a:gd name="connsiteX2" fmla="*/ 381678 w 381678"/>
                  <a:gd name="connsiteY2" fmla="*/ 155570 h 730979"/>
                  <a:gd name="connsiteX3" fmla="*/ 27624 w 381678"/>
                  <a:gd name="connsiteY3" fmla="*/ 730979 h 730979"/>
                  <a:gd name="connsiteX4" fmla="*/ 0 w 381678"/>
                  <a:gd name="connsiteY4" fmla="*/ 433377 h 730979"/>
                  <a:gd name="connsiteX0" fmla="*/ 4582 w 354054"/>
                  <a:gd name="connsiteY0" fmla="*/ 510983 h 730979"/>
                  <a:gd name="connsiteX1" fmla="*/ 346175 w 354054"/>
                  <a:gd name="connsiteY1" fmla="*/ 0 h 730979"/>
                  <a:gd name="connsiteX2" fmla="*/ 354054 w 354054"/>
                  <a:gd name="connsiteY2" fmla="*/ 155570 h 730979"/>
                  <a:gd name="connsiteX3" fmla="*/ 0 w 354054"/>
                  <a:gd name="connsiteY3" fmla="*/ 730979 h 730979"/>
                  <a:gd name="connsiteX4" fmla="*/ 4582 w 354054"/>
                  <a:gd name="connsiteY4" fmla="*/ 510983 h 730979"/>
                  <a:gd name="connsiteX0" fmla="*/ 1527 w 377600"/>
                  <a:gd name="connsiteY0" fmla="*/ 515298 h 730979"/>
                  <a:gd name="connsiteX1" fmla="*/ 369721 w 377600"/>
                  <a:gd name="connsiteY1" fmla="*/ 0 h 730979"/>
                  <a:gd name="connsiteX2" fmla="*/ 377600 w 377600"/>
                  <a:gd name="connsiteY2" fmla="*/ 155570 h 730979"/>
                  <a:gd name="connsiteX3" fmla="*/ 23546 w 377600"/>
                  <a:gd name="connsiteY3" fmla="*/ 730979 h 730979"/>
                  <a:gd name="connsiteX4" fmla="*/ 1527 w 377600"/>
                  <a:gd name="connsiteY4" fmla="*/ 515298 h 730979"/>
                  <a:gd name="connsiteX0" fmla="*/ 7385 w 354054"/>
                  <a:gd name="connsiteY0" fmla="*/ 551944 h 730979"/>
                  <a:gd name="connsiteX1" fmla="*/ 346175 w 354054"/>
                  <a:gd name="connsiteY1" fmla="*/ 0 h 730979"/>
                  <a:gd name="connsiteX2" fmla="*/ 354054 w 354054"/>
                  <a:gd name="connsiteY2" fmla="*/ 155570 h 730979"/>
                  <a:gd name="connsiteX3" fmla="*/ 0 w 354054"/>
                  <a:gd name="connsiteY3" fmla="*/ 730979 h 730979"/>
                  <a:gd name="connsiteX4" fmla="*/ 7385 w 354054"/>
                  <a:gd name="connsiteY4" fmla="*/ 551944 h 730979"/>
                  <a:gd name="connsiteX0" fmla="*/ 1527 w 374797"/>
                  <a:gd name="connsiteY0" fmla="*/ 556259 h 730979"/>
                  <a:gd name="connsiteX1" fmla="*/ 366918 w 374797"/>
                  <a:gd name="connsiteY1" fmla="*/ 0 h 730979"/>
                  <a:gd name="connsiteX2" fmla="*/ 374797 w 374797"/>
                  <a:gd name="connsiteY2" fmla="*/ 155570 h 730979"/>
                  <a:gd name="connsiteX3" fmla="*/ 20743 w 374797"/>
                  <a:gd name="connsiteY3" fmla="*/ 730979 h 730979"/>
                  <a:gd name="connsiteX4" fmla="*/ 1527 w 374797"/>
                  <a:gd name="connsiteY4" fmla="*/ 556259 h 730979"/>
                  <a:gd name="connsiteX0" fmla="*/ 1527 w 374797"/>
                  <a:gd name="connsiteY0" fmla="*/ 551944 h 726664"/>
                  <a:gd name="connsiteX1" fmla="*/ 340317 w 374797"/>
                  <a:gd name="connsiteY1" fmla="*/ 0 h 726664"/>
                  <a:gd name="connsiteX2" fmla="*/ 374797 w 374797"/>
                  <a:gd name="connsiteY2" fmla="*/ 151255 h 726664"/>
                  <a:gd name="connsiteX3" fmla="*/ 20743 w 374797"/>
                  <a:gd name="connsiteY3" fmla="*/ 726664 h 726664"/>
                  <a:gd name="connsiteX4" fmla="*/ 1527 w 374797"/>
                  <a:gd name="connsiteY4" fmla="*/ 551944 h 726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97" h="726664">
                    <a:moveTo>
                      <a:pt x="1527" y="551944"/>
                    </a:moveTo>
                    <a:lnTo>
                      <a:pt x="340317" y="0"/>
                    </a:lnTo>
                    <a:lnTo>
                      <a:pt x="374797" y="151255"/>
                    </a:lnTo>
                    <a:lnTo>
                      <a:pt x="20743" y="726664"/>
                    </a:lnTo>
                    <a:cubicBezTo>
                      <a:pt x="22270" y="653332"/>
                      <a:pt x="0" y="625276"/>
                      <a:pt x="1527" y="551944"/>
                    </a:cubicBezTo>
                    <a:close/>
                  </a:path>
                </a:pathLst>
              </a:cu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Text Placeholder 2"/>
              <p:cNvSpPr txBox="1">
                <a:spLocks/>
              </p:cNvSpPr>
              <p:nvPr/>
            </p:nvSpPr>
            <p:spPr bwMode="auto">
              <a:xfrm rot="18694062">
                <a:off x="1122692" y="2213487"/>
                <a:ext cx="1115349" cy="565015"/>
              </a:xfrm>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pPr>
                  <a:defRPr/>
                </a:pPr>
                <a:r>
                  <a:rPr lang="en-US" altLang="zh-CN" sz="1200" b="1" dirty="0" smtClean="0">
                    <a:solidFill>
                      <a:schemeClr val="tx2">
                        <a:lumMod val="75000"/>
                      </a:schemeClr>
                    </a:solidFill>
                    <a:latin typeface="微软雅黑" pitchFamily="34" charset="-122"/>
                    <a:ea typeface="微软雅黑" pitchFamily="34" charset="-122"/>
                  </a:rPr>
                  <a:t> Database</a:t>
                </a:r>
              </a:p>
            </p:txBody>
          </p:sp>
        </p:grpSp>
      </p:grpSp>
      <p:sp>
        <p:nvSpPr>
          <p:cNvPr id="104" name="TextBox 103"/>
          <p:cNvSpPr txBox="1"/>
          <p:nvPr/>
        </p:nvSpPr>
        <p:spPr>
          <a:xfrm>
            <a:off x="2909455" y="4671418"/>
            <a:ext cx="864096"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RDBMS</a:t>
            </a:r>
            <a:endParaRPr lang="zh-CN" altLang="en-US" sz="1200" dirty="0">
              <a:latin typeface="微软雅黑" pitchFamily="34" charset="-122"/>
              <a:ea typeface="微软雅黑" pitchFamily="34" charset="-122"/>
            </a:endParaRPr>
          </a:p>
        </p:txBody>
      </p:sp>
      <p:sp>
        <p:nvSpPr>
          <p:cNvPr id="105" name="TextBox 104"/>
          <p:cNvSpPr txBox="1"/>
          <p:nvPr/>
        </p:nvSpPr>
        <p:spPr>
          <a:xfrm>
            <a:off x="5128427" y="4612280"/>
            <a:ext cx="1359768" cy="276999"/>
          </a:xfrm>
          <a:prstGeom prst="rect">
            <a:avLst/>
          </a:prstGeom>
          <a:noFill/>
        </p:spPr>
        <p:txBody>
          <a:bodyPr wrap="square" rtlCol="0">
            <a:spAutoFit/>
          </a:bodyPr>
          <a:lstStyle/>
          <a:p>
            <a:r>
              <a:rPr lang="en-US" altLang="zh-CN" sz="1200" dirty="0" err="1" smtClean="0">
                <a:latin typeface="微软雅黑" pitchFamily="34" charset="-122"/>
                <a:ea typeface="微软雅黑" pitchFamily="34" charset="-122"/>
              </a:rPr>
              <a:t>NoSQL</a:t>
            </a:r>
            <a:r>
              <a:rPr lang="en-US" altLang="zh-CN" sz="1200" dirty="0" smtClean="0">
                <a:latin typeface="微软雅黑" pitchFamily="34" charset="-122"/>
                <a:ea typeface="微软雅黑" pitchFamily="34" charset="-122"/>
              </a:rPr>
              <a:t> DB</a:t>
            </a:r>
            <a:endParaRPr lang="zh-CN" altLang="en-US" sz="1200" dirty="0">
              <a:latin typeface="微软雅黑" pitchFamily="34" charset="-122"/>
              <a:ea typeface="微软雅黑" pitchFamily="34" charset="-122"/>
            </a:endParaRPr>
          </a:p>
        </p:txBody>
      </p:sp>
      <p:cxnSp>
        <p:nvCxnSpPr>
          <p:cNvPr id="106" name="Straight Connector 105"/>
          <p:cNvCxnSpPr/>
          <p:nvPr/>
        </p:nvCxnSpPr>
        <p:spPr>
          <a:xfrm flipH="1">
            <a:off x="3987865" y="4349207"/>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153085" y="2948153"/>
            <a:ext cx="4491360" cy="1214446"/>
            <a:chOff x="4023104" y="3929066"/>
            <a:chExt cx="4491360" cy="1214446"/>
          </a:xfrm>
        </p:grpSpPr>
        <p:grpSp>
          <p:nvGrpSpPr>
            <p:cNvPr id="109" name="Group 78"/>
            <p:cNvGrpSpPr/>
            <p:nvPr/>
          </p:nvGrpSpPr>
          <p:grpSpPr>
            <a:xfrm>
              <a:off x="4023104" y="3929066"/>
              <a:ext cx="4491360" cy="1205781"/>
              <a:chOff x="1091316" y="1933372"/>
              <a:chExt cx="6793052" cy="1205781"/>
            </a:xfrm>
          </p:grpSpPr>
          <p:sp>
            <p:nvSpPr>
              <p:cNvPr id="115" name="Freeform 114"/>
              <p:cNvSpPr/>
              <p:nvPr/>
            </p:nvSpPr>
            <p:spPr>
              <a:xfrm>
                <a:off x="1135059" y="2275056"/>
                <a:ext cx="6749309" cy="864097"/>
              </a:xfrm>
              <a:custGeom>
                <a:avLst/>
                <a:gdLst>
                  <a:gd name="connsiteX0" fmla="*/ 0 w 4104456"/>
                  <a:gd name="connsiteY0" fmla="*/ 1008112 h 1008112"/>
                  <a:gd name="connsiteX1" fmla="*/ 252028 w 4104456"/>
                  <a:gd name="connsiteY1" fmla="*/ 0 h 1008112"/>
                  <a:gd name="connsiteX2" fmla="*/ 4104456 w 4104456"/>
                  <a:gd name="connsiteY2" fmla="*/ 0 h 1008112"/>
                  <a:gd name="connsiteX3" fmla="*/ 3852428 w 4104456"/>
                  <a:gd name="connsiteY3" fmla="*/ 1008112 h 1008112"/>
                  <a:gd name="connsiteX4" fmla="*/ 0 w 4104456"/>
                  <a:gd name="connsiteY4" fmla="*/ 1008112 h 1008112"/>
                  <a:gd name="connsiteX0" fmla="*/ 0 w 4932040"/>
                  <a:gd name="connsiteY0" fmla="*/ 936104 h 1008112"/>
                  <a:gd name="connsiteX1" fmla="*/ 1079612 w 4932040"/>
                  <a:gd name="connsiteY1" fmla="*/ 0 h 1008112"/>
                  <a:gd name="connsiteX2" fmla="*/ 4932040 w 4932040"/>
                  <a:gd name="connsiteY2" fmla="*/ 0 h 1008112"/>
                  <a:gd name="connsiteX3" fmla="*/ 4680012 w 4932040"/>
                  <a:gd name="connsiteY3" fmla="*/ 1008112 h 1008112"/>
                  <a:gd name="connsiteX4" fmla="*/ 0 w 4932040"/>
                  <a:gd name="connsiteY4" fmla="*/ 936104 h 1008112"/>
                  <a:gd name="connsiteX0" fmla="*/ 0 w 4932040"/>
                  <a:gd name="connsiteY0" fmla="*/ 1008112 h 1080120"/>
                  <a:gd name="connsiteX1" fmla="*/ 936104 w 4932040"/>
                  <a:gd name="connsiteY1" fmla="*/ 0 h 1080120"/>
                  <a:gd name="connsiteX2" fmla="*/ 4932040 w 4932040"/>
                  <a:gd name="connsiteY2" fmla="*/ 72008 h 1080120"/>
                  <a:gd name="connsiteX3" fmla="*/ 4680012 w 4932040"/>
                  <a:gd name="connsiteY3" fmla="*/ 1080120 h 1080120"/>
                  <a:gd name="connsiteX4" fmla="*/ 0 w 4932040"/>
                  <a:gd name="connsiteY4" fmla="*/ 1008112 h 1080120"/>
                  <a:gd name="connsiteX0" fmla="*/ 0 w 4932040"/>
                  <a:gd name="connsiteY0" fmla="*/ 1008112 h 1080120"/>
                  <a:gd name="connsiteX1" fmla="*/ 936104 w 4932040"/>
                  <a:gd name="connsiteY1" fmla="*/ 0 h 1080120"/>
                  <a:gd name="connsiteX2" fmla="*/ 4932040 w 4932040"/>
                  <a:gd name="connsiteY2" fmla="*/ 72008 h 1080120"/>
                  <a:gd name="connsiteX3" fmla="*/ 4032448 w 4932040"/>
                  <a:gd name="connsiteY3" fmla="*/ 1080120 h 1080120"/>
                  <a:gd name="connsiteX4" fmla="*/ 0 w 4932040"/>
                  <a:gd name="connsiteY4" fmla="*/ 1008112 h 1080120"/>
                  <a:gd name="connsiteX0" fmla="*/ 0 w 4752528"/>
                  <a:gd name="connsiteY0" fmla="*/ 1008112 h 1080120"/>
                  <a:gd name="connsiteX1" fmla="*/ 936104 w 4752528"/>
                  <a:gd name="connsiteY1" fmla="*/ 0 h 1080120"/>
                  <a:gd name="connsiteX2" fmla="*/ 4752528 w 4752528"/>
                  <a:gd name="connsiteY2" fmla="*/ 72008 h 1080120"/>
                  <a:gd name="connsiteX3" fmla="*/ 4032448 w 4752528"/>
                  <a:gd name="connsiteY3" fmla="*/ 1080120 h 1080120"/>
                  <a:gd name="connsiteX4" fmla="*/ 0 w 4752528"/>
                  <a:gd name="connsiteY4" fmla="*/ 1008112 h 1080120"/>
                  <a:gd name="connsiteX0" fmla="*/ 0 w 5112568"/>
                  <a:gd name="connsiteY0" fmla="*/ 1008112 h 1080120"/>
                  <a:gd name="connsiteX1" fmla="*/ 936104 w 5112568"/>
                  <a:gd name="connsiteY1" fmla="*/ 0 h 1080120"/>
                  <a:gd name="connsiteX2" fmla="*/ 5112568 w 5112568"/>
                  <a:gd name="connsiteY2" fmla="*/ 72008 h 1080120"/>
                  <a:gd name="connsiteX3" fmla="*/ 4032448 w 5112568"/>
                  <a:gd name="connsiteY3" fmla="*/ 1080120 h 1080120"/>
                  <a:gd name="connsiteX4" fmla="*/ 0 w 5112568"/>
                  <a:gd name="connsiteY4" fmla="*/ 1008112 h 1080120"/>
                  <a:gd name="connsiteX0" fmla="*/ 0 w 5184576"/>
                  <a:gd name="connsiteY0" fmla="*/ 1008112 h 1080120"/>
                  <a:gd name="connsiteX1" fmla="*/ 1008112 w 5184576"/>
                  <a:gd name="connsiteY1" fmla="*/ 0 h 1080120"/>
                  <a:gd name="connsiteX2" fmla="*/ 5184576 w 5184576"/>
                  <a:gd name="connsiteY2" fmla="*/ 72008 h 1080120"/>
                  <a:gd name="connsiteX3" fmla="*/ 4104456 w 5184576"/>
                  <a:gd name="connsiteY3" fmla="*/ 1080120 h 1080120"/>
                  <a:gd name="connsiteX4" fmla="*/ 0 w 5184576"/>
                  <a:gd name="connsiteY4" fmla="*/ 1008112 h 1080120"/>
                  <a:gd name="connsiteX0" fmla="*/ 0 w 5112568"/>
                  <a:gd name="connsiteY0" fmla="*/ 1008112 h 1080120"/>
                  <a:gd name="connsiteX1" fmla="*/ 1008112 w 5112568"/>
                  <a:gd name="connsiteY1" fmla="*/ 0 h 1080120"/>
                  <a:gd name="connsiteX2" fmla="*/ 5112568 w 5112568"/>
                  <a:gd name="connsiteY2" fmla="*/ 72008 h 1080120"/>
                  <a:gd name="connsiteX3" fmla="*/ 4104456 w 5112568"/>
                  <a:gd name="connsiteY3" fmla="*/ 1080120 h 1080120"/>
                  <a:gd name="connsiteX4" fmla="*/ 0 w 5112568"/>
                  <a:gd name="connsiteY4" fmla="*/ 1008112 h 1080120"/>
                  <a:gd name="connsiteX0" fmla="*/ 0 w 5112568"/>
                  <a:gd name="connsiteY0" fmla="*/ 1008112 h 1080120"/>
                  <a:gd name="connsiteX1" fmla="*/ 1008112 w 5112568"/>
                  <a:gd name="connsiteY1" fmla="*/ 0 h 1080120"/>
                  <a:gd name="connsiteX2" fmla="*/ 5112568 w 5112568"/>
                  <a:gd name="connsiteY2" fmla="*/ 0 h 1080120"/>
                  <a:gd name="connsiteX3" fmla="*/ 4104456 w 5112568"/>
                  <a:gd name="connsiteY3" fmla="*/ 1080120 h 1080120"/>
                  <a:gd name="connsiteX4" fmla="*/ 0 w 5112568"/>
                  <a:gd name="connsiteY4" fmla="*/ 1008112 h 1080120"/>
                  <a:gd name="connsiteX0" fmla="*/ 0 w 5112568"/>
                  <a:gd name="connsiteY0" fmla="*/ 1440160 h 1512168"/>
                  <a:gd name="connsiteX1" fmla="*/ 1728192 w 5112568"/>
                  <a:gd name="connsiteY1" fmla="*/ 0 h 1512168"/>
                  <a:gd name="connsiteX2" fmla="*/ 5112568 w 5112568"/>
                  <a:gd name="connsiteY2" fmla="*/ 432048 h 1512168"/>
                  <a:gd name="connsiteX3" fmla="*/ 4104456 w 5112568"/>
                  <a:gd name="connsiteY3" fmla="*/ 1512168 h 1512168"/>
                  <a:gd name="connsiteX4" fmla="*/ 0 w 5112568"/>
                  <a:gd name="connsiteY4" fmla="*/ 1440160 h 1512168"/>
                  <a:gd name="connsiteX0" fmla="*/ 0 w 5400600"/>
                  <a:gd name="connsiteY0" fmla="*/ 1440160 h 1512168"/>
                  <a:gd name="connsiteX1" fmla="*/ 1728192 w 5400600"/>
                  <a:gd name="connsiteY1" fmla="*/ 0 h 1512168"/>
                  <a:gd name="connsiteX2" fmla="*/ 5400600 w 5400600"/>
                  <a:gd name="connsiteY2" fmla="*/ 72008 h 1512168"/>
                  <a:gd name="connsiteX3" fmla="*/ 4104456 w 5400600"/>
                  <a:gd name="connsiteY3" fmla="*/ 1512168 h 1512168"/>
                  <a:gd name="connsiteX4" fmla="*/ 0 w 5400600"/>
                  <a:gd name="connsiteY4" fmla="*/ 1440160 h 1512168"/>
                  <a:gd name="connsiteX0" fmla="*/ 0 w 5472608"/>
                  <a:gd name="connsiteY0" fmla="*/ 1440160 h 1512168"/>
                  <a:gd name="connsiteX1" fmla="*/ 1728192 w 5472608"/>
                  <a:gd name="connsiteY1" fmla="*/ 0 h 1512168"/>
                  <a:gd name="connsiteX2" fmla="*/ 5472608 w 5472608"/>
                  <a:gd name="connsiteY2" fmla="*/ 0 h 1512168"/>
                  <a:gd name="connsiteX3" fmla="*/ 4104456 w 5472608"/>
                  <a:gd name="connsiteY3" fmla="*/ 1512168 h 1512168"/>
                  <a:gd name="connsiteX4" fmla="*/ 0 w 5472608"/>
                  <a:gd name="connsiteY4" fmla="*/ 1440160 h 1512168"/>
                  <a:gd name="connsiteX0" fmla="*/ 0 w 7848872"/>
                  <a:gd name="connsiteY0" fmla="*/ 1440160 h 1512168"/>
                  <a:gd name="connsiteX1" fmla="*/ 1728192 w 7848872"/>
                  <a:gd name="connsiteY1" fmla="*/ 0 h 1512168"/>
                  <a:gd name="connsiteX2" fmla="*/ 7848872 w 7848872"/>
                  <a:gd name="connsiteY2" fmla="*/ 0 h 1512168"/>
                  <a:gd name="connsiteX3" fmla="*/ 4104456 w 7848872"/>
                  <a:gd name="connsiteY3" fmla="*/ 1512168 h 1512168"/>
                  <a:gd name="connsiteX4" fmla="*/ 0 w 7848872"/>
                  <a:gd name="connsiteY4" fmla="*/ 1440160 h 1512168"/>
                  <a:gd name="connsiteX0" fmla="*/ 0 w 7848872"/>
                  <a:gd name="connsiteY0" fmla="*/ 1440160 h 1512168"/>
                  <a:gd name="connsiteX1" fmla="*/ 1728192 w 7848872"/>
                  <a:gd name="connsiteY1" fmla="*/ 0 h 1512168"/>
                  <a:gd name="connsiteX2" fmla="*/ 7848872 w 7848872"/>
                  <a:gd name="connsiteY2" fmla="*/ 0 h 1512168"/>
                  <a:gd name="connsiteX3" fmla="*/ 6840760 w 7848872"/>
                  <a:gd name="connsiteY3" fmla="*/ 1512168 h 1512168"/>
                  <a:gd name="connsiteX4" fmla="*/ 0 w 7848872"/>
                  <a:gd name="connsiteY4" fmla="*/ 1440160 h 1512168"/>
                  <a:gd name="connsiteX0" fmla="*/ 0 w 7848872"/>
                  <a:gd name="connsiteY0" fmla="*/ 1440160 h 1512168"/>
                  <a:gd name="connsiteX1" fmla="*/ 1361539 w 7848872"/>
                  <a:gd name="connsiteY1" fmla="*/ 94511 h 1512168"/>
                  <a:gd name="connsiteX2" fmla="*/ 7848872 w 7848872"/>
                  <a:gd name="connsiteY2" fmla="*/ 0 h 1512168"/>
                  <a:gd name="connsiteX3" fmla="*/ 6840760 w 7848872"/>
                  <a:gd name="connsiteY3" fmla="*/ 1512168 h 1512168"/>
                  <a:gd name="connsiteX4" fmla="*/ 0 w 7848872"/>
                  <a:gd name="connsiteY4" fmla="*/ 1440160 h 1512168"/>
                  <a:gd name="connsiteX0" fmla="*/ 0 w 7768781"/>
                  <a:gd name="connsiteY0" fmla="*/ 1345649 h 1417658"/>
                  <a:gd name="connsiteX1" fmla="*/ 1361539 w 7768781"/>
                  <a:gd name="connsiteY1" fmla="*/ 0 h 1417658"/>
                  <a:gd name="connsiteX2" fmla="*/ 7768781 w 7768781"/>
                  <a:gd name="connsiteY2" fmla="*/ 94510 h 1417658"/>
                  <a:gd name="connsiteX3" fmla="*/ 6840760 w 7768781"/>
                  <a:gd name="connsiteY3" fmla="*/ 1417657 h 1417658"/>
                  <a:gd name="connsiteX4" fmla="*/ 0 w 7768781"/>
                  <a:gd name="connsiteY4" fmla="*/ 1345649 h 1417658"/>
                  <a:gd name="connsiteX0" fmla="*/ 0 w 7768781"/>
                  <a:gd name="connsiteY0" fmla="*/ 1345649 h 1417657"/>
                  <a:gd name="connsiteX1" fmla="*/ 1361539 w 7768781"/>
                  <a:gd name="connsiteY1" fmla="*/ 0 h 1417657"/>
                  <a:gd name="connsiteX2" fmla="*/ 7768781 w 7768781"/>
                  <a:gd name="connsiteY2" fmla="*/ 0 h 1417657"/>
                  <a:gd name="connsiteX3" fmla="*/ 6840760 w 7768781"/>
                  <a:gd name="connsiteY3" fmla="*/ 1417657 h 1417657"/>
                  <a:gd name="connsiteX4" fmla="*/ 0 w 7768781"/>
                  <a:gd name="connsiteY4" fmla="*/ 1345649 h 1417657"/>
                  <a:gd name="connsiteX0" fmla="*/ 0 w 7768781"/>
                  <a:gd name="connsiteY0" fmla="*/ 1348031 h 1420039"/>
                  <a:gd name="connsiteX1" fmla="*/ 1383164 w 7768781"/>
                  <a:gd name="connsiteY1" fmla="*/ 0 h 1420039"/>
                  <a:gd name="connsiteX2" fmla="*/ 7768781 w 7768781"/>
                  <a:gd name="connsiteY2" fmla="*/ 2382 h 1420039"/>
                  <a:gd name="connsiteX3" fmla="*/ 6840760 w 7768781"/>
                  <a:gd name="connsiteY3" fmla="*/ 1420039 h 1420039"/>
                  <a:gd name="connsiteX4" fmla="*/ 0 w 7768781"/>
                  <a:gd name="connsiteY4" fmla="*/ 1348031 h 1420039"/>
                  <a:gd name="connsiteX0" fmla="*/ 0 w 7768781"/>
                  <a:gd name="connsiteY0" fmla="*/ 1348031 h 1348031"/>
                  <a:gd name="connsiteX1" fmla="*/ 1383164 w 7768781"/>
                  <a:gd name="connsiteY1" fmla="*/ 0 h 1348031"/>
                  <a:gd name="connsiteX2" fmla="*/ 7768781 w 7768781"/>
                  <a:gd name="connsiteY2" fmla="*/ 2382 h 1348031"/>
                  <a:gd name="connsiteX3" fmla="*/ 6989501 w 7768781"/>
                  <a:gd name="connsiteY3" fmla="*/ 1134126 h 1348031"/>
                  <a:gd name="connsiteX4" fmla="*/ 0 w 7768781"/>
                  <a:gd name="connsiteY4" fmla="*/ 1348031 h 1348031"/>
                  <a:gd name="connsiteX0" fmla="*/ 0 w 7346703"/>
                  <a:gd name="connsiteY0" fmla="*/ 945107 h 1134126"/>
                  <a:gd name="connsiteX1" fmla="*/ 961086 w 7346703"/>
                  <a:gd name="connsiteY1" fmla="*/ 0 h 1134126"/>
                  <a:gd name="connsiteX2" fmla="*/ 7346703 w 7346703"/>
                  <a:gd name="connsiteY2" fmla="*/ 2382 h 1134126"/>
                  <a:gd name="connsiteX3" fmla="*/ 6567423 w 7346703"/>
                  <a:gd name="connsiteY3" fmla="*/ 1134126 h 1134126"/>
                  <a:gd name="connsiteX4" fmla="*/ 0 w 7346703"/>
                  <a:gd name="connsiteY4" fmla="*/ 945107 h 1134126"/>
                  <a:gd name="connsiteX0" fmla="*/ 0 w 7506884"/>
                  <a:gd name="connsiteY0" fmla="*/ 1134127 h 1134127"/>
                  <a:gd name="connsiteX1" fmla="*/ 1121267 w 7506884"/>
                  <a:gd name="connsiteY1" fmla="*/ 0 h 1134127"/>
                  <a:gd name="connsiteX2" fmla="*/ 7506884 w 7506884"/>
                  <a:gd name="connsiteY2" fmla="*/ 2382 h 1134127"/>
                  <a:gd name="connsiteX3" fmla="*/ 6727604 w 7506884"/>
                  <a:gd name="connsiteY3" fmla="*/ 1134126 h 1134127"/>
                  <a:gd name="connsiteX4" fmla="*/ 0 w 7506884"/>
                  <a:gd name="connsiteY4" fmla="*/ 1134127 h 1134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6884" h="1134127">
                    <a:moveTo>
                      <a:pt x="0" y="1134127"/>
                    </a:moveTo>
                    <a:lnTo>
                      <a:pt x="1121267" y="0"/>
                    </a:lnTo>
                    <a:lnTo>
                      <a:pt x="7506884" y="2382"/>
                    </a:lnTo>
                    <a:lnTo>
                      <a:pt x="6727604" y="1134126"/>
                    </a:lnTo>
                    <a:lnTo>
                      <a:pt x="0" y="1134127"/>
                    </a:lnTo>
                    <a:close/>
                  </a:path>
                </a:pathLst>
              </a:cu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Group 26"/>
              <p:cNvGrpSpPr/>
              <p:nvPr/>
            </p:nvGrpSpPr>
            <p:grpSpPr>
              <a:xfrm>
                <a:off x="1091316" y="1933372"/>
                <a:ext cx="991770" cy="1137127"/>
                <a:chOff x="1091316" y="1933372"/>
                <a:chExt cx="991770" cy="1137127"/>
              </a:xfrm>
            </p:grpSpPr>
            <p:sp>
              <p:nvSpPr>
                <p:cNvPr id="117" name="Freeform 116"/>
                <p:cNvSpPr/>
                <p:nvPr/>
              </p:nvSpPr>
              <p:spPr>
                <a:xfrm>
                  <a:off x="1091316" y="1933372"/>
                  <a:ext cx="991770" cy="1111039"/>
                </a:xfrm>
                <a:custGeom>
                  <a:avLst/>
                  <a:gdLst>
                    <a:gd name="connsiteX0" fmla="*/ 0 w 1440160"/>
                    <a:gd name="connsiteY0" fmla="*/ 657460 h 657460"/>
                    <a:gd name="connsiteX1" fmla="*/ 481478 w 1440160"/>
                    <a:gd name="connsiteY1" fmla="*/ 0 h 657460"/>
                    <a:gd name="connsiteX2" fmla="*/ 1440160 w 1440160"/>
                    <a:gd name="connsiteY2" fmla="*/ 0 h 657460"/>
                    <a:gd name="connsiteX3" fmla="*/ 958682 w 1440160"/>
                    <a:gd name="connsiteY3" fmla="*/ 657460 h 657460"/>
                    <a:gd name="connsiteX4" fmla="*/ 0 w 1440160"/>
                    <a:gd name="connsiteY4" fmla="*/ 657460 h 657460"/>
                    <a:gd name="connsiteX0" fmla="*/ 404140 w 958682"/>
                    <a:gd name="connsiteY0" fmla="*/ 224078 h 657460"/>
                    <a:gd name="connsiteX1" fmla="*/ 0 w 958682"/>
                    <a:gd name="connsiteY1" fmla="*/ 0 h 657460"/>
                    <a:gd name="connsiteX2" fmla="*/ 958682 w 958682"/>
                    <a:gd name="connsiteY2" fmla="*/ 0 h 657460"/>
                    <a:gd name="connsiteX3" fmla="*/ 477204 w 958682"/>
                    <a:gd name="connsiteY3" fmla="*/ 657460 h 657460"/>
                    <a:gd name="connsiteX4" fmla="*/ 404140 w 958682"/>
                    <a:gd name="connsiteY4" fmla="*/ 224078 h 657460"/>
                    <a:gd name="connsiteX0" fmla="*/ 0 w 554542"/>
                    <a:gd name="connsiteY0" fmla="*/ 492593 h 925975"/>
                    <a:gd name="connsiteX1" fmla="*/ 326688 w 554542"/>
                    <a:gd name="connsiteY1" fmla="*/ 0 h 925975"/>
                    <a:gd name="connsiteX2" fmla="*/ 554542 w 554542"/>
                    <a:gd name="connsiteY2" fmla="*/ 268515 h 925975"/>
                    <a:gd name="connsiteX3" fmla="*/ 73064 w 554542"/>
                    <a:gd name="connsiteY3" fmla="*/ 925975 h 925975"/>
                    <a:gd name="connsiteX4" fmla="*/ 0 w 554542"/>
                    <a:gd name="connsiteY4" fmla="*/ 492593 h 925975"/>
                    <a:gd name="connsiteX0" fmla="*/ 0 w 554542"/>
                    <a:gd name="connsiteY0" fmla="*/ 738891 h 1172273"/>
                    <a:gd name="connsiteX1" fmla="*/ 490033 w 554542"/>
                    <a:gd name="connsiteY1" fmla="*/ 0 h 1172273"/>
                    <a:gd name="connsiteX2" fmla="*/ 554542 w 554542"/>
                    <a:gd name="connsiteY2" fmla="*/ 514813 h 1172273"/>
                    <a:gd name="connsiteX3" fmla="*/ 73064 w 554542"/>
                    <a:gd name="connsiteY3" fmla="*/ 1172273 h 1172273"/>
                    <a:gd name="connsiteX4" fmla="*/ 0 w 554542"/>
                    <a:gd name="connsiteY4" fmla="*/ 738891 h 1172273"/>
                    <a:gd name="connsiteX0" fmla="*/ 0 w 554542"/>
                    <a:gd name="connsiteY0" fmla="*/ 738891 h 1172800"/>
                    <a:gd name="connsiteX1" fmla="*/ 490033 w 554542"/>
                    <a:gd name="connsiteY1" fmla="*/ 0 h 1172800"/>
                    <a:gd name="connsiteX2" fmla="*/ 554542 w 554542"/>
                    <a:gd name="connsiteY2" fmla="*/ 514813 h 1172800"/>
                    <a:gd name="connsiteX3" fmla="*/ 129759 w 554542"/>
                    <a:gd name="connsiteY3" fmla="*/ 1172800 h 1172800"/>
                    <a:gd name="connsiteX4" fmla="*/ 0 w 554542"/>
                    <a:gd name="connsiteY4" fmla="*/ 738891 h 1172800"/>
                    <a:gd name="connsiteX0" fmla="*/ 0 w 463253"/>
                    <a:gd name="connsiteY0" fmla="*/ 727154 h 1172800"/>
                    <a:gd name="connsiteX1" fmla="*/ 398744 w 463253"/>
                    <a:gd name="connsiteY1" fmla="*/ 0 h 1172800"/>
                    <a:gd name="connsiteX2" fmla="*/ 463253 w 463253"/>
                    <a:gd name="connsiteY2" fmla="*/ 514813 h 1172800"/>
                    <a:gd name="connsiteX3" fmla="*/ 38470 w 463253"/>
                    <a:gd name="connsiteY3" fmla="*/ 1172800 h 1172800"/>
                    <a:gd name="connsiteX4" fmla="*/ 0 w 463253"/>
                    <a:gd name="connsiteY4" fmla="*/ 727154 h 1172800"/>
                    <a:gd name="connsiteX0" fmla="*/ 0 w 463253"/>
                    <a:gd name="connsiteY0" fmla="*/ 615743 h 1061389"/>
                    <a:gd name="connsiteX1" fmla="*/ 408361 w 463253"/>
                    <a:gd name="connsiteY1" fmla="*/ 0 h 1061389"/>
                    <a:gd name="connsiteX2" fmla="*/ 463253 w 463253"/>
                    <a:gd name="connsiteY2" fmla="*/ 403402 h 1061389"/>
                    <a:gd name="connsiteX3" fmla="*/ 38470 w 463253"/>
                    <a:gd name="connsiteY3" fmla="*/ 1061389 h 1061389"/>
                    <a:gd name="connsiteX4" fmla="*/ 0 w 463253"/>
                    <a:gd name="connsiteY4" fmla="*/ 615743 h 1061389"/>
                    <a:gd name="connsiteX0" fmla="*/ 0 w 463253"/>
                    <a:gd name="connsiteY0" fmla="*/ 650923 h 1096569"/>
                    <a:gd name="connsiteX1" fmla="*/ 440999 w 463253"/>
                    <a:gd name="connsiteY1" fmla="*/ 0 h 1096569"/>
                    <a:gd name="connsiteX2" fmla="*/ 463253 w 463253"/>
                    <a:gd name="connsiteY2" fmla="*/ 438582 h 1096569"/>
                    <a:gd name="connsiteX3" fmla="*/ 38470 w 463253"/>
                    <a:gd name="connsiteY3" fmla="*/ 1096569 h 1096569"/>
                    <a:gd name="connsiteX4" fmla="*/ 0 w 463253"/>
                    <a:gd name="connsiteY4" fmla="*/ 650923 h 1096569"/>
                    <a:gd name="connsiteX0" fmla="*/ 0 w 463253"/>
                    <a:gd name="connsiteY0" fmla="*/ 647739 h 1093385"/>
                    <a:gd name="connsiteX1" fmla="*/ 421369 w 463253"/>
                    <a:gd name="connsiteY1" fmla="*/ 0 h 1093385"/>
                    <a:gd name="connsiteX2" fmla="*/ 463253 w 463253"/>
                    <a:gd name="connsiteY2" fmla="*/ 435398 h 1093385"/>
                    <a:gd name="connsiteX3" fmla="*/ 38470 w 463253"/>
                    <a:gd name="connsiteY3" fmla="*/ 1093385 h 1093385"/>
                    <a:gd name="connsiteX4" fmla="*/ 0 w 463253"/>
                    <a:gd name="connsiteY4" fmla="*/ 647739 h 1093385"/>
                    <a:gd name="connsiteX0" fmla="*/ 0 w 463253"/>
                    <a:gd name="connsiteY0" fmla="*/ 647739 h 965531"/>
                    <a:gd name="connsiteX1" fmla="*/ 421369 w 463253"/>
                    <a:gd name="connsiteY1" fmla="*/ 0 h 965531"/>
                    <a:gd name="connsiteX2" fmla="*/ 463253 w 463253"/>
                    <a:gd name="connsiteY2" fmla="*/ 435398 h 965531"/>
                    <a:gd name="connsiteX3" fmla="*/ 132998 w 463253"/>
                    <a:gd name="connsiteY3" fmla="*/ 965531 h 965531"/>
                    <a:gd name="connsiteX4" fmla="*/ 0 w 463253"/>
                    <a:gd name="connsiteY4" fmla="*/ 647739 h 965531"/>
                    <a:gd name="connsiteX0" fmla="*/ 0 w 463253"/>
                    <a:gd name="connsiteY0" fmla="*/ 647739 h 1010807"/>
                    <a:gd name="connsiteX1" fmla="*/ 421369 w 463253"/>
                    <a:gd name="connsiteY1" fmla="*/ 0 h 1010807"/>
                    <a:gd name="connsiteX2" fmla="*/ 463253 w 463253"/>
                    <a:gd name="connsiteY2" fmla="*/ 435398 h 1010807"/>
                    <a:gd name="connsiteX3" fmla="*/ 109199 w 463253"/>
                    <a:gd name="connsiteY3" fmla="*/ 1010807 h 1010807"/>
                    <a:gd name="connsiteX4" fmla="*/ 0 w 463253"/>
                    <a:gd name="connsiteY4" fmla="*/ 647739 h 1010807"/>
                    <a:gd name="connsiteX0" fmla="*/ 0 w 382079"/>
                    <a:gd name="connsiteY0" fmla="*/ 601198 h 1010807"/>
                    <a:gd name="connsiteX1" fmla="*/ 340195 w 382079"/>
                    <a:gd name="connsiteY1" fmla="*/ 0 h 1010807"/>
                    <a:gd name="connsiteX2" fmla="*/ 382079 w 382079"/>
                    <a:gd name="connsiteY2" fmla="*/ 435398 h 1010807"/>
                    <a:gd name="connsiteX3" fmla="*/ 28025 w 382079"/>
                    <a:gd name="connsiteY3" fmla="*/ 1010807 h 1010807"/>
                    <a:gd name="connsiteX4" fmla="*/ 0 w 382079"/>
                    <a:gd name="connsiteY4" fmla="*/ 601198 h 1010807"/>
                    <a:gd name="connsiteX0" fmla="*/ 0 w 382079"/>
                    <a:gd name="connsiteY0" fmla="*/ 601198 h 965531"/>
                    <a:gd name="connsiteX1" fmla="*/ 340195 w 382079"/>
                    <a:gd name="connsiteY1" fmla="*/ 0 h 965531"/>
                    <a:gd name="connsiteX2" fmla="*/ 382079 w 382079"/>
                    <a:gd name="connsiteY2" fmla="*/ 435398 h 965531"/>
                    <a:gd name="connsiteX3" fmla="*/ 51824 w 382079"/>
                    <a:gd name="connsiteY3" fmla="*/ 965531 h 965531"/>
                    <a:gd name="connsiteX4" fmla="*/ 0 w 382079"/>
                    <a:gd name="connsiteY4" fmla="*/ 601198 h 965531"/>
                    <a:gd name="connsiteX0" fmla="*/ 0 w 382079"/>
                    <a:gd name="connsiteY0" fmla="*/ 601198 h 1010807"/>
                    <a:gd name="connsiteX1" fmla="*/ 340195 w 382079"/>
                    <a:gd name="connsiteY1" fmla="*/ 0 h 1010807"/>
                    <a:gd name="connsiteX2" fmla="*/ 382079 w 382079"/>
                    <a:gd name="connsiteY2" fmla="*/ 435398 h 1010807"/>
                    <a:gd name="connsiteX3" fmla="*/ 28025 w 382079"/>
                    <a:gd name="connsiteY3" fmla="*/ 1010807 h 1010807"/>
                    <a:gd name="connsiteX4" fmla="*/ 0 w 382079"/>
                    <a:gd name="connsiteY4" fmla="*/ 601198 h 1010807"/>
                    <a:gd name="connsiteX0" fmla="*/ 0 w 382079"/>
                    <a:gd name="connsiteY0" fmla="*/ 467041 h 876650"/>
                    <a:gd name="connsiteX1" fmla="*/ 344052 w 382079"/>
                    <a:gd name="connsiteY1" fmla="*/ 0 h 876650"/>
                    <a:gd name="connsiteX2" fmla="*/ 382079 w 382079"/>
                    <a:gd name="connsiteY2" fmla="*/ 301241 h 876650"/>
                    <a:gd name="connsiteX3" fmla="*/ 28025 w 382079"/>
                    <a:gd name="connsiteY3" fmla="*/ 876650 h 876650"/>
                    <a:gd name="connsiteX4" fmla="*/ 0 w 382079"/>
                    <a:gd name="connsiteY4" fmla="*/ 467041 h 876650"/>
                    <a:gd name="connsiteX0" fmla="*/ 0 w 376818"/>
                    <a:gd name="connsiteY0" fmla="*/ 551944 h 876650"/>
                    <a:gd name="connsiteX1" fmla="*/ 338791 w 376818"/>
                    <a:gd name="connsiteY1" fmla="*/ 0 h 876650"/>
                    <a:gd name="connsiteX2" fmla="*/ 376818 w 376818"/>
                    <a:gd name="connsiteY2" fmla="*/ 301241 h 876650"/>
                    <a:gd name="connsiteX3" fmla="*/ 22764 w 376818"/>
                    <a:gd name="connsiteY3" fmla="*/ 876650 h 876650"/>
                    <a:gd name="connsiteX4" fmla="*/ 0 w 376818"/>
                    <a:gd name="connsiteY4" fmla="*/ 551944 h 876650"/>
                    <a:gd name="connsiteX0" fmla="*/ 0 w 376818"/>
                    <a:gd name="connsiteY0" fmla="*/ 433377 h 758083"/>
                    <a:gd name="connsiteX1" fmla="*/ 373799 w 376818"/>
                    <a:gd name="connsiteY1" fmla="*/ 0 h 758083"/>
                    <a:gd name="connsiteX2" fmla="*/ 376818 w 376818"/>
                    <a:gd name="connsiteY2" fmla="*/ 182674 h 758083"/>
                    <a:gd name="connsiteX3" fmla="*/ 22764 w 376818"/>
                    <a:gd name="connsiteY3" fmla="*/ 758083 h 758083"/>
                    <a:gd name="connsiteX4" fmla="*/ 0 w 376818"/>
                    <a:gd name="connsiteY4" fmla="*/ 433377 h 758083"/>
                    <a:gd name="connsiteX0" fmla="*/ 0 w 368411"/>
                    <a:gd name="connsiteY0" fmla="*/ 556260 h 758083"/>
                    <a:gd name="connsiteX1" fmla="*/ 365392 w 368411"/>
                    <a:gd name="connsiteY1" fmla="*/ 0 h 758083"/>
                    <a:gd name="connsiteX2" fmla="*/ 368411 w 368411"/>
                    <a:gd name="connsiteY2" fmla="*/ 182674 h 758083"/>
                    <a:gd name="connsiteX3" fmla="*/ 14357 w 368411"/>
                    <a:gd name="connsiteY3" fmla="*/ 758083 h 758083"/>
                    <a:gd name="connsiteX4" fmla="*/ 0 w 368411"/>
                    <a:gd name="connsiteY4" fmla="*/ 556260 h 758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11" h="758083">
                      <a:moveTo>
                        <a:pt x="0" y="556260"/>
                      </a:moveTo>
                      <a:lnTo>
                        <a:pt x="365392" y="0"/>
                      </a:lnTo>
                      <a:cubicBezTo>
                        <a:pt x="366398" y="60891"/>
                        <a:pt x="367405" y="121783"/>
                        <a:pt x="368411" y="182674"/>
                      </a:cubicBezTo>
                      <a:lnTo>
                        <a:pt x="14357" y="758083"/>
                      </a:lnTo>
                      <a:lnTo>
                        <a:pt x="0" y="556260"/>
                      </a:lnTo>
                      <a:close/>
                    </a:path>
                  </a:pathLst>
                </a:cu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Text Placeholder 2"/>
                <p:cNvSpPr txBox="1">
                  <a:spLocks/>
                </p:cNvSpPr>
                <p:nvPr/>
              </p:nvSpPr>
              <p:spPr bwMode="auto">
                <a:xfrm rot="18555645">
                  <a:off x="1095537" y="2269278"/>
                  <a:ext cx="1098986" cy="503455"/>
                </a:xfrm>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200" b="1" dirty="0" smtClean="0">
                      <a:solidFill>
                        <a:schemeClr val="tx2">
                          <a:lumMod val="75000"/>
                        </a:schemeClr>
                      </a:solidFill>
                      <a:latin typeface="微软雅黑" pitchFamily="34" charset="-122"/>
                      <a:ea typeface="微软雅黑" pitchFamily="34" charset="-122"/>
                    </a:rPr>
                    <a:t> Persistence</a:t>
                  </a:r>
                </a:p>
              </p:txBody>
            </p:sp>
          </p:grpSp>
        </p:grpSp>
        <p:sp>
          <p:nvSpPr>
            <p:cNvPr id="110" name="TextBox 109"/>
            <p:cNvSpPr txBox="1"/>
            <p:nvPr/>
          </p:nvSpPr>
          <p:spPr>
            <a:xfrm>
              <a:off x="5269876" y="4358024"/>
              <a:ext cx="1159512" cy="285422"/>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Spring Data</a:t>
              </a:r>
              <a:endParaRPr lang="zh-CN" altLang="en-US" sz="1200" dirty="0">
                <a:latin typeface="微软雅黑" pitchFamily="34" charset="-122"/>
                <a:ea typeface="微软雅黑" pitchFamily="34" charset="-122"/>
              </a:endParaRPr>
            </a:p>
          </p:txBody>
        </p:sp>
        <p:sp>
          <p:nvSpPr>
            <p:cNvPr id="111" name="TextBox 110"/>
            <p:cNvSpPr txBox="1"/>
            <p:nvPr/>
          </p:nvSpPr>
          <p:spPr>
            <a:xfrm>
              <a:off x="4498116" y="4694947"/>
              <a:ext cx="1359768" cy="246221"/>
            </a:xfrm>
            <a:prstGeom prst="rect">
              <a:avLst/>
            </a:prstGeom>
            <a:noFill/>
          </p:spPr>
          <p:txBody>
            <a:bodyPr wrap="square" rtlCol="0">
              <a:spAutoFit/>
            </a:bodyPr>
            <a:lstStyle/>
            <a:p>
              <a:r>
                <a:rPr lang="en-US" altLang="zh-CN" sz="1000" dirty="0" smtClean="0">
                  <a:latin typeface="微软雅黑" pitchFamily="34" charset="-122"/>
                  <a:ea typeface="微软雅黑" pitchFamily="34" charset="-122"/>
                </a:rPr>
                <a:t>Spring Data JPA</a:t>
              </a:r>
              <a:endParaRPr lang="zh-CN" altLang="en-US" sz="1000" dirty="0">
                <a:latin typeface="微软雅黑" pitchFamily="34" charset="-122"/>
                <a:ea typeface="微软雅黑" pitchFamily="34" charset="-122"/>
              </a:endParaRPr>
            </a:p>
          </p:txBody>
        </p:sp>
        <p:sp>
          <p:nvSpPr>
            <p:cNvPr id="112" name="TextBox 111"/>
            <p:cNvSpPr txBox="1"/>
            <p:nvPr/>
          </p:nvSpPr>
          <p:spPr>
            <a:xfrm>
              <a:off x="5707432" y="4694947"/>
              <a:ext cx="2007840" cy="246221"/>
            </a:xfrm>
            <a:prstGeom prst="rect">
              <a:avLst/>
            </a:prstGeom>
            <a:noFill/>
          </p:spPr>
          <p:txBody>
            <a:bodyPr wrap="square" rtlCol="0">
              <a:spAutoFit/>
            </a:bodyPr>
            <a:lstStyle/>
            <a:p>
              <a:r>
                <a:rPr lang="en-US" altLang="zh-CN" sz="1000" dirty="0" smtClean="0">
                  <a:latin typeface="微软雅黑" pitchFamily="34" charset="-122"/>
                  <a:ea typeface="微软雅黑" pitchFamily="34" charset="-122"/>
                </a:rPr>
                <a:t>Spring Data </a:t>
              </a:r>
              <a:r>
                <a:rPr lang="en-US" altLang="zh-CN" sz="1000" dirty="0" err="1" smtClean="0">
                  <a:latin typeface="微软雅黑" pitchFamily="34" charset="-122"/>
                  <a:ea typeface="微软雅黑" pitchFamily="34" charset="-122"/>
                </a:rPr>
                <a:t>MongoDB</a:t>
              </a:r>
              <a:endParaRPr lang="zh-CN" altLang="en-US" sz="1000" dirty="0">
                <a:latin typeface="微软雅黑" pitchFamily="34" charset="-122"/>
                <a:ea typeface="微软雅黑" pitchFamily="34" charset="-122"/>
              </a:endParaRPr>
            </a:p>
          </p:txBody>
        </p:sp>
        <p:cxnSp>
          <p:nvCxnSpPr>
            <p:cNvPr id="113" name="Straight Connector 112"/>
            <p:cNvCxnSpPr/>
            <p:nvPr/>
          </p:nvCxnSpPr>
          <p:spPr>
            <a:xfrm rot="5400000">
              <a:off x="6822298" y="4464850"/>
              <a:ext cx="857256" cy="500068"/>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7287618" y="4581128"/>
              <a:ext cx="927720" cy="276999"/>
            </a:xfrm>
            <a:prstGeom prst="rect">
              <a:avLst/>
            </a:prstGeom>
            <a:noFill/>
          </p:spPr>
          <p:txBody>
            <a:bodyPr wrap="square" rtlCol="0">
              <a:spAutoFit/>
            </a:bodyPr>
            <a:lstStyle/>
            <a:p>
              <a:r>
                <a:rPr lang="en-US" altLang="zh-CN" sz="1200" dirty="0" err="1" smtClean="0">
                  <a:latin typeface="微软雅黑" pitchFamily="34" charset="-122"/>
                  <a:ea typeface="微软雅黑" pitchFamily="34" charset="-122"/>
                </a:rPr>
                <a:t>MyBatis</a:t>
              </a:r>
              <a:endParaRPr lang="zh-CN" altLang="en-US" sz="1200" dirty="0">
                <a:latin typeface="微软雅黑" pitchFamily="34" charset="-122"/>
                <a:ea typeface="微软雅黑" pitchFamily="34" charset="-122"/>
              </a:endParaRPr>
            </a:p>
          </p:txBody>
        </p:sp>
      </p:grpSp>
      <p:sp>
        <p:nvSpPr>
          <p:cNvPr id="119" name="Freeform 118"/>
          <p:cNvSpPr/>
          <p:nvPr/>
        </p:nvSpPr>
        <p:spPr>
          <a:xfrm>
            <a:off x="1781793" y="3312183"/>
            <a:ext cx="272116" cy="1872208"/>
          </a:xfrm>
          <a:custGeom>
            <a:avLst/>
            <a:gdLst>
              <a:gd name="connsiteX0" fmla="*/ 0 w 216024"/>
              <a:gd name="connsiteY0" fmla="*/ 5076564 h 5184576"/>
              <a:gd name="connsiteX1" fmla="*/ 54006 w 216024"/>
              <a:gd name="connsiteY1" fmla="*/ 5076564 h 5184576"/>
              <a:gd name="connsiteX2" fmla="*/ 54006 w 216024"/>
              <a:gd name="connsiteY2" fmla="*/ 0 h 5184576"/>
              <a:gd name="connsiteX3" fmla="*/ 162018 w 216024"/>
              <a:gd name="connsiteY3" fmla="*/ 0 h 5184576"/>
              <a:gd name="connsiteX4" fmla="*/ 162018 w 216024"/>
              <a:gd name="connsiteY4" fmla="*/ 5076564 h 5184576"/>
              <a:gd name="connsiteX5" fmla="*/ 216024 w 216024"/>
              <a:gd name="connsiteY5" fmla="*/ 5076564 h 5184576"/>
              <a:gd name="connsiteX6" fmla="*/ 108012 w 216024"/>
              <a:gd name="connsiteY6" fmla="*/ 5184576 h 5184576"/>
              <a:gd name="connsiteX7" fmla="*/ 0 w 216024"/>
              <a:gd name="connsiteY7" fmla="*/ 5076564 h 5184576"/>
              <a:gd name="connsiteX0" fmla="*/ 0 w 216024"/>
              <a:gd name="connsiteY0" fmla="*/ 5076564 h 5184576"/>
              <a:gd name="connsiteX1" fmla="*/ 54006 w 216024"/>
              <a:gd name="connsiteY1" fmla="*/ 5076564 h 5184576"/>
              <a:gd name="connsiteX2" fmla="*/ 54006 w 216024"/>
              <a:gd name="connsiteY2" fmla="*/ 0 h 5184576"/>
              <a:gd name="connsiteX3" fmla="*/ 144016 w 216024"/>
              <a:gd name="connsiteY3" fmla="*/ 0 h 5184576"/>
              <a:gd name="connsiteX4" fmla="*/ 162018 w 216024"/>
              <a:gd name="connsiteY4" fmla="*/ 5076564 h 5184576"/>
              <a:gd name="connsiteX5" fmla="*/ 216024 w 216024"/>
              <a:gd name="connsiteY5" fmla="*/ 5076564 h 5184576"/>
              <a:gd name="connsiteX6" fmla="*/ 108012 w 216024"/>
              <a:gd name="connsiteY6" fmla="*/ 5184576 h 5184576"/>
              <a:gd name="connsiteX7" fmla="*/ 0 w 216024"/>
              <a:gd name="connsiteY7" fmla="*/ 5076564 h 5184576"/>
              <a:gd name="connsiteX0" fmla="*/ 0 w 216024"/>
              <a:gd name="connsiteY0" fmla="*/ 5076564 h 5184576"/>
              <a:gd name="connsiteX1" fmla="*/ 54006 w 216024"/>
              <a:gd name="connsiteY1" fmla="*/ 5076564 h 5184576"/>
              <a:gd name="connsiteX2" fmla="*/ 54006 w 216024"/>
              <a:gd name="connsiteY2" fmla="*/ 0 h 5184576"/>
              <a:gd name="connsiteX3" fmla="*/ 144016 w 216024"/>
              <a:gd name="connsiteY3" fmla="*/ 0 h 5184576"/>
              <a:gd name="connsiteX4" fmla="*/ 162018 w 216024"/>
              <a:gd name="connsiteY4" fmla="*/ 5076564 h 5184576"/>
              <a:gd name="connsiteX5" fmla="*/ 216024 w 216024"/>
              <a:gd name="connsiteY5" fmla="*/ 5076564 h 5184576"/>
              <a:gd name="connsiteX6" fmla="*/ 108012 w 216024"/>
              <a:gd name="connsiteY6" fmla="*/ 5184576 h 5184576"/>
              <a:gd name="connsiteX7" fmla="*/ 0 w 216024"/>
              <a:gd name="connsiteY7" fmla="*/ 5076564 h 5184576"/>
              <a:gd name="connsiteX0" fmla="*/ 0 w 216024"/>
              <a:gd name="connsiteY0" fmla="*/ 5076564 h 5184576"/>
              <a:gd name="connsiteX1" fmla="*/ 54006 w 216024"/>
              <a:gd name="connsiteY1" fmla="*/ 5076564 h 5184576"/>
              <a:gd name="connsiteX2" fmla="*/ 72008 w 216024"/>
              <a:gd name="connsiteY2" fmla="*/ 0 h 5184576"/>
              <a:gd name="connsiteX3" fmla="*/ 144016 w 216024"/>
              <a:gd name="connsiteY3" fmla="*/ 0 h 5184576"/>
              <a:gd name="connsiteX4" fmla="*/ 162018 w 216024"/>
              <a:gd name="connsiteY4" fmla="*/ 5076564 h 5184576"/>
              <a:gd name="connsiteX5" fmla="*/ 216024 w 216024"/>
              <a:gd name="connsiteY5" fmla="*/ 5076564 h 5184576"/>
              <a:gd name="connsiteX6" fmla="*/ 108012 w 216024"/>
              <a:gd name="connsiteY6" fmla="*/ 5184576 h 5184576"/>
              <a:gd name="connsiteX7" fmla="*/ 0 w 216024"/>
              <a:gd name="connsiteY7" fmla="*/ 5076564 h 5184576"/>
              <a:gd name="connsiteX0" fmla="*/ 0 w 216024"/>
              <a:gd name="connsiteY0" fmla="*/ 5076564 h 5184576"/>
              <a:gd name="connsiteX1" fmla="*/ 54006 w 216024"/>
              <a:gd name="connsiteY1" fmla="*/ 5076564 h 5184576"/>
              <a:gd name="connsiteX2" fmla="*/ 72008 w 216024"/>
              <a:gd name="connsiteY2" fmla="*/ 0 h 5184576"/>
              <a:gd name="connsiteX3" fmla="*/ 72008 w 216024"/>
              <a:gd name="connsiteY3" fmla="*/ 0 h 5184576"/>
              <a:gd name="connsiteX4" fmla="*/ 162018 w 216024"/>
              <a:gd name="connsiteY4" fmla="*/ 5076564 h 5184576"/>
              <a:gd name="connsiteX5" fmla="*/ 216024 w 216024"/>
              <a:gd name="connsiteY5" fmla="*/ 5076564 h 5184576"/>
              <a:gd name="connsiteX6" fmla="*/ 108012 w 216024"/>
              <a:gd name="connsiteY6" fmla="*/ 5184576 h 5184576"/>
              <a:gd name="connsiteX7" fmla="*/ 0 w 216024"/>
              <a:gd name="connsiteY7" fmla="*/ 5076564 h 51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 h="5184576">
                <a:moveTo>
                  <a:pt x="0" y="5076564"/>
                </a:moveTo>
                <a:lnTo>
                  <a:pt x="54006" y="5076564"/>
                </a:lnTo>
                <a:cubicBezTo>
                  <a:pt x="60007" y="3384376"/>
                  <a:pt x="66007" y="1692188"/>
                  <a:pt x="72008" y="0"/>
                </a:cubicBezTo>
                <a:lnTo>
                  <a:pt x="72008" y="0"/>
                </a:lnTo>
                <a:cubicBezTo>
                  <a:pt x="78009" y="1692188"/>
                  <a:pt x="156017" y="3384376"/>
                  <a:pt x="162018" y="5076564"/>
                </a:cubicBezTo>
                <a:lnTo>
                  <a:pt x="216024" y="5076564"/>
                </a:lnTo>
                <a:lnTo>
                  <a:pt x="108012" y="5184576"/>
                </a:lnTo>
                <a:lnTo>
                  <a:pt x="0" y="5076564"/>
                </a:lnTo>
                <a:close/>
              </a:path>
            </a:pathLst>
          </a:cu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5688632"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持久层框架概览</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616480" y="387601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6073908" y="425000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196752"/>
            <a:ext cx="7894660" cy="115212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sp>
        <p:nvSpPr>
          <p:cNvPr id="27" name="Text Placeholder 2"/>
          <p:cNvSpPr txBox="1">
            <a:spLocks/>
          </p:cNvSpPr>
          <p:nvPr/>
        </p:nvSpPr>
        <p:spPr bwMode="auto">
          <a:xfrm>
            <a:off x="1472464" y="4812116"/>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sp>
        <p:nvSpPr>
          <p:cNvPr id="28" name="Rectangle 27"/>
          <p:cNvSpPr/>
          <p:nvPr/>
        </p:nvSpPr>
        <p:spPr>
          <a:xfrm>
            <a:off x="755576" y="1844824"/>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MyBatis</a:t>
            </a:r>
            <a:endParaRPr lang="zh-CN" altLang="en-US" dirty="0"/>
          </a:p>
        </p:txBody>
      </p:sp>
      <p:sp>
        <p:nvSpPr>
          <p:cNvPr id="29" name="Rectangle 28"/>
          <p:cNvSpPr/>
          <p:nvPr/>
        </p:nvSpPr>
        <p:spPr>
          <a:xfrm>
            <a:off x="2699792" y="184482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Hibernate</a:t>
            </a:r>
            <a:endParaRPr lang="zh-CN" altLang="en-US" dirty="0"/>
          </a:p>
        </p:txBody>
      </p:sp>
      <p:sp>
        <p:nvSpPr>
          <p:cNvPr id="30" name="Rectangle 29"/>
          <p:cNvSpPr/>
          <p:nvPr/>
        </p:nvSpPr>
        <p:spPr>
          <a:xfrm>
            <a:off x="5868144" y="184482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Spring Data</a:t>
            </a:r>
            <a:endParaRPr lang="zh-CN" altLang="en-US" dirty="0"/>
          </a:p>
        </p:txBody>
      </p:sp>
      <p:sp>
        <p:nvSpPr>
          <p:cNvPr id="31" name="Oval 30"/>
          <p:cNvSpPr/>
          <p:nvPr/>
        </p:nvSpPr>
        <p:spPr>
          <a:xfrm>
            <a:off x="2627784" y="2708920"/>
            <a:ext cx="151216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JPA ORM</a:t>
            </a:r>
            <a:endParaRPr lang="zh-CN" altLang="en-US" dirty="0"/>
          </a:p>
        </p:txBody>
      </p:sp>
      <p:sp>
        <p:nvSpPr>
          <p:cNvPr id="32" name="Can 31"/>
          <p:cNvSpPr/>
          <p:nvPr/>
        </p:nvSpPr>
        <p:spPr>
          <a:xfrm>
            <a:off x="1547664" y="4077072"/>
            <a:ext cx="1584176" cy="7920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关系数据库</a:t>
            </a:r>
            <a:endParaRPr lang="zh-CN" altLang="en-US" dirty="0"/>
          </a:p>
        </p:txBody>
      </p:sp>
      <p:sp>
        <p:nvSpPr>
          <p:cNvPr id="33" name="Can 32"/>
          <p:cNvSpPr/>
          <p:nvPr/>
        </p:nvSpPr>
        <p:spPr>
          <a:xfrm>
            <a:off x="6876256" y="3933056"/>
            <a:ext cx="1584176"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NoSQL</a:t>
            </a:r>
            <a:endParaRPr lang="zh-CN" altLang="en-US" dirty="0"/>
          </a:p>
        </p:txBody>
      </p:sp>
      <p:sp>
        <p:nvSpPr>
          <p:cNvPr id="34" name="Rectangle 33"/>
          <p:cNvSpPr/>
          <p:nvPr/>
        </p:nvSpPr>
        <p:spPr>
          <a:xfrm>
            <a:off x="4572000" y="292494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Spring Data JPA</a:t>
            </a:r>
            <a:endParaRPr lang="zh-CN" altLang="en-US" dirty="0"/>
          </a:p>
        </p:txBody>
      </p:sp>
      <p:sp>
        <p:nvSpPr>
          <p:cNvPr id="35" name="Rectangle 34"/>
          <p:cNvSpPr/>
          <p:nvPr/>
        </p:nvSpPr>
        <p:spPr>
          <a:xfrm>
            <a:off x="6444208" y="2924944"/>
            <a:ext cx="24482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Spring Data </a:t>
            </a:r>
            <a:r>
              <a:rPr lang="en-US" altLang="zh-CN" dirty="0" err="1" smtClean="0"/>
              <a:t>MongoDB</a:t>
            </a:r>
            <a:endParaRPr lang="zh-CN" altLang="en-US" dirty="0"/>
          </a:p>
        </p:txBody>
      </p:sp>
      <p:sp>
        <p:nvSpPr>
          <p:cNvPr id="36" name="Oval 35"/>
          <p:cNvSpPr/>
          <p:nvPr/>
        </p:nvSpPr>
        <p:spPr>
          <a:xfrm>
            <a:off x="611560" y="2708920"/>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SQL </a:t>
            </a:r>
            <a:r>
              <a:rPr lang="en-US" altLang="zh-CN" dirty="0" err="1" smtClean="0"/>
              <a:t>Mapper</a:t>
            </a:r>
            <a:endParaRPr lang="zh-CN" altLang="en-US" dirty="0" smtClean="0"/>
          </a:p>
        </p:txBody>
      </p:sp>
      <p:cxnSp>
        <p:nvCxnSpPr>
          <p:cNvPr id="37" name="Straight Arrow Connector 36"/>
          <p:cNvCxnSpPr>
            <a:stCxn id="36" idx="4"/>
            <a:endCxn id="32" idx="1"/>
          </p:cNvCxnSpPr>
          <p:nvPr/>
        </p:nvCxnSpPr>
        <p:spPr>
          <a:xfrm>
            <a:off x="1475656" y="3501008"/>
            <a:ext cx="8640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4"/>
            <a:endCxn id="32" idx="1"/>
          </p:cNvCxnSpPr>
          <p:nvPr/>
        </p:nvCxnSpPr>
        <p:spPr>
          <a:xfrm flipH="1">
            <a:off x="2339752" y="3501008"/>
            <a:ext cx="10441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2"/>
            <a:endCxn id="33" idx="1"/>
          </p:cNvCxnSpPr>
          <p:nvPr/>
        </p:nvCxnSpPr>
        <p:spPr>
          <a:xfrm>
            <a:off x="7668344" y="328498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0" idx="2"/>
            <a:endCxn id="34" idx="0"/>
          </p:cNvCxnSpPr>
          <p:nvPr/>
        </p:nvCxnSpPr>
        <p:spPr>
          <a:xfrm rot="5400000">
            <a:off x="5616116" y="1988840"/>
            <a:ext cx="720080" cy="11521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0" idx="2"/>
            <a:endCxn id="35" idx="0"/>
          </p:cNvCxnSpPr>
          <p:nvPr/>
        </p:nvCxnSpPr>
        <p:spPr>
          <a:xfrm rot="16200000" flipH="1">
            <a:off x="6750242" y="2006842"/>
            <a:ext cx="720080" cy="11161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1"/>
            <a:endCxn id="31" idx="6"/>
          </p:cNvCxnSpPr>
          <p:nvPr/>
        </p:nvCxnSpPr>
        <p:spPr>
          <a:xfrm flipH="1">
            <a:off x="4139952" y="310496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2"/>
            <a:endCxn id="31" idx="0"/>
          </p:cNvCxnSpPr>
          <p:nvPr/>
        </p:nvCxnSpPr>
        <p:spPr>
          <a:xfrm>
            <a:off x="3383868" y="220486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2"/>
            <a:endCxn id="36" idx="0"/>
          </p:cNvCxnSpPr>
          <p:nvPr/>
        </p:nvCxnSpPr>
        <p:spPr>
          <a:xfrm>
            <a:off x="1475656" y="220486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1960" y="1916832"/>
            <a:ext cx="576064" cy="369332"/>
          </a:xfrm>
          <a:prstGeom prst="rect">
            <a:avLst/>
          </a:prstGeom>
          <a:noFill/>
        </p:spPr>
        <p:txBody>
          <a:bodyPr wrap="square" rtlCol="0">
            <a:spAutoFit/>
          </a:bodyPr>
          <a:lstStyle/>
          <a:p>
            <a:r>
              <a:rPr lang="en-US" altLang="zh-CN" dirty="0" smtClean="0"/>
              <a:t>…</a:t>
            </a:r>
            <a:endParaRPr lang="zh-CN" altLang="en-US" dirty="0"/>
          </a:p>
        </p:txBody>
      </p:sp>
      <p:sp>
        <p:nvSpPr>
          <p:cNvPr id="53" name="TextBox 52"/>
          <p:cNvSpPr txBox="1"/>
          <p:nvPr/>
        </p:nvSpPr>
        <p:spPr>
          <a:xfrm>
            <a:off x="6372200" y="2492896"/>
            <a:ext cx="432048"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微软雅黑" pitchFamily="34" charset="-122"/>
                <a:ea typeface="微软雅黑" pitchFamily="34" charset="-122"/>
              </a:rPr>
              <a:t>JPA</a:t>
            </a:r>
            <a:r>
              <a:rPr lang="zh-CN" altLang="en-US" sz="3200" dirty="0" smtClean="0">
                <a:solidFill>
                  <a:srgbClr val="003399"/>
                </a:solidFill>
                <a:latin typeface="微软雅黑" pitchFamily="34" charset="-122"/>
                <a:ea typeface="微软雅黑" pitchFamily="34" charset="-122"/>
              </a:rPr>
              <a:t>概述</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124744"/>
            <a:ext cx="7894660" cy="4789766"/>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a:defRPr/>
            </a:pPr>
            <a:r>
              <a:rPr lang="en-US" altLang="zh-CN" b="1" dirty="0" smtClean="0">
                <a:latin typeface="+mn-ea"/>
              </a:rPr>
              <a:t>JPA</a:t>
            </a:r>
          </a:p>
          <a:p>
            <a:pPr marL="0" lvl="1">
              <a:defRPr/>
            </a:pPr>
            <a:r>
              <a:rPr lang="en-US" altLang="zh-CN" dirty="0" smtClean="0"/>
              <a:t>          Java Persistence API</a:t>
            </a:r>
            <a:r>
              <a:rPr lang="zh-CN" altLang="en-US" dirty="0" smtClean="0"/>
              <a:t>，</a:t>
            </a:r>
            <a:r>
              <a:rPr lang="zh-CN" altLang="zh-CN" dirty="0" smtClean="0"/>
              <a:t>用于对象持久化的</a:t>
            </a:r>
            <a:r>
              <a:rPr lang="en-US" altLang="zh-CN" dirty="0" smtClean="0"/>
              <a:t>API</a:t>
            </a:r>
            <a:r>
              <a:rPr lang="zh-CN" altLang="en-US" dirty="0" smtClean="0"/>
              <a:t>。</a:t>
            </a:r>
            <a:r>
              <a:rPr lang="zh-CN" altLang="zh-CN" dirty="0" smtClean="0"/>
              <a:t>是</a:t>
            </a:r>
            <a:r>
              <a:rPr lang="en-US" altLang="zh-CN" dirty="0" smtClean="0"/>
              <a:t>Java EE 5.0 </a:t>
            </a:r>
            <a:r>
              <a:rPr lang="zh-CN" altLang="zh-CN" dirty="0" smtClean="0"/>
              <a:t>平台标准的</a:t>
            </a:r>
            <a:r>
              <a:rPr lang="en-US" altLang="zh-CN" dirty="0" smtClean="0"/>
              <a:t> ORM </a:t>
            </a:r>
            <a:r>
              <a:rPr lang="zh-CN" altLang="zh-CN" dirty="0" smtClean="0"/>
              <a:t>规范，使得应用程序以统一的方式访问持久层</a:t>
            </a:r>
            <a:r>
              <a:rPr lang="zh-CN" altLang="en-US" dirty="0" smtClean="0"/>
              <a:t>。</a:t>
            </a:r>
            <a:r>
              <a:rPr lang="zh-CN" altLang="zh-CN" dirty="0" smtClean="0"/>
              <a:t>通</a:t>
            </a:r>
            <a:r>
              <a:rPr lang="zh-CN" altLang="zh-CN" dirty="0" smtClean="0"/>
              <a:t>过</a:t>
            </a:r>
            <a:r>
              <a:rPr lang="en-US" altLang="zh-CN" dirty="0" smtClean="0"/>
              <a:t> JDK 5.0 </a:t>
            </a:r>
            <a:r>
              <a:rPr lang="zh-CN" altLang="zh-CN" dirty="0" smtClean="0"/>
              <a:t>注解或</a:t>
            </a:r>
            <a:r>
              <a:rPr lang="en-US" altLang="zh-CN" dirty="0" smtClean="0"/>
              <a:t> XML </a:t>
            </a:r>
            <a:r>
              <a:rPr lang="zh-CN" altLang="zh-CN" dirty="0" smtClean="0"/>
              <a:t>描述对象－关系表的映射关系，并将运行期的实体对象持久化到数据库中</a:t>
            </a:r>
            <a:r>
              <a:rPr lang="zh-CN" altLang="en-US" dirty="0" smtClean="0"/>
              <a:t>。</a:t>
            </a:r>
            <a:endParaRPr lang="en-US" altLang="zh-CN" dirty="0" smtClean="0"/>
          </a:p>
          <a:p>
            <a:pPr marL="0" lvl="1">
              <a:buFont typeface="Arial" pitchFamily="34" charset="0"/>
              <a:buChar char="•"/>
              <a:defRPr/>
            </a:pPr>
            <a:endParaRPr lang="en-US" altLang="zh-CN" dirty="0" smtClean="0"/>
          </a:p>
          <a:p>
            <a:pPr lvl="1">
              <a:buFont typeface="Arial" pitchFamily="34" charset="0"/>
              <a:buChar char="•"/>
            </a:pPr>
            <a:r>
              <a:rPr lang="zh-CN" altLang="zh-CN" dirty="0" smtClean="0"/>
              <a:t>简化现有</a:t>
            </a:r>
            <a:r>
              <a:rPr lang="en-US" altLang="zh-CN" dirty="0" smtClean="0"/>
              <a:t>Java EE</a:t>
            </a:r>
            <a:r>
              <a:rPr lang="zh-CN" altLang="zh-CN" dirty="0" smtClean="0"/>
              <a:t>和</a:t>
            </a:r>
            <a:r>
              <a:rPr lang="en-US" altLang="zh-CN" dirty="0" smtClean="0"/>
              <a:t> Java SE</a:t>
            </a:r>
            <a:r>
              <a:rPr lang="zh-CN" altLang="zh-CN" dirty="0" smtClean="0"/>
              <a:t>应用的对象持久化的开发工作</a:t>
            </a:r>
            <a:r>
              <a:rPr lang="zh-CN" altLang="en-US" dirty="0" smtClean="0"/>
              <a:t>：和实体</a:t>
            </a:r>
            <a:r>
              <a:rPr lang="en-US" altLang="zh-CN" dirty="0" smtClean="0"/>
              <a:t>Bean</a:t>
            </a:r>
            <a:r>
              <a:rPr lang="zh-CN" altLang="en-US" dirty="0" smtClean="0"/>
              <a:t>相比，</a:t>
            </a:r>
            <a:r>
              <a:rPr lang="zh-CN" altLang="zh-CN" dirty="0" smtClean="0"/>
              <a:t>不需要配置文件</a:t>
            </a:r>
            <a:r>
              <a:rPr lang="zh-CN" altLang="en-US" dirty="0" smtClean="0"/>
              <a:t>，</a:t>
            </a:r>
            <a:r>
              <a:rPr lang="zh-CN" altLang="zh-CN" dirty="0" smtClean="0"/>
              <a:t>提供了更好的开发体验</a:t>
            </a:r>
            <a:r>
              <a:rPr lang="zh-CN" altLang="en-US" dirty="0" smtClean="0"/>
              <a:t>。</a:t>
            </a:r>
            <a:endParaRPr lang="en-US" altLang="zh-CN" dirty="0" smtClean="0"/>
          </a:p>
          <a:p>
            <a:pPr lvl="1"/>
            <a:endParaRPr lang="en-US" altLang="zh-CN" dirty="0" smtClean="0"/>
          </a:p>
          <a:p>
            <a:pPr lvl="1">
              <a:buFont typeface="Arial" pitchFamily="34" charset="0"/>
              <a:buChar char="•"/>
            </a:pPr>
            <a:r>
              <a:rPr lang="en-US" altLang="zh-CN" dirty="0" smtClean="0"/>
              <a:t>Sun</a:t>
            </a:r>
            <a:r>
              <a:rPr lang="zh-CN" altLang="zh-CN" dirty="0" smtClean="0"/>
              <a:t>希望整合</a:t>
            </a:r>
            <a:r>
              <a:rPr lang="en-US" altLang="zh-CN" dirty="0" smtClean="0"/>
              <a:t>ORM</a:t>
            </a:r>
            <a:r>
              <a:rPr lang="zh-CN" altLang="zh-CN" dirty="0" smtClean="0"/>
              <a:t>技术，统一各种</a:t>
            </a:r>
            <a:r>
              <a:rPr lang="en-US" altLang="zh-CN" dirty="0" smtClean="0"/>
              <a:t>ORM</a:t>
            </a:r>
            <a:r>
              <a:rPr lang="zh-CN" altLang="zh-CN" dirty="0" smtClean="0"/>
              <a:t>框架的规范</a:t>
            </a:r>
            <a:r>
              <a:rPr lang="zh-CN" altLang="en-US" dirty="0" smtClean="0"/>
              <a:t>，</a:t>
            </a:r>
            <a:r>
              <a:rPr lang="en-US" altLang="zh-CN" dirty="0" smtClean="0"/>
              <a:t>(</a:t>
            </a:r>
            <a:r>
              <a:rPr lang="zh-CN" altLang="zh-CN" dirty="0" smtClean="0"/>
              <a:t>目前</a:t>
            </a:r>
            <a:r>
              <a:rPr lang="en-US" altLang="zh-CN" dirty="0" smtClean="0"/>
              <a:t>Hibernate </a:t>
            </a:r>
            <a:r>
              <a:rPr lang="zh-CN" altLang="zh-CN" dirty="0" smtClean="0"/>
              <a:t>、</a:t>
            </a:r>
            <a:r>
              <a:rPr lang="en-US" altLang="zh-CN" dirty="0" err="1" smtClean="0"/>
              <a:t>TopLink</a:t>
            </a:r>
            <a:r>
              <a:rPr lang="en-US" altLang="zh-CN" dirty="0" smtClean="0"/>
              <a:t> </a:t>
            </a:r>
            <a:r>
              <a:rPr lang="zh-CN" altLang="zh-CN" dirty="0" smtClean="0"/>
              <a:t>以及</a:t>
            </a:r>
            <a:r>
              <a:rPr lang="en-US" altLang="zh-CN" dirty="0" err="1" smtClean="0"/>
              <a:t>OpenJpa</a:t>
            </a:r>
            <a:r>
              <a:rPr lang="zh-CN" altLang="zh-CN" dirty="0" smtClean="0"/>
              <a:t>都提供了</a:t>
            </a:r>
            <a:r>
              <a:rPr lang="en-US" altLang="zh-CN" dirty="0" smtClean="0"/>
              <a:t>JPA</a:t>
            </a:r>
            <a:r>
              <a:rPr lang="zh-CN" altLang="zh-CN" dirty="0" smtClean="0"/>
              <a:t>的实现</a:t>
            </a:r>
            <a:r>
              <a:rPr lang="en-US" altLang="zh-CN" dirty="0" smtClean="0"/>
              <a:t>)</a:t>
            </a:r>
            <a:r>
              <a:rPr lang="zh-CN" altLang="en-US" dirty="0" smtClean="0"/>
              <a:t>。</a:t>
            </a:r>
            <a:endParaRPr lang="en-US" altLang="zh-CN" dirty="0" smtClean="0"/>
          </a:p>
          <a:p>
            <a:pPr marL="0" lvl="1">
              <a:defRPr/>
            </a:pPr>
            <a:endParaRPr lang="zh-CN" altLang="en-US" dirty="0" smtClean="0"/>
          </a:p>
          <a:p>
            <a:pPr lvl="0">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zh-CN" altLang="en-US" sz="3200" dirty="0" smtClean="0">
                <a:solidFill>
                  <a:srgbClr val="003399"/>
                </a:solidFill>
                <a:latin typeface="Arial Unicode MS" pitchFamily="34" charset="-122"/>
                <a:ea typeface="微软雅黑" pitchFamily="34" charset="-122"/>
                <a:sym typeface="Helvetica Neue" charset="0"/>
              </a:rPr>
              <a:t>使用</a:t>
            </a:r>
            <a:r>
              <a:rPr lang="en-US" altLang="zh-CN" sz="3200" dirty="0" smtClean="0">
                <a:solidFill>
                  <a:srgbClr val="003399"/>
                </a:solidFill>
                <a:latin typeface="Arial Unicode MS" pitchFamily="34" charset="-122"/>
                <a:ea typeface="微软雅黑" pitchFamily="34" charset="-122"/>
                <a:sym typeface="Helvetica Neue" charset="0"/>
              </a:rPr>
              <a:t>JPA</a:t>
            </a:r>
            <a:r>
              <a:rPr lang="zh-CN" altLang="en-US" sz="3200" dirty="0" smtClean="0">
                <a:solidFill>
                  <a:srgbClr val="003399"/>
                </a:solidFill>
                <a:latin typeface="Arial Unicode MS" pitchFamily="34" charset="-122"/>
                <a:ea typeface="微软雅黑" pitchFamily="34" charset="-122"/>
                <a:sym typeface="Helvetica Neue" charset="0"/>
              </a:rPr>
              <a:t>持久化对象的步骤</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556792"/>
            <a:ext cx="7894660" cy="435771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p:txBody>
      </p:sp>
      <p:sp>
        <p:nvSpPr>
          <p:cNvPr id="9" name="Text Placeholder 2"/>
          <p:cNvSpPr txBox="1">
            <a:spLocks/>
          </p:cNvSpPr>
          <p:nvPr/>
        </p:nvSpPr>
        <p:spPr bwMode="auto">
          <a:xfrm>
            <a:off x="611560" y="836712"/>
            <a:ext cx="7894660" cy="216024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a:p>
            <a:pPr lvl="0">
              <a:defRPr/>
            </a:pPr>
            <a:endParaRPr lang="en-US" altLang="zh-CN"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pic>
        <p:nvPicPr>
          <p:cNvPr id="10" name="Picture 2"/>
          <p:cNvPicPr>
            <a:picLocks noChangeAspect="1" noChangeArrowheads="1"/>
          </p:cNvPicPr>
          <p:nvPr/>
        </p:nvPicPr>
        <p:blipFill>
          <a:blip r:embed="rId4" cstate="print"/>
          <a:srcRect/>
          <a:stretch>
            <a:fillRect/>
          </a:stretch>
        </p:blipFill>
        <p:spPr bwMode="auto">
          <a:xfrm>
            <a:off x="1043608" y="1196752"/>
            <a:ext cx="7232108"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en-US" altLang="zh-CN" sz="3200" dirty="0" smtClean="0">
                <a:solidFill>
                  <a:srgbClr val="003399"/>
                </a:solidFill>
                <a:latin typeface="Arial Unicode MS" pitchFamily="34" charset="-122"/>
                <a:ea typeface="微软雅黑" pitchFamily="34" charset="-122"/>
                <a:sym typeface="Helvetica Neue" charset="0"/>
              </a:rPr>
              <a:t>Spring </a:t>
            </a:r>
            <a:r>
              <a:rPr lang="en-US" altLang="zh-CN" sz="3200" dirty="0" smtClean="0">
                <a:solidFill>
                  <a:srgbClr val="003399"/>
                </a:solidFill>
                <a:latin typeface="Arial Unicode MS" pitchFamily="34" charset="-122"/>
                <a:ea typeface="微软雅黑" pitchFamily="34" charset="-122"/>
                <a:sym typeface="Helvetica Neue" charset="0"/>
              </a:rPr>
              <a:t>Data JPA</a:t>
            </a:r>
            <a:endParaRPr lang="en-US" altLang="zh-CN" sz="1600" dirty="0">
              <a:solidFill>
                <a:srgbClr val="004086"/>
              </a:solidFill>
              <a:latin typeface="Arial Unicode MS" pitchFamily="34" charset="-122"/>
              <a:ea typeface="Arial Unicode MS" pitchFamily="34" charset="-122"/>
              <a:cs typeface="Arial Unicode MS" pitchFamily="34" charset="-122"/>
              <a:sym typeface="Helvetica Neue" charset="0"/>
            </a:endParaRPr>
          </a:p>
        </p:txBody>
      </p:sp>
      <p:sp>
        <p:nvSpPr>
          <p:cNvPr id="14" name="Text Placeholder 2"/>
          <p:cNvSpPr txBox="1">
            <a:spLocks/>
          </p:cNvSpPr>
          <p:nvPr/>
        </p:nvSpPr>
        <p:spPr bwMode="auto">
          <a:xfrm>
            <a:off x="1400456" y="4956132"/>
            <a:ext cx="1875399" cy="500049"/>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r>
              <a:rPr lang="en-US" altLang="zh-CN" sz="1600" b="1" dirty="0" smtClean="0">
                <a:solidFill>
                  <a:schemeClr val="bg1"/>
                </a:solidFill>
                <a:latin typeface="微软雅黑" pitchFamily="34" charset="-122"/>
                <a:ea typeface="微软雅黑" pitchFamily="34" charset="-122"/>
              </a:rPr>
              <a:t>Service Layer</a:t>
            </a: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6" name="Text Placeholder 2"/>
          <p:cNvSpPr txBox="1">
            <a:spLocks/>
          </p:cNvSpPr>
          <p:nvPr/>
        </p:nvSpPr>
        <p:spPr bwMode="auto">
          <a:xfrm>
            <a:off x="611560" y="1556792"/>
            <a:ext cx="7894660" cy="435771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lvl="0">
              <a:defRPr/>
            </a:pPr>
            <a:endParaRPr lang="en-US" altLang="zh-CN" dirty="0" smtClean="0"/>
          </a:p>
        </p:txBody>
      </p:sp>
      <p:sp>
        <p:nvSpPr>
          <p:cNvPr id="9" name="Text Placeholder 2"/>
          <p:cNvSpPr txBox="1">
            <a:spLocks/>
          </p:cNvSpPr>
          <p:nvPr/>
        </p:nvSpPr>
        <p:spPr bwMode="auto">
          <a:xfrm>
            <a:off x="179512" y="836712"/>
            <a:ext cx="8784976" cy="79208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r>
              <a:rPr lang="en-US" altLang="zh-CN" sz="1600" dirty="0" smtClean="0"/>
              <a:t>          Spring </a:t>
            </a:r>
            <a:r>
              <a:rPr lang="en-US" altLang="zh-CN" sz="1600" dirty="0" smtClean="0"/>
              <a:t>Data </a:t>
            </a:r>
            <a:r>
              <a:rPr lang="zh-CN" altLang="en-US" sz="1600" dirty="0" smtClean="0"/>
              <a:t>作为</a:t>
            </a:r>
            <a:r>
              <a:rPr lang="en-US" altLang="zh-CN" sz="1600" dirty="0" err="1" smtClean="0"/>
              <a:t>SpringSource</a:t>
            </a:r>
            <a:r>
              <a:rPr lang="zh-CN" altLang="en-US" sz="1600" dirty="0" smtClean="0"/>
              <a:t>的其中一个父项目， 旨在统一和简化对各类型持久化存储， 而不拘泥于是关系型数据库还是</a:t>
            </a:r>
            <a:r>
              <a:rPr lang="en-US" altLang="zh-CN" sz="1600" dirty="0" err="1" smtClean="0"/>
              <a:t>NoSQL</a:t>
            </a:r>
            <a:r>
              <a:rPr lang="en-US" altLang="zh-CN" sz="1600" dirty="0" smtClean="0"/>
              <a:t> </a:t>
            </a:r>
            <a:r>
              <a:rPr lang="zh-CN" altLang="en-US" sz="1600" dirty="0" smtClean="0"/>
              <a:t>数据存储。</a:t>
            </a:r>
            <a:endParaRPr lang="en-US" altLang="zh-CN" sz="1600" dirty="0" smtClean="0"/>
          </a:p>
          <a:p>
            <a:endParaRPr lang="en-US" altLang="zh-CN" sz="1600" dirty="0" smtClean="0"/>
          </a:p>
          <a:p>
            <a:endParaRPr lang="zh-CN" altLang="en-US" dirty="0" smtClean="0"/>
          </a:p>
          <a:p>
            <a:pPr>
              <a:defRPr/>
            </a:pPr>
            <a:endParaRPr lang="en-US" altLang="zh-CN" dirty="0" smtClean="0"/>
          </a:p>
          <a:p>
            <a:pPr lvl="0">
              <a:defRPr/>
            </a:pPr>
            <a:endParaRPr lang="en-US" altLang="zh-CN" dirty="0" smtClean="0"/>
          </a:p>
          <a:p>
            <a:pPr>
              <a:defRPr/>
            </a:pPr>
            <a:endParaRPr lang="zh-CN" altLang="en-US" b="1" dirty="0" smtClean="0"/>
          </a:p>
          <a:p>
            <a:pPr lvl="0">
              <a:defRPr/>
            </a:pPr>
            <a:endParaRPr lang="en-US" altLang="zh-CN" dirty="0" smtClean="0"/>
          </a:p>
        </p:txBody>
      </p:sp>
      <p:pic>
        <p:nvPicPr>
          <p:cNvPr id="11" name="Picture 2" descr="http://cdn1.infoqstatic.com/resource/articles/spring-data-intro/zh/resources/1.jpg"/>
          <p:cNvPicPr>
            <a:picLocks noChangeAspect="1" noChangeArrowheads="1"/>
          </p:cNvPicPr>
          <p:nvPr/>
        </p:nvPicPr>
        <p:blipFill>
          <a:blip r:embed="rId4" cstate="print"/>
          <a:srcRect/>
          <a:stretch>
            <a:fillRect/>
          </a:stretch>
        </p:blipFill>
        <p:spPr bwMode="auto">
          <a:xfrm>
            <a:off x="971600" y="1772816"/>
            <a:ext cx="5516148" cy="4104456"/>
          </a:xfrm>
          <a:prstGeom prst="rect">
            <a:avLst/>
          </a:prstGeom>
          <a:noFill/>
        </p:spPr>
      </p:pic>
      <p:sp>
        <p:nvSpPr>
          <p:cNvPr id="10" name="Rectangle 9"/>
          <p:cNvSpPr/>
          <p:nvPr/>
        </p:nvSpPr>
        <p:spPr>
          <a:xfrm>
            <a:off x="827584" y="1700808"/>
            <a:ext cx="1512168" cy="42484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77" descr="ppt页面-3.2.jpg"/>
          <p:cNvPicPr>
            <a:picLocks noGrp="1" noChangeAspect="1"/>
          </p:cNvPicPr>
          <p:nvPr>
            <p:ph idx="1"/>
          </p:nvPr>
        </p:nvPicPr>
        <p:blipFill>
          <a:blip r:embed="rId3" cstate="print"/>
          <a:stretch>
            <a:fillRect/>
          </a:stretch>
        </p:blipFill>
        <p:spPr>
          <a:xfrm>
            <a:off x="0" y="0"/>
            <a:ext cx="9144000" cy="6858000"/>
          </a:xfrm>
        </p:spPr>
      </p:pic>
      <p:sp>
        <p:nvSpPr>
          <p:cNvPr id="2" name="Title 1"/>
          <p:cNvSpPr>
            <a:spLocks noGrp="1"/>
          </p:cNvSpPr>
          <p:nvPr>
            <p:ph type="title"/>
          </p:nvPr>
        </p:nvSpPr>
        <p:spPr>
          <a:xfrm>
            <a:off x="1259632" y="0"/>
            <a:ext cx="6071616" cy="642919"/>
          </a:xfrm>
        </p:spPr>
        <p:txBody>
          <a:bodyPr>
            <a:noAutofit/>
          </a:bodyPr>
          <a:lstStyle/>
          <a:p>
            <a:pPr marL="39688"/>
            <a:r>
              <a:rPr lang="zh-CN" altLang="en-US" sz="3200" dirty="0" smtClean="0">
                <a:solidFill>
                  <a:srgbClr val="003399"/>
                </a:solidFill>
                <a:latin typeface="微软雅黑" pitchFamily="34" charset="-122"/>
                <a:ea typeface="微软雅黑" pitchFamily="34" charset="-122"/>
              </a:rPr>
              <a:t>标准化示例代码</a:t>
            </a:r>
            <a:endParaRPr lang="en-US" altLang="zh-CN" sz="1600" dirty="0">
              <a:solidFill>
                <a:srgbClr val="003399"/>
              </a:solidFill>
              <a:latin typeface="微软雅黑" pitchFamily="34" charset="-122"/>
              <a:ea typeface="微软雅黑" pitchFamily="34" charset="-122"/>
              <a:sym typeface="Helvetica Neue" charset="0"/>
            </a:endParaRPr>
          </a:p>
        </p:txBody>
      </p:sp>
      <p:cxnSp>
        <p:nvCxnSpPr>
          <p:cNvPr id="107" name="Straight Connector 106"/>
          <p:cNvCxnSpPr/>
          <p:nvPr/>
        </p:nvCxnSpPr>
        <p:spPr>
          <a:xfrm flipH="1">
            <a:off x="5857884" y="5330120"/>
            <a:ext cx="792088" cy="864096"/>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2"/>
          <p:cNvSpPr txBox="1">
            <a:spLocks/>
          </p:cNvSpPr>
          <p:nvPr/>
        </p:nvSpPr>
        <p:spPr bwMode="auto">
          <a:xfrm>
            <a:off x="539552" y="1412776"/>
            <a:ext cx="7056784" cy="4680520"/>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pPr>
              <a:buFont typeface="Arial" pitchFamily="34" charset="0"/>
              <a:buChar char="•"/>
            </a:pPr>
            <a:r>
              <a:rPr lang="en-US" dirty="0" smtClean="0"/>
              <a:t> Domain Object</a:t>
            </a:r>
          </a:p>
          <a:p>
            <a:r>
              <a:rPr lang="en-US" sz="1400" dirty="0" smtClean="0"/>
              <a:t>@Entity</a:t>
            </a:r>
          </a:p>
          <a:p>
            <a:r>
              <a:rPr lang="en-US" sz="1400" dirty="0" smtClean="0"/>
              <a:t>@Table(name = "USER")</a:t>
            </a:r>
          </a:p>
          <a:p>
            <a:r>
              <a:rPr lang="en-US" sz="1400" b="1" dirty="0" smtClean="0"/>
              <a:t>public class User implements </a:t>
            </a:r>
            <a:r>
              <a:rPr lang="en-US" sz="1400" b="1" dirty="0" err="1" smtClean="0"/>
              <a:t>Serializable</a:t>
            </a:r>
            <a:r>
              <a:rPr lang="en-US" sz="1400" b="1" dirty="0" smtClean="0"/>
              <a:t> {</a:t>
            </a:r>
          </a:p>
          <a:p>
            <a:endParaRPr lang="en-US" sz="1400" dirty="0" smtClean="0"/>
          </a:p>
          <a:p>
            <a:r>
              <a:rPr lang="en-US" sz="1400" dirty="0" smtClean="0"/>
              <a:t>    @Id</a:t>
            </a:r>
          </a:p>
          <a:p>
            <a:r>
              <a:rPr lang="en-US" sz="1400" dirty="0" smtClean="0"/>
              <a:t>    @Column(name = "USER_ID")</a:t>
            </a:r>
          </a:p>
          <a:p>
            <a:r>
              <a:rPr lang="en-US" sz="1400" dirty="0" smtClean="0"/>
              <a:t>    </a:t>
            </a:r>
            <a:r>
              <a:rPr lang="en-US" sz="1400" b="1" dirty="0" smtClean="0"/>
              <a:t>private String </a:t>
            </a:r>
            <a:r>
              <a:rPr lang="en-US" sz="1400" b="1" dirty="0" err="1" smtClean="0"/>
              <a:t>userId</a:t>
            </a:r>
            <a:r>
              <a:rPr lang="en-US" sz="1400" b="1" dirty="0" smtClean="0"/>
              <a:t>;</a:t>
            </a:r>
          </a:p>
          <a:p>
            <a:r>
              <a:rPr lang="en-US" sz="1400" dirty="0" smtClean="0"/>
              <a:t>    </a:t>
            </a:r>
          </a:p>
          <a:p>
            <a:r>
              <a:rPr lang="en-US" sz="1400" dirty="0" smtClean="0"/>
              <a:t>    @Column(name = "USER_NAME")</a:t>
            </a:r>
          </a:p>
          <a:p>
            <a:r>
              <a:rPr lang="en-US" sz="1400" dirty="0" smtClean="0"/>
              <a:t>    </a:t>
            </a:r>
            <a:r>
              <a:rPr lang="en-US" sz="1400" b="1" dirty="0" smtClean="0"/>
              <a:t>private String username;</a:t>
            </a:r>
            <a:r>
              <a:rPr lang="en-US" sz="1400" dirty="0" smtClean="0"/>
              <a:t>    </a:t>
            </a:r>
          </a:p>
          <a:p>
            <a:endParaRPr lang="en-US" sz="1400" dirty="0" smtClean="0"/>
          </a:p>
          <a:p>
            <a:r>
              <a:rPr lang="en-US" altLang="zh-CN" sz="1400" dirty="0" smtClean="0"/>
              <a:t>     //</a:t>
            </a:r>
            <a:r>
              <a:rPr lang="zh-CN" altLang="en-US" sz="1400" dirty="0" smtClean="0"/>
              <a:t>可以通过</a:t>
            </a:r>
            <a:r>
              <a:rPr lang="en-US" altLang="zh-CN" sz="1400" dirty="0" smtClean="0"/>
              <a:t>fetch=</a:t>
            </a:r>
            <a:r>
              <a:rPr lang="en-US" altLang="zh-CN" sz="1400" dirty="0" err="1" smtClean="0"/>
              <a:t>FetchType</a:t>
            </a:r>
            <a:r>
              <a:rPr lang="en-US" altLang="zh-CN" sz="1400" dirty="0" smtClean="0"/>
              <a:t> .LAZY</a:t>
            </a:r>
            <a:r>
              <a:rPr lang="zh-CN" altLang="en-US" sz="1400" dirty="0" smtClean="0"/>
              <a:t>启用懒加载尝试提高性能</a:t>
            </a:r>
            <a:endParaRPr lang="en-US" sz="1400" dirty="0" smtClean="0"/>
          </a:p>
          <a:p>
            <a:r>
              <a:rPr lang="en-US" altLang="zh-CN" sz="1400" dirty="0" smtClean="0"/>
              <a:t>     @</a:t>
            </a:r>
            <a:r>
              <a:rPr lang="en-US" altLang="zh-CN" sz="1400" dirty="0" err="1" smtClean="0"/>
              <a:t>OneToMany</a:t>
            </a:r>
            <a:r>
              <a:rPr lang="en-US" altLang="zh-CN" sz="1400" dirty="0" smtClean="0"/>
              <a:t>(</a:t>
            </a:r>
            <a:r>
              <a:rPr lang="en-US" altLang="zh-CN" sz="1400" dirty="0" err="1" smtClean="0"/>
              <a:t>casade</a:t>
            </a:r>
            <a:r>
              <a:rPr lang="en-US" altLang="zh-CN" sz="1400" dirty="0" smtClean="0"/>
              <a:t>={</a:t>
            </a:r>
            <a:r>
              <a:rPr lang="en-US" altLang="zh-CN" sz="1400" dirty="0" err="1" smtClean="0"/>
              <a:t>CascadeTypeType.ALL</a:t>
            </a:r>
            <a:r>
              <a:rPr lang="en-US" altLang="zh-CN" sz="1400" dirty="0" smtClean="0"/>
              <a:t>}, fetch=</a:t>
            </a:r>
            <a:r>
              <a:rPr lang="en-US" altLang="zh-CN" sz="1400" dirty="0" err="1" smtClean="0"/>
              <a:t>FetchType</a:t>
            </a:r>
            <a:r>
              <a:rPr lang="en-US" altLang="zh-CN" sz="1400" dirty="0" smtClean="0"/>
              <a:t> .LAZY)</a:t>
            </a:r>
            <a:br>
              <a:rPr lang="en-US" altLang="zh-CN" sz="1400" dirty="0" smtClean="0"/>
            </a:br>
            <a:r>
              <a:rPr lang="en-US" altLang="zh-CN" sz="1400" dirty="0" smtClean="0"/>
              <a:t>     @</a:t>
            </a:r>
            <a:r>
              <a:rPr lang="en-US" altLang="zh-CN" sz="1400" dirty="0" err="1" smtClean="0"/>
              <a:t>JoinColumn</a:t>
            </a:r>
            <a:r>
              <a:rPr lang="en-US" altLang="zh-CN" sz="1400" dirty="0" smtClean="0"/>
              <a:t>(name=“</a:t>
            </a:r>
            <a:r>
              <a:rPr lang="en-US" altLang="zh-CN" sz="1400" dirty="0" err="1" smtClean="0"/>
              <a:t>user_id</a:t>
            </a:r>
            <a:r>
              <a:rPr lang="en-US" altLang="zh-CN" sz="1400" dirty="0" smtClean="0"/>
              <a:t>")</a:t>
            </a:r>
            <a:endParaRPr lang="en-US" sz="1400" dirty="0" smtClean="0"/>
          </a:p>
          <a:p>
            <a:r>
              <a:rPr lang="en-US" sz="1400" dirty="0" smtClean="0"/>
              <a:t>     </a:t>
            </a:r>
            <a:r>
              <a:rPr lang="en-US" sz="1400" b="1" dirty="0" smtClean="0"/>
              <a:t>private List&lt;Role&gt; roles;</a:t>
            </a:r>
          </a:p>
          <a:p>
            <a:r>
              <a:rPr lang="en-US" sz="1400" dirty="0" smtClean="0"/>
              <a:t>    …</a:t>
            </a:r>
          </a:p>
          <a:p>
            <a:endParaRPr lang="en-US" sz="1400" dirty="0" smtClean="0"/>
          </a:p>
          <a:p>
            <a:pPr lvl="0">
              <a:buFont typeface="Arial" pitchFamily="34" charset="0"/>
              <a:buChar char="•"/>
              <a:defRPr/>
            </a:pPr>
            <a:r>
              <a:rPr lang="en-US" altLang="zh-CN" dirty="0" smtClean="0"/>
              <a:t> Repository</a:t>
            </a:r>
          </a:p>
          <a:p>
            <a:pPr lvl="0">
              <a:defRPr/>
            </a:pPr>
            <a:r>
              <a:rPr lang="en-US" sz="1400" b="1" dirty="0" smtClean="0"/>
              <a:t>public interface </a:t>
            </a:r>
            <a:r>
              <a:rPr lang="en-US" sz="1400" dirty="0" err="1" smtClean="0"/>
              <a:t>UserRepository</a:t>
            </a:r>
            <a:r>
              <a:rPr lang="en-US" sz="1400" b="1" dirty="0" smtClean="0"/>
              <a:t> extends </a:t>
            </a:r>
            <a:r>
              <a:rPr lang="en-US" sz="1400" dirty="0" err="1" smtClean="0"/>
              <a:t>JpaRepository</a:t>
            </a:r>
            <a:r>
              <a:rPr lang="en-US" sz="1400" dirty="0" smtClean="0"/>
              <a:t>&lt;User, String&gt; {</a:t>
            </a:r>
          </a:p>
          <a:p>
            <a:pPr lvl="0">
              <a:defRPr/>
            </a:pPr>
            <a:r>
              <a:rPr lang="en-US" altLang="zh-CN" sz="1400" dirty="0" smtClean="0"/>
              <a:t>    // nothing!</a:t>
            </a:r>
          </a:p>
          <a:p>
            <a:pPr lvl="0">
              <a:defRPr/>
            </a:pPr>
            <a:r>
              <a:rPr lang="en-US" altLang="zh-CN" sz="1400" dirty="0" smtClean="0"/>
              <a:t>}</a:t>
            </a:r>
          </a:p>
          <a:p>
            <a:pPr lvl="0">
              <a:defRPr/>
            </a:pPr>
            <a:endParaRPr lang="en-US" altLang="zh-CN" sz="1400" dirty="0" smtClean="0"/>
          </a:p>
          <a:p>
            <a:pPr lvl="0">
              <a:defRPr/>
            </a:pPr>
            <a:endParaRPr lang="en-US" altLang="zh-CN" dirty="0" smtClean="0"/>
          </a:p>
        </p:txBody>
      </p:sp>
      <p:sp>
        <p:nvSpPr>
          <p:cNvPr id="8" name="TextBox 7"/>
          <p:cNvSpPr txBox="1"/>
          <p:nvPr/>
        </p:nvSpPr>
        <p:spPr>
          <a:xfrm>
            <a:off x="317828" y="971436"/>
            <a:ext cx="3174052" cy="369332"/>
          </a:xfrm>
          <a:prstGeom prst="rect">
            <a:avLst/>
          </a:prstGeom>
          <a:noFill/>
        </p:spPr>
        <p:txBody>
          <a:bodyPr wrap="square" rtlCol="0">
            <a:spAutoFit/>
          </a:bodyPr>
          <a:lstStyle/>
          <a:p>
            <a:pPr>
              <a:buClr>
                <a:schemeClr val="tx2"/>
              </a:buClr>
              <a:buFont typeface="Wingdings" pitchFamily="2" charset="2"/>
              <a:buChar char="u"/>
            </a:pPr>
            <a:r>
              <a:rPr lang="zh-CN" altLang="en-US" b="1" dirty="0" smtClean="0"/>
              <a:t>   </a:t>
            </a:r>
            <a:r>
              <a:rPr lang="en-US" altLang="zh-CN" b="1" dirty="0" smtClean="0">
                <a:solidFill>
                  <a:srgbClr val="004086"/>
                </a:solidFill>
                <a:latin typeface="微软雅黑" pitchFamily="34" charset="-122"/>
                <a:ea typeface="微软雅黑" pitchFamily="34" charset="-122"/>
              </a:rPr>
              <a:t>Spring Data JPA</a:t>
            </a:r>
          </a:p>
        </p:txBody>
      </p:sp>
      <p:sp>
        <p:nvSpPr>
          <p:cNvPr id="10" name="Text Placeholder 2"/>
          <p:cNvSpPr txBox="1">
            <a:spLocks/>
          </p:cNvSpPr>
          <p:nvPr/>
        </p:nvSpPr>
        <p:spPr bwMode="auto">
          <a:xfrm>
            <a:off x="3635896" y="4509120"/>
            <a:ext cx="5040560" cy="432048"/>
          </a:xfrm>
          <a:prstGeom prst="rect">
            <a:avLst/>
          </a:prstGeom>
          <a:noFill/>
          <a:ln>
            <a:noFill/>
            <a:miter lim="800000"/>
            <a:headEnd/>
            <a:tailEnd/>
          </a:ln>
        </p:spPr>
        <p:txBody>
          <a:bodyPr vert="horz" wrap="square" lIns="91440" tIns="45720" rIns="91440" bIns="45720" numCol="1" rtlCol="0" anchor="t" anchorCtr="0" compatLnSpc="1">
            <a:prstTxWarp prst="textNoShape">
              <a:avLst/>
            </a:prstTxWarp>
          </a:bodyPr>
          <a:lstStyle/>
          <a:p>
            <a:endParaRPr lang="zh-CN" alt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17523</TotalTime>
  <Words>3555</Words>
  <Application>Microsoft Office PowerPoint</Application>
  <PresentationFormat>On-screen Show (4:3)</PresentationFormat>
  <Paragraphs>552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恒天Java标准化培训之持久层</vt:lpstr>
      <vt:lpstr>目的</vt:lpstr>
      <vt:lpstr>目录</vt:lpstr>
      <vt:lpstr>概述</vt:lpstr>
      <vt:lpstr>持久层框架概览</vt:lpstr>
      <vt:lpstr>JPA概述</vt:lpstr>
      <vt:lpstr>使用JPA持久化对象的步骤</vt:lpstr>
      <vt:lpstr>Spring Data JPA</vt:lpstr>
      <vt:lpstr>标准化示例代码</vt:lpstr>
      <vt:lpstr>标准化示例代码</vt:lpstr>
      <vt:lpstr>Spring Data JPA配置示例代码</vt:lpstr>
      <vt:lpstr>Spring Data JPA配置示例代码</vt:lpstr>
      <vt:lpstr>Spring Data JPA动态查询</vt:lpstr>
      <vt:lpstr>JPA的缓存</vt:lpstr>
      <vt:lpstr>MyBatis持久化的步骤</vt:lpstr>
      <vt:lpstr>MyBatis配置示例代码</vt:lpstr>
      <vt:lpstr>MyBatis XML映射文件 </vt:lpstr>
      <vt:lpstr>MyBatis XML映射文件 </vt:lpstr>
      <vt:lpstr>MyBatis 映射器接口 </vt:lpstr>
      <vt:lpstr>MyBatis的缓存</vt:lpstr>
      <vt:lpstr>MyBatis的缓存</vt:lpstr>
      <vt:lpstr>Spring Data MongoDB</vt:lpstr>
      <vt:lpstr>Spring data mongoDB 配置</vt:lpstr>
      <vt:lpstr>Spring data mongoDB 代码示例</vt:lpstr>
      <vt:lpstr>总结</vt:lpstr>
      <vt:lpstr>Appendix A</vt:lpstr>
      <vt:lpstr>Appendix B</vt:lpstr>
      <vt:lpstr>Appendix C</vt:lpstr>
      <vt:lpstr>Thank you!</vt:lpstr>
    </vt:vector>
  </TitlesOfParts>
  <Company>hengtian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yanghong</dc:creator>
  <cp:lastModifiedBy>qianchengyao</cp:lastModifiedBy>
  <cp:revision>946</cp:revision>
  <dcterms:created xsi:type="dcterms:W3CDTF">2014-03-06T06:50:20Z</dcterms:created>
  <dcterms:modified xsi:type="dcterms:W3CDTF">2015-03-30T02:19:30Z</dcterms:modified>
</cp:coreProperties>
</file>