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6" r:id="rId5"/>
    <p:sldId id="360" r:id="rId6"/>
    <p:sldId id="1157" r:id="rId7"/>
    <p:sldId id="1158" r:id="rId8"/>
    <p:sldId id="1159" r:id="rId9"/>
    <p:sldId id="1160" r:id="rId10"/>
    <p:sldId id="1161" r:id="rId11"/>
    <p:sldId id="1285" r:id="rId12"/>
    <p:sldId id="1163" r:id="rId13"/>
    <p:sldId id="1166" r:id="rId14"/>
    <p:sldId id="1162" r:id="rId15"/>
    <p:sldId id="1284" r:id="rId16"/>
    <p:sldId id="1082" r:id="rId17"/>
  </p:sldIdLst>
  <p:sldSz cx="9144000" cy="6858000" type="screen4x3"/>
  <p:notesSz cx="7102475" cy="102330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CE764"/>
    <a:srgbClr val="C20EC2"/>
    <a:srgbClr val="CCECFF"/>
    <a:srgbClr val="B3FD6A"/>
    <a:srgbClr val="BBE0E3"/>
    <a:srgbClr val="A2E560"/>
    <a:srgbClr val="B0FD6E"/>
    <a:srgbClr val="6699FF"/>
    <a:srgbClr val="D5D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3" autoAdjust="0"/>
    <p:restoredTop sz="81923"/>
  </p:normalViewPr>
  <p:slideViewPr>
    <p:cSldViewPr>
      <p:cViewPr varScale="1">
        <p:scale>
          <a:sx n="91" d="100"/>
          <a:sy n="91" d="100"/>
        </p:scale>
        <p:origin x="2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LUBS3070 Strategic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03/10/2011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107A662-31C0-48B2-B71B-536EAA718C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8297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LUBS3070 Strategic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03/10/2011 </a:t>
            </a:r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8"/>
            <a:ext cx="5681980" cy="4604861"/>
          </a:xfrm>
          <a:prstGeom prst="rect">
            <a:avLst/>
          </a:prstGeom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2C463D-B172-40DC-8A0F-E1F212A928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858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2C463D-B172-40DC-8A0F-E1F212A9281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LUBS3070 Strategic Management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03/10/2011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22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5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2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5829C8-3066-4BBA-B0AF-D336C9D75EF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6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5829C8-3066-4BBA-B0AF-D336C9D75EF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5829C8-3066-4BBA-B0AF-D336C9D75EF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2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2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1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7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8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1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AF0E6F-F5F9-4044-9D4D-E20C1073AC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white">
          <a:xfrm>
            <a:off x="127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5" name="Picture 16" descr="LeedsUniBlack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0338" y="441325"/>
            <a:ext cx="2274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ltGray">
          <a:xfrm>
            <a:off x="271463" y="476250"/>
            <a:ext cx="487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36000" anchor="b"/>
          <a:lstStyle/>
          <a:p>
            <a:pPr>
              <a:defRPr/>
            </a:pPr>
            <a:r>
              <a:rPr lang="en-GB" sz="2000" b="1"/>
              <a:t>Leeds University Business School</a:t>
            </a:r>
          </a:p>
        </p:txBody>
      </p:sp>
      <p:pic>
        <p:nvPicPr>
          <p:cNvPr id="7" name="Picture 13" descr="band mult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2366963"/>
            <a:ext cx="9147176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463800"/>
            <a:ext cx="542925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6140450"/>
            <a:ext cx="6400800" cy="7175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3025" y="414338"/>
            <a:ext cx="2057400" cy="5711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14338"/>
            <a:ext cx="6019800" cy="5711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33669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14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052" name="Picture 8" descr="powerpoint_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5638800"/>
            <a:ext cx="9147176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/>
        </p:nvSpPr>
        <p:spPr bwMode="white">
          <a:xfrm>
            <a:off x="127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054" name="Picture 16" descr="LeedsUniBlack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0338" y="441325"/>
            <a:ext cx="2274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ltGray">
          <a:xfrm>
            <a:off x="342900" y="5949950"/>
            <a:ext cx="487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36000" anchor="b"/>
          <a:lstStyle/>
          <a:p>
            <a:pPr>
              <a:defRPr/>
            </a:pPr>
            <a:r>
              <a:rPr lang="en-GB" sz="1400" b="1"/>
              <a:t>Leeds University Business School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tiff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2878" y="1762691"/>
            <a:ext cx="7310438" cy="192881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336699"/>
                </a:solidFill>
              </a:rPr>
              <a:t>Session 9</a:t>
            </a:r>
            <a:br>
              <a:rPr lang="en-US" altLang="en-US" sz="3600" dirty="0">
                <a:solidFill>
                  <a:srgbClr val="336699"/>
                </a:solidFill>
              </a:rPr>
            </a:br>
            <a:r>
              <a:rPr lang="en-US" altLang="en-US" sz="2400" dirty="0">
                <a:solidFill>
                  <a:srgbClr val="336699"/>
                </a:solidFill>
              </a:rPr>
              <a:t>Positive Presentations and Communications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387" y="1556792"/>
            <a:ext cx="7383164" cy="71755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LUBS3990 - Innovation Thinking and Practice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44E0781-A632-4BFC-BCCA-433D65D9CE17}"/>
              </a:ext>
            </a:extLst>
          </p:cNvPr>
          <p:cNvSpPr>
            <a:spLocks noGrp="1"/>
          </p:cNvSpPr>
          <p:nvPr/>
        </p:nvSpPr>
        <p:spPr bwMode="auto">
          <a:xfrm>
            <a:off x="253009" y="6140450"/>
            <a:ext cx="64008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336699"/>
                </a:solidFill>
              </a:rPr>
              <a:t>Innovation Thinking and Practice</a:t>
            </a:r>
          </a:p>
          <a:p>
            <a:r>
              <a:rPr lang="en-US" sz="1400" dirty="0">
                <a:solidFill>
                  <a:srgbClr val="336699"/>
                </a:solidFill>
              </a:rPr>
              <a:t>Course Code: LUBS3990</a:t>
            </a:r>
          </a:p>
        </p:txBody>
      </p:sp>
      <p:pic>
        <p:nvPicPr>
          <p:cNvPr id="9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DFE6332-F830-47C6-924A-5E457542C6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3353279"/>
            <a:ext cx="2743200" cy="59055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EC16352-F20B-5A43-89B6-A506C3DB8ECA}"/>
              </a:ext>
            </a:extLst>
          </p:cNvPr>
          <p:cNvSpPr txBox="1">
            <a:spLocks/>
          </p:cNvSpPr>
          <p:nvPr/>
        </p:nvSpPr>
        <p:spPr bwMode="auto">
          <a:xfrm>
            <a:off x="183714" y="5414967"/>
            <a:ext cx="8443385" cy="11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GB" b="1" dirty="0">
                <a:latin typeface="+mj-lt"/>
                <a:cs typeface="Garamond"/>
              </a:rPr>
              <a:t>Tony Morgan, </a:t>
            </a:r>
            <a:r>
              <a:rPr lang="en-GB" dirty="0">
                <a:latin typeface="+mj-lt"/>
                <a:cs typeface="Arial"/>
              </a:rPr>
              <a:t>Associate Professor in Innovation Management Practice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66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In Room Presentation</a:t>
            </a: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sz="2400" b="1" dirty="0"/>
              <a:t>Hints and Tips Checklist</a:t>
            </a:r>
          </a:p>
        </p:txBody>
      </p:sp>
      <p:pic>
        <p:nvPicPr>
          <p:cNvPr id="5" name="Picture 4" descr="Student team presenting">
            <a:extLst>
              <a:ext uri="{FF2B5EF4-FFF2-40B4-BE49-F238E27FC236}">
                <a16:creationId xmlns:a16="http://schemas.microsoft.com/office/drawing/2014/main" id="{23A1BA95-C4A3-244F-9EC5-AA8EFC49D8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1628800"/>
            <a:ext cx="2742208" cy="19050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8DE1C0-32DD-D58B-75C7-6155769FE3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484784"/>
            <a:ext cx="5904334" cy="4496957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Personal appearance </a:t>
            </a:r>
            <a:r>
              <a:rPr lang="en-GB" sz="2000" b="1" dirty="0">
                <a:solidFill>
                  <a:srgbClr val="0070C0"/>
                </a:solidFill>
              </a:rPr>
              <a:t>– consider personal appearance and choice of clothing</a:t>
            </a:r>
          </a:p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Agree positioning of team members in room - </a:t>
            </a:r>
            <a:r>
              <a:rPr lang="en-GB" sz="2000" b="1" dirty="0">
                <a:solidFill>
                  <a:srgbClr val="0070C0"/>
                </a:solidFill>
              </a:rPr>
              <a:t>in relation to each other, projector, screen and audience etc</a:t>
            </a:r>
          </a:p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Close down unnecessary apps and programmes, switch off alerts, etc </a:t>
            </a:r>
          </a:p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Before presenting </a:t>
            </a:r>
            <a:r>
              <a:rPr lang="en-GB" sz="2000" b="1" dirty="0">
                <a:solidFill>
                  <a:srgbClr val="0070C0"/>
                </a:solidFill>
              </a:rPr>
              <a:t>- ensure slides are pre-loaded and set to screen show mode, ensure props etc are ready</a:t>
            </a:r>
          </a:p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Engage members of the audience when speaking </a:t>
            </a:r>
            <a:r>
              <a:rPr lang="en-GB" sz="2000" b="1" dirty="0">
                <a:solidFill>
                  <a:srgbClr val="0070C0"/>
                </a:solidFill>
              </a:rPr>
              <a:t>– use eye contact and positive facial expressions and body language</a:t>
            </a:r>
          </a:p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Use supportive facial expressions and body language </a:t>
            </a:r>
            <a:r>
              <a:rPr lang="en-GB" sz="2000" b="1" dirty="0">
                <a:solidFill>
                  <a:srgbClr val="0070C0"/>
                </a:solidFill>
              </a:rPr>
              <a:t>when other team members are presenting</a:t>
            </a:r>
          </a:p>
          <a:p>
            <a:pPr marL="0" indent="0">
              <a:spcBef>
                <a:spcPts val="1800"/>
              </a:spcBef>
              <a:buNone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8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Online Presentation, e.g. on Zoom </a:t>
            </a: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sz="2400" b="1" dirty="0"/>
              <a:t>Hints and Tips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332741-D0FC-5CB6-1E72-3A1B728D20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484784"/>
            <a:ext cx="8820150" cy="460796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Personal appearance </a:t>
            </a:r>
            <a:r>
              <a:rPr lang="en-GB" sz="2000" b="1" dirty="0">
                <a:solidFill>
                  <a:srgbClr val="0070C0"/>
                </a:solidFill>
              </a:rPr>
              <a:t>– consider personal appearance and choice of clothing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Check room lighting and background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Set first and second name in Zoom profile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Include a good ‘head and shoulders’ Zoom profile pic for when video off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Close down unnecessary apps and programmes, switch off alerts, etc 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Before sharing screen </a:t>
            </a:r>
            <a:r>
              <a:rPr lang="en-GB" sz="2000" b="1" dirty="0">
                <a:solidFill>
                  <a:srgbClr val="0070C0"/>
                </a:solidFill>
              </a:rPr>
              <a:t>- ensure slides are pre-loaded and set to screen show mode, ensure options such as “Share computer audio” and “Optimise for video clips”, etc are selected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Audio </a:t>
            </a:r>
            <a:r>
              <a:rPr lang="en-GB" sz="2000" b="1" dirty="0">
                <a:solidFill>
                  <a:srgbClr val="0070C0"/>
                </a:solidFill>
              </a:rPr>
              <a:t>– ensure mute and unmute selected at right times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Video </a:t>
            </a:r>
            <a:r>
              <a:rPr lang="en-GB" sz="2000" b="1" dirty="0">
                <a:solidFill>
                  <a:srgbClr val="0070C0"/>
                </a:solidFill>
              </a:rPr>
              <a:t>– switch video on during pitch, unless connectivity or other issue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Video </a:t>
            </a:r>
            <a:r>
              <a:rPr lang="en-GB" sz="2000" b="1" dirty="0">
                <a:solidFill>
                  <a:srgbClr val="0070C0"/>
                </a:solidFill>
              </a:rPr>
              <a:t>– if you don’t want to see yourself on screen, change setting so you don’t</a:t>
            </a:r>
          </a:p>
          <a:p>
            <a:pPr>
              <a:spcBef>
                <a:spcPts val="18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Engage the audience </a:t>
            </a:r>
            <a:r>
              <a:rPr lang="en-GB" sz="2000" b="1" dirty="0">
                <a:solidFill>
                  <a:srgbClr val="0070C0"/>
                </a:solidFill>
              </a:rPr>
              <a:t>- use positive facial expressions and body language</a:t>
            </a:r>
          </a:p>
          <a:p>
            <a:pPr>
              <a:spcBef>
                <a:spcPts val="18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8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62C089-0171-0D44-950D-009EF16C2BDB}"/>
              </a:ext>
            </a:extLst>
          </p:cNvPr>
          <p:cNvSpPr txBox="1">
            <a:spLocks/>
          </p:cNvSpPr>
          <p:nvPr/>
        </p:nvSpPr>
        <p:spPr bwMode="auto">
          <a:xfrm>
            <a:off x="323528" y="270669"/>
            <a:ext cx="6264374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en-US" b="1" kern="0" dirty="0">
                <a:solidFill>
                  <a:schemeClr val="tx1"/>
                </a:solidFill>
              </a:rPr>
              <a:t>Presenting and Pitching</a:t>
            </a:r>
          </a:p>
          <a:p>
            <a:r>
              <a:rPr lang="en-GB" altLang="en-US" sz="2400" b="1" kern="0" dirty="0"/>
              <a:t>Structure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C6D1FE-2D29-F04D-9DDB-CF0299E50E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524" y="1520788"/>
            <a:ext cx="8568952" cy="4428492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Clear objectives – </a:t>
            </a:r>
            <a:r>
              <a:rPr lang="en-GB" sz="2000" b="1" dirty="0">
                <a:solidFill>
                  <a:srgbClr val="0070C0"/>
                </a:solidFill>
              </a:rPr>
              <a:t>targeted at audience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Empathy and engagement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Structure</a:t>
            </a:r>
          </a:p>
          <a:p>
            <a:pPr lvl="1">
              <a:spcBef>
                <a:spcPts val="1200"/>
              </a:spcBef>
              <a:defRPr/>
            </a:pPr>
            <a:r>
              <a:rPr lang="en-GB" sz="1800" b="1" dirty="0">
                <a:solidFill>
                  <a:srgbClr val="7030A0"/>
                </a:solidFill>
              </a:rPr>
              <a:t>Strong opening – to capture attention</a:t>
            </a:r>
          </a:p>
          <a:p>
            <a:pPr lvl="1">
              <a:spcBef>
                <a:spcPts val="1200"/>
              </a:spcBef>
              <a:defRPr/>
            </a:pPr>
            <a:r>
              <a:rPr lang="en-GB" sz="1800" b="1" dirty="0">
                <a:solidFill>
                  <a:srgbClr val="7030A0"/>
                </a:solidFill>
              </a:rPr>
              <a:t>Story telling – to keep it (</a:t>
            </a:r>
            <a:r>
              <a:rPr lang="en-GB" sz="1800" b="1" i="1" dirty="0">
                <a:solidFill>
                  <a:srgbClr val="7030A0"/>
                </a:solidFill>
              </a:rPr>
              <a:t>Storyboarding, Hills, Prototypes, Value)</a:t>
            </a:r>
          </a:p>
          <a:p>
            <a:pPr lvl="1">
              <a:spcBef>
                <a:spcPts val="1200"/>
              </a:spcBef>
              <a:defRPr/>
            </a:pPr>
            <a:r>
              <a:rPr lang="en-GB" sz="1800" b="1" dirty="0">
                <a:solidFill>
                  <a:srgbClr val="7030A0"/>
                </a:solidFill>
              </a:rPr>
              <a:t>Strong close – to be remembered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Impact – </a:t>
            </a:r>
            <a:r>
              <a:rPr lang="en-GB" sz="2000" b="1" dirty="0">
                <a:solidFill>
                  <a:srgbClr val="0070C0"/>
                </a:solidFill>
              </a:rPr>
              <a:t>value for end user and sponsor and wow factor </a:t>
            </a:r>
            <a:r>
              <a:rPr lang="en-GB" sz="2000" b="1" i="1" dirty="0">
                <a:solidFill>
                  <a:srgbClr val="0070C0"/>
                </a:solidFill>
              </a:rPr>
              <a:t>(Hills, Business Case, Value Proposition)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Be visual – </a:t>
            </a:r>
            <a:r>
              <a:rPr lang="en-GB" sz="2000" b="1" dirty="0">
                <a:solidFill>
                  <a:srgbClr val="0070C0"/>
                </a:solidFill>
              </a:rPr>
              <a:t>avoid wordy slides (like this one!)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Do something different – </a:t>
            </a:r>
            <a:r>
              <a:rPr lang="en-GB" sz="2000" b="1" dirty="0">
                <a:solidFill>
                  <a:srgbClr val="0070C0"/>
                </a:solidFill>
              </a:rPr>
              <a:t>prototype demo with story, animation, video, role play, other!</a:t>
            </a: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dragons-den-chairs | SM Construction | Sheffield Builder">
            <a:extLst>
              <a:ext uri="{FF2B5EF4-FFF2-40B4-BE49-F238E27FC236}">
                <a16:creationId xmlns:a16="http://schemas.microsoft.com/office/drawing/2014/main" id="{3383211E-C589-0A4C-B595-1EA43FCA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1520788"/>
            <a:ext cx="2929274" cy="15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3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264374" cy="1069975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Summary</a:t>
            </a:r>
            <a:endParaRPr lang="en-GB" altLang="en-US" sz="24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235919"/>
            <a:ext cx="8820472" cy="3816424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Most people are NOT natural presenters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There are hints and tips we can all use to make presenting easier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Keep your wording and messages simple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Don’t worry if something goes wrong – be resilient and move on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The more you practice, the more comfortable and confident you’ll be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Practice on your own and with your team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Use the checklists and try to enjoy the experience – these are valuable skills and it will make another great story for interviews etc</a:t>
            </a:r>
          </a:p>
          <a:p>
            <a:pPr>
              <a:spcBef>
                <a:spcPts val="12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Remember, being nervous is actually a good thing – good luck!</a:t>
            </a: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FCD7741-56C6-D446-9F49-AA6F2661E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8392" y="1524000"/>
            <a:ext cx="2743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8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24736" cy="1069975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Positive Presentations and Communications</a:t>
            </a:r>
            <a:endParaRPr lang="en-GB" altLang="en-US" sz="24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4363" y="2420888"/>
            <a:ext cx="3965470" cy="3816424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Improving your personal presentation skills</a:t>
            </a:r>
          </a:p>
          <a:p>
            <a:pPr>
              <a:spcBef>
                <a:spcPts val="16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Hints and tips for team presentations and pitches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9833" y="2420888"/>
            <a:ext cx="423572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B0B6BE9-DF97-4341-B757-7D812D22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8392" y="1524000"/>
            <a:ext cx="2743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Don’t Worry!</a:t>
            </a:r>
            <a:endParaRPr lang="en-GB" alt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4896222" cy="223170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Most people are </a:t>
            </a:r>
            <a:r>
              <a:rPr lang="en-GB" sz="2000" b="1" dirty="0">
                <a:solidFill>
                  <a:srgbClr val="FF0000"/>
                </a:solidFill>
              </a:rPr>
              <a:t>NOT 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natural presenters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0070C0"/>
                </a:solidFill>
              </a:rPr>
              <a:t>The good news is that there are some easy to use hints and tips which virtually everyone can use to improve their presentation skills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Presentation graphic">
            <a:extLst>
              <a:ext uri="{FF2B5EF4-FFF2-40B4-BE49-F238E27FC236}">
                <a16:creationId xmlns:a16="http://schemas.microsoft.com/office/drawing/2014/main" id="{2967C17F-BD1A-BE4F-90D3-B8118140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239" y="1557338"/>
            <a:ext cx="3705911" cy="19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E03C8-BB1E-064E-B36E-22453EB5818E}"/>
              </a:ext>
            </a:extLst>
          </p:cNvPr>
          <p:cNvSpPr txBox="1">
            <a:spLocks/>
          </p:cNvSpPr>
          <p:nvPr/>
        </p:nvSpPr>
        <p:spPr bwMode="auto">
          <a:xfrm>
            <a:off x="288330" y="4027645"/>
            <a:ext cx="8547579" cy="16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kern="0" dirty="0">
                <a:solidFill>
                  <a:schemeClr val="accent2">
                    <a:lumMod val="75000"/>
                  </a:schemeClr>
                </a:solidFill>
              </a:rPr>
              <a:t>By the way, it’s totally natural to be nervous – in fact a level of nerves is a good thing – it means we care about we’re doing!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kern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kern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6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Presentation Hints and Tips</a:t>
            </a: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sz="2400" b="1" dirty="0"/>
              <a:t>Be yourself and keep it simple </a:t>
            </a:r>
          </a:p>
        </p:txBody>
      </p:sp>
      <p:pic>
        <p:nvPicPr>
          <p:cNvPr id="3076" name="Picture 4" descr="10 Common Wedding Speech Gaffes &amp; How to Avoid Them">
            <a:extLst>
              <a:ext uri="{FF2B5EF4-FFF2-40B4-BE49-F238E27FC236}">
                <a16:creationId xmlns:a16="http://schemas.microsoft.com/office/drawing/2014/main" id="{F599CE34-CF1A-7748-BFC6-8E873BAF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899" y="1535551"/>
            <a:ext cx="2728663" cy="18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eeping it Simple ">
            <a:extLst>
              <a:ext uri="{FF2B5EF4-FFF2-40B4-BE49-F238E27FC236}">
                <a16:creationId xmlns:a16="http://schemas.microsoft.com/office/drawing/2014/main" id="{757DAE7C-F9D3-2E47-A476-433ECE0A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899" y="3753309"/>
            <a:ext cx="2728663" cy="18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 descr="Wedding speech">
            <a:extLst>
              <a:ext uri="{FF2B5EF4-FFF2-40B4-BE49-F238E27FC236}">
                <a16:creationId xmlns:a16="http://schemas.microsoft.com/office/drawing/2014/main" id="{619316CC-C598-E83B-1ACB-727A7DC0AA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5400278" cy="439194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Think about the audience as being your friends </a:t>
            </a:r>
            <a:r>
              <a:rPr lang="en-GB" sz="2000" b="1" dirty="0">
                <a:solidFill>
                  <a:srgbClr val="0070C0"/>
                </a:solidFill>
              </a:rPr>
              <a:t>– they want you to succeed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Play to your strengths </a:t>
            </a:r>
            <a:r>
              <a:rPr lang="en-GB" sz="2000" b="1" dirty="0">
                <a:solidFill>
                  <a:srgbClr val="0070C0"/>
                </a:solidFill>
              </a:rPr>
              <a:t>– do or say things which make you feel comfortable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When you speak </a:t>
            </a:r>
            <a:r>
              <a:rPr lang="en-GB" sz="2000" b="1" dirty="0">
                <a:solidFill>
                  <a:srgbClr val="0070C0"/>
                </a:solidFill>
              </a:rPr>
              <a:t>- take your time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Keep your wording and messages simple </a:t>
            </a:r>
            <a:r>
              <a:rPr lang="en-GB" sz="2000" b="1" dirty="0">
                <a:solidFill>
                  <a:srgbClr val="0070C0"/>
                </a:solidFill>
              </a:rPr>
              <a:t>– it’s easier for you to deliver and for the audience to understand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Pause at key points </a:t>
            </a:r>
            <a:r>
              <a:rPr lang="en-GB" sz="2000" b="1" dirty="0">
                <a:solidFill>
                  <a:srgbClr val="0070C0"/>
                </a:solidFill>
              </a:rPr>
              <a:t>- for the audience to take in what you’ve said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7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t's Okay To Make Mistakes!">
            <a:extLst>
              <a:ext uri="{FF2B5EF4-FFF2-40B4-BE49-F238E27FC236}">
                <a16:creationId xmlns:a16="http://schemas.microsoft.com/office/drawing/2014/main" id="{34AB3507-30B8-4446-B3FE-5BA5983A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0040" y="1409349"/>
            <a:ext cx="3247971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Presentation Hints and Tips</a:t>
            </a: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sz="2400" b="1" dirty="0"/>
              <a:t>When things go wrong... (and they will!)</a:t>
            </a:r>
          </a:p>
        </p:txBody>
      </p:sp>
      <p:pic>
        <p:nvPicPr>
          <p:cNvPr id="2" name="Picture 1" descr="Build resiience">
            <a:extLst>
              <a:ext uri="{FF2B5EF4-FFF2-40B4-BE49-F238E27FC236}">
                <a16:creationId xmlns:a16="http://schemas.microsoft.com/office/drawing/2014/main" id="{77252FC9-92E3-3140-BE8B-2FBA6CB14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397" y="4581128"/>
            <a:ext cx="2374900" cy="1231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547B58-BCB0-B479-1532-E5ED01A1DB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5544294" cy="4607966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In general, if things go wrong, there’s no need to apologise </a:t>
            </a:r>
            <a:r>
              <a:rPr lang="en-GB" sz="2000" b="1" dirty="0">
                <a:solidFill>
                  <a:srgbClr val="0070C0"/>
                </a:solidFill>
              </a:rPr>
              <a:t>– you can sometimes even make a joke about it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If you get your words wrong </a:t>
            </a:r>
            <a:r>
              <a:rPr lang="en-GB" sz="2000" b="1" dirty="0">
                <a:solidFill>
                  <a:srgbClr val="0070C0"/>
                </a:solidFill>
              </a:rPr>
              <a:t>– simply correct the mistake and move on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If you forget something </a:t>
            </a:r>
            <a:r>
              <a:rPr lang="en-GB" sz="2000" b="1" dirty="0">
                <a:solidFill>
                  <a:srgbClr val="0070C0"/>
                </a:solidFill>
              </a:rPr>
              <a:t>- don’t worry - probably nobody has even noticed or perhaps you can cover it later 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If you have a blank moment and can’t remember what to say next, take a moment </a:t>
            </a:r>
            <a:r>
              <a:rPr lang="en-GB" sz="2000" b="1" dirty="0">
                <a:solidFill>
                  <a:srgbClr val="0070C0"/>
                </a:solidFill>
              </a:rPr>
              <a:t>– perhaps your team can help you out or simply move on to the next message (We’ve all done this!)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5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Practice Makes Better</a:t>
            </a:r>
            <a:endParaRPr lang="en-GB" altLang="en-US" sz="2400" b="1" dirty="0"/>
          </a:p>
        </p:txBody>
      </p:sp>
      <p:pic>
        <p:nvPicPr>
          <p:cNvPr id="2" name="Picture 1" descr="The more I practice, the luckier I get...">
            <a:extLst>
              <a:ext uri="{FF2B5EF4-FFF2-40B4-BE49-F238E27FC236}">
                <a16:creationId xmlns:a16="http://schemas.microsoft.com/office/drawing/2014/main" id="{F9F846CC-9B6F-07AA-BADE-1147BA0136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0686" y="1772816"/>
            <a:ext cx="3882628" cy="37200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82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Presentation Hints and Tips</a:t>
            </a: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sz="2400" b="1" dirty="0"/>
              <a:t>Practice makes better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4E0DA0-C1D4-338D-3377-9ADA5856A0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689" y="1484784"/>
            <a:ext cx="8496622" cy="4607966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Practice what you plan to say </a:t>
            </a:r>
            <a:r>
              <a:rPr lang="en-GB" sz="2000" b="1" dirty="0">
                <a:solidFill>
                  <a:srgbClr val="0070C0"/>
                </a:solidFill>
              </a:rPr>
              <a:t>- on your own and with your team</a:t>
            </a:r>
          </a:p>
          <a:p>
            <a:pPr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You can create a script but don’t try to repeat every word </a:t>
            </a:r>
            <a:r>
              <a:rPr lang="en-GB" sz="2000" b="1" dirty="0">
                <a:solidFill>
                  <a:srgbClr val="0070C0"/>
                </a:solidFill>
              </a:rPr>
              <a:t>– improvise around the main points (use a cue card if useful)</a:t>
            </a:r>
          </a:p>
          <a:p>
            <a:pPr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Practice speaking the words out loud</a:t>
            </a:r>
          </a:p>
          <a:p>
            <a:pPr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Identify words or phrases you stumble over </a:t>
            </a:r>
            <a:r>
              <a:rPr lang="en-GB" sz="2000" b="1" dirty="0">
                <a:solidFill>
                  <a:srgbClr val="0070C0"/>
                </a:solidFill>
              </a:rPr>
              <a:t>- simply change them</a:t>
            </a:r>
          </a:p>
          <a:p>
            <a:pPr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Identify phrases which have real impact or wow factor </a:t>
            </a:r>
            <a:r>
              <a:rPr lang="en-GB" sz="2000" b="1" dirty="0">
                <a:solidFill>
                  <a:srgbClr val="0070C0"/>
                </a:solidFill>
              </a:rPr>
              <a:t>– and practice pausing for effect when you’ve said them</a:t>
            </a:r>
          </a:p>
          <a:p>
            <a:pPr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The more you practice… </a:t>
            </a:r>
            <a:r>
              <a:rPr lang="en-GB" sz="2000" b="1" dirty="0">
                <a:solidFill>
                  <a:srgbClr val="0070C0"/>
                </a:solidFill>
              </a:rPr>
              <a:t>the more comfortable and confident you’ll become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3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The “Rule of Three”</a:t>
            </a:r>
            <a:endParaRPr lang="en-GB" altLang="en-US" sz="2400" b="1" dirty="0"/>
          </a:p>
        </p:txBody>
      </p:sp>
      <p:pic>
        <p:nvPicPr>
          <p:cNvPr id="12290" name="Picture 2" descr="The Rule of Three">
            <a:extLst>
              <a:ext uri="{FF2B5EF4-FFF2-40B4-BE49-F238E27FC236}">
                <a16:creationId xmlns:a16="http://schemas.microsoft.com/office/drawing/2014/main" id="{2607ADBB-CC7B-ED41-B505-B1B90FCF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860" y="1988840"/>
            <a:ext cx="7092280" cy="35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sentation graphic">
            <a:extLst>
              <a:ext uri="{FF2B5EF4-FFF2-40B4-BE49-F238E27FC236}">
                <a16:creationId xmlns:a16="http://schemas.microsoft.com/office/drawing/2014/main" id="{2967C17F-BD1A-BE4F-90D3-B8118140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239" y="1557338"/>
            <a:ext cx="3705911" cy="19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4856B6-6FA8-8C43-8783-F3A6A49D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6264696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Team Presentations</a:t>
            </a:r>
            <a:endParaRPr lang="en-GB" alt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6705D8-83B1-D5B4-E50B-456DFAC78B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4790389" cy="2519734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Plan the presentation as a team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Allocate sections to play to team members’ strengths and preferences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Agree who will control the tech </a:t>
            </a:r>
            <a:r>
              <a:rPr lang="en-GB" sz="2000" b="1" dirty="0">
                <a:solidFill>
                  <a:srgbClr val="0070C0"/>
                </a:solidFill>
              </a:rPr>
              <a:t>- and have a backup plan in case things go wrong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575DB7-8CB1-C732-0E94-E4748B1F80A9}"/>
              </a:ext>
            </a:extLst>
          </p:cNvPr>
          <p:cNvSpPr txBox="1">
            <a:spLocks/>
          </p:cNvSpPr>
          <p:nvPr/>
        </p:nvSpPr>
        <p:spPr bwMode="auto">
          <a:xfrm>
            <a:off x="323850" y="4181591"/>
            <a:ext cx="8547579" cy="194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kern="0" dirty="0">
                <a:solidFill>
                  <a:schemeClr val="accent2">
                    <a:lumMod val="75000"/>
                  </a:schemeClr>
                </a:solidFill>
              </a:rPr>
              <a:t>Practice together as a team </a:t>
            </a:r>
            <a:r>
              <a:rPr lang="en-GB" sz="2000" b="1" kern="0" dirty="0">
                <a:solidFill>
                  <a:srgbClr val="0070C0"/>
                </a:solidFill>
              </a:rPr>
              <a:t>– including hand overs, cues for next slides, managing timing, how you’ll handle questions, etc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kern="0" dirty="0">
                <a:solidFill>
                  <a:schemeClr val="accent2">
                    <a:lumMod val="75000"/>
                  </a:schemeClr>
                </a:solidFill>
              </a:rPr>
              <a:t>Practice in the same room or using the same online technology </a:t>
            </a:r>
            <a:r>
              <a:rPr lang="en-GB" sz="2000" b="1" kern="0" dirty="0">
                <a:solidFill>
                  <a:srgbClr val="0070C0"/>
                </a:solidFill>
              </a:rPr>
              <a:t>which will be used for the presentation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b="1" kern="0" dirty="0">
                <a:solidFill>
                  <a:schemeClr val="accent2">
                    <a:lumMod val="75000"/>
                  </a:schemeClr>
                </a:solidFill>
              </a:rPr>
              <a:t>Think through what might go wrong </a:t>
            </a:r>
            <a:r>
              <a:rPr lang="en-GB" sz="2000" b="1" kern="0" dirty="0">
                <a:solidFill>
                  <a:srgbClr val="0070C0"/>
                </a:solidFill>
              </a:rPr>
              <a:t>and be prepared...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kern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GB" sz="2000" b="1" kern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06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12.6|1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"/>
</p:tagLst>
</file>

<file path=ppt/theme/theme1.xml><?xml version="1.0" encoding="utf-8"?>
<a:theme xmlns:a="http://schemas.openxmlformats.org/drawingml/2006/main" name="New Template White Final">
  <a:themeElements>
    <a:clrScheme name="New Template White 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Template White 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Template White 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 White 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 White 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 White 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 White 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 White 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emplate White 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emplate White 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emplate White 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emplate White 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emplate White 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emplate White 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CE005E48A51D4E94307A55A8079211" ma:contentTypeVersion="5" ma:contentTypeDescription="Create a new document." ma:contentTypeScope="" ma:versionID="443de872f8dcd0d5304c0a1f51fcc675">
  <xsd:schema xmlns:xsd="http://www.w3.org/2001/XMLSchema" xmlns:xs="http://www.w3.org/2001/XMLSchema" xmlns:p="http://schemas.microsoft.com/office/2006/metadata/properties" xmlns:ns3="c2f6169a-898a-4359-8f02-b32f697b3c82" xmlns:ns4="24aa0e9f-554d-4926-8469-71cce2a5e387" targetNamespace="http://schemas.microsoft.com/office/2006/metadata/properties" ma:root="true" ma:fieldsID="ec561de16deda4b474dd0f0e9b35697a" ns3:_="" ns4:_="">
    <xsd:import namespace="c2f6169a-898a-4359-8f02-b32f697b3c82"/>
    <xsd:import namespace="24aa0e9f-554d-4926-8469-71cce2a5e3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6169a-898a-4359-8f02-b32f697b3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a0e9f-554d-4926-8469-71cce2a5e3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E4E31-8ED9-4362-AB45-AD599C73CD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01247A-43B5-497E-B78A-7657223F5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f6169a-898a-4359-8f02-b32f697b3c82"/>
    <ds:schemaRef ds:uri="24aa0e9f-554d-4926-8469-71cce2a5e3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534D0-366F-41F8-BE2C-3E775E42BBA3}">
  <ds:schemaRefs>
    <ds:schemaRef ds:uri="http://schemas.openxmlformats.org/package/2006/metadata/core-properties"/>
    <ds:schemaRef ds:uri="c2f6169a-898a-4359-8f02-b32f697b3c82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24aa0e9f-554d-4926-8469-71cce2a5e38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Template White Final</Template>
  <TotalTime>22956</TotalTime>
  <Words>944</Words>
  <Application>Microsoft Macintosh PowerPoint</Application>
  <PresentationFormat>On-screen Show (4:3)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New Template White Final</vt:lpstr>
      <vt:lpstr>Session 9 Positive Presentations and Communications</vt:lpstr>
      <vt:lpstr>Positive Presentations and Communications</vt:lpstr>
      <vt:lpstr>Don’t Worry!</vt:lpstr>
      <vt:lpstr>Presentation Hints and Tips Be yourself and keep it simple </vt:lpstr>
      <vt:lpstr>Presentation Hints and Tips When things go wrong... (and they will!)</vt:lpstr>
      <vt:lpstr>Practice Makes Better</vt:lpstr>
      <vt:lpstr>Presentation Hints and Tips Practice makes better</vt:lpstr>
      <vt:lpstr>The “Rule of Three”</vt:lpstr>
      <vt:lpstr>Team Presentations</vt:lpstr>
      <vt:lpstr>In Room Presentation Hints and Tips Checklist</vt:lpstr>
      <vt:lpstr>Online Presentation, e.g. on Zoom  Hints and Tips Checklist</vt:lpstr>
      <vt:lpstr>PowerPoint Presentation</vt:lpstr>
      <vt:lpstr>Summary</vt:lpstr>
    </vt:vector>
  </TitlesOfParts>
  <Company>LUBS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Leeds University Business School</dc:title>
  <dc:creator>lubsuser</dc:creator>
  <cp:lastModifiedBy>Tony Morgan</cp:lastModifiedBy>
  <cp:revision>666</cp:revision>
  <cp:lastPrinted>2013-09-04T09:50:24Z</cp:lastPrinted>
  <dcterms:created xsi:type="dcterms:W3CDTF">2009-08-28T08:05:58Z</dcterms:created>
  <dcterms:modified xsi:type="dcterms:W3CDTF">2023-08-18T09:06:06Z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0x01010067CE005E48A51D4E94307A55A8079211</vt:lpwstr>
  </property>
</Properties>
</file>