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52"/>
    <p:restoredTop sz="97030"/>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0598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65D22780-F7E2-BF42-A5F0-10DCE770BFC9}" type="slidenum">
              <a:rPr lang="en-US" smtClean="0"/>
              <a:t>‹#›</a:t>
            </a:fld>
            <a:endParaRPr lang="en-US"/>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95768335-B910-844E-B066-A47C7D3BA916}" type="datetimeFigureOut">
              <a:rPr lang="en-US" smtClean="0"/>
              <a:t>3/8/24</a:t>
            </a:fld>
            <a:endParaRPr lang="en-US"/>
          </a:p>
        </p:txBody>
      </p:sp>
    </p:spTree>
    <p:extLst>
      <p:ext uri="{BB962C8B-B14F-4D97-AF65-F5344CB8AC3E}">
        <p14:creationId xmlns:p14="http://schemas.microsoft.com/office/powerpoint/2010/main" val="53881033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95768335-B910-844E-B066-A47C7D3BA916}" type="datetimeFigureOut">
              <a:rPr lang="en-US" smtClean="0"/>
              <a:t>3/8/24</a:t>
            </a:fld>
            <a:endParaRPr lang="en-US"/>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65D22780-F7E2-BF42-A5F0-10DCE770BFC9}" type="slidenum">
              <a:rPr lang="en-US" smtClean="0"/>
              <a:t>‹#›</a:t>
            </a:fld>
            <a:endParaRPr lang="en-US"/>
          </a:p>
        </p:txBody>
      </p:sp>
    </p:spTree>
    <p:extLst>
      <p:ext uri="{BB962C8B-B14F-4D97-AF65-F5344CB8AC3E}">
        <p14:creationId xmlns:p14="http://schemas.microsoft.com/office/powerpoint/2010/main" val="408820283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GB"/>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65D22780-F7E2-BF42-A5F0-10DCE770BFC9}" type="slidenum">
              <a:rPr lang="en-US" smtClean="0"/>
              <a:t>‹#›</a:t>
            </a:fld>
            <a:endParaRPr lang="en-US"/>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95768335-B910-844E-B066-A47C7D3BA916}" type="datetimeFigureOut">
              <a:rPr lang="en-US" smtClean="0"/>
              <a:t>3/8/24</a:t>
            </a:fld>
            <a:endParaRPr lang="en-US"/>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314068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4099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909C-AB6C-FF93-E26A-D0D64395353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627AF5-4F8B-1C06-456D-7D56F25DAD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096523C-5D0E-9BDF-7793-89F3FE3149DB}"/>
              </a:ext>
            </a:extLst>
          </p:cNvPr>
          <p:cNvSpPr>
            <a:spLocks noGrp="1"/>
          </p:cNvSpPr>
          <p:nvPr>
            <p:ph type="dt" sz="half" idx="10"/>
          </p:nvPr>
        </p:nvSpPr>
        <p:spPr/>
        <p:txBody>
          <a:bodyPr/>
          <a:lstStyle/>
          <a:p>
            <a:fld id="{95768335-B910-844E-B066-A47C7D3BA916}" type="datetimeFigureOut">
              <a:rPr lang="en-US" smtClean="0"/>
              <a:t>3/8/24</a:t>
            </a:fld>
            <a:endParaRPr lang="en-US"/>
          </a:p>
        </p:txBody>
      </p:sp>
      <p:sp>
        <p:nvSpPr>
          <p:cNvPr id="5" name="Footer Placeholder 4">
            <a:extLst>
              <a:ext uri="{FF2B5EF4-FFF2-40B4-BE49-F238E27FC236}">
                <a16:creationId xmlns:a16="http://schemas.microsoft.com/office/drawing/2014/main" id="{6FD13CF1-6F26-1D42-FAE3-7F754CE70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198BDB-921A-0E69-AF7F-8C35D417A2BB}"/>
              </a:ext>
            </a:extLst>
          </p:cNvPr>
          <p:cNvSpPr>
            <a:spLocks noGrp="1"/>
          </p:cNvSpPr>
          <p:nvPr>
            <p:ph type="sldNum" sz="quarter" idx="12"/>
          </p:nvPr>
        </p:nvSpPr>
        <p:spPr/>
        <p:txBody>
          <a:bodyPr/>
          <a:lstStyle/>
          <a:p>
            <a:fld id="{65D22780-F7E2-BF42-A5F0-10DCE770BFC9}" type="slidenum">
              <a:rPr lang="en-US" smtClean="0"/>
              <a:t>‹#›</a:t>
            </a:fld>
            <a:endParaRPr lang="en-US"/>
          </a:p>
        </p:txBody>
      </p:sp>
    </p:spTree>
    <p:extLst>
      <p:ext uri="{BB962C8B-B14F-4D97-AF65-F5344CB8AC3E}">
        <p14:creationId xmlns:p14="http://schemas.microsoft.com/office/powerpoint/2010/main" val="188730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65D22780-F7E2-BF42-A5F0-10DCE770BFC9}" type="slidenum">
              <a:rPr lang="en-US" smtClean="0"/>
              <a:t>‹#›</a:t>
            </a:fld>
            <a:endParaRPr lang="en-US"/>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fld id="{95768335-B910-844E-B066-A47C7D3BA916}" type="datetimeFigureOut">
              <a:rPr lang="en-US" smtClean="0"/>
              <a:t>3/8/24</a:t>
            </a:fld>
            <a:endParaRPr lang="en-US"/>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143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GB"/>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43842165"/>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GB"/>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0799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65D22780-F7E2-BF42-A5F0-10DCE770BFC9}" type="slidenum">
              <a:rPr lang="en-US" smtClean="0"/>
              <a:t>‹#›</a:t>
            </a:fld>
            <a:endParaRPr lang="en-US"/>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fld id="{95768335-B910-844E-B066-A47C7D3BA916}" type="datetimeFigureOut">
              <a:rPr lang="en-US" smtClean="0"/>
              <a:t>3/8/24</a:t>
            </a:fld>
            <a:endParaRPr lang="en-US"/>
          </a:p>
        </p:txBody>
      </p:sp>
    </p:spTree>
    <p:extLst>
      <p:ext uri="{BB962C8B-B14F-4D97-AF65-F5344CB8AC3E}">
        <p14:creationId xmlns:p14="http://schemas.microsoft.com/office/powerpoint/2010/main" val="40556618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396654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65D22780-F7E2-BF42-A5F0-10DCE770BFC9}" type="slidenum">
              <a:rPr lang="en-US" smtClean="0"/>
              <a:t>‹#›</a:t>
            </a:fld>
            <a:endParaRPr lang="en-US"/>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95768335-B910-844E-B066-A47C7D3BA916}" type="datetimeFigureOut">
              <a:rPr lang="en-US" smtClean="0"/>
              <a:t>3/8/24</a:t>
            </a:fld>
            <a:endParaRPr lang="en-US"/>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8590483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65D22780-F7E2-BF42-A5F0-10DCE770BFC9}" type="slidenum">
              <a:rPr lang="en-US" smtClean="0"/>
              <a:t>‹#›</a:t>
            </a:fld>
            <a:endParaRPr lang="en-US"/>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95768335-B910-844E-B066-A47C7D3BA916}" type="datetimeFigureOut">
              <a:rPr lang="en-US" smtClean="0"/>
              <a:t>3/8/24</a:t>
            </a:fld>
            <a:endParaRPr lang="en-US"/>
          </a:p>
        </p:txBody>
      </p:sp>
    </p:spTree>
    <p:extLst>
      <p:ext uri="{BB962C8B-B14F-4D97-AF65-F5344CB8AC3E}">
        <p14:creationId xmlns:p14="http://schemas.microsoft.com/office/powerpoint/2010/main" val="113916986"/>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GB"/>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65D22780-F7E2-BF42-A5F0-10DCE770BFC9}" type="slidenum">
              <a:rPr lang="en-US" smtClean="0"/>
              <a:t>‹#›</a:t>
            </a:fld>
            <a:endParaRPr lang="en-US"/>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fld id="{95768335-B910-844E-B066-A47C7D3BA916}" type="datetimeFigureOut">
              <a:rPr lang="en-US" smtClean="0"/>
              <a:t>3/8/24</a:t>
            </a:fld>
            <a:endParaRPr lang="en-US"/>
          </a:p>
        </p:txBody>
      </p:sp>
    </p:spTree>
    <p:extLst>
      <p:ext uri="{BB962C8B-B14F-4D97-AF65-F5344CB8AC3E}">
        <p14:creationId xmlns:p14="http://schemas.microsoft.com/office/powerpoint/2010/main" val="340009798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95768335-B910-844E-B066-A47C7D3BA916}" type="datetimeFigureOut">
              <a:rPr lang="en-US" smtClean="0"/>
              <a:t>3/8/24</a:t>
            </a:fld>
            <a:endParaRPr lang="en-US"/>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65D22780-F7E2-BF42-A5F0-10DCE770BFC9}" type="slidenum">
              <a:rPr lang="en-US" smtClean="0"/>
              <a:t>‹#›</a:t>
            </a:fld>
            <a:endParaRPr lang="en-US"/>
          </a:p>
        </p:txBody>
      </p:sp>
    </p:spTree>
    <p:extLst>
      <p:ext uri="{BB962C8B-B14F-4D97-AF65-F5344CB8AC3E}">
        <p14:creationId xmlns:p14="http://schemas.microsoft.com/office/powerpoint/2010/main" val="183820135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D2077F4-DF2F-3E86-08B3-1E78EDAF005A}"/>
              </a:ext>
            </a:extLst>
          </p:cNvPr>
          <p:cNvSpPr>
            <a:spLocks noGrp="1"/>
          </p:cNvSpPr>
          <p:nvPr>
            <p:ph type="ctrTitle"/>
          </p:nvPr>
        </p:nvSpPr>
        <p:spPr>
          <a:xfrm>
            <a:off x="3167743" y="411479"/>
            <a:ext cx="8628561" cy="3291840"/>
          </a:xfrm>
        </p:spPr>
        <p:txBody>
          <a:bodyPr anchor="b">
            <a:normAutofit/>
          </a:bodyPr>
          <a:lstStyle/>
          <a:p>
            <a:pPr algn="ctr"/>
            <a:r>
              <a:rPr lang="en-US" sz="5100" dirty="0"/>
              <a:t>Using Machine Learning to achieve energy aware Kubernetes scaling</a:t>
            </a:r>
          </a:p>
        </p:txBody>
      </p:sp>
      <p:sp>
        <p:nvSpPr>
          <p:cNvPr id="13" name="Text Placeholder 2">
            <a:extLst>
              <a:ext uri="{FF2B5EF4-FFF2-40B4-BE49-F238E27FC236}">
                <a16:creationId xmlns:a16="http://schemas.microsoft.com/office/drawing/2014/main" id="{DA17BB8E-2FB8-2314-2DF3-FFC9391D375D}"/>
              </a:ext>
            </a:extLst>
          </p:cNvPr>
          <p:cNvSpPr>
            <a:spLocks noGrp="1"/>
          </p:cNvSpPr>
          <p:nvPr>
            <p:ph type="body" sz="quarter" idx="11"/>
          </p:nvPr>
        </p:nvSpPr>
        <p:spPr>
          <a:xfrm>
            <a:off x="6438092" y="4368764"/>
            <a:ext cx="5486400" cy="1645920"/>
          </a:xfrm>
        </p:spPr>
        <p:txBody>
          <a:bodyPr/>
          <a:lstStyle/>
          <a:p>
            <a:r>
              <a:rPr lang="en-US" dirty="0"/>
              <a:t>Thomas Leath</a:t>
            </a:r>
          </a:p>
        </p:txBody>
      </p:sp>
    </p:spTree>
    <p:extLst>
      <p:ext uri="{BB962C8B-B14F-4D97-AF65-F5344CB8AC3E}">
        <p14:creationId xmlns:p14="http://schemas.microsoft.com/office/powerpoint/2010/main" val="2219787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3279E-D4AA-3436-9D6A-FB1C11EB630E}"/>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4CFD8F0-4226-1B90-6A3B-419F65D62F6B}"/>
              </a:ext>
            </a:extLst>
          </p:cNvPr>
          <p:cNvSpPr>
            <a:spLocks noGrp="1"/>
          </p:cNvSpPr>
          <p:nvPr>
            <p:ph sz="quarter" idx="13"/>
          </p:nvPr>
        </p:nvSpPr>
        <p:spPr>
          <a:xfrm>
            <a:off x="594359" y="2281918"/>
            <a:ext cx="5438972" cy="3708517"/>
          </a:xfrm>
        </p:spPr>
        <p:txBody>
          <a:bodyPr>
            <a:normAutofit/>
          </a:bodyPr>
          <a:lstStyle/>
          <a:p>
            <a:r>
              <a:rPr lang="en-GB" sz="1400" b="0" dirty="0">
                <a:solidFill>
                  <a:schemeClr val="bg1"/>
                </a:solidFill>
                <a:cs typeface="Arial" panose="020B0604020202020204" pitchFamily="34" charset="0"/>
              </a:rPr>
              <a:t>Kubernetes is a framework designed to automate deploying and hosting application through containers. They are used as they allow large applications to be run anywhere whilst maintaining availability and scale easily without oversight. The way they deal with load is through autoscalers.</a:t>
            </a:r>
          </a:p>
          <a:p>
            <a:r>
              <a:rPr lang="en-GB" sz="1400" b="0" dirty="0">
                <a:solidFill>
                  <a:schemeClr val="bg1"/>
                </a:solidFill>
                <a:effectLst/>
                <a:ea typeface="Times New Roman" panose="02020603050405020304" pitchFamily="18" charset="0"/>
                <a:cs typeface="Calibri" panose="020F0502020204030204" pitchFamily="34" charset="0"/>
              </a:rPr>
              <a:t>Traditional Kubernetes auto-scalers automatically scale the size of pods, containers or nodes in a cluster based on the demands of the current workload. This means the demand for extra resources is already present before more can be provisioned and, by definition, makes them reactionary leading to inefficient resource utilisation and thus wastes energy</a:t>
            </a:r>
            <a:endParaRPr lang="en-GB" sz="1400" b="0" dirty="0">
              <a:solidFill>
                <a:schemeClr val="bg1"/>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3257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B76-D7B5-2F13-1259-AE15DA85B048}"/>
              </a:ext>
            </a:extLst>
          </p:cNvPr>
          <p:cNvSpPr>
            <a:spLocks noGrp="1"/>
          </p:cNvSpPr>
          <p:nvPr>
            <p:ph type="title"/>
          </p:nvPr>
        </p:nvSpPr>
        <p:spPr/>
        <p:txBody>
          <a:bodyPr/>
          <a:lstStyle/>
          <a:p>
            <a:r>
              <a:rPr lang="en-US" dirty="0"/>
              <a:t>Aim &amp; Objectives</a:t>
            </a:r>
          </a:p>
        </p:txBody>
      </p:sp>
      <p:sp>
        <p:nvSpPr>
          <p:cNvPr id="3" name="Content Placeholder 2">
            <a:extLst>
              <a:ext uri="{FF2B5EF4-FFF2-40B4-BE49-F238E27FC236}">
                <a16:creationId xmlns:a16="http://schemas.microsoft.com/office/drawing/2014/main" id="{06270CA8-70CB-D9D1-B96E-B52AEC8BEEA0}"/>
              </a:ext>
            </a:extLst>
          </p:cNvPr>
          <p:cNvSpPr>
            <a:spLocks noGrp="1"/>
          </p:cNvSpPr>
          <p:nvPr>
            <p:ph sz="quarter" idx="13"/>
          </p:nvPr>
        </p:nvSpPr>
        <p:spPr>
          <a:xfrm>
            <a:off x="594359" y="2281918"/>
            <a:ext cx="6242277" cy="3708517"/>
          </a:xfrm>
        </p:spPr>
        <p:txBody>
          <a:bodyPr>
            <a:normAutofit/>
          </a:bodyPr>
          <a:lstStyle/>
          <a:p>
            <a:r>
              <a:rPr lang="en-GB" sz="1400" b="0" dirty="0">
                <a:solidFill>
                  <a:schemeClr val="bg1"/>
                </a:solidFill>
                <a:effectLst/>
                <a:latin typeface="Calibri" panose="020F0502020204030204" pitchFamily="34" charset="0"/>
                <a:ea typeface="Times New Roman" panose="02020603050405020304" pitchFamily="18" charset="0"/>
                <a:cs typeface="Calibri" panose="020F0502020204030204" pitchFamily="34" charset="0"/>
              </a:rPr>
              <a:t>This project aims to create a Machine Learning model that can be used by the auto-scaler to proactively scale resources in anticipation of demand. This will help avoid over provisioning whilst maintaining the required performance and availability, reducing the consumption of the system.</a:t>
            </a:r>
            <a:endParaRPr lang="en-GB" sz="1400" b="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400" b="0" dirty="0">
                <a:solidFill>
                  <a:schemeClr val="bg1"/>
                </a:solidFill>
              </a:rPr>
              <a:t>Build and train a machine learning model to predict future demand based on current workload</a:t>
            </a:r>
          </a:p>
          <a:p>
            <a:r>
              <a:rPr lang="en-US" sz="1400" b="0" dirty="0">
                <a:solidFill>
                  <a:schemeClr val="bg1"/>
                </a:solidFill>
              </a:rPr>
              <a:t>Build and train a model to provide the optimum node count based on workload and concurrent users</a:t>
            </a:r>
          </a:p>
          <a:p>
            <a:r>
              <a:rPr lang="en-US" sz="1400" b="0" dirty="0">
                <a:solidFill>
                  <a:schemeClr val="bg1"/>
                </a:solidFill>
              </a:rPr>
              <a:t>Create a framework to integrate machine learning models to inform a Kubernetes Horizontal Pod Autoscaler</a:t>
            </a:r>
          </a:p>
        </p:txBody>
      </p:sp>
    </p:spTree>
    <p:extLst>
      <p:ext uri="{BB962C8B-B14F-4D97-AF65-F5344CB8AC3E}">
        <p14:creationId xmlns:p14="http://schemas.microsoft.com/office/powerpoint/2010/main" val="3286515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F0763-18CF-C5B9-CEB3-A1163D2897C3}"/>
              </a:ext>
            </a:extLst>
          </p:cNvPr>
          <p:cNvSpPr>
            <a:spLocks noGrp="1"/>
          </p:cNvSpPr>
          <p:nvPr>
            <p:ph type="title"/>
          </p:nvPr>
        </p:nvSpPr>
        <p:spPr>
          <a:xfrm>
            <a:off x="594360" y="198408"/>
            <a:ext cx="10972800" cy="1574317"/>
          </a:xfrm>
        </p:spPr>
        <p:txBody>
          <a:bodyPr anchor="b">
            <a:normAutofit/>
          </a:bodyPr>
          <a:lstStyle/>
          <a:p>
            <a:r>
              <a:rPr lang="en-US" dirty="0"/>
              <a:t>Design</a:t>
            </a:r>
          </a:p>
        </p:txBody>
      </p:sp>
      <p:pic>
        <p:nvPicPr>
          <p:cNvPr id="4" name="Picture 3" descr="A diagram of a cluster&#10;&#10;Description automatically generated">
            <a:extLst>
              <a:ext uri="{FF2B5EF4-FFF2-40B4-BE49-F238E27FC236}">
                <a16:creationId xmlns:a16="http://schemas.microsoft.com/office/drawing/2014/main" id="{2FC86D3F-5118-B82B-CCE1-3B08CD2934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 r="-2"/>
          <a:stretch/>
        </p:blipFill>
        <p:spPr>
          <a:xfrm>
            <a:off x="7729705" y="2741840"/>
            <a:ext cx="3837455" cy="3597470"/>
          </a:xfrm>
          <a:prstGeom prst="rect">
            <a:avLst/>
          </a:prstGeom>
          <a:noFill/>
        </p:spPr>
      </p:pic>
      <p:sp>
        <p:nvSpPr>
          <p:cNvPr id="9" name="Content Placeholder 3">
            <a:extLst>
              <a:ext uri="{FF2B5EF4-FFF2-40B4-BE49-F238E27FC236}">
                <a16:creationId xmlns:a16="http://schemas.microsoft.com/office/drawing/2014/main" id="{5284AC0E-7EEC-447B-06FB-7BAF8117F448}"/>
              </a:ext>
            </a:extLst>
          </p:cNvPr>
          <p:cNvSpPr>
            <a:spLocks noGrp="1"/>
          </p:cNvSpPr>
          <p:nvPr>
            <p:ph sz="quarter" idx="14"/>
          </p:nvPr>
        </p:nvSpPr>
        <p:spPr>
          <a:xfrm>
            <a:off x="489857" y="2549720"/>
            <a:ext cx="6999514" cy="3927279"/>
          </a:xfrm>
        </p:spPr>
        <p:txBody>
          <a:bodyPr>
            <a:normAutofit/>
          </a:bodyPr>
          <a:lstStyle/>
          <a:p>
            <a:r>
              <a:rPr lang="en-US" sz="1400" dirty="0"/>
              <a:t>A metric gathering software (Prometheus) listens to the Kubernetes load. </a:t>
            </a:r>
          </a:p>
          <a:p>
            <a:r>
              <a:rPr lang="en-US" sz="1400" dirty="0"/>
              <a:t>This load data is periodically communicated to an Azure Container</a:t>
            </a:r>
          </a:p>
          <a:p>
            <a:r>
              <a:rPr lang="en-US" sz="1400" dirty="0"/>
              <a:t>This data is then formatted and inputted into a Machine Learning Model which produces a prediction for load at a predefined number of minutes in the future</a:t>
            </a:r>
          </a:p>
          <a:p>
            <a:r>
              <a:rPr lang="en-US" sz="1400" dirty="0"/>
              <a:t>This is returned to the instance and then to the API Daemon</a:t>
            </a:r>
          </a:p>
          <a:p>
            <a:r>
              <a:rPr lang="en-US" sz="1400" dirty="0"/>
              <a:t>This prediction of workload is then communicated with the the Kubernetes Control pane triggering it to feed the prediction to the second model. Which in turn returns the optimum number of pods for the node to use</a:t>
            </a:r>
          </a:p>
          <a:p>
            <a:r>
              <a:rPr lang="en-US" sz="1400" dirty="0"/>
              <a:t>The Node is then scaled appropriately</a:t>
            </a:r>
          </a:p>
        </p:txBody>
      </p:sp>
    </p:spTree>
    <p:extLst>
      <p:ext uri="{BB962C8B-B14F-4D97-AF65-F5344CB8AC3E}">
        <p14:creationId xmlns:p14="http://schemas.microsoft.com/office/powerpoint/2010/main" val="171843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EF41-F930-B773-0CA2-A90798CA3868}"/>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837C2A89-EDA2-9691-FF99-B8FF3DEEF06C}"/>
              </a:ext>
            </a:extLst>
          </p:cNvPr>
          <p:cNvSpPr>
            <a:spLocks noGrp="1"/>
          </p:cNvSpPr>
          <p:nvPr>
            <p:ph sz="quarter" idx="13"/>
          </p:nvPr>
        </p:nvSpPr>
        <p:spPr>
          <a:xfrm>
            <a:off x="3050849" y="2282007"/>
            <a:ext cx="8417251" cy="4246979"/>
          </a:xfrm>
        </p:spPr>
        <p:txBody>
          <a:bodyPr>
            <a:normAutofit/>
          </a:bodyPr>
          <a:lstStyle/>
          <a:p>
            <a:pPr marL="457200"/>
            <a:r>
              <a:rPr lang="en-GB" sz="1600" b="1" dirty="0">
                <a:effectLst/>
                <a:ea typeface="Aptos" panose="020B0004020202020204" pitchFamily="34" charset="0"/>
                <a:cs typeface="Times New Roman" panose="02020603050405020304" pitchFamily="18" charset="0"/>
              </a:rPr>
              <a:t>Data</a:t>
            </a:r>
            <a:r>
              <a:rPr lang="en-GB" sz="1600" dirty="0">
                <a:effectLst/>
                <a:ea typeface="Aptos" panose="020B0004020202020204" pitchFamily="34" charset="0"/>
                <a:cs typeface="Times New Roman" panose="02020603050405020304" pitchFamily="18" charset="0"/>
              </a:rPr>
              <a:t> - I am using the WorldCup98 data set. This dataset tracks the Requests per minute for the WorldCup98 website over 3 months. This provides more than enough information to train a model and can provide a fair representation of traffic fluctuation over a period of time.</a:t>
            </a:r>
          </a:p>
          <a:p>
            <a:pPr marL="457200"/>
            <a:r>
              <a:rPr lang="en-GB" sz="1600" b="1" dirty="0">
                <a:effectLst/>
                <a:ea typeface="Aptos" panose="020B0004020202020204" pitchFamily="34" charset="0"/>
                <a:cs typeface="Times New Roman" panose="02020603050405020304" pitchFamily="18" charset="0"/>
              </a:rPr>
              <a:t>Models </a:t>
            </a:r>
            <a:r>
              <a:rPr lang="en-GB" sz="1600" dirty="0">
                <a:effectLst/>
                <a:ea typeface="Aptos" panose="020B0004020202020204" pitchFamily="34" charset="0"/>
                <a:cs typeface="Times New Roman" panose="02020603050405020304" pitchFamily="18" charset="0"/>
              </a:rPr>
              <a:t>– The system will use two models. One is a time-series model with the sole responsibility of predicting future load based off previous data. The second model will determine the optimum pods to be running for this load. This is done by iteratively testing the cluster with different number of pods at different load. The optimum will be the number of pods that consumes the least energy whilst maintaining a minimum level of lost requests.</a:t>
            </a:r>
          </a:p>
          <a:p>
            <a:pPr marL="859536" lvl="1"/>
            <a:r>
              <a:rPr lang="en-GB" sz="1600" dirty="0">
                <a:effectLst/>
                <a:ea typeface="Aptos" panose="020B0004020202020204" pitchFamily="34" charset="0"/>
                <a:cs typeface="Times New Roman" panose="02020603050405020304" pitchFamily="18" charset="0"/>
              </a:rPr>
              <a:t>This combination allows the framework to be web app specific. By understanding the specific resource needs of an application at different load levels, the system can make more informed scaling decisions. This leads to better resource utilization and minimizes the risk of SLA violations or over-provisioning. </a:t>
            </a:r>
          </a:p>
          <a:p>
            <a:pPr marL="859536" lvl="1"/>
            <a:r>
              <a:rPr lang="en-GB" sz="1600" dirty="0">
                <a:effectLst/>
                <a:ea typeface="Aptos" panose="020B0004020202020204" pitchFamily="34" charset="0"/>
                <a:cs typeface="Times New Roman" panose="02020603050405020304" pitchFamily="18" charset="0"/>
              </a:rPr>
              <a:t>	This also means the Solution </a:t>
            </a:r>
            <a:r>
              <a:rPr lang="en-GB" sz="1600" dirty="0">
                <a:ea typeface="Aptos" panose="020B0004020202020204" pitchFamily="34" charset="0"/>
                <a:cs typeface="Times New Roman" panose="02020603050405020304" pitchFamily="18" charset="0"/>
              </a:rPr>
              <a:t>is modular and thus can be used as a framework to be applied to any web app.</a:t>
            </a:r>
            <a:endParaRPr lang="en-GB" sz="1600" dirty="0">
              <a:effectLst/>
              <a:ea typeface="Aptos" panose="020B000402020202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2919766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D4A2-4DD6-0917-E31B-AED24A633619}"/>
              </a:ext>
            </a:extLst>
          </p:cNvPr>
          <p:cNvSpPr>
            <a:spLocks noGrp="1"/>
          </p:cNvSpPr>
          <p:nvPr>
            <p:ph type="title"/>
          </p:nvPr>
        </p:nvSpPr>
        <p:spPr/>
        <p:txBody>
          <a:bodyPr/>
          <a:lstStyle/>
          <a:p>
            <a:r>
              <a:rPr lang="en-US" dirty="0"/>
              <a:t>System Evaluation Plan</a:t>
            </a:r>
          </a:p>
        </p:txBody>
      </p:sp>
      <p:sp>
        <p:nvSpPr>
          <p:cNvPr id="3" name="Content Placeholder 2">
            <a:extLst>
              <a:ext uri="{FF2B5EF4-FFF2-40B4-BE49-F238E27FC236}">
                <a16:creationId xmlns:a16="http://schemas.microsoft.com/office/drawing/2014/main" id="{EEB3465E-C490-C118-DCC6-A1616A8CC9CD}"/>
              </a:ext>
            </a:extLst>
          </p:cNvPr>
          <p:cNvSpPr>
            <a:spLocks noGrp="1"/>
          </p:cNvSpPr>
          <p:nvPr>
            <p:ph sz="quarter" idx="13"/>
          </p:nvPr>
        </p:nvSpPr>
        <p:spPr>
          <a:xfrm>
            <a:off x="1529697" y="2282008"/>
            <a:ext cx="9938403" cy="3699328"/>
          </a:xfrm>
        </p:spPr>
        <p:txBody>
          <a:bodyPr>
            <a:normAutofit/>
          </a:bodyPr>
          <a:lstStyle/>
          <a:p>
            <a:r>
              <a:rPr lang="en-US" sz="1600" dirty="0"/>
              <a:t>The benchmark for this project will be the Kubernetes standard, reactive Horizontal Autoscaler. </a:t>
            </a:r>
          </a:p>
          <a:p>
            <a:r>
              <a:rPr lang="en-US" sz="1600" dirty="0"/>
              <a:t>Both the standard auto-scaler and my pro-active system will be load tested using the WorldCup98 data set using a software called k6. The performance of both will be measured using 3 metrics:</a:t>
            </a:r>
          </a:p>
          <a:p>
            <a:pPr lvl="1"/>
            <a:r>
              <a:rPr lang="en-US" sz="1600" dirty="0"/>
              <a:t>Energy consumed – The amount of energy consumed by the cluster over the test period</a:t>
            </a:r>
          </a:p>
          <a:p>
            <a:pPr lvl="1"/>
            <a:r>
              <a:rPr lang="en-US" sz="1600" dirty="0"/>
              <a:t>Lost requests – the number of requests that couldn’t be fulfilled by the cluster. This will represent how well the SLA is being met (under-provisioning)</a:t>
            </a:r>
          </a:p>
          <a:p>
            <a:pPr lvl="1"/>
            <a:r>
              <a:rPr lang="en-US" sz="1600" dirty="0"/>
              <a:t>Cost – The cost will determine if the autoscaler is over-provisioning (over allocating resources)</a:t>
            </a:r>
          </a:p>
        </p:txBody>
      </p:sp>
    </p:spTree>
    <p:extLst>
      <p:ext uri="{BB962C8B-B14F-4D97-AF65-F5344CB8AC3E}">
        <p14:creationId xmlns:p14="http://schemas.microsoft.com/office/powerpoint/2010/main" val="106375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B529-0B9E-F664-3595-51B669F7371E}"/>
              </a:ext>
            </a:extLst>
          </p:cNvPr>
          <p:cNvSpPr>
            <a:spLocks noGrp="1"/>
          </p:cNvSpPr>
          <p:nvPr>
            <p:ph type="title"/>
          </p:nvPr>
        </p:nvSpPr>
        <p:spPr/>
        <p:txBody>
          <a:bodyPr/>
          <a:lstStyle/>
          <a:p>
            <a:r>
              <a:rPr lang="en-US" dirty="0"/>
              <a:t>Remaining Work</a:t>
            </a:r>
          </a:p>
        </p:txBody>
      </p:sp>
      <p:sp>
        <p:nvSpPr>
          <p:cNvPr id="3" name="Content Placeholder 2">
            <a:extLst>
              <a:ext uri="{FF2B5EF4-FFF2-40B4-BE49-F238E27FC236}">
                <a16:creationId xmlns:a16="http://schemas.microsoft.com/office/drawing/2014/main" id="{ED3823D0-169E-E806-CD0A-01597342B828}"/>
              </a:ext>
            </a:extLst>
          </p:cNvPr>
          <p:cNvSpPr>
            <a:spLocks noGrp="1"/>
          </p:cNvSpPr>
          <p:nvPr>
            <p:ph sz="quarter" idx="13"/>
          </p:nvPr>
        </p:nvSpPr>
        <p:spPr>
          <a:xfrm>
            <a:off x="5504489" y="1188147"/>
            <a:ext cx="6024785" cy="3699328"/>
          </a:xfrm>
        </p:spPr>
        <p:txBody>
          <a:bodyPr>
            <a:noAutofit/>
          </a:bodyPr>
          <a:lstStyle/>
          <a:p>
            <a:pPr marL="342900" lvl="0" indent="-342900">
              <a:lnSpc>
                <a:spcPct val="100000"/>
              </a:lnSpc>
              <a:spcBef>
                <a:spcPts val="600"/>
              </a:spcBef>
              <a:buFont typeface="Symbol" pitchFamily="2" charset="2"/>
              <a:buChar char=""/>
            </a:pPr>
            <a:r>
              <a:rPr lang="en-GB" sz="1100" b="1" dirty="0">
                <a:effectLst/>
                <a:latin typeface="Arial" panose="020B0604020202020204" pitchFamily="34" charset="0"/>
                <a:ea typeface="Times New Roman" panose="02020603050405020304" pitchFamily="18" charset="0"/>
                <a:cs typeface="Arial" panose="020B0604020202020204" pitchFamily="34" charset="0"/>
              </a:rPr>
              <a:t>Week 6 (This week)</a:t>
            </a:r>
            <a:endParaRPr lang="en-GB" sz="1100" b="1"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Get Chapter 1 reviewed</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Create first instance of time series model</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Create first instance of workload profiling model </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Integrate the models into the auto-scaler and have it inform the autoscaler </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00000"/>
              </a:lnSpc>
              <a:spcBef>
                <a:spcPts val="600"/>
              </a:spcBef>
              <a:buFont typeface="Symbol" pitchFamily="2" charset="2"/>
              <a:buChar char=""/>
            </a:pPr>
            <a:r>
              <a:rPr lang="en-GB" sz="1100" b="1" dirty="0">
                <a:effectLst/>
                <a:latin typeface="Arial" panose="020B0604020202020204" pitchFamily="34" charset="0"/>
                <a:ea typeface="Times New Roman" panose="02020603050405020304" pitchFamily="18" charset="0"/>
                <a:cs typeface="Arial" panose="020B0604020202020204" pitchFamily="34" charset="0"/>
              </a:rPr>
              <a:t>Week 7</a:t>
            </a:r>
            <a:endParaRPr lang="en-GB" sz="1100" b="1"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Develop ML model </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Create an accurate workload profile for the web app</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Start chapter 2</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00000"/>
              </a:lnSpc>
              <a:spcBef>
                <a:spcPts val="600"/>
              </a:spcBef>
              <a:buFont typeface="Symbol" pitchFamily="2" charset="2"/>
              <a:buChar char=""/>
            </a:pPr>
            <a:r>
              <a:rPr lang="en-GB" sz="1100" b="1" dirty="0">
                <a:effectLst/>
                <a:latin typeface="Arial" panose="020B0604020202020204" pitchFamily="34" charset="0"/>
                <a:ea typeface="Times New Roman" panose="02020603050405020304" pitchFamily="18" charset="0"/>
                <a:cs typeface="Arial" panose="020B0604020202020204" pitchFamily="34" charset="0"/>
              </a:rPr>
              <a:t>Week 8 </a:t>
            </a:r>
            <a:endParaRPr lang="en-GB" sz="1100" b="1"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Evaluate and finalise both models </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Run tests on the system as a whole against benchmark to gather performance data</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00000"/>
              </a:lnSpc>
              <a:spcBef>
                <a:spcPts val="600"/>
              </a:spcBef>
              <a:buFont typeface="Symbol" pitchFamily="2" charset="2"/>
              <a:buChar char=""/>
            </a:pPr>
            <a:r>
              <a:rPr lang="en-GB" sz="1100" b="1" dirty="0">
                <a:effectLst/>
                <a:latin typeface="Arial" panose="020B0604020202020204" pitchFamily="34" charset="0"/>
                <a:ea typeface="Times New Roman" panose="02020603050405020304" pitchFamily="18" charset="0"/>
                <a:cs typeface="Arial" panose="020B0604020202020204" pitchFamily="34" charset="0"/>
              </a:rPr>
              <a:t>Over Easter </a:t>
            </a:r>
            <a:endParaRPr lang="en-GB" sz="1100" b="1"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Complete Chapter 2</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Complete Chapter 3</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Start and Complete Chapter 4</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342900" lvl="0" indent="-342900">
              <a:lnSpc>
                <a:spcPct val="100000"/>
              </a:lnSpc>
              <a:spcBef>
                <a:spcPts val="600"/>
              </a:spcBef>
              <a:buFont typeface="Symbol" pitchFamily="2" charset="2"/>
              <a:buChar char=""/>
            </a:pPr>
            <a:r>
              <a:rPr lang="en-GB" sz="1100" b="1" dirty="0">
                <a:effectLst/>
                <a:latin typeface="Arial" panose="020B0604020202020204" pitchFamily="34" charset="0"/>
                <a:ea typeface="Times New Roman" panose="02020603050405020304" pitchFamily="18" charset="0"/>
                <a:cs typeface="Arial" panose="020B0604020202020204" pitchFamily="34" charset="0"/>
              </a:rPr>
              <a:t>Week 9-10 </a:t>
            </a:r>
            <a:endParaRPr lang="en-GB" sz="1100" b="1"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Add the finishing touches to the report.</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lnSpc>
                <a:spcPct val="100000"/>
              </a:lnSpc>
              <a:spcBef>
                <a:spcPts val="600"/>
              </a:spcBef>
              <a:buFont typeface="Courier New" panose="02070309020205020404" pitchFamily="49" charset="0"/>
              <a:buChar char="o"/>
            </a:pPr>
            <a:r>
              <a:rPr lang="en-GB" sz="1100" dirty="0">
                <a:effectLst/>
                <a:latin typeface="Arial" panose="020B0604020202020204" pitchFamily="34" charset="0"/>
                <a:ea typeface="Times New Roman" panose="02020603050405020304" pitchFamily="18" charset="0"/>
                <a:cs typeface="Arial" panose="020B0604020202020204" pitchFamily="34" charset="0"/>
              </a:rPr>
              <a:t>Submit the report and all supporting documents and repositories.</a:t>
            </a:r>
            <a:endParaRPr lang="en-GB" sz="1100" dirty="0">
              <a:effectLst/>
              <a:latin typeface="Arial" panose="020B0604020202020204" pitchFamily="34" charset="0"/>
              <a:ea typeface="Aptos" panose="020B0004020202020204" pitchFamily="34" charset="0"/>
              <a:cs typeface="Arial" panose="020B0604020202020204" pitchFamily="34" charset="0"/>
            </a:endParaRPr>
          </a:p>
          <a:p>
            <a:pPr>
              <a:lnSpc>
                <a:spcPct val="100000"/>
              </a:lnSpc>
              <a:spcBef>
                <a:spcPts val="600"/>
              </a:spcBef>
            </a:pP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30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D37C-4E3D-82D7-C80C-EACA8A86E418}"/>
              </a:ext>
            </a:extLst>
          </p:cNvPr>
          <p:cNvSpPr>
            <a:spLocks noGrp="1"/>
          </p:cNvSpPr>
          <p:nvPr>
            <p:ph type="title"/>
          </p:nvPr>
        </p:nvSpPr>
        <p:spPr/>
        <p:txBody>
          <a:bodyPr/>
          <a:lstStyle/>
          <a:p>
            <a:r>
              <a:rPr lang="en-US" dirty="0"/>
              <a:t>Write Up</a:t>
            </a:r>
          </a:p>
        </p:txBody>
      </p:sp>
      <p:sp>
        <p:nvSpPr>
          <p:cNvPr id="3" name="Content Placeholder 2">
            <a:extLst>
              <a:ext uri="{FF2B5EF4-FFF2-40B4-BE49-F238E27FC236}">
                <a16:creationId xmlns:a16="http://schemas.microsoft.com/office/drawing/2014/main" id="{AF33CF95-F8BB-1A76-4BC6-2170BBE2C4C0}"/>
              </a:ext>
            </a:extLst>
          </p:cNvPr>
          <p:cNvSpPr>
            <a:spLocks noGrp="1"/>
          </p:cNvSpPr>
          <p:nvPr>
            <p:ph sz="quarter" idx="13"/>
          </p:nvPr>
        </p:nvSpPr>
        <p:spPr>
          <a:xfrm>
            <a:off x="2247544" y="2282008"/>
            <a:ext cx="9220556" cy="3699328"/>
          </a:xfrm>
        </p:spPr>
        <p:txBody>
          <a:bodyPr>
            <a:normAutofit/>
          </a:bodyPr>
          <a:lstStyle/>
          <a:p>
            <a:r>
              <a:rPr lang="en-US" sz="1600" dirty="0"/>
              <a:t>Current Progress:</a:t>
            </a:r>
          </a:p>
          <a:p>
            <a:pPr lvl="1"/>
            <a:r>
              <a:rPr lang="en-US" sz="1600" dirty="0"/>
              <a:t>Drafted Chapter 1</a:t>
            </a:r>
          </a:p>
          <a:p>
            <a:r>
              <a:rPr lang="en-US" sz="1600" dirty="0"/>
              <a:t>Early Discussion points </a:t>
            </a:r>
          </a:p>
          <a:p>
            <a:pPr lvl="1"/>
            <a:r>
              <a:rPr lang="en-US" sz="1600" dirty="0"/>
              <a:t>The efficiency of the system will be influenced by choosing how regular the pods should be rescaled and this (the how far in the future the model should look)</a:t>
            </a:r>
          </a:p>
          <a:p>
            <a:pPr lvl="1"/>
            <a:r>
              <a:rPr lang="en-US" sz="1600" dirty="0"/>
              <a:t>The system being built can be make bespoke to every web app. Whilst meaning it isn’t a general solution it will be highly effective. It’s modular design also means very little needs to be changed for each user. Only the two models need to be retrained for that web apps usage profile and web traffic.</a:t>
            </a:r>
          </a:p>
          <a:p>
            <a:pPr marL="402336" lvl="1" indent="0">
              <a:buNone/>
            </a:pPr>
            <a:endParaRPr lang="en-US" sz="1600" dirty="0"/>
          </a:p>
        </p:txBody>
      </p:sp>
    </p:spTree>
    <p:extLst>
      <p:ext uri="{BB962C8B-B14F-4D97-AF65-F5344CB8AC3E}">
        <p14:creationId xmlns:p14="http://schemas.microsoft.com/office/powerpoint/2010/main" val="503226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5AFC-E6D5-0575-B46B-F495BEC5AB64}"/>
              </a:ext>
            </a:extLst>
          </p:cNvPr>
          <p:cNvSpPr>
            <a:spLocks noGrp="1"/>
          </p:cNvSpPr>
          <p:nvPr>
            <p:ph type="ctrTitle"/>
          </p:nvPr>
        </p:nvSpPr>
        <p:spPr/>
        <p:txBody>
          <a:bodyPr/>
          <a:lstStyle/>
          <a:p>
            <a:r>
              <a:rPr lang="en-US" dirty="0"/>
              <a:t>Software Demo</a:t>
            </a:r>
          </a:p>
        </p:txBody>
      </p:sp>
    </p:spTree>
    <p:extLst>
      <p:ext uri="{BB962C8B-B14F-4D97-AF65-F5344CB8AC3E}">
        <p14:creationId xmlns:p14="http://schemas.microsoft.com/office/powerpoint/2010/main" val="226256357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docProps/app.xml><?xml version="1.0" encoding="utf-8"?>
<Properties xmlns="http://schemas.openxmlformats.org/officeDocument/2006/extended-properties" xmlns:vt="http://schemas.openxmlformats.org/officeDocument/2006/docPropsVTypes">
  <Template>Geometric annual presentation</Template>
  <TotalTime>4542</TotalTime>
  <Words>847</Words>
  <Application>Microsoft Macintosh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Arial</vt:lpstr>
      <vt:lpstr>Calibri</vt:lpstr>
      <vt:lpstr>Courier New</vt:lpstr>
      <vt:lpstr>Franklin Gothic Book</vt:lpstr>
      <vt:lpstr>Franklin Gothic Demi</vt:lpstr>
      <vt:lpstr>Symbol</vt:lpstr>
      <vt:lpstr>Times New Roman</vt:lpstr>
      <vt:lpstr>Custom</vt:lpstr>
      <vt:lpstr>Using Machine Learning to achieve energy aware Kubernetes scaling</vt:lpstr>
      <vt:lpstr>Problem Statement</vt:lpstr>
      <vt:lpstr>Aim &amp; Objectives</vt:lpstr>
      <vt:lpstr>Design</vt:lpstr>
      <vt:lpstr>Implementation</vt:lpstr>
      <vt:lpstr>System Evaluation Plan</vt:lpstr>
      <vt:lpstr>Remaining Work</vt:lpstr>
      <vt:lpstr>Write Up</vt:lpstr>
      <vt:lpstr>Software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achieve energy aware Kubernetes scaling</dc:title>
  <dc:creator>Tom Leath (UK)</dc:creator>
  <cp:lastModifiedBy>Tom Leath (UK)</cp:lastModifiedBy>
  <cp:revision>2</cp:revision>
  <dcterms:created xsi:type="dcterms:W3CDTF">2024-03-08T11:04:15Z</dcterms:created>
  <dcterms:modified xsi:type="dcterms:W3CDTF">2024-03-11T14:46:18Z</dcterms:modified>
</cp:coreProperties>
</file>