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74" r:id="rId7"/>
    <p:sldId id="275" r:id="rId8"/>
    <p:sldId id="261" r:id="rId9"/>
    <p:sldId id="276" r:id="rId10"/>
    <p:sldId id="268" r:id="rId11"/>
    <p:sldId id="266" r:id="rId12"/>
    <p:sldId id="278" r:id="rId13"/>
    <p:sldId id="267" r:id="rId14"/>
    <p:sldId id="269" r:id="rId15"/>
    <p:sldId id="270" r:id="rId16"/>
    <p:sldId id="279" r:id="rId17"/>
    <p:sldId id="271" r:id="rId18"/>
    <p:sldId id="280" r:id="rId19"/>
    <p:sldId id="277" r:id="rId20"/>
    <p:sldId id="272" r:id="rId21"/>
    <p:sldId id="282" r:id="rId22"/>
    <p:sldId id="273"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F70524-4B52-46AC-AF98-6DC0D72B98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6D25BC-B1A7-4C5E-8344-7DB8208D6998}">
      <dgm:prSet custT="1"/>
      <dgm:spPr>
        <a:solidFill>
          <a:schemeClr val="accent2"/>
        </a:solidFill>
      </dgm:spPr>
      <dgm:t>
        <a:bodyPr/>
        <a:lstStyle/>
        <a:p>
          <a:r>
            <a:rPr lang="en-US" sz="1600" dirty="0"/>
            <a:t>Horizontal Flip: Randomly flips the image horizontally to augment data and improve generalization.</a:t>
          </a:r>
        </a:p>
      </dgm:t>
    </dgm:pt>
    <dgm:pt modelId="{438B4C0B-1331-400A-9683-CDC9AC83F530}" type="parTrans" cxnId="{62C9C982-0BF9-41EE-987D-899D26713B72}">
      <dgm:prSet/>
      <dgm:spPr/>
      <dgm:t>
        <a:bodyPr/>
        <a:lstStyle/>
        <a:p>
          <a:endParaRPr lang="en-US" sz="1600"/>
        </a:p>
      </dgm:t>
    </dgm:pt>
    <dgm:pt modelId="{9F9B46E3-256E-4C12-9140-1A77952F7704}" type="sibTrans" cxnId="{62C9C982-0BF9-41EE-987D-899D26713B72}">
      <dgm:prSet/>
      <dgm:spPr/>
      <dgm:t>
        <a:bodyPr/>
        <a:lstStyle/>
        <a:p>
          <a:endParaRPr lang="en-US" sz="1600"/>
        </a:p>
      </dgm:t>
    </dgm:pt>
    <dgm:pt modelId="{97C77395-875F-44C8-A7F2-078727354FB9}">
      <dgm:prSet custT="1"/>
      <dgm:spPr/>
      <dgm:t>
        <a:bodyPr/>
        <a:lstStyle/>
        <a:p>
          <a:r>
            <a:rPr lang="en-US" sz="1600" dirty="0"/>
            <a:t>Grayscale Conversion: Converts images to grayscale, setting the output to the specified number of channels.</a:t>
          </a:r>
        </a:p>
      </dgm:t>
    </dgm:pt>
    <dgm:pt modelId="{2ACB6206-C1E5-4F40-814B-49EC6327174F}" type="parTrans" cxnId="{B510BC1D-2193-489A-ABBD-0B025E96F863}">
      <dgm:prSet/>
      <dgm:spPr/>
      <dgm:t>
        <a:bodyPr/>
        <a:lstStyle/>
        <a:p>
          <a:endParaRPr lang="en-US" sz="1600"/>
        </a:p>
      </dgm:t>
    </dgm:pt>
    <dgm:pt modelId="{0D532543-3E34-400F-A41D-E3C449A7BC7B}" type="sibTrans" cxnId="{B510BC1D-2193-489A-ABBD-0B025E96F863}">
      <dgm:prSet/>
      <dgm:spPr/>
      <dgm:t>
        <a:bodyPr/>
        <a:lstStyle/>
        <a:p>
          <a:endParaRPr lang="en-US" sz="1600"/>
        </a:p>
      </dgm:t>
    </dgm:pt>
    <dgm:pt modelId="{F0E9F4C0-39F6-4B08-B417-EAFF914A619D}">
      <dgm:prSet custT="1"/>
      <dgm:spPr>
        <a:solidFill>
          <a:schemeClr val="accent2"/>
        </a:solidFill>
      </dgm:spPr>
      <dgm:t>
        <a:bodyPr/>
        <a:lstStyle/>
        <a:p>
          <a:r>
            <a:rPr lang="en-US" sz="1600" dirty="0"/>
            <a:t>Resize: Adjusts images to a uniform size for consistent processing(224 x 224)</a:t>
          </a:r>
        </a:p>
      </dgm:t>
    </dgm:pt>
    <dgm:pt modelId="{26165EAF-D2A4-4F65-A600-65ED82CE3D9C}" type="parTrans" cxnId="{87E45940-283B-42E8-9B6B-2E3C27872805}">
      <dgm:prSet/>
      <dgm:spPr/>
      <dgm:t>
        <a:bodyPr/>
        <a:lstStyle/>
        <a:p>
          <a:endParaRPr lang="en-US" sz="1600"/>
        </a:p>
      </dgm:t>
    </dgm:pt>
    <dgm:pt modelId="{B8A4A27C-8628-450C-AF2E-8C2FA6F9C692}" type="sibTrans" cxnId="{87E45940-283B-42E8-9B6B-2E3C27872805}">
      <dgm:prSet/>
      <dgm:spPr/>
      <dgm:t>
        <a:bodyPr/>
        <a:lstStyle/>
        <a:p>
          <a:endParaRPr lang="en-US" sz="1600"/>
        </a:p>
      </dgm:t>
    </dgm:pt>
    <dgm:pt modelId="{D6AF94D8-EC79-453E-B813-DA0995C19E24}">
      <dgm:prSet custT="1"/>
      <dgm:spPr/>
      <dgm:t>
        <a:bodyPr/>
        <a:lstStyle/>
        <a:p>
          <a:r>
            <a:rPr lang="en-US" sz="1600" dirty="0"/>
            <a:t>Data Type Conversion: Converts image data to floating-point type for computation.</a:t>
          </a:r>
        </a:p>
      </dgm:t>
    </dgm:pt>
    <dgm:pt modelId="{78C3D98D-6585-40E5-BE54-DF3B1B8478BE}" type="parTrans" cxnId="{868A3DDF-AB58-405E-9380-55C6544EBD7B}">
      <dgm:prSet/>
      <dgm:spPr/>
      <dgm:t>
        <a:bodyPr/>
        <a:lstStyle/>
        <a:p>
          <a:endParaRPr lang="en-US" sz="1600"/>
        </a:p>
      </dgm:t>
    </dgm:pt>
    <dgm:pt modelId="{A7CD73E1-898A-4081-BF1B-160428501D15}" type="sibTrans" cxnId="{868A3DDF-AB58-405E-9380-55C6544EBD7B}">
      <dgm:prSet/>
      <dgm:spPr/>
      <dgm:t>
        <a:bodyPr/>
        <a:lstStyle/>
        <a:p>
          <a:endParaRPr lang="en-US" sz="1600"/>
        </a:p>
      </dgm:t>
    </dgm:pt>
    <dgm:pt modelId="{14D5A029-E145-4A0F-A54F-55AA0FDCC82A}">
      <dgm:prSet custT="1"/>
      <dgm:spPr>
        <a:solidFill>
          <a:schemeClr val="accent2"/>
        </a:solidFill>
      </dgm:spPr>
      <dgm:t>
        <a:bodyPr/>
        <a:lstStyle/>
        <a:p>
          <a:r>
            <a:rPr lang="en-US" sz="1600" dirty="0"/>
            <a:t>Normalization: Scales pixel values to a standard range to stabilize learning adjusted grayscale images </a:t>
          </a:r>
        </a:p>
      </dgm:t>
    </dgm:pt>
    <dgm:pt modelId="{F3DD8764-5F40-492D-A242-DB529A0D4A93}" type="parTrans" cxnId="{20A347F7-B356-4248-8489-7D31B628D8A6}">
      <dgm:prSet/>
      <dgm:spPr/>
      <dgm:t>
        <a:bodyPr/>
        <a:lstStyle/>
        <a:p>
          <a:endParaRPr lang="en-US" sz="1600"/>
        </a:p>
      </dgm:t>
    </dgm:pt>
    <dgm:pt modelId="{A0C076B7-1D3D-40FD-9A11-0F1A8EAEADDB}" type="sibTrans" cxnId="{20A347F7-B356-4248-8489-7D31B628D8A6}">
      <dgm:prSet/>
      <dgm:spPr/>
      <dgm:t>
        <a:bodyPr/>
        <a:lstStyle/>
        <a:p>
          <a:endParaRPr lang="en-US" sz="1600"/>
        </a:p>
      </dgm:t>
    </dgm:pt>
    <dgm:pt modelId="{B78D7067-D7B0-4DAA-8D00-ACD0110A5621}" type="pres">
      <dgm:prSet presAssocID="{0BF70524-4B52-46AC-AF98-6DC0D72B9857}" presName="linear" presStyleCnt="0">
        <dgm:presLayoutVars>
          <dgm:animLvl val="lvl"/>
          <dgm:resizeHandles val="exact"/>
        </dgm:presLayoutVars>
      </dgm:prSet>
      <dgm:spPr/>
    </dgm:pt>
    <dgm:pt modelId="{618BF7CB-89F3-417B-A431-BDDAB07666B1}" type="pres">
      <dgm:prSet presAssocID="{B76D25BC-B1A7-4C5E-8344-7DB8208D6998}" presName="parentText" presStyleLbl="node1" presStyleIdx="0" presStyleCnt="5">
        <dgm:presLayoutVars>
          <dgm:chMax val="0"/>
          <dgm:bulletEnabled val="1"/>
        </dgm:presLayoutVars>
      </dgm:prSet>
      <dgm:spPr/>
    </dgm:pt>
    <dgm:pt modelId="{0B8EC44E-6D77-41B5-A568-CDCBDF8EE4AF}" type="pres">
      <dgm:prSet presAssocID="{9F9B46E3-256E-4C12-9140-1A77952F7704}" presName="spacer" presStyleCnt="0"/>
      <dgm:spPr/>
    </dgm:pt>
    <dgm:pt modelId="{7290C5D9-85B8-4BD9-974C-BD9B0B8F71BD}" type="pres">
      <dgm:prSet presAssocID="{97C77395-875F-44C8-A7F2-078727354FB9}" presName="parentText" presStyleLbl="node1" presStyleIdx="1" presStyleCnt="5">
        <dgm:presLayoutVars>
          <dgm:chMax val="0"/>
          <dgm:bulletEnabled val="1"/>
        </dgm:presLayoutVars>
      </dgm:prSet>
      <dgm:spPr/>
    </dgm:pt>
    <dgm:pt modelId="{792F214F-2935-4FE7-96FE-205BA4D0B8B4}" type="pres">
      <dgm:prSet presAssocID="{0D532543-3E34-400F-A41D-E3C449A7BC7B}" presName="spacer" presStyleCnt="0"/>
      <dgm:spPr/>
    </dgm:pt>
    <dgm:pt modelId="{4DED15B0-FCF5-4A96-8972-114D355A2E07}" type="pres">
      <dgm:prSet presAssocID="{F0E9F4C0-39F6-4B08-B417-EAFF914A619D}" presName="parentText" presStyleLbl="node1" presStyleIdx="2" presStyleCnt="5">
        <dgm:presLayoutVars>
          <dgm:chMax val="0"/>
          <dgm:bulletEnabled val="1"/>
        </dgm:presLayoutVars>
      </dgm:prSet>
      <dgm:spPr/>
    </dgm:pt>
    <dgm:pt modelId="{469A6485-9B47-42BC-A68F-85B7BEA64E60}" type="pres">
      <dgm:prSet presAssocID="{B8A4A27C-8628-450C-AF2E-8C2FA6F9C692}" presName="spacer" presStyleCnt="0"/>
      <dgm:spPr/>
    </dgm:pt>
    <dgm:pt modelId="{EF8A5D45-18AB-4B0A-B01D-1E699546BEF1}" type="pres">
      <dgm:prSet presAssocID="{D6AF94D8-EC79-453E-B813-DA0995C19E24}" presName="parentText" presStyleLbl="node1" presStyleIdx="3" presStyleCnt="5">
        <dgm:presLayoutVars>
          <dgm:chMax val="0"/>
          <dgm:bulletEnabled val="1"/>
        </dgm:presLayoutVars>
      </dgm:prSet>
      <dgm:spPr/>
    </dgm:pt>
    <dgm:pt modelId="{BE33CD88-7C43-44B8-8D60-BBCFEE96F233}" type="pres">
      <dgm:prSet presAssocID="{A7CD73E1-898A-4081-BF1B-160428501D15}" presName="spacer" presStyleCnt="0"/>
      <dgm:spPr/>
    </dgm:pt>
    <dgm:pt modelId="{C7DE992D-8C5F-43CF-99E2-B3FA48F1D173}" type="pres">
      <dgm:prSet presAssocID="{14D5A029-E145-4A0F-A54F-55AA0FDCC82A}" presName="parentText" presStyleLbl="node1" presStyleIdx="4" presStyleCnt="5">
        <dgm:presLayoutVars>
          <dgm:chMax val="0"/>
          <dgm:bulletEnabled val="1"/>
        </dgm:presLayoutVars>
      </dgm:prSet>
      <dgm:spPr/>
    </dgm:pt>
  </dgm:ptLst>
  <dgm:cxnLst>
    <dgm:cxn modelId="{B510BC1D-2193-489A-ABBD-0B025E96F863}" srcId="{0BF70524-4B52-46AC-AF98-6DC0D72B9857}" destId="{97C77395-875F-44C8-A7F2-078727354FB9}" srcOrd="1" destOrd="0" parTransId="{2ACB6206-C1E5-4F40-814B-49EC6327174F}" sibTransId="{0D532543-3E34-400F-A41D-E3C449A7BC7B}"/>
    <dgm:cxn modelId="{98BFFA1D-2913-4632-A963-D843105AFC45}" type="presOf" srcId="{B76D25BC-B1A7-4C5E-8344-7DB8208D6998}" destId="{618BF7CB-89F3-417B-A431-BDDAB07666B1}" srcOrd="0" destOrd="0" presId="urn:microsoft.com/office/officeart/2005/8/layout/vList2"/>
    <dgm:cxn modelId="{87E45940-283B-42E8-9B6B-2E3C27872805}" srcId="{0BF70524-4B52-46AC-AF98-6DC0D72B9857}" destId="{F0E9F4C0-39F6-4B08-B417-EAFF914A619D}" srcOrd="2" destOrd="0" parTransId="{26165EAF-D2A4-4F65-A600-65ED82CE3D9C}" sibTransId="{B8A4A27C-8628-450C-AF2E-8C2FA6F9C692}"/>
    <dgm:cxn modelId="{62C9C982-0BF9-41EE-987D-899D26713B72}" srcId="{0BF70524-4B52-46AC-AF98-6DC0D72B9857}" destId="{B76D25BC-B1A7-4C5E-8344-7DB8208D6998}" srcOrd="0" destOrd="0" parTransId="{438B4C0B-1331-400A-9683-CDC9AC83F530}" sibTransId="{9F9B46E3-256E-4C12-9140-1A77952F7704}"/>
    <dgm:cxn modelId="{FF679D87-6947-4E63-BEC3-3EC1ABA7BEF1}" type="presOf" srcId="{97C77395-875F-44C8-A7F2-078727354FB9}" destId="{7290C5D9-85B8-4BD9-974C-BD9B0B8F71BD}" srcOrd="0" destOrd="0" presId="urn:microsoft.com/office/officeart/2005/8/layout/vList2"/>
    <dgm:cxn modelId="{A69D078F-D64F-4FF8-8C21-59C6E0F68C4F}" type="presOf" srcId="{14D5A029-E145-4A0F-A54F-55AA0FDCC82A}" destId="{C7DE992D-8C5F-43CF-99E2-B3FA48F1D173}" srcOrd="0" destOrd="0" presId="urn:microsoft.com/office/officeart/2005/8/layout/vList2"/>
    <dgm:cxn modelId="{381321A2-7CAD-44B9-B65E-B040FC84AF17}" type="presOf" srcId="{D6AF94D8-EC79-453E-B813-DA0995C19E24}" destId="{EF8A5D45-18AB-4B0A-B01D-1E699546BEF1}" srcOrd="0" destOrd="0" presId="urn:microsoft.com/office/officeart/2005/8/layout/vList2"/>
    <dgm:cxn modelId="{8EDC94C4-331F-403D-9613-CB8CFC32794D}" type="presOf" srcId="{0BF70524-4B52-46AC-AF98-6DC0D72B9857}" destId="{B78D7067-D7B0-4DAA-8D00-ACD0110A5621}" srcOrd="0" destOrd="0" presId="urn:microsoft.com/office/officeart/2005/8/layout/vList2"/>
    <dgm:cxn modelId="{292EA4DA-7864-4012-8743-14551F88549C}" type="presOf" srcId="{F0E9F4C0-39F6-4B08-B417-EAFF914A619D}" destId="{4DED15B0-FCF5-4A96-8972-114D355A2E07}" srcOrd="0" destOrd="0" presId="urn:microsoft.com/office/officeart/2005/8/layout/vList2"/>
    <dgm:cxn modelId="{868A3DDF-AB58-405E-9380-55C6544EBD7B}" srcId="{0BF70524-4B52-46AC-AF98-6DC0D72B9857}" destId="{D6AF94D8-EC79-453E-B813-DA0995C19E24}" srcOrd="3" destOrd="0" parTransId="{78C3D98D-6585-40E5-BE54-DF3B1B8478BE}" sibTransId="{A7CD73E1-898A-4081-BF1B-160428501D15}"/>
    <dgm:cxn modelId="{20A347F7-B356-4248-8489-7D31B628D8A6}" srcId="{0BF70524-4B52-46AC-AF98-6DC0D72B9857}" destId="{14D5A029-E145-4A0F-A54F-55AA0FDCC82A}" srcOrd="4" destOrd="0" parTransId="{F3DD8764-5F40-492D-A242-DB529A0D4A93}" sibTransId="{A0C076B7-1D3D-40FD-9A11-0F1A8EAEADDB}"/>
    <dgm:cxn modelId="{B74AB84C-E791-4E0F-96E3-8639C95EEF89}" type="presParOf" srcId="{B78D7067-D7B0-4DAA-8D00-ACD0110A5621}" destId="{618BF7CB-89F3-417B-A431-BDDAB07666B1}" srcOrd="0" destOrd="0" presId="urn:microsoft.com/office/officeart/2005/8/layout/vList2"/>
    <dgm:cxn modelId="{351D62C4-E969-4727-9507-B06C0587FA2D}" type="presParOf" srcId="{B78D7067-D7B0-4DAA-8D00-ACD0110A5621}" destId="{0B8EC44E-6D77-41B5-A568-CDCBDF8EE4AF}" srcOrd="1" destOrd="0" presId="urn:microsoft.com/office/officeart/2005/8/layout/vList2"/>
    <dgm:cxn modelId="{2F675C73-50A2-4A7E-A18A-E0A205804EC3}" type="presParOf" srcId="{B78D7067-D7B0-4DAA-8D00-ACD0110A5621}" destId="{7290C5D9-85B8-4BD9-974C-BD9B0B8F71BD}" srcOrd="2" destOrd="0" presId="urn:microsoft.com/office/officeart/2005/8/layout/vList2"/>
    <dgm:cxn modelId="{9D1E0A4D-BC10-4256-A67E-7010DAC232A5}" type="presParOf" srcId="{B78D7067-D7B0-4DAA-8D00-ACD0110A5621}" destId="{792F214F-2935-4FE7-96FE-205BA4D0B8B4}" srcOrd="3" destOrd="0" presId="urn:microsoft.com/office/officeart/2005/8/layout/vList2"/>
    <dgm:cxn modelId="{A9509788-20AC-45F7-ADCB-97882D7DB03E}" type="presParOf" srcId="{B78D7067-D7B0-4DAA-8D00-ACD0110A5621}" destId="{4DED15B0-FCF5-4A96-8972-114D355A2E07}" srcOrd="4" destOrd="0" presId="urn:microsoft.com/office/officeart/2005/8/layout/vList2"/>
    <dgm:cxn modelId="{823B28FD-9CED-4432-B898-40E6DA612DCB}" type="presParOf" srcId="{B78D7067-D7B0-4DAA-8D00-ACD0110A5621}" destId="{469A6485-9B47-42BC-A68F-85B7BEA64E60}" srcOrd="5" destOrd="0" presId="urn:microsoft.com/office/officeart/2005/8/layout/vList2"/>
    <dgm:cxn modelId="{2EAD860B-AA89-4D09-A80A-11A9ACC8984B}" type="presParOf" srcId="{B78D7067-D7B0-4DAA-8D00-ACD0110A5621}" destId="{EF8A5D45-18AB-4B0A-B01D-1E699546BEF1}" srcOrd="6" destOrd="0" presId="urn:microsoft.com/office/officeart/2005/8/layout/vList2"/>
    <dgm:cxn modelId="{681331C0-151A-461F-9519-AA094B7E1273}" type="presParOf" srcId="{B78D7067-D7B0-4DAA-8D00-ACD0110A5621}" destId="{BE33CD88-7C43-44B8-8D60-BBCFEE96F233}" srcOrd="7" destOrd="0" presId="urn:microsoft.com/office/officeart/2005/8/layout/vList2"/>
    <dgm:cxn modelId="{C437BA34-7724-4F00-A81E-368F3CE4C2E7}" type="presParOf" srcId="{B78D7067-D7B0-4DAA-8D00-ACD0110A5621}" destId="{C7DE992D-8C5F-43CF-99E2-B3FA48F1D17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B5733-D139-4FE2-9D6C-C0237F02DEF3}"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9624A9A4-B52A-48CA-81D1-500CAB5A43EF}">
      <dgm:prSet/>
      <dgm:spPr/>
      <dgm:t>
        <a:bodyPr/>
        <a:lstStyle/>
        <a:p>
          <a:r>
            <a:rPr lang="en-US" b="1" dirty="0"/>
            <a:t>Convolutional Layers</a:t>
          </a:r>
          <a:r>
            <a:rPr lang="en-US" dirty="0"/>
            <a:t>: The model consists of three convolutional layers that are responsible for extracting features from the input images. Each layer applies 32 filters (except the last one, which applies 64) to capture patterns such as edges, textures, or more complex shapes within the chest X-ray images.</a:t>
          </a:r>
        </a:p>
      </dgm:t>
    </dgm:pt>
    <dgm:pt modelId="{89F2E284-1EF4-4E3E-9B8B-45D3A9AF97FB}" type="parTrans" cxnId="{4558A293-DABD-4CFD-BB0A-A8692561236F}">
      <dgm:prSet/>
      <dgm:spPr/>
      <dgm:t>
        <a:bodyPr/>
        <a:lstStyle/>
        <a:p>
          <a:endParaRPr lang="en-US"/>
        </a:p>
      </dgm:t>
    </dgm:pt>
    <dgm:pt modelId="{BBA5C4C2-3F38-4FF5-A50E-A194F9F833C8}" type="sibTrans" cxnId="{4558A293-DABD-4CFD-BB0A-A8692561236F}">
      <dgm:prSet phldrT="1" phldr="0"/>
      <dgm:spPr/>
      <dgm:t>
        <a:bodyPr/>
        <a:lstStyle/>
        <a:p>
          <a:r>
            <a:rPr lang="en-US"/>
            <a:t>1</a:t>
          </a:r>
          <a:endParaRPr lang="en-US" dirty="0"/>
        </a:p>
      </dgm:t>
    </dgm:pt>
    <dgm:pt modelId="{08AEC1A9-4141-417E-8CCB-5965F007F399}">
      <dgm:prSet/>
      <dgm:spPr/>
      <dgm:t>
        <a:bodyPr/>
        <a:lstStyle/>
        <a:p>
          <a:r>
            <a:rPr lang="en-US" b="1"/>
            <a:t>Activation Function</a:t>
          </a:r>
          <a:r>
            <a:rPr lang="en-US"/>
            <a:t>: After each convolution operation, the model uses the Rectified Linear Unit (ReLU) activation function. ReLU introduces non-linearity into the model, allowing it to learn more complex relationships in the data.</a:t>
          </a:r>
        </a:p>
      </dgm:t>
    </dgm:pt>
    <dgm:pt modelId="{14A2EBAE-9074-4F13-95AF-8970BC63356B}" type="parTrans" cxnId="{7E0B89F3-543B-48E7-8FDA-57347497D4B0}">
      <dgm:prSet/>
      <dgm:spPr/>
      <dgm:t>
        <a:bodyPr/>
        <a:lstStyle/>
        <a:p>
          <a:endParaRPr lang="en-US"/>
        </a:p>
      </dgm:t>
    </dgm:pt>
    <dgm:pt modelId="{8F11D91C-4684-48E0-9D64-1490F202A2FF}" type="sibTrans" cxnId="{7E0B89F3-543B-48E7-8FDA-57347497D4B0}">
      <dgm:prSet phldrT="2" phldr="0"/>
      <dgm:spPr/>
      <dgm:t>
        <a:bodyPr/>
        <a:lstStyle/>
        <a:p>
          <a:r>
            <a:rPr lang="en-US"/>
            <a:t>2</a:t>
          </a:r>
          <a:endParaRPr lang="en-US" dirty="0"/>
        </a:p>
      </dgm:t>
    </dgm:pt>
    <dgm:pt modelId="{836791C6-B9CC-4648-99E4-5EDACA3293C8}">
      <dgm:prSet/>
      <dgm:spPr/>
      <dgm:t>
        <a:bodyPr/>
        <a:lstStyle/>
        <a:p>
          <a:r>
            <a:rPr lang="en-US" b="1" dirty="0"/>
            <a:t>Pooling Layers</a:t>
          </a:r>
          <a:r>
            <a:rPr lang="en-US" dirty="0"/>
            <a:t>: Each convolutional block is followed by a max pooling layer with a 2x2 window and a stride of 2. These layers reduce the spatial dimensions of the feature maps, which decreases computation and the number of parameters, helping to prevent overfitting.</a:t>
          </a:r>
        </a:p>
      </dgm:t>
    </dgm:pt>
    <dgm:pt modelId="{8417910F-8BCA-4165-8E79-9789FDD40E8E}" type="parTrans" cxnId="{D91B9912-43CB-4D18-8AD4-71B0DB2662D1}">
      <dgm:prSet/>
      <dgm:spPr/>
      <dgm:t>
        <a:bodyPr/>
        <a:lstStyle/>
        <a:p>
          <a:endParaRPr lang="en-US"/>
        </a:p>
      </dgm:t>
    </dgm:pt>
    <dgm:pt modelId="{61219D8D-F096-4A5B-A1A3-7D42A87DFC64}" type="sibTrans" cxnId="{D91B9912-43CB-4D18-8AD4-71B0DB2662D1}">
      <dgm:prSet phldrT="3" phldr="0"/>
      <dgm:spPr/>
      <dgm:t>
        <a:bodyPr/>
        <a:lstStyle/>
        <a:p>
          <a:r>
            <a:rPr lang="en-US"/>
            <a:t>3</a:t>
          </a:r>
          <a:endParaRPr lang="en-US" dirty="0"/>
        </a:p>
      </dgm:t>
    </dgm:pt>
    <dgm:pt modelId="{24E44953-EE09-44B2-854E-8015506CBF57}">
      <dgm:prSet/>
      <dgm:spPr/>
      <dgm:t>
        <a:bodyPr/>
        <a:lstStyle/>
        <a:p>
          <a:r>
            <a:rPr lang="en-US" b="1" dirty="0"/>
            <a:t>Fully Connected Layers</a:t>
          </a:r>
          <a:r>
            <a:rPr lang="en-US" dirty="0"/>
            <a:t>: Towards the end, the model has two fully connected (dense) layers that perform high-level reasoning by integrating the learned features from the convolutional layers. The output is then mapped to the final prediction.</a:t>
          </a:r>
        </a:p>
      </dgm:t>
    </dgm:pt>
    <dgm:pt modelId="{291F9936-16BC-44DB-9981-7B060D955C32}" type="parTrans" cxnId="{94A76CD1-5353-4D62-B1A8-C352B1ECF7EF}">
      <dgm:prSet/>
      <dgm:spPr/>
      <dgm:t>
        <a:bodyPr/>
        <a:lstStyle/>
        <a:p>
          <a:endParaRPr lang="en-US"/>
        </a:p>
      </dgm:t>
    </dgm:pt>
    <dgm:pt modelId="{1B8F2928-B300-475D-B9DB-8ED12F87962A}" type="sibTrans" cxnId="{94A76CD1-5353-4D62-B1A8-C352B1ECF7EF}">
      <dgm:prSet phldrT="4" phldr="0"/>
      <dgm:spPr/>
      <dgm:t>
        <a:bodyPr/>
        <a:lstStyle/>
        <a:p>
          <a:r>
            <a:rPr lang="en-US"/>
            <a:t>4</a:t>
          </a:r>
          <a:endParaRPr lang="en-US" dirty="0"/>
        </a:p>
      </dgm:t>
    </dgm:pt>
    <dgm:pt modelId="{1A13A551-6C7D-4827-87CE-F64BBCEC4B69}">
      <dgm:prSet/>
      <dgm:spPr/>
      <dgm:t>
        <a:bodyPr/>
        <a:lstStyle/>
        <a:p>
          <a:r>
            <a:rPr lang="en-US" b="1" dirty="0"/>
            <a:t>Sigmoid Output</a:t>
          </a:r>
          <a:r>
            <a:rPr lang="en-US" dirty="0"/>
            <a:t>: The final layer of the model applies a sigmoid activation function, squashing the output to a range between 0 and 1. This output can be interpreted as the probability of the X-ray showing signs of pneumonia, enabling the model to make binary classifications.</a:t>
          </a:r>
        </a:p>
      </dgm:t>
    </dgm:pt>
    <dgm:pt modelId="{BB7F39D2-A487-4069-8DB9-5AF3000A1F1D}" type="parTrans" cxnId="{92F753A5-BDDA-498B-BB76-BE1B0A8B033E}">
      <dgm:prSet/>
      <dgm:spPr/>
      <dgm:t>
        <a:bodyPr/>
        <a:lstStyle/>
        <a:p>
          <a:endParaRPr lang="en-US"/>
        </a:p>
      </dgm:t>
    </dgm:pt>
    <dgm:pt modelId="{0FE35EDD-DA7A-4834-BFA0-122CE3186708}" type="sibTrans" cxnId="{92F753A5-BDDA-498B-BB76-BE1B0A8B033E}">
      <dgm:prSet phldrT="5" phldr="0"/>
      <dgm:spPr/>
      <dgm:t>
        <a:bodyPr/>
        <a:lstStyle/>
        <a:p>
          <a:r>
            <a:rPr lang="en-US"/>
            <a:t>5</a:t>
          </a:r>
          <a:endParaRPr lang="en-US" dirty="0"/>
        </a:p>
      </dgm:t>
    </dgm:pt>
    <dgm:pt modelId="{8058DA05-875E-40EA-826E-CFEAF9F4FFFF}">
      <dgm:prSet/>
      <dgm:spPr/>
      <dgm:t>
        <a:bodyPr/>
        <a:lstStyle/>
        <a:p>
          <a:r>
            <a:rPr lang="en-US" b="1" dirty="0"/>
            <a:t>Model Architecture</a:t>
          </a:r>
          <a:r>
            <a:rPr lang="en-US" dirty="0"/>
            <a:t>: The architecture is specifically designed for binary classification tasks, like distinguishing between normal and pneumonia-affected chest X-ray images. </a:t>
          </a:r>
        </a:p>
      </dgm:t>
    </dgm:pt>
    <dgm:pt modelId="{1A33527B-FFE3-4D21-A65D-FEEED9DE8332}" type="parTrans" cxnId="{755311DF-04AE-4301-93C0-ACED74BE74C6}">
      <dgm:prSet/>
      <dgm:spPr/>
      <dgm:t>
        <a:bodyPr/>
        <a:lstStyle/>
        <a:p>
          <a:endParaRPr lang="en-US"/>
        </a:p>
      </dgm:t>
    </dgm:pt>
    <dgm:pt modelId="{82B50588-05EA-4855-B962-18F87641EF52}" type="sibTrans" cxnId="{755311DF-04AE-4301-93C0-ACED74BE74C6}">
      <dgm:prSet phldrT="6" phldr="0"/>
      <dgm:spPr/>
      <dgm:t>
        <a:bodyPr/>
        <a:lstStyle/>
        <a:p>
          <a:r>
            <a:rPr lang="en-US" dirty="0"/>
            <a:t>6</a:t>
          </a:r>
        </a:p>
      </dgm:t>
    </dgm:pt>
    <dgm:pt modelId="{710AFDE0-9806-4A9A-BDF8-824A56434D49}" type="pres">
      <dgm:prSet presAssocID="{6FCB5733-D139-4FE2-9D6C-C0237F02DEF3}" presName="Name0" presStyleCnt="0">
        <dgm:presLayoutVars>
          <dgm:animLvl val="lvl"/>
          <dgm:resizeHandles val="exact"/>
        </dgm:presLayoutVars>
      </dgm:prSet>
      <dgm:spPr/>
    </dgm:pt>
    <dgm:pt modelId="{43615324-C16B-420C-A324-8C08A9F5CBA5}" type="pres">
      <dgm:prSet presAssocID="{9624A9A4-B52A-48CA-81D1-500CAB5A43EF}" presName="compositeNode" presStyleCnt="0">
        <dgm:presLayoutVars>
          <dgm:bulletEnabled val="1"/>
        </dgm:presLayoutVars>
      </dgm:prSet>
      <dgm:spPr/>
    </dgm:pt>
    <dgm:pt modelId="{CA17A784-41D5-4E03-9FA9-D3DCBF23EF96}" type="pres">
      <dgm:prSet presAssocID="{9624A9A4-B52A-48CA-81D1-500CAB5A43EF}" presName="bgRect" presStyleLbl="bgAccFollowNode1" presStyleIdx="0" presStyleCnt="6" custScaleX="102228" custScaleY="192780"/>
      <dgm:spPr/>
    </dgm:pt>
    <dgm:pt modelId="{8D779CAE-FE66-42CF-9785-24BED314255E}" type="pres">
      <dgm:prSet presAssocID="{BBA5C4C2-3F38-4FF5-A50E-A194F9F833C8}" presName="sibTransNodeCircle" presStyleLbl="alignNode1" presStyleIdx="0" presStyleCnt="12" custLinFactNeighborX="-3432" custLinFactNeighborY="-91024">
        <dgm:presLayoutVars>
          <dgm:chMax val="0"/>
          <dgm:bulletEnabled/>
        </dgm:presLayoutVars>
      </dgm:prSet>
      <dgm:spPr/>
    </dgm:pt>
    <dgm:pt modelId="{3CD8E02B-749E-40C4-A5CA-DE943A2DA4BC}" type="pres">
      <dgm:prSet presAssocID="{9624A9A4-B52A-48CA-81D1-500CAB5A43EF}" presName="bottomLine" presStyleLbl="alignNode1" presStyleIdx="1" presStyleCnt="12" custLinFactY="736400000" custLinFactNeighborX="-1115" custLinFactNeighborY="736447222">
        <dgm:presLayoutVars/>
      </dgm:prSet>
      <dgm:spPr/>
    </dgm:pt>
    <dgm:pt modelId="{73E16309-514F-4DC8-94B3-CB9D4E50C7D4}" type="pres">
      <dgm:prSet presAssocID="{9624A9A4-B52A-48CA-81D1-500CAB5A43EF}" presName="nodeText" presStyleLbl="bgAccFollowNode1" presStyleIdx="0" presStyleCnt="6">
        <dgm:presLayoutVars>
          <dgm:bulletEnabled val="1"/>
        </dgm:presLayoutVars>
      </dgm:prSet>
      <dgm:spPr/>
    </dgm:pt>
    <dgm:pt modelId="{7C6BF0EE-C0D6-4BEC-93A8-8E3F01436147}" type="pres">
      <dgm:prSet presAssocID="{BBA5C4C2-3F38-4FF5-A50E-A194F9F833C8}" presName="sibTrans" presStyleCnt="0"/>
      <dgm:spPr/>
    </dgm:pt>
    <dgm:pt modelId="{55A21823-4A00-4631-81DB-7808C4B571A7}" type="pres">
      <dgm:prSet presAssocID="{08AEC1A9-4141-417E-8CCB-5965F007F399}" presName="compositeNode" presStyleCnt="0">
        <dgm:presLayoutVars>
          <dgm:bulletEnabled val="1"/>
        </dgm:presLayoutVars>
      </dgm:prSet>
      <dgm:spPr/>
    </dgm:pt>
    <dgm:pt modelId="{44FD7111-7543-4952-A696-75FAEB56294E}" type="pres">
      <dgm:prSet presAssocID="{08AEC1A9-4141-417E-8CCB-5965F007F399}" presName="bgRect" presStyleLbl="bgAccFollowNode1" presStyleIdx="1" presStyleCnt="6" custScaleX="100659" custScaleY="193087"/>
      <dgm:spPr/>
    </dgm:pt>
    <dgm:pt modelId="{6D6CC9E9-1338-43C1-BA08-F02720F703FA}" type="pres">
      <dgm:prSet presAssocID="{8F11D91C-4684-48E0-9D64-1490F202A2FF}" presName="sibTransNodeCircle" presStyleLbl="alignNode1" presStyleIdx="2" presStyleCnt="12" custLinFactNeighborX="6530" custLinFactNeighborY="-91536">
        <dgm:presLayoutVars>
          <dgm:chMax val="0"/>
          <dgm:bulletEnabled/>
        </dgm:presLayoutVars>
      </dgm:prSet>
      <dgm:spPr/>
    </dgm:pt>
    <dgm:pt modelId="{7395BAE8-2393-4D6D-A112-67BEF0C1C470}" type="pres">
      <dgm:prSet presAssocID="{08AEC1A9-4141-417E-8CCB-5965F007F399}" presName="bottomLine" presStyleLbl="alignNode1" presStyleIdx="3" presStyleCnt="12" custLinFactY="732000000" custLinFactNeighborX="-394" custLinFactNeighborY="732027778">
        <dgm:presLayoutVars/>
      </dgm:prSet>
      <dgm:spPr/>
    </dgm:pt>
    <dgm:pt modelId="{F77D67AE-FF66-405D-B761-0EEC8E252914}" type="pres">
      <dgm:prSet presAssocID="{08AEC1A9-4141-417E-8CCB-5965F007F399}" presName="nodeText" presStyleLbl="bgAccFollowNode1" presStyleIdx="1" presStyleCnt="6">
        <dgm:presLayoutVars>
          <dgm:bulletEnabled val="1"/>
        </dgm:presLayoutVars>
      </dgm:prSet>
      <dgm:spPr/>
    </dgm:pt>
    <dgm:pt modelId="{BA7CDCA3-9ED2-4355-B254-2634BB1A63E5}" type="pres">
      <dgm:prSet presAssocID="{8F11D91C-4684-48E0-9D64-1490F202A2FF}" presName="sibTrans" presStyleCnt="0"/>
      <dgm:spPr/>
    </dgm:pt>
    <dgm:pt modelId="{C5FA2716-7DFF-4A98-9AB7-4EF836120308}" type="pres">
      <dgm:prSet presAssocID="{836791C6-B9CC-4648-99E4-5EDACA3293C8}" presName="compositeNode" presStyleCnt="0">
        <dgm:presLayoutVars>
          <dgm:bulletEnabled val="1"/>
        </dgm:presLayoutVars>
      </dgm:prSet>
      <dgm:spPr/>
    </dgm:pt>
    <dgm:pt modelId="{1EEE1EB7-2A29-419B-BD7D-7ED3F3965977}" type="pres">
      <dgm:prSet presAssocID="{836791C6-B9CC-4648-99E4-5EDACA3293C8}" presName="bgRect" presStyleLbl="bgAccFollowNode1" presStyleIdx="2" presStyleCnt="6" custScaleX="96068" custScaleY="193087"/>
      <dgm:spPr/>
    </dgm:pt>
    <dgm:pt modelId="{1D9ACBEF-1EFA-49E1-BDBD-DAC06E90BA32}" type="pres">
      <dgm:prSet presAssocID="{61219D8D-F096-4A5B-A1A3-7D42A87DFC64}" presName="sibTransNodeCircle" presStyleLbl="alignNode1" presStyleIdx="4" presStyleCnt="12" custLinFactNeighborX="-5836" custLinFactNeighborY="-91536">
        <dgm:presLayoutVars>
          <dgm:chMax val="0"/>
          <dgm:bulletEnabled/>
        </dgm:presLayoutVars>
      </dgm:prSet>
      <dgm:spPr/>
    </dgm:pt>
    <dgm:pt modelId="{0D4934AD-1621-41FF-91F2-EF3C34AF35FB}" type="pres">
      <dgm:prSet presAssocID="{836791C6-B9CC-4648-99E4-5EDACA3293C8}" presName="bottomLine" presStyleLbl="alignNode1" presStyleIdx="5" presStyleCnt="12" custLinFactY="722083333" custLinFactNeighborX="1011" custLinFactNeighborY="722100000">
        <dgm:presLayoutVars/>
      </dgm:prSet>
      <dgm:spPr/>
    </dgm:pt>
    <dgm:pt modelId="{D36B1545-1440-4BF0-ACFA-7E0AE866D600}" type="pres">
      <dgm:prSet presAssocID="{836791C6-B9CC-4648-99E4-5EDACA3293C8}" presName="nodeText" presStyleLbl="bgAccFollowNode1" presStyleIdx="2" presStyleCnt="6">
        <dgm:presLayoutVars>
          <dgm:bulletEnabled val="1"/>
        </dgm:presLayoutVars>
      </dgm:prSet>
      <dgm:spPr/>
    </dgm:pt>
    <dgm:pt modelId="{4E68B1F1-94F7-4BF6-9AAA-12A700A75915}" type="pres">
      <dgm:prSet presAssocID="{61219D8D-F096-4A5B-A1A3-7D42A87DFC64}" presName="sibTrans" presStyleCnt="0"/>
      <dgm:spPr/>
    </dgm:pt>
    <dgm:pt modelId="{BFF0FB9A-7620-4DB5-9C02-2A86C1B2625D}" type="pres">
      <dgm:prSet presAssocID="{24E44953-EE09-44B2-854E-8015506CBF57}" presName="compositeNode" presStyleCnt="0">
        <dgm:presLayoutVars>
          <dgm:bulletEnabled val="1"/>
        </dgm:presLayoutVars>
      </dgm:prSet>
      <dgm:spPr/>
    </dgm:pt>
    <dgm:pt modelId="{A1B0400D-9F53-477B-9FB1-7F893765C07F}" type="pres">
      <dgm:prSet presAssocID="{24E44953-EE09-44B2-854E-8015506CBF57}" presName="bgRect" presStyleLbl="bgAccFollowNode1" presStyleIdx="3" presStyleCnt="6" custScaleX="102039" custScaleY="193705" custLinFactNeighborX="1583" custLinFactNeighborY="-20635"/>
      <dgm:spPr/>
    </dgm:pt>
    <dgm:pt modelId="{8D77ADAC-479E-4631-B0D9-7B9FA93D8661}" type="pres">
      <dgm:prSet presAssocID="{1B8F2928-B300-475D-B9DB-8ED12F87962A}" presName="sibTransNodeCircle" presStyleLbl="alignNode1" presStyleIdx="6" presStyleCnt="12" custLinFactNeighborX="4468" custLinFactNeighborY="-92566">
        <dgm:presLayoutVars>
          <dgm:chMax val="0"/>
          <dgm:bulletEnabled/>
        </dgm:presLayoutVars>
      </dgm:prSet>
      <dgm:spPr/>
    </dgm:pt>
    <dgm:pt modelId="{83CC3158-787F-4481-971E-0CC7FFDCFD98}" type="pres">
      <dgm:prSet presAssocID="{24E44953-EE09-44B2-854E-8015506CBF57}" presName="bottomLine" presStyleLbl="alignNode1" presStyleIdx="7" presStyleCnt="12" custLinFactY="723188889" custLinFactNeighborX="1583" custLinFactNeighborY="723200000">
        <dgm:presLayoutVars/>
      </dgm:prSet>
      <dgm:spPr/>
    </dgm:pt>
    <dgm:pt modelId="{3DE6E1B7-AC03-439B-800D-EC46017B2D8F}" type="pres">
      <dgm:prSet presAssocID="{24E44953-EE09-44B2-854E-8015506CBF57}" presName="nodeText" presStyleLbl="bgAccFollowNode1" presStyleIdx="3" presStyleCnt="6">
        <dgm:presLayoutVars>
          <dgm:bulletEnabled val="1"/>
        </dgm:presLayoutVars>
      </dgm:prSet>
      <dgm:spPr/>
    </dgm:pt>
    <dgm:pt modelId="{919B0CD3-43DE-40AB-91D5-28B527424676}" type="pres">
      <dgm:prSet presAssocID="{1B8F2928-B300-475D-B9DB-8ED12F87962A}" presName="sibTrans" presStyleCnt="0"/>
      <dgm:spPr/>
    </dgm:pt>
    <dgm:pt modelId="{6F6EF7B5-9A0C-48E6-B2BD-531BF3640503}" type="pres">
      <dgm:prSet presAssocID="{1A13A551-6C7D-4827-87CE-F64BBCEC4B69}" presName="compositeNode" presStyleCnt="0">
        <dgm:presLayoutVars>
          <dgm:bulletEnabled val="1"/>
        </dgm:presLayoutVars>
      </dgm:prSet>
      <dgm:spPr/>
    </dgm:pt>
    <dgm:pt modelId="{EEC2E26A-99E0-47D0-B874-BC428344B5B6}" type="pres">
      <dgm:prSet presAssocID="{1A13A551-6C7D-4827-87CE-F64BBCEC4B69}" presName="bgRect" presStyleLbl="bgAccFollowNode1" presStyleIdx="4" presStyleCnt="6" custScaleX="98815" custScaleY="193705"/>
      <dgm:spPr/>
    </dgm:pt>
    <dgm:pt modelId="{B6DD29A2-FBB1-4497-8FB9-98FD65F7CA83}" type="pres">
      <dgm:prSet presAssocID="{0FE35EDD-DA7A-4834-BFA0-122CE3186708}" presName="sibTransNodeCircle" presStyleLbl="alignNode1" presStyleIdx="8" presStyleCnt="12" custLinFactNeighborX="-6391" custLinFactNeighborY="-92566">
        <dgm:presLayoutVars>
          <dgm:chMax val="0"/>
          <dgm:bulletEnabled/>
        </dgm:presLayoutVars>
      </dgm:prSet>
      <dgm:spPr/>
    </dgm:pt>
    <dgm:pt modelId="{4A319962-1205-4BE9-9236-259E0276531A}" type="pres">
      <dgm:prSet presAssocID="{1A13A551-6C7D-4827-87CE-F64BBCEC4B69}" presName="bottomLine" presStyleLbl="alignNode1" presStyleIdx="9" presStyleCnt="12" custLinFactY="727600000" custLinFactNeighborX="1187" custLinFactNeighborY="727608333">
        <dgm:presLayoutVars/>
      </dgm:prSet>
      <dgm:spPr/>
    </dgm:pt>
    <dgm:pt modelId="{68A02A27-C514-4904-81FF-98A9E25A9DA5}" type="pres">
      <dgm:prSet presAssocID="{1A13A551-6C7D-4827-87CE-F64BBCEC4B69}" presName="nodeText" presStyleLbl="bgAccFollowNode1" presStyleIdx="4" presStyleCnt="6">
        <dgm:presLayoutVars>
          <dgm:bulletEnabled val="1"/>
        </dgm:presLayoutVars>
      </dgm:prSet>
      <dgm:spPr/>
    </dgm:pt>
    <dgm:pt modelId="{2008472A-7608-4B43-90F1-000212060F7B}" type="pres">
      <dgm:prSet presAssocID="{0FE35EDD-DA7A-4834-BFA0-122CE3186708}" presName="sibTrans" presStyleCnt="0"/>
      <dgm:spPr/>
    </dgm:pt>
    <dgm:pt modelId="{0B92909E-F0B7-4BB0-B18B-657467315050}" type="pres">
      <dgm:prSet presAssocID="{8058DA05-875E-40EA-826E-CFEAF9F4FFFF}" presName="compositeNode" presStyleCnt="0">
        <dgm:presLayoutVars>
          <dgm:bulletEnabled val="1"/>
        </dgm:presLayoutVars>
      </dgm:prSet>
      <dgm:spPr/>
    </dgm:pt>
    <dgm:pt modelId="{CAE5518B-80BC-4A38-AF8F-02B2DFDB1D7E}" type="pres">
      <dgm:prSet presAssocID="{8058DA05-875E-40EA-826E-CFEAF9F4FFFF}" presName="bgRect" presStyleLbl="bgAccFollowNode1" presStyleIdx="5" presStyleCnt="6" custScaleX="93484" custScaleY="193705" custLinFactNeighborX="-791" custLinFactNeighborY="-1979"/>
      <dgm:spPr/>
    </dgm:pt>
    <dgm:pt modelId="{7DFD16E1-0BA9-4058-BC8F-B8503A72496C}" type="pres">
      <dgm:prSet presAssocID="{82B50588-05EA-4855-B962-18F87641EF52}" presName="sibTransNodeCircle" presStyleLbl="alignNode1" presStyleIdx="10" presStyleCnt="12" custLinFactNeighborX="-3849" custLinFactNeighborY="-92565">
        <dgm:presLayoutVars>
          <dgm:chMax val="0"/>
          <dgm:bulletEnabled/>
        </dgm:presLayoutVars>
      </dgm:prSet>
      <dgm:spPr/>
    </dgm:pt>
    <dgm:pt modelId="{29DD6432-303D-49F0-BA4D-AD6F071084C1}" type="pres">
      <dgm:prSet presAssocID="{8058DA05-875E-40EA-826E-CFEAF9F4FFFF}" presName="bottomLine" presStyleLbl="alignNode1" presStyleIdx="11" presStyleCnt="12" custLinFactY="815797222" custLinFactNeighborX="217" custLinFactNeighborY="815800000">
        <dgm:presLayoutVars/>
      </dgm:prSet>
      <dgm:spPr/>
    </dgm:pt>
    <dgm:pt modelId="{AC919529-1007-43AB-96E9-5050F5179515}" type="pres">
      <dgm:prSet presAssocID="{8058DA05-875E-40EA-826E-CFEAF9F4FFFF}" presName="nodeText" presStyleLbl="bgAccFollowNode1" presStyleIdx="5" presStyleCnt="6">
        <dgm:presLayoutVars>
          <dgm:bulletEnabled val="1"/>
        </dgm:presLayoutVars>
      </dgm:prSet>
      <dgm:spPr/>
    </dgm:pt>
  </dgm:ptLst>
  <dgm:cxnLst>
    <dgm:cxn modelId="{7C5C2C00-ABE2-4A94-87D5-04DB7689C63E}" type="presOf" srcId="{24E44953-EE09-44B2-854E-8015506CBF57}" destId="{3DE6E1B7-AC03-439B-800D-EC46017B2D8F}" srcOrd="1" destOrd="0" presId="urn:microsoft.com/office/officeart/2016/7/layout/BasicLinearProcessNumbered"/>
    <dgm:cxn modelId="{DE178503-BAC0-4804-A3A1-660E0BFC104D}" type="presOf" srcId="{1A13A551-6C7D-4827-87CE-F64BBCEC4B69}" destId="{68A02A27-C514-4904-81FF-98A9E25A9DA5}" srcOrd="1" destOrd="0" presId="urn:microsoft.com/office/officeart/2016/7/layout/BasicLinearProcessNumbered"/>
    <dgm:cxn modelId="{CA03A611-C10D-4F86-B134-B46EED37B7B7}" type="presOf" srcId="{08AEC1A9-4141-417E-8CCB-5965F007F399}" destId="{F77D67AE-FF66-405D-B761-0EEC8E252914}" srcOrd="1" destOrd="0" presId="urn:microsoft.com/office/officeart/2016/7/layout/BasicLinearProcessNumbered"/>
    <dgm:cxn modelId="{D91B9912-43CB-4D18-8AD4-71B0DB2662D1}" srcId="{6FCB5733-D139-4FE2-9D6C-C0237F02DEF3}" destId="{836791C6-B9CC-4648-99E4-5EDACA3293C8}" srcOrd="2" destOrd="0" parTransId="{8417910F-8BCA-4165-8E79-9789FDD40E8E}" sibTransId="{61219D8D-F096-4A5B-A1A3-7D42A87DFC64}"/>
    <dgm:cxn modelId="{3EC1E215-50F9-4309-9916-ED2954061989}" type="presOf" srcId="{836791C6-B9CC-4648-99E4-5EDACA3293C8}" destId="{D36B1545-1440-4BF0-ACFA-7E0AE866D600}" srcOrd="1" destOrd="0" presId="urn:microsoft.com/office/officeart/2016/7/layout/BasicLinearProcessNumbered"/>
    <dgm:cxn modelId="{A1A80A18-264B-49C3-B93D-5B123F8286E0}" type="presOf" srcId="{9624A9A4-B52A-48CA-81D1-500CAB5A43EF}" destId="{73E16309-514F-4DC8-94B3-CB9D4E50C7D4}" srcOrd="1" destOrd="0" presId="urn:microsoft.com/office/officeart/2016/7/layout/BasicLinearProcessNumbered"/>
    <dgm:cxn modelId="{BA8D6418-3ACC-4920-ADD0-802D6D77C9FE}" type="presOf" srcId="{24E44953-EE09-44B2-854E-8015506CBF57}" destId="{A1B0400D-9F53-477B-9FB1-7F893765C07F}" srcOrd="0" destOrd="0" presId="urn:microsoft.com/office/officeart/2016/7/layout/BasicLinearProcessNumbered"/>
    <dgm:cxn modelId="{B8CD291D-2F3E-47BA-9D30-37D2F96EF120}" type="presOf" srcId="{61219D8D-F096-4A5B-A1A3-7D42A87DFC64}" destId="{1D9ACBEF-1EFA-49E1-BDBD-DAC06E90BA32}" srcOrd="0" destOrd="0" presId="urn:microsoft.com/office/officeart/2016/7/layout/BasicLinearProcessNumbered"/>
    <dgm:cxn modelId="{6D79A366-4D22-4F95-AE7C-24F68BB32F95}" type="presOf" srcId="{8058DA05-875E-40EA-826E-CFEAF9F4FFFF}" destId="{CAE5518B-80BC-4A38-AF8F-02B2DFDB1D7E}" srcOrd="0" destOrd="0" presId="urn:microsoft.com/office/officeart/2016/7/layout/BasicLinearProcessNumbered"/>
    <dgm:cxn modelId="{23E20F87-4888-43FF-B45D-7FA18CEBA677}" type="presOf" srcId="{8F11D91C-4684-48E0-9D64-1490F202A2FF}" destId="{6D6CC9E9-1338-43C1-BA08-F02720F703FA}" srcOrd="0" destOrd="0" presId="urn:microsoft.com/office/officeart/2016/7/layout/BasicLinearProcessNumbered"/>
    <dgm:cxn modelId="{4558A293-DABD-4CFD-BB0A-A8692561236F}" srcId="{6FCB5733-D139-4FE2-9D6C-C0237F02DEF3}" destId="{9624A9A4-B52A-48CA-81D1-500CAB5A43EF}" srcOrd="0" destOrd="0" parTransId="{89F2E284-1EF4-4E3E-9B8B-45D3A9AF97FB}" sibTransId="{BBA5C4C2-3F38-4FF5-A50E-A194F9F833C8}"/>
    <dgm:cxn modelId="{88C34B95-9587-4ED3-A322-CDDC805AC0E7}" type="presOf" srcId="{0FE35EDD-DA7A-4834-BFA0-122CE3186708}" destId="{B6DD29A2-FBB1-4497-8FB9-98FD65F7CA83}" srcOrd="0" destOrd="0" presId="urn:microsoft.com/office/officeart/2016/7/layout/BasicLinearProcessNumbered"/>
    <dgm:cxn modelId="{3EAAFB96-02DE-4600-AD9E-E89FFEF45533}" type="presOf" srcId="{82B50588-05EA-4855-B962-18F87641EF52}" destId="{7DFD16E1-0BA9-4058-BC8F-B8503A72496C}" srcOrd="0" destOrd="0" presId="urn:microsoft.com/office/officeart/2016/7/layout/BasicLinearProcessNumbered"/>
    <dgm:cxn modelId="{92F753A5-BDDA-498B-BB76-BE1B0A8B033E}" srcId="{6FCB5733-D139-4FE2-9D6C-C0237F02DEF3}" destId="{1A13A551-6C7D-4827-87CE-F64BBCEC4B69}" srcOrd="4" destOrd="0" parTransId="{BB7F39D2-A487-4069-8DB9-5AF3000A1F1D}" sibTransId="{0FE35EDD-DA7A-4834-BFA0-122CE3186708}"/>
    <dgm:cxn modelId="{3E3AA2A7-0074-45DD-A2CF-C80967EF3E91}" type="presOf" srcId="{1A13A551-6C7D-4827-87CE-F64BBCEC4B69}" destId="{EEC2E26A-99E0-47D0-B874-BC428344B5B6}" srcOrd="0" destOrd="0" presId="urn:microsoft.com/office/officeart/2016/7/layout/BasicLinearProcessNumbered"/>
    <dgm:cxn modelId="{D0D1C9B7-F79B-4486-8D6A-231738B1148B}" type="presOf" srcId="{08AEC1A9-4141-417E-8CCB-5965F007F399}" destId="{44FD7111-7543-4952-A696-75FAEB56294E}" srcOrd="0" destOrd="0" presId="urn:microsoft.com/office/officeart/2016/7/layout/BasicLinearProcessNumbered"/>
    <dgm:cxn modelId="{2C4E9DC3-16FE-4DC7-B560-2EA6DF62036F}" type="presOf" srcId="{8058DA05-875E-40EA-826E-CFEAF9F4FFFF}" destId="{AC919529-1007-43AB-96E9-5050F5179515}" srcOrd="1" destOrd="0" presId="urn:microsoft.com/office/officeart/2016/7/layout/BasicLinearProcessNumbered"/>
    <dgm:cxn modelId="{53090FC9-9F2D-4554-B38D-41D7E4FC6C1A}" type="presOf" srcId="{BBA5C4C2-3F38-4FF5-A50E-A194F9F833C8}" destId="{8D779CAE-FE66-42CF-9785-24BED314255E}" srcOrd="0" destOrd="0" presId="urn:microsoft.com/office/officeart/2016/7/layout/BasicLinearProcessNumbered"/>
    <dgm:cxn modelId="{94A76CD1-5353-4D62-B1A8-C352B1ECF7EF}" srcId="{6FCB5733-D139-4FE2-9D6C-C0237F02DEF3}" destId="{24E44953-EE09-44B2-854E-8015506CBF57}" srcOrd="3" destOrd="0" parTransId="{291F9936-16BC-44DB-9981-7B060D955C32}" sibTransId="{1B8F2928-B300-475D-B9DB-8ED12F87962A}"/>
    <dgm:cxn modelId="{04902DD2-4408-4859-8C58-1B7C8E906FDF}" type="presOf" srcId="{6FCB5733-D139-4FE2-9D6C-C0237F02DEF3}" destId="{710AFDE0-9806-4A9A-BDF8-824A56434D49}" srcOrd="0" destOrd="0" presId="urn:microsoft.com/office/officeart/2016/7/layout/BasicLinearProcessNumbered"/>
    <dgm:cxn modelId="{755311DF-04AE-4301-93C0-ACED74BE74C6}" srcId="{6FCB5733-D139-4FE2-9D6C-C0237F02DEF3}" destId="{8058DA05-875E-40EA-826E-CFEAF9F4FFFF}" srcOrd="5" destOrd="0" parTransId="{1A33527B-FFE3-4D21-A65D-FEEED9DE8332}" sibTransId="{82B50588-05EA-4855-B962-18F87641EF52}"/>
    <dgm:cxn modelId="{7E0B89F3-543B-48E7-8FDA-57347497D4B0}" srcId="{6FCB5733-D139-4FE2-9D6C-C0237F02DEF3}" destId="{08AEC1A9-4141-417E-8CCB-5965F007F399}" srcOrd="1" destOrd="0" parTransId="{14A2EBAE-9074-4F13-95AF-8970BC63356B}" sibTransId="{8F11D91C-4684-48E0-9D64-1490F202A2FF}"/>
    <dgm:cxn modelId="{6E3D73F4-1357-47CB-AF39-2CCBB2E096F8}" type="presOf" srcId="{1B8F2928-B300-475D-B9DB-8ED12F87962A}" destId="{8D77ADAC-479E-4631-B0D9-7B9FA93D8661}" srcOrd="0" destOrd="0" presId="urn:microsoft.com/office/officeart/2016/7/layout/BasicLinearProcessNumbered"/>
    <dgm:cxn modelId="{218B2BF5-F876-45A8-B9A2-0FD32BFFF9E0}" type="presOf" srcId="{9624A9A4-B52A-48CA-81D1-500CAB5A43EF}" destId="{CA17A784-41D5-4E03-9FA9-D3DCBF23EF96}" srcOrd="0" destOrd="0" presId="urn:microsoft.com/office/officeart/2016/7/layout/BasicLinearProcessNumbered"/>
    <dgm:cxn modelId="{532ACEFF-8017-4434-8C9C-332588D9157A}" type="presOf" srcId="{836791C6-B9CC-4648-99E4-5EDACA3293C8}" destId="{1EEE1EB7-2A29-419B-BD7D-7ED3F3965977}" srcOrd="0" destOrd="0" presId="urn:microsoft.com/office/officeart/2016/7/layout/BasicLinearProcessNumbered"/>
    <dgm:cxn modelId="{BCC7C228-FAD5-4914-A9EF-5F7D7CE72E36}" type="presParOf" srcId="{710AFDE0-9806-4A9A-BDF8-824A56434D49}" destId="{43615324-C16B-420C-A324-8C08A9F5CBA5}" srcOrd="0" destOrd="0" presId="urn:microsoft.com/office/officeart/2016/7/layout/BasicLinearProcessNumbered"/>
    <dgm:cxn modelId="{CFFDAB07-03DB-4A55-B36A-C3ED773F5E87}" type="presParOf" srcId="{43615324-C16B-420C-A324-8C08A9F5CBA5}" destId="{CA17A784-41D5-4E03-9FA9-D3DCBF23EF96}" srcOrd="0" destOrd="0" presId="urn:microsoft.com/office/officeart/2016/7/layout/BasicLinearProcessNumbered"/>
    <dgm:cxn modelId="{D87880C7-AC4C-46B0-A427-F918E88F0CA6}" type="presParOf" srcId="{43615324-C16B-420C-A324-8C08A9F5CBA5}" destId="{8D779CAE-FE66-42CF-9785-24BED314255E}" srcOrd="1" destOrd="0" presId="urn:microsoft.com/office/officeart/2016/7/layout/BasicLinearProcessNumbered"/>
    <dgm:cxn modelId="{3FDCDEE8-4D12-4E73-AB70-2BC656BC97BC}" type="presParOf" srcId="{43615324-C16B-420C-A324-8C08A9F5CBA5}" destId="{3CD8E02B-749E-40C4-A5CA-DE943A2DA4BC}" srcOrd="2" destOrd="0" presId="urn:microsoft.com/office/officeart/2016/7/layout/BasicLinearProcessNumbered"/>
    <dgm:cxn modelId="{FD4DC527-FC36-4A00-9FB5-C56C518EF69E}" type="presParOf" srcId="{43615324-C16B-420C-A324-8C08A9F5CBA5}" destId="{73E16309-514F-4DC8-94B3-CB9D4E50C7D4}" srcOrd="3" destOrd="0" presId="urn:microsoft.com/office/officeart/2016/7/layout/BasicLinearProcessNumbered"/>
    <dgm:cxn modelId="{688A6E26-BE34-406A-825B-EF5C3F763B37}" type="presParOf" srcId="{710AFDE0-9806-4A9A-BDF8-824A56434D49}" destId="{7C6BF0EE-C0D6-4BEC-93A8-8E3F01436147}" srcOrd="1" destOrd="0" presId="urn:microsoft.com/office/officeart/2016/7/layout/BasicLinearProcessNumbered"/>
    <dgm:cxn modelId="{E2DA78D6-0DAD-4874-84CE-53312ED1839A}" type="presParOf" srcId="{710AFDE0-9806-4A9A-BDF8-824A56434D49}" destId="{55A21823-4A00-4631-81DB-7808C4B571A7}" srcOrd="2" destOrd="0" presId="urn:microsoft.com/office/officeart/2016/7/layout/BasicLinearProcessNumbered"/>
    <dgm:cxn modelId="{6FE42A00-2930-4366-BE3E-153CB355AD34}" type="presParOf" srcId="{55A21823-4A00-4631-81DB-7808C4B571A7}" destId="{44FD7111-7543-4952-A696-75FAEB56294E}" srcOrd="0" destOrd="0" presId="urn:microsoft.com/office/officeart/2016/7/layout/BasicLinearProcessNumbered"/>
    <dgm:cxn modelId="{F3751C06-DCCF-4072-8CF9-17CBFAF87305}" type="presParOf" srcId="{55A21823-4A00-4631-81DB-7808C4B571A7}" destId="{6D6CC9E9-1338-43C1-BA08-F02720F703FA}" srcOrd="1" destOrd="0" presId="urn:microsoft.com/office/officeart/2016/7/layout/BasicLinearProcessNumbered"/>
    <dgm:cxn modelId="{1F5376A6-5126-45AF-A1ED-10EA7EE8C71C}" type="presParOf" srcId="{55A21823-4A00-4631-81DB-7808C4B571A7}" destId="{7395BAE8-2393-4D6D-A112-67BEF0C1C470}" srcOrd="2" destOrd="0" presId="urn:microsoft.com/office/officeart/2016/7/layout/BasicLinearProcessNumbered"/>
    <dgm:cxn modelId="{CFABC333-F853-4816-9672-1108B34D4211}" type="presParOf" srcId="{55A21823-4A00-4631-81DB-7808C4B571A7}" destId="{F77D67AE-FF66-405D-B761-0EEC8E252914}" srcOrd="3" destOrd="0" presId="urn:microsoft.com/office/officeart/2016/7/layout/BasicLinearProcessNumbered"/>
    <dgm:cxn modelId="{81EA8F38-C88A-49E5-B53C-F313ECADBC0F}" type="presParOf" srcId="{710AFDE0-9806-4A9A-BDF8-824A56434D49}" destId="{BA7CDCA3-9ED2-4355-B254-2634BB1A63E5}" srcOrd="3" destOrd="0" presId="urn:microsoft.com/office/officeart/2016/7/layout/BasicLinearProcessNumbered"/>
    <dgm:cxn modelId="{41B53A65-7285-4B4C-B608-0AE26F7E8D94}" type="presParOf" srcId="{710AFDE0-9806-4A9A-BDF8-824A56434D49}" destId="{C5FA2716-7DFF-4A98-9AB7-4EF836120308}" srcOrd="4" destOrd="0" presId="urn:microsoft.com/office/officeart/2016/7/layout/BasicLinearProcessNumbered"/>
    <dgm:cxn modelId="{1784C63D-C7AB-49D6-9C68-C5FA46969039}" type="presParOf" srcId="{C5FA2716-7DFF-4A98-9AB7-4EF836120308}" destId="{1EEE1EB7-2A29-419B-BD7D-7ED3F3965977}" srcOrd="0" destOrd="0" presId="urn:microsoft.com/office/officeart/2016/7/layout/BasicLinearProcessNumbered"/>
    <dgm:cxn modelId="{FB7FE6FF-5399-439D-BA7A-3B67AC28FF5E}" type="presParOf" srcId="{C5FA2716-7DFF-4A98-9AB7-4EF836120308}" destId="{1D9ACBEF-1EFA-49E1-BDBD-DAC06E90BA32}" srcOrd="1" destOrd="0" presId="urn:microsoft.com/office/officeart/2016/7/layout/BasicLinearProcessNumbered"/>
    <dgm:cxn modelId="{5DD1872A-D993-4411-888C-9CD72941C4FF}" type="presParOf" srcId="{C5FA2716-7DFF-4A98-9AB7-4EF836120308}" destId="{0D4934AD-1621-41FF-91F2-EF3C34AF35FB}" srcOrd="2" destOrd="0" presId="urn:microsoft.com/office/officeart/2016/7/layout/BasicLinearProcessNumbered"/>
    <dgm:cxn modelId="{A31E13F4-3D55-47C7-9069-AB53F52BB007}" type="presParOf" srcId="{C5FA2716-7DFF-4A98-9AB7-4EF836120308}" destId="{D36B1545-1440-4BF0-ACFA-7E0AE866D600}" srcOrd="3" destOrd="0" presId="urn:microsoft.com/office/officeart/2016/7/layout/BasicLinearProcessNumbered"/>
    <dgm:cxn modelId="{7B3600A0-CB5A-4E1D-A795-FC18270DEEF9}" type="presParOf" srcId="{710AFDE0-9806-4A9A-BDF8-824A56434D49}" destId="{4E68B1F1-94F7-4BF6-9AAA-12A700A75915}" srcOrd="5" destOrd="0" presId="urn:microsoft.com/office/officeart/2016/7/layout/BasicLinearProcessNumbered"/>
    <dgm:cxn modelId="{4326FBC6-5E81-4983-976C-EFDAFCC5CFC3}" type="presParOf" srcId="{710AFDE0-9806-4A9A-BDF8-824A56434D49}" destId="{BFF0FB9A-7620-4DB5-9C02-2A86C1B2625D}" srcOrd="6" destOrd="0" presId="urn:microsoft.com/office/officeart/2016/7/layout/BasicLinearProcessNumbered"/>
    <dgm:cxn modelId="{47C9ABFC-7BE2-4854-B9F4-95F862BC5CF6}" type="presParOf" srcId="{BFF0FB9A-7620-4DB5-9C02-2A86C1B2625D}" destId="{A1B0400D-9F53-477B-9FB1-7F893765C07F}" srcOrd="0" destOrd="0" presId="urn:microsoft.com/office/officeart/2016/7/layout/BasicLinearProcessNumbered"/>
    <dgm:cxn modelId="{DE848E66-B643-42EE-AEF2-0B1FE560CF6C}" type="presParOf" srcId="{BFF0FB9A-7620-4DB5-9C02-2A86C1B2625D}" destId="{8D77ADAC-479E-4631-B0D9-7B9FA93D8661}" srcOrd="1" destOrd="0" presId="urn:microsoft.com/office/officeart/2016/7/layout/BasicLinearProcessNumbered"/>
    <dgm:cxn modelId="{10408C1F-6D28-43D5-83A5-6F8FAFDFE88B}" type="presParOf" srcId="{BFF0FB9A-7620-4DB5-9C02-2A86C1B2625D}" destId="{83CC3158-787F-4481-971E-0CC7FFDCFD98}" srcOrd="2" destOrd="0" presId="urn:microsoft.com/office/officeart/2016/7/layout/BasicLinearProcessNumbered"/>
    <dgm:cxn modelId="{374FFB7A-5C12-473A-9187-52B2ABA569E1}" type="presParOf" srcId="{BFF0FB9A-7620-4DB5-9C02-2A86C1B2625D}" destId="{3DE6E1B7-AC03-439B-800D-EC46017B2D8F}" srcOrd="3" destOrd="0" presId="urn:microsoft.com/office/officeart/2016/7/layout/BasicLinearProcessNumbered"/>
    <dgm:cxn modelId="{5238AE46-A19A-427D-A12A-9950D3B68E80}" type="presParOf" srcId="{710AFDE0-9806-4A9A-BDF8-824A56434D49}" destId="{919B0CD3-43DE-40AB-91D5-28B527424676}" srcOrd="7" destOrd="0" presId="urn:microsoft.com/office/officeart/2016/7/layout/BasicLinearProcessNumbered"/>
    <dgm:cxn modelId="{36450203-46FD-4836-8F95-2064BFBCFC51}" type="presParOf" srcId="{710AFDE0-9806-4A9A-BDF8-824A56434D49}" destId="{6F6EF7B5-9A0C-48E6-B2BD-531BF3640503}" srcOrd="8" destOrd="0" presId="urn:microsoft.com/office/officeart/2016/7/layout/BasicLinearProcessNumbered"/>
    <dgm:cxn modelId="{CB6E0BF9-0A3B-4D94-8F46-51ED587051AB}" type="presParOf" srcId="{6F6EF7B5-9A0C-48E6-B2BD-531BF3640503}" destId="{EEC2E26A-99E0-47D0-B874-BC428344B5B6}" srcOrd="0" destOrd="0" presId="urn:microsoft.com/office/officeart/2016/7/layout/BasicLinearProcessNumbered"/>
    <dgm:cxn modelId="{7ABC02FF-C62A-47EE-BB79-B56BE35654E9}" type="presParOf" srcId="{6F6EF7B5-9A0C-48E6-B2BD-531BF3640503}" destId="{B6DD29A2-FBB1-4497-8FB9-98FD65F7CA83}" srcOrd="1" destOrd="0" presId="urn:microsoft.com/office/officeart/2016/7/layout/BasicLinearProcessNumbered"/>
    <dgm:cxn modelId="{002D6973-D51B-4370-9638-B51EDD0D9F5B}" type="presParOf" srcId="{6F6EF7B5-9A0C-48E6-B2BD-531BF3640503}" destId="{4A319962-1205-4BE9-9236-259E0276531A}" srcOrd="2" destOrd="0" presId="urn:microsoft.com/office/officeart/2016/7/layout/BasicLinearProcessNumbered"/>
    <dgm:cxn modelId="{246DC81E-2438-427D-B98D-4D39678EE460}" type="presParOf" srcId="{6F6EF7B5-9A0C-48E6-B2BD-531BF3640503}" destId="{68A02A27-C514-4904-81FF-98A9E25A9DA5}" srcOrd="3" destOrd="0" presId="urn:microsoft.com/office/officeart/2016/7/layout/BasicLinearProcessNumbered"/>
    <dgm:cxn modelId="{2C51D890-8599-45F8-AE12-342358A8C99D}" type="presParOf" srcId="{710AFDE0-9806-4A9A-BDF8-824A56434D49}" destId="{2008472A-7608-4B43-90F1-000212060F7B}" srcOrd="9" destOrd="0" presId="urn:microsoft.com/office/officeart/2016/7/layout/BasicLinearProcessNumbered"/>
    <dgm:cxn modelId="{920F6BB8-4168-4A63-9276-3D308EDEA176}" type="presParOf" srcId="{710AFDE0-9806-4A9A-BDF8-824A56434D49}" destId="{0B92909E-F0B7-4BB0-B18B-657467315050}" srcOrd="10" destOrd="0" presId="urn:microsoft.com/office/officeart/2016/7/layout/BasicLinearProcessNumbered"/>
    <dgm:cxn modelId="{B898EF71-9194-4940-9117-E90FB7926086}" type="presParOf" srcId="{0B92909E-F0B7-4BB0-B18B-657467315050}" destId="{CAE5518B-80BC-4A38-AF8F-02B2DFDB1D7E}" srcOrd="0" destOrd="0" presId="urn:microsoft.com/office/officeart/2016/7/layout/BasicLinearProcessNumbered"/>
    <dgm:cxn modelId="{D66A0D39-AC4F-47B2-9F71-B5EF1378EE3E}" type="presParOf" srcId="{0B92909E-F0B7-4BB0-B18B-657467315050}" destId="{7DFD16E1-0BA9-4058-BC8F-B8503A72496C}" srcOrd="1" destOrd="0" presId="urn:microsoft.com/office/officeart/2016/7/layout/BasicLinearProcessNumbered"/>
    <dgm:cxn modelId="{84B10663-EAB8-46AF-84E6-C01419A40939}" type="presParOf" srcId="{0B92909E-F0B7-4BB0-B18B-657467315050}" destId="{29DD6432-303D-49F0-BA4D-AD6F071084C1}" srcOrd="2" destOrd="0" presId="urn:microsoft.com/office/officeart/2016/7/layout/BasicLinearProcessNumbered"/>
    <dgm:cxn modelId="{8DE0B020-0EF0-4999-954D-0F7EA9993EAF}" type="presParOf" srcId="{0B92909E-F0B7-4BB0-B18B-657467315050}" destId="{AC919529-1007-43AB-96E9-5050F517951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BF7CB-89F3-417B-A431-BDDAB07666B1}">
      <dsp:nvSpPr>
        <dsp:cNvPr id="0" name=""/>
        <dsp:cNvSpPr/>
      </dsp:nvSpPr>
      <dsp:spPr>
        <a:xfrm>
          <a:off x="0" y="5386"/>
          <a:ext cx="6788426" cy="7675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Horizontal Flip: Randomly flips the image horizontally to augment data and improve generalization.</a:t>
          </a:r>
        </a:p>
      </dsp:txBody>
      <dsp:txXfrm>
        <a:off x="37467" y="42853"/>
        <a:ext cx="6713492" cy="692586"/>
      </dsp:txXfrm>
    </dsp:sp>
    <dsp:sp modelId="{7290C5D9-85B8-4BD9-974C-BD9B0B8F71BD}">
      <dsp:nvSpPr>
        <dsp:cNvPr id="0" name=""/>
        <dsp:cNvSpPr/>
      </dsp:nvSpPr>
      <dsp:spPr>
        <a:xfrm>
          <a:off x="0" y="890987"/>
          <a:ext cx="678842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Grayscale Conversion: Converts images to grayscale, setting the output to the specified number of channels.</a:t>
          </a:r>
        </a:p>
      </dsp:txBody>
      <dsp:txXfrm>
        <a:off x="37467" y="928454"/>
        <a:ext cx="6713492" cy="692586"/>
      </dsp:txXfrm>
    </dsp:sp>
    <dsp:sp modelId="{4DED15B0-FCF5-4A96-8972-114D355A2E07}">
      <dsp:nvSpPr>
        <dsp:cNvPr id="0" name=""/>
        <dsp:cNvSpPr/>
      </dsp:nvSpPr>
      <dsp:spPr>
        <a:xfrm>
          <a:off x="0" y="1776587"/>
          <a:ext cx="6788426" cy="7675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Resize: Adjusts images to a uniform size for consistent processing(224 x 224)</a:t>
          </a:r>
        </a:p>
      </dsp:txBody>
      <dsp:txXfrm>
        <a:off x="37467" y="1814054"/>
        <a:ext cx="6713492" cy="692586"/>
      </dsp:txXfrm>
    </dsp:sp>
    <dsp:sp modelId="{EF8A5D45-18AB-4B0A-B01D-1E699546BEF1}">
      <dsp:nvSpPr>
        <dsp:cNvPr id="0" name=""/>
        <dsp:cNvSpPr/>
      </dsp:nvSpPr>
      <dsp:spPr>
        <a:xfrm>
          <a:off x="0" y="2662187"/>
          <a:ext cx="678842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Data Type Conversion: Converts image data to floating-point type for computation.</a:t>
          </a:r>
        </a:p>
      </dsp:txBody>
      <dsp:txXfrm>
        <a:off x="37467" y="2699654"/>
        <a:ext cx="6713492" cy="692586"/>
      </dsp:txXfrm>
    </dsp:sp>
    <dsp:sp modelId="{C7DE992D-8C5F-43CF-99E2-B3FA48F1D173}">
      <dsp:nvSpPr>
        <dsp:cNvPr id="0" name=""/>
        <dsp:cNvSpPr/>
      </dsp:nvSpPr>
      <dsp:spPr>
        <a:xfrm>
          <a:off x="0" y="3547787"/>
          <a:ext cx="6788426" cy="7675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Normalization: Scales pixel values to a standard range to stabilize learning adjusted grayscale images </a:t>
          </a:r>
        </a:p>
      </dsp:txBody>
      <dsp:txXfrm>
        <a:off x="37467" y="3585254"/>
        <a:ext cx="6713492"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7A784-41D5-4E03-9FA9-D3DCBF23EF96}">
      <dsp:nvSpPr>
        <dsp:cNvPr id="0" name=""/>
        <dsp:cNvSpPr/>
      </dsp:nvSpPr>
      <dsp:spPr>
        <a:xfrm>
          <a:off x="3481" y="0"/>
          <a:ext cx="1640302" cy="43305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Convolutional Layers</a:t>
          </a:r>
          <a:r>
            <a:rPr lang="en-US" sz="1100" kern="1200" dirty="0"/>
            <a:t>: The model consists of three convolutional layers that are responsible for extracting features from the input images. Each layer applies 32 filters (except the last one, which applies 64) to capture patterns such as edges, textures, or more complex shapes within the chest X-ray images.</a:t>
          </a:r>
        </a:p>
      </dsp:txBody>
      <dsp:txXfrm>
        <a:off x="3481" y="1645612"/>
        <a:ext cx="1640302" cy="2598336"/>
      </dsp:txXfrm>
    </dsp:sp>
    <dsp:sp modelId="{8D779CAE-FE66-42CF-9785-24BED314255E}">
      <dsp:nvSpPr>
        <dsp:cNvPr id="0" name=""/>
        <dsp:cNvSpPr/>
      </dsp:nvSpPr>
      <dsp:spPr>
        <a:xfrm>
          <a:off x="463548" y="653307"/>
          <a:ext cx="673912" cy="67391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1</a:t>
          </a:r>
          <a:endParaRPr lang="en-US" sz="3200" kern="1200" dirty="0"/>
        </a:p>
      </dsp:txBody>
      <dsp:txXfrm>
        <a:off x="562240" y="751999"/>
        <a:ext cx="476528" cy="476528"/>
      </dsp:txXfrm>
    </dsp:sp>
    <dsp:sp modelId="{3CD8E02B-749E-40C4-A5CA-DE943A2DA4BC}">
      <dsp:nvSpPr>
        <dsp:cNvPr id="0" name=""/>
        <dsp:cNvSpPr/>
      </dsp:nvSpPr>
      <dsp:spPr>
        <a:xfrm>
          <a:off x="3465" y="4348844"/>
          <a:ext cx="1604553" cy="72"/>
        </a:xfrm>
        <a:prstGeom prst="rect">
          <a:avLst/>
        </a:prstGeom>
        <a:solidFill>
          <a:schemeClr val="accent2">
            <a:hueOff val="-132306"/>
            <a:satOff val="-7630"/>
            <a:lumOff val="784"/>
            <a:alphaOff val="0"/>
          </a:schemeClr>
        </a:solidFill>
        <a:ln w="12700" cap="flat" cmpd="sng" algn="ctr">
          <a:solidFill>
            <a:schemeClr val="accent2">
              <a:hueOff val="-132306"/>
              <a:satOff val="-7630"/>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FD7111-7543-4952-A696-75FAEB56294E}">
      <dsp:nvSpPr>
        <dsp:cNvPr id="0" name=""/>
        <dsp:cNvSpPr/>
      </dsp:nvSpPr>
      <dsp:spPr>
        <a:xfrm>
          <a:off x="1804239" y="0"/>
          <a:ext cx="1615127" cy="4337457"/>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a:t>Activation Function</a:t>
          </a:r>
          <a:r>
            <a:rPr lang="en-US" sz="1100" kern="1200"/>
            <a:t>: After each convolution operation, the model uses the Rectified Linear Unit (ReLU) activation function. ReLU introduces non-linearity into the model, allowing it to learn more complex relationships in the data.</a:t>
          </a:r>
        </a:p>
      </dsp:txBody>
      <dsp:txXfrm>
        <a:off x="1804239" y="1648232"/>
        <a:ext cx="1615127" cy="2602474"/>
      </dsp:txXfrm>
    </dsp:sp>
    <dsp:sp modelId="{6D6CC9E9-1338-43C1-BA08-F02720F703FA}">
      <dsp:nvSpPr>
        <dsp:cNvPr id="0" name=""/>
        <dsp:cNvSpPr/>
      </dsp:nvSpPr>
      <dsp:spPr>
        <a:xfrm>
          <a:off x="2318853" y="653305"/>
          <a:ext cx="673912" cy="673912"/>
        </a:xfrm>
        <a:prstGeom prst="ellipse">
          <a:avLst/>
        </a:prstGeom>
        <a:solidFill>
          <a:schemeClr val="accent2">
            <a:hueOff val="-264611"/>
            <a:satOff val="-15260"/>
            <a:lumOff val="1569"/>
            <a:alphaOff val="0"/>
          </a:schemeClr>
        </a:solidFill>
        <a:ln w="12700" cap="flat" cmpd="sng" algn="ctr">
          <a:solidFill>
            <a:schemeClr val="accent2">
              <a:hueOff val="-264611"/>
              <a:satOff val="-1526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2</a:t>
          </a:r>
          <a:endParaRPr lang="en-US" sz="3200" kern="1200" dirty="0"/>
        </a:p>
      </dsp:txBody>
      <dsp:txXfrm>
        <a:off x="2417545" y="751997"/>
        <a:ext cx="476528" cy="476528"/>
      </dsp:txXfrm>
    </dsp:sp>
    <dsp:sp modelId="{7395BAE8-2393-4D6D-A112-67BEF0C1C470}">
      <dsp:nvSpPr>
        <dsp:cNvPr id="0" name=""/>
        <dsp:cNvSpPr/>
      </dsp:nvSpPr>
      <dsp:spPr>
        <a:xfrm>
          <a:off x="1803204" y="4345942"/>
          <a:ext cx="1604553" cy="72"/>
        </a:xfrm>
        <a:prstGeom prst="rect">
          <a:avLst/>
        </a:prstGeom>
        <a:solidFill>
          <a:schemeClr val="accent2">
            <a:hueOff val="-396917"/>
            <a:satOff val="-22889"/>
            <a:lumOff val="2353"/>
            <a:alphaOff val="0"/>
          </a:schemeClr>
        </a:solidFill>
        <a:ln w="12700" cap="flat" cmpd="sng" algn="ctr">
          <a:solidFill>
            <a:schemeClr val="accent2">
              <a:hueOff val="-396917"/>
              <a:satOff val="-2288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EE1EB7-2A29-419B-BD7D-7ED3F3965977}">
      <dsp:nvSpPr>
        <dsp:cNvPr id="0" name=""/>
        <dsp:cNvSpPr/>
      </dsp:nvSpPr>
      <dsp:spPr>
        <a:xfrm>
          <a:off x="3611367" y="0"/>
          <a:ext cx="1541462" cy="4337457"/>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Pooling Layers</a:t>
          </a:r>
          <a:r>
            <a:rPr lang="en-US" sz="1100" kern="1200" dirty="0"/>
            <a:t>: Each convolutional block is followed by a max pooling layer with a 2x2 window and a stride of 2. These layers reduce the spatial dimensions of the feature maps, which decreases computation and the number of parameters, helping to prevent overfitting.</a:t>
          </a:r>
        </a:p>
      </dsp:txBody>
      <dsp:txXfrm>
        <a:off x="3611367" y="1648232"/>
        <a:ext cx="1541462" cy="2602474"/>
      </dsp:txXfrm>
    </dsp:sp>
    <dsp:sp modelId="{1D9ACBEF-1EFA-49E1-BDBD-DAC06E90BA32}">
      <dsp:nvSpPr>
        <dsp:cNvPr id="0" name=""/>
        <dsp:cNvSpPr/>
      </dsp:nvSpPr>
      <dsp:spPr>
        <a:xfrm>
          <a:off x="4005813" y="653305"/>
          <a:ext cx="673912" cy="673912"/>
        </a:xfrm>
        <a:prstGeom prst="ellipse">
          <a:avLst/>
        </a:prstGeom>
        <a:solidFill>
          <a:schemeClr val="accent2">
            <a:hueOff val="-529223"/>
            <a:satOff val="-30519"/>
            <a:lumOff val="3137"/>
            <a:alphaOff val="0"/>
          </a:schemeClr>
        </a:solidFill>
        <a:ln w="12700" cap="flat" cmpd="sng" algn="ctr">
          <a:solidFill>
            <a:schemeClr val="accent2">
              <a:hueOff val="-529223"/>
              <a:satOff val="-30519"/>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3</a:t>
          </a:r>
          <a:endParaRPr lang="en-US" sz="3200" kern="1200" dirty="0"/>
        </a:p>
      </dsp:txBody>
      <dsp:txXfrm>
        <a:off x="4104505" y="751997"/>
        <a:ext cx="476528" cy="476528"/>
      </dsp:txXfrm>
    </dsp:sp>
    <dsp:sp modelId="{0D4934AD-1621-41FF-91F2-EF3C34AF35FB}">
      <dsp:nvSpPr>
        <dsp:cNvPr id="0" name=""/>
        <dsp:cNvSpPr/>
      </dsp:nvSpPr>
      <dsp:spPr>
        <a:xfrm>
          <a:off x="3596044" y="4331654"/>
          <a:ext cx="1604553" cy="72"/>
        </a:xfrm>
        <a:prstGeom prst="rect">
          <a:avLst/>
        </a:prstGeom>
        <a:solidFill>
          <a:schemeClr val="accent2">
            <a:hueOff val="-661529"/>
            <a:satOff val="-38149"/>
            <a:lumOff val="3922"/>
            <a:alphaOff val="0"/>
          </a:schemeClr>
        </a:solidFill>
        <a:ln w="12700" cap="flat" cmpd="sng" algn="ctr">
          <a:solidFill>
            <a:schemeClr val="accent2">
              <a:hueOff val="-661529"/>
              <a:satOff val="-38149"/>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0400D-9F53-477B-9FB1-7F893765C07F}">
      <dsp:nvSpPr>
        <dsp:cNvPr id="0" name=""/>
        <dsp:cNvSpPr/>
      </dsp:nvSpPr>
      <dsp:spPr>
        <a:xfrm>
          <a:off x="5370231" y="0"/>
          <a:ext cx="1637270" cy="4351339"/>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Fully Connected Layers</a:t>
          </a:r>
          <a:r>
            <a:rPr lang="en-US" sz="1100" kern="1200" dirty="0"/>
            <a:t>: Towards the end, the model has two fully connected (dense) layers that perform high-level reasoning by integrating the learned features from the convolutional layers. The output is then mapped to the final prediction.</a:t>
          </a:r>
        </a:p>
      </dsp:txBody>
      <dsp:txXfrm>
        <a:off x="5370231" y="1653508"/>
        <a:ext cx="1637270" cy="2610803"/>
      </dsp:txXfrm>
    </dsp:sp>
    <dsp:sp modelId="{8D77ADAC-479E-4631-B0D9-7B9FA93D8661}">
      <dsp:nvSpPr>
        <dsp:cNvPr id="0" name=""/>
        <dsp:cNvSpPr/>
      </dsp:nvSpPr>
      <dsp:spPr>
        <a:xfrm>
          <a:off x="5856620" y="653305"/>
          <a:ext cx="673912" cy="673912"/>
        </a:xfrm>
        <a:prstGeom prst="ellipse">
          <a:avLst/>
        </a:prstGeom>
        <a:solidFill>
          <a:schemeClr val="accent2">
            <a:hueOff val="-793834"/>
            <a:satOff val="-45779"/>
            <a:lumOff val="4706"/>
            <a:alphaOff val="0"/>
          </a:schemeClr>
        </a:solidFill>
        <a:ln w="12700" cap="flat" cmpd="sng" algn="ctr">
          <a:solidFill>
            <a:schemeClr val="accent2">
              <a:hueOff val="-793834"/>
              <a:satOff val="-45779"/>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4</a:t>
          </a:r>
          <a:endParaRPr lang="en-US" sz="3200" kern="1200" dirty="0"/>
        </a:p>
      </dsp:txBody>
      <dsp:txXfrm>
        <a:off x="5955312" y="751997"/>
        <a:ext cx="476528" cy="476528"/>
      </dsp:txXfrm>
    </dsp:sp>
    <dsp:sp modelId="{83CC3158-787F-4481-971E-0CC7FFDCFD98}">
      <dsp:nvSpPr>
        <dsp:cNvPr id="0" name=""/>
        <dsp:cNvSpPr/>
      </dsp:nvSpPr>
      <dsp:spPr>
        <a:xfrm>
          <a:off x="5386589" y="4340184"/>
          <a:ext cx="1604553" cy="72"/>
        </a:xfrm>
        <a:prstGeom prst="rect">
          <a:avLst/>
        </a:prstGeom>
        <a:solidFill>
          <a:schemeClr val="accent2">
            <a:hueOff val="-926140"/>
            <a:satOff val="-53409"/>
            <a:lumOff val="5491"/>
            <a:alphaOff val="0"/>
          </a:schemeClr>
        </a:solidFill>
        <a:ln w="12700" cap="flat" cmpd="sng" algn="ctr">
          <a:solidFill>
            <a:schemeClr val="accent2">
              <a:hueOff val="-926140"/>
              <a:satOff val="-53409"/>
              <a:lumOff val="54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C2E26A-99E0-47D0-B874-BC428344B5B6}">
      <dsp:nvSpPr>
        <dsp:cNvPr id="0" name=""/>
        <dsp:cNvSpPr/>
      </dsp:nvSpPr>
      <dsp:spPr>
        <a:xfrm>
          <a:off x="7152063" y="0"/>
          <a:ext cx="1585539" cy="4351339"/>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Sigmoid Output</a:t>
          </a:r>
          <a:r>
            <a:rPr lang="en-US" sz="1100" kern="1200" dirty="0"/>
            <a:t>: The final layer of the model applies a sigmoid activation function, squashing the output to a range between 0 and 1. This output can be interpreted as the probability of the X-ray showing signs of pneumonia, enabling the model to make binary classifications.</a:t>
          </a:r>
        </a:p>
      </dsp:txBody>
      <dsp:txXfrm>
        <a:off x="7152063" y="1653508"/>
        <a:ext cx="1585539" cy="2610803"/>
      </dsp:txXfrm>
    </dsp:sp>
    <dsp:sp modelId="{B6DD29A2-FBB1-4497-8FB9-98FD65F7CA83}">
      <dsp:nvSpPr>
        <dsp:cNvPr id="0" name=""/>
        <dsp:cNvSpPr/>
      </dsp:nvSpPr>
      <dsp:spPr>
        <a:xfrm>
          <a:off x="7564807" y="653305"/>
          <a:ext cx="673912" cy="673912"/>
        </a:xfrm>
        <a:prstGeom prst="ellipse">
          <a:avLst/>
        </a:prstGeom>
        <a:solidFill>
          <a:schemeClr val="accent2">
            <a:hueOff val="-1058446"/>
            <a:satOff val="-61039"/>
            <a:lumOff val="6275"/>
            <a:alphaOff val="0"/>
          </a:schemeClr>
        </a:solidFill>
        <a:ln w="12700" cap="flat" cmpd="sng" algn="ctr">
          <a:solidFill>
            <a:schemeClr val="accent2">
              <a:hueOff val="-1058446"/>
              <a:satOff val="-61039"/>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5</a:t>
          </a:r>
          <a:endParaRPr lang="en-US" sz="3200" kern="1200" dirty="0"/>
        </a:p>
      </dsp:txBody>
      <dsp:txXfrm>
        <a:off x="7663499" y="751997"/>
        <a:ext cx="476528" cy="476528"/>
      </dsp:txXfrm>
    </dsp:sp>
    <dsp:sp modelId="{4A319962-1205-4BE9-9236-259E0276531A}">
      <dsp:nvSpPr>
        <dsp:cNvPr id="0" name=""/>
        <dsp:cNvSpPr/>
      </dsp:nvSpPr>
      <dsp:spPr>
        <a:xfrm>
          <a:off x="7161602" y="4346534"/>
          <a:ext cx="1604553" cy="72"/>
        </a:xfrm>
        <a:prstGeom prst="rect">
          <a:avLst/>
        </a:prstGeom>
        <a:solidFill>
          <a:schemeClr val="accent2">
            <a:hueOff val="-1190752"/>
            <a:satOff val="-68668"/>
            <a:lumOff val="7059"/>
            <a:alphaOff val="0"/>
          </a:schemeClr>
        </a:solidFill>
        <a:ln w="12700" cap="flat" cmpd="sng" algn="ctr">
          <a:solidFill>
            <a:schemeClr val="accent2">
              <a:hueOff val="-1190752"/>
              <a:satOff val="-68668"/>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E5518B-80BC-4A38-AF8F-02B2DFDB1D7E}">
      <dsp:nvSpPr>
        <dsp:cNvPr id="0" name=""/>
        <dsp:cNvSpPr/>
      </dsp:nvSpPr>
      <dsp:spPr>
        <a:xfrm>
          <a:off x="8947149" y="0"/>
          <a:ext cx="1500000" cy="435133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Model Architecture</a:t>
          </a:r>
          <a:r>
            <a:rPr lang="en-US" sz="1100" kern="1200" dirty="0"/>
            <a:t>: The architecture is specifically designed for binary classification tasks, like distinguishing between normal and pneumonia-affected chest X-ray images. </a:t>
          </a:r>
        </a:p>
      </dsp:txBody>
      <dsp:txXfrm>
        <a:off x="8947149" y="1653508"/>
        <a:ext cx="1500000" cy="2610803"/>
      </dsp:txXfrm>
    </dsp:sp>
    <dsp:sp modelId="{7DFD16E1-0BA9-4058-BC8F-B8503A72496C}">
      <dsp:nvSpPr>
        <dsp:cNvPr id="0" name=""/>
        <dsp:cNvSpPr/>
      </dsp:nvSpPr>
      <dsp:spPr>
        <a:xfrm>
          <a:off x="9346946" y="653312"/>
          <a:ext cx="673912" cy="673912"/>
        </a:xfrm>
        <a:prstGeom prst="ellipse">
          <a:avLst/>
        </a:prstGeom>
        <a:solidFill>
          <a:schemeClr val="accent2">
            <a:hueOff val="-1323057"/>
            <a:satOff val="-76298"/>
            <a:lumOff val="7844"/>
            <a:alphaOff val="0"/>
          </a:schemeClr>
        </a:solidFill>
        <a:ln w="12700" cap="flat" cmpd="sng" algn="ctr">
          <a:solidFill>
            <a:schemeClr val="accent2">
              <a:hueOff val="-1323057"/>
              <a:satOff val="-76298"/>
              <a:lumOff val="7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6</a:t>
          </a:r>
        </a:p>
      </dsp:txBody>
      <dsp:txXfrm>
        <a:off x="9445638" y="752004"/>
        <a:ext cx="476528" cy="476528"/>
      </dsp:txXfrm>
    </dsp:sp>
    <dsp:sp modelId="{29DD6432-303D-49F0-BA4D-AD6F071084C1}">
      <dsp:nvSpPr>
        <dsp:cNvPr id="0" name=""/>
        <dsp:cNvSpPr/>
      </dsp:nvSpPr>
      <dsp:spPr>
        <a:xfrm>
          <a:off x="8911046" y="4351266"/>
          <a:ext cx="1604553"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FC13-FFEE-CC6C-770F-45E9154A4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C53FE6-DAAC-05A7-8698-5725D1EA5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D061B0-6257-6584-6667-9FDF2589BCDC}"/>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5" name="Footer Placeholder 4">
            <a:extLst>
              <a:ext uri="{FF2B5EF4-FFF2-40B4-BE49-F238E27FC236}">
                <a16:creationId xmlns:a16="http://schemas.microsoft.com/office/drawing/2014/main" id="{1EC0C0D5-0E70-2B8C-8053-53C83B022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C991F-B033-1823-D3FF-4D1D01209F2F}"/>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223261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AD54-B07D-282D-F7F4-6E679A2648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890FC8-BDF1-6CE2-41B5-E10C36B51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58551-1E5C-F2EE-3586-A0CDD475C4C1}"/>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5" name="Footer Placeholder 4">
            <a:extLst>
              <a:ext uri="{FF2B5EF4-FFF2-40B4-BE49-F238E27FC236}">
                <a16:creationId xmlns:a16="http://schemas.microsoft.com/office/drawing/2014/main" id="{1AD3CBA3-38BA-BB2E-A0F4-212800736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23EE7-4BC0-531B-DCCA-4137611D07E1}"/>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20089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BFDCA-91DA-8C91-7682-E11B2B48ED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60D7CD-49A3-FF87-E1EF-6AD77F24F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D9CA2-298B-3E48-9C1C-D9B3B0BB9F58}"/>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5" name="Footer Placeholder 4">
            <a:extLst>
              <a:ext uri="{FF2B5EF4-FFF2-40B4-BE49-F238E27FC236}">
                <a16:creationId xmlns:a16="http://schemas.microsoft.com/office/drawing/2014/main" id="{98F80059-5CDA-A0B5-5581-80CC6733D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916E8-B404-1FF7-1467-D7E7B54480E5}"/>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160071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4ABD-A3C1-339C-5A17-0402D9CF8E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CE8A89-8E53-74C2-5691-7184A1009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F82A9-22BB-D835-205E-3FB9DCB58EC5}"/>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5" name="Footer Placeholder 4">
            <a:extLst>
              <a:ext uri="{FF2B5EF4-FFF2-40B4-BE49-F238E27FC236}">
                <a16:creationId xmlns:a16="http://schemas.microsoft.com/office/drawing/2014/main" id="{D0A9378B-0284-7DAD-4070-F5B10E35C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FA1F6-C0A7-FF39-4351-88ED16CBB153}"/>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365424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C18A-0C7B-2F4C-312D-239092427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D7834-1263-F04A-B154-C9C46A252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BE72-65CA-01C3-8BA5-A68AA4332339}"/>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5" name="Footer Placeholder 4">
            <a:extLst>
              <a:ext uri="{FF2B5EF4-FFF2-40B4-BE49-F238E27FC236}">
                <a16:creationId xmlns:a16="http://schemas.microsoft.com/office/drawing/2014/main" id="{4BAB0EA0-75B0-011F-F08B-A9360A965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18853-0B16-04FE-AA31-C50A1BC8D9C7}"/>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25790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9B31-BE93-4344-A8BF-20C28FEF5C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B4DEDC-B5FD-6CD1-627A-27F6A3D0F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E8F2AD-57BD-8AEB-4777-43A289D20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D41A7B-0C48-7834-4AFE-B8364EF134B5}"/>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6" name="Footer Placeholder 5">
            <a:extLst>
              <a:ext uri="{FF2B5EF4-FFF2-40B4-BE49-F238E27FC236}">
                <a16:creationId xmlns:a16="http://schemas.microsoft.com/office/drawing/2014/main" id="{0B59DD06-3F11-9DE4-7C3A-DFBD978F0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183CC6-B67A-D0AB-5B41-72E1A463BC79}"/>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350561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BC83-4999-4CD6-3554-A2B78F4FC5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2D4D20-10E8-F686-2FF0-E1A1F44DE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105CF-3CA7-6387-6FB7-03687624A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24F8B7-1975-EB52-BF7C-AFA72107F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4FACE-F302-8EBB-9351-5DAD12A21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351E8A-DF85-B21C-BB4A-17D51A79232A}"/>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8" name="Footer Placeholder 7">
            <a:extLst>
              <a:ext uri="{FF2B5EF4-FFF2-40B4-BE49-F238E27FC236}">
                <a16:creationId xmlns:a16="http://schemas.microsoft.com/office/drawing/2014/main" id="{37B71DA1-D217-1D91-E8C7-73A7B0CFFD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C3489C-7449-9B4D-C0F2-B57AB2D7B930}"/>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33600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1724-499C-494A-D0C6-EFECADF169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B567BA-6AEE-0298-4D4D-288BF2BB4F4E}"/>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4" name="Footer Placeholder 3">
            <a:extLst>
              <a:ext uri="{FF2B5EF4-FFF2-40B4-BE49-F238E27FC236}">
                <a16:creationId xmlns:a16="http://schemas.microsoft.com/office/drawing/2014/main" id="{DB707357-35BD-1384-468B-2093DD677C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942D38-EFF1-5486-14F5-BBCE1D8BDCB2}"/>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256239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9F6793-DAE0-BB50-2854-996BA278FCE2}"/>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3" name="Footer Placeholder 2">
            <a:extLst>
              <a:ext uri="{FF2B5EF4-FFF2-40B4-BE49-F238E27FC236}">
                <a16:creationId xmlns:a16="http://schemas.microsoft.com/office/drawing/2014/main" id="{0EADD945-880B-541F-31DA-F6BCA57A30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FBD1BB-A100-CD26-D758-A55435051135}"/>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421813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D748-7DEA-413F-8CDC-87147AE4A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87DFF4-8E05-B799-98B7-E48EBB00A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B79AE2-7C66-C328-C062-178455909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C51D1-E9D4-29BC-DE84-DEB49E1C0C43}"/>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6" name="Footer Placeholder 5">
            <a:extLst>
              <a:ext uri="{FF2B5EF4-FFF2-40B4-BE49-F238E27FC236}">
                <a16:creationId xmlns:a16="http://schemas.microsoft.com/office/drawing/2014/main" id="{0911A9B3-1795-9EFC-E88B-16C052B2B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23D67E-4C89-DACF-F348-5442A86F2E6A}"/>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335185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DC38-0FEF-CFC1-AD87-321DA6CCC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C36808-A93C-A938-3D55-2517A4A95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FCD2C1-592C-D90B-E779-BA1FC263B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A5796-AC34-17ED-947A-D810AB2BE65B}"/>
              </a:ext>
            </a:extLst>
          </p:cNvPr>
          <p:cNvSpPr>
            <a:spLocks noGrp="1"/>
          </p:cNvSpPr>
          <p:nvPr>
            <p:ph type="dt" sz="half" idx="10"/>
          </p:nvPr>
        </p:nvSpPr>
        <p:spPr/>
        <p:txBody>
          <a:bodyPr/>
          <a:lstStyle/>
          <a:p>
            <a:fld id="{D851F853-F910-4787-80A0-46FD16D8B9D1}" type="datetimeFigureOut">
              <a:rPr lang="en-IN" smtClean="0"/>
              <a:t>01-05-2024</a:t>
            </a:fld>
            <a:endParaRPr lang="en-IN"/>
          </a:p>
        </p:txBody>
      </p:sp>
      <p:sp>
        <p:nvSpPr>
          <p:cNvPr id="6" name="Footer Placeholder 5">
            <a:extLst>
              <a:ext uri="{FF2B5EF4-FFF2-40B4-BE49-F238E27FC236}">
                <a16:creationId xmlns:a16="http://schemas.microsoft.com/office/drawing/2014/main" id="{CC95DE51-B8B1-2B35-7E9D-5FEBD5895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2F59C-E070-3F97-0C27-9C475D035B79}"/>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106829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C8AA8-A30C-36FD-18A5-AD936FE96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367AE4-0DC5-648A-2B45-8E8CB9364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2E4E8-120B-F1E0-12D6-C2D0B4519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1F853-F910-4787-80A0-46FD16D8B9D1}" type="datetimeFigureOut">
              <a:rPr lang="en-IN" smtClean="0"/>
              <a:t>01-05-2024</a:t>
            </a:fld>
            <a:endParaRPr lang="en-IN"/>
          </a:p>
        </p:txBody>
      </p:sp>
      <p:sp>
        <p:nvSpPr>
          <p:cNvPr id="5" name="Footer Placeholder 4">
            <a:extLst>
              <a:ext uri="{FF2B5EF4-FFF2-40B4-BE49-F238E27FC236}">
                <a16:creationId xmlns:a16="http://schemas.microsoft.com/office/drawing/2014/main" id="{361494D7-F35B-A80E-C069-E441532FF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BABC87-9977-B195-0E7A-C9F9587C8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4CB0D-0243-417B-9C12-A559018F5141}" type="slidenum">
              <a:rPr lang="en-IN" smtClean="0"/>
              <a:t>‹#›</a:t>
            </a:fld>
            <a:endParaRPr lang="en-IN"/>
          </a:p>
        </p:txBody>
      </p:sp>
    </p:spTree>
    <p:extLst>
      <p:ext uri="{BB962C8B-B14F-4D97-AF65-F5344CB8AC3E}">
        <p14:creationId xmlns:p14="http://schemas.microsoft.com/office/powerpoint/2010/main" val="140044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ungs">
            <a:extLst>
              <a:ext uri="{FF2B5EF4-FFF2-40B4-BE49-F238E27FC236}">
                <a16:creationId xmlns:a16="http://schemas.microsoft.com/office/drawing/2014/main" id="{13FEBBC3-FAC8-2E39-D289-FF59B8357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32" name="Freeform: Shape 3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2EAE571-24C9-C749-CC66-9E533E832F0F}"/>
              </a:ext>
            </a:extLst>
          </p:cNvPr>
          <p:cNvSpPr>
            <a:spLocks noGrp="1"/>
          </p:cNvSpPr>
          <p:nvPr>
            <p:ph type="ctrTitle"/>
          </p:nvPr>
        </p:nvSpPr>
        <p:spPr>
          <a:xfrm>
            <a:off x="5759354" y="457201"/>
            <a:ext cx="5337270" cy="1835911"/>
          </a:xfrm>
        </p:spPr>
        <p:txBody>
          <a:bodyPr vert="horz" lIns="91440" tIns="45720" rIns="91440" bIns="45720" rtlCol="0" anchor="b">
            <a:normAutofit/>
          </a:bodyPr>
          <a:lstStyle/>
          <a:p>
            <a:pPr algn="l"/>
            <a:r>
              <a:rPr lang="en-US" sz="4600" kern="1200" dirty="0">
                <a:solidFill>
                  <a:srgbClr val="FFFFFF"/>
                </a:solidFill>
                <a:latin typeface="+mj-lt"/>
                <a:ea typeface="+mj-ea"/>
                <a:cs typeface="+mj-cs"/>
              </a:rPr>
              <a:t>Pneumonia Detection using Chest X-Rays</a:t>
            </a:r>
          </a:p>
        </p:txBody>
      </p:sp>
      <p:sp>
        <p:nvSpPr>
          <p:cNvPr id="3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C8089FA-436A-F2AD-F917-C0B3758675DD}"/>
              </a:ext>
            </a:extLst>
          </p:cNvPr>
          <p:cNvSpPr>
            <a:spLocks noGrp="1"/>
          </p:cNvSpPr>
          <p:nvPr>
            <p:ph type="subTitle" idx="1"/>
          </p:nvPr>
        </p:nvSpPr>
        <p:spPr>
          <a:xfrm>
            <a:off x="5650332" y="2846834"/>
            <a:ext cx="6227233" cy="3913405"/>
          </a:xfrm>
        </p:spPr>
        <p:txBody>
          <a:bodyPr vert="horz" lIns="91440" tIns="45720" rIns="91440" bIns="45720" rtlCol="0" anchor="t">
            <a:noAutofit/>
          </a:bodyPr>
          <a:lstStyle/>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r>
              <a:rPr lang="en-US" sz="2000" b="1" dirty="0">
                <a:solidFill>
                  <a:srgbClr val="FFFFFF"/>
                </a:solidFill>
              </a:rPr>
              <a:t>Teammates</a:t>
            </a:r>
          </a:p>
          <a:p>
            <a:pPr indent="-228600" algn="l">
              <a:buFont typeface="Arial" panose="020B0604020202020204" pitchFamily="34" charset="0"/>
              <a:buChar char="•"/>
            </a:pPr>
            <a:r>
              <a:rPr lang="en-US" sz="2000" dirty="0">
                <a:solidFill>
                  <a:srgbClr val="FFFFFF"/>
                </a:solidFill>
              </a:rPr>
              <a:t>Sameera Rompicherla (SR23BA)</a:t>
            </a:r>
          </a:p>
          <a:p>
            <a:pPr indent="-228600" algn="l">
              <a:buFont typeface="Arial" panose="020B0604020202020204" pitchFamily="34" charset="0"/>
              <a:buChar char="•"/>
            </a:pPr>
            <a:r>
              <a:rPr lang="en-US" sz="2000" dirty="0" err="1">
                <a:solidFill>
                  <a:srgbClr val="FFFFFF"/>
                </a:solidFill>
              </a:rPr>
              <a:t>Yashwanth</a:t>
            </a:r>
            <a:r>
              <a:rPr lang="en-US" sz="2000" dirty="0">
                <a:solidFill>
                  <a:srgbClr val="FFFFFF"/>
                </a:solidFill>
              </a:rPr>
              <a:t> </a:t>
            </a:r>
            <a:r>
              <a:rPr lang="en-US" sz="2000" dirty="0" err="1">
                <a:solidFill>
                  <a:srgbClr val="FFFFFF"/>
                </a:solidFill>
              </a:rPr>
              <a:t>Gowram</a:t>
            </a:r>
            <a:r>
              <a:rPr lang="en-US" sz="2000" dirty="0">
                <a:solidFill>
                  <a:srgbClr val="FFFFFF"/>
                </a:solidFill>
              </a:rPr>
              <a:t> (YG23G)</a:t>
            </a:r>
          </a:p>
          <a:p>
            <a:pPr indent="-228600" algn="l">
              <a:buFont typeface="Arial" panose="020B0604020202020204" pitchFamily="34" charset="0"/>
              <a:buChar char="•"/>
            </a:pPr>
            <a:r>
              <a:rPr lang="en-US" sz="2000" dirty="0">
                <a:solidFill>
                  <a:srgbClr val="FFFFFF"/>
                </a:solidFill>
              </a:rPr>
              <a:t>Srirama Murthy Chellu (SC23BK)</a:t>
            </a:r>
          </a:p>
          <a:p>
            <a:pPr algn="l"/>
            <a:r>
              <a:rPr lang="en-US" sz="2000" b="1" dirty="0">
                <a:solidFill>
                  <a:srgbClr val="FFFFFF"/>
                </a:solidFill>
              </a:rPr>
              <a:t>Date</a:t>
            </a:r>
            <a:r>
              <a:rPr lang="en-US" sz="2000" dirty="0">
                <a:solidFill>
                  <a:srgbClr val="FFFFFF"/>
                </a:solidFill>
              </a:rPr>
              <a:t>: 5/2/2024</a:t>
            </a:r>
          </a:p>
          <a:p>
            <a:pPr algn="l"/>
            <a:r>
              <a:rPr lang="en-US" sz="2000" b="1" dirty="0">
                <a:solidFill>
                  <a:srgbClr val="FFFFFF"/>
                </a:solidFill>
              </a:rPr>
              <a:t>Course: </a:t>
            </a:r>
            <a:r>
              <a:rPr lang="en-US" sz="2000" dirty="0" err="1">
                <a:solidFill>
                  <a:srgbClr val="FFFFFF"/>
                </a:solidFill>
              </a:rPr>
              <a:t>DataScience</a:t>
            </a:r>
            <a:r>
              <a:rPr lang="en-US" sz="2000" dirty="0">
                <a:solidFill>
                  <a:srgbClr val="FFFFFF"/>
                </a:solidFill>
              </a:rPr>
              <a:t> Meets </a:t>
            </a:r>
            <a:r>
              <a:rPr lang="en-US" sz="2000" dirty="0" err="1">
                <a:solidFill>
                  <a:srgbClr val="FFFFFF"/>
                </a:solidFill>
              </a:rPr>
              <a:t>HealthScience</a:t>
            </a:r>
            <a:endParaRPr lang="en-US" sz="2000" dirty="0">
              <a:solidFill>
                <a:srgbClr val="FFFFFF"/>
              </a:solidFill>
            </a:endParaRPr>
          </a:p>
          <a:p>
            <a:pPr algn="l"/>
            <a:endParaRPr lang="en-US" sz="2000" dirty="0">
              <a:solidFill>
                <a:srgbClr val="FFFFFF"/>
              </a:solidFill>
            </a:endParaRPr>
          </a:p>
        </p:txBody>
      </p:sp>
    </p:spTree>
    <p:extLst>
      <p:ext uri="{BB962C8B-B14F-4D97-AF65-F5344CB8AC3E}">
        <p14:creationId xmlns:p14="http://schemas.microsoft.com/office/powerpoint/2010/main" val="251156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p:txBody>
          <a:bodyPr/>
          <a:lstStyle/>
          <a:p>
            <a:r>
              <a:rPr lang="en-IN" b="1" dirty="0"/>
              <a:t>Visualizing Data on pie charts</a:t>
            </a:r>
            <a:endParaRPr lang="en-US" b="1"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3918BEED-AEA7-0926-7D8D-48CDDA81FFE7}"/>
              </a:ext>
            </a:extLst>
          </p:cNvPr>
          <p:cNvPicPr>
            <a:picLocks noChangeAspect="1"/>
          </p:cNvPicPr>
          <p:nvPr/>
        </p:nvPicPr>
        <p:blipFill>
          <a:blip r:embed="rId2"/>
          <a:stretch>
            <a:fillRect/>
          </a:stretch>
        </p:blipFill>
        <p:spPr>
          <a:xfrm>
            <a:off x="572493" y="2209800"/>
            <a:ext cx="3370936" cy="3532124"/>
          </a:xfrm>
          <a:prstGeom prst="rect">
            <a:avLst/>
          </a:prstGeom>
        </p:spPr>
      </p:pic>
      <p:pic>
        <p:nvPicPr>
          <p:cNvPr id="7" name="Picture 6">
            <a:extLst>
              <a:ext uri="{FF2B5EF4-FFF2-40B4-BE49-F238E27FC236}">
                <a16:creationId xmlns:a16="http://schemas.microsoft.com/office/drawing/2014/main" id="{1A746F03-F93F-C473-3745-C41A961B15CD}"/>
              </a:ext>
            </a:extLst>
          </p:cNvPr>
          <p:cNvPicPr>
            <a:picLocks noChangeAspect="1"/>
          </p:cNvPicPr>
          <p:nvPr/>
        </p:nvPicPr>
        <p:blipFill>
          <a:blip r:embed="rId3"/>
          <a:stretch>
            <a:fillRect/>
          </a:stretch>
        </p:blipFill>
        <p:spPr>
          <a:xfrm>
            <a:off x="4224337" y="2209800"/>
            <a:ext cx="3370937" cy="3532125"/>
          </a:xfrm>
          <a:prstGeom prst="rect">
            <a:avLst/>
          </a:prstGeom>
        </p:spPr>
      </p:pic>
      <p:pic>
        <p:nvPicPr>
          <p:cNvPr id="10" name="Picture 9">
            <a:extLst>
              <a:ext uri="{FF2B5EF4-FFF2-40B4-BE49-F238E27FC236}">
                <a16:creationId xmlns:a16="http://schemas.microsoft.com/office/drawing/2014/main" id="{11B5128B-FB80-0963-6469-C63444D1D4CC}"/>
              </a:ext>
            </a:extLst>
          </p:cNvPr>
          <p:cNvPicPr>
            <a:picLocks noChangeAspect="1"/>
          </p:cNvPicPr>
          <p:nvPr/>
        </p:nvPicPr>
        <p:blipFill>
          <a:blip r:embed="rId4"/>
          <a:stretch>
            <a:fillRect/>
          </a:stretch>
        </p:blipFill>
        <p:spPr>
          <a:xfrm>
            <a:off x="7802502" y="2209800"/>
            <a:ext cx="3370937" cy="3532125"/>
          </a:xfrm>
          <a:prstGeom prst="rect">
            <a:avLst/>
          </a:prstGeom>
        </p:spPr>
      </p:pic>
    </p:spTree>
    <p:extLst>
      <p:ext uri="{BB962C8B-B14F-4D97-AF65-F5344CB8AC3E}">
        <p14:creationId xmlns:p14="http://schemas.microsoft.com/office/powerpoint/2010/main" val="89229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p:txBody>
          <a:bodyPr/>
          <a:lstStyle/>
          <a:p>
            <a:r>
              <a:rPr lang="en-IN" b="1" dirty="0"/>
              <a:t>Transformations </a:t>
            </a:r>
            <a:endParaRPr lang="en-US" b="1"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8"/>
            <a:ext cx="205647" cy="338554"/>
          </a:xfrm>
          <a:prstGeom prst="rect">
            <a:avLst/>
          </a:prstGeom>
          <a:noFill/>
        </p:spPr>
        <p:txBody>
          <a:bodyPr wrap="square" rtlCol="0">
            <a:spAutoFit/>
          </a:bodyPr>
          <a:lstStyle/>
          <a:p>
            <a:endParaRPr lang="en-US" sz="1600" dirty="0"/>
          </a:p>
        </p:txBody>
      </p:sp>
      <p:graphicFrame>
        <p:nvGraphicFramePr>
          <p:cNvPr id="45" name="TextBox 2">
            <a:extLst>
              <a:ext uri="{FF2B5EF4-FFF2-40B4-BE49-F238E27FC236}">
                <a16:creationId xmlns:a16="http://schemas.microsoft.com/office/drawing/2014/main" id="{2F6EB1B0-3633-6B85-3038-4B70D980FB6D}"/>
              </a:ext>
            </a:extLst>
          </p:cNvPr>
          <p:cNvGraphicFramePr/>
          <p:nvPr>
            <p:extLst>
              <p:ext uri="{D42A27DB-BD31-4B8C-83A1-F6EECF244321}">
                <p14:modId xmlns:p14="http://schemas.microsoft.com/office/powerpoint/2010/main" val="2676863492"/>
              </p:ext>
            </p:extLst>
          </p:nvPr>
        </p:nvGraphicFramePr>
        <p:xfrm>
          <a:off x="838200" y="2033723"/>
          <a:ext cx="6788426" cy="4320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7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838200" y="199475"/>
            <a:ext cx="10515600" cy="1325563"/>
          </a:xfrm>
        </p:spPr>
        <p:txBody>
          <a:bodyPr/>
          <a:lstStyle/>
          <a:p>
            <a:r>
              <a:rPr lang="en-US" sz="4400" b="1" kern="1200" dirty="0">
                <a:solidFill>
                  <a:schemeClr val="tx1"/>
                </a:solidFill>
                <a:latin typeface="+mj-lt"/>
                <a:ea typeface="+mj-ea"/>
                <a:cs typeface="+mj-cs"/>
              </a:rPr>
              <a:t>Model Architecture and Development</a:t>
            </a:r>
            <a:endParaRPr lang="en-US"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pic>
        <p:nvPicPr>
          <p:cNvPr id="15" name="Picture 14" descr="A group of blue and white bars&#10;&#10;Description automatically generated with medium confidence">
            <a:extLst>
              <a:ext uri="{FF2B5EF4-FFF2-40B4-BE49-F238E27FC236}">
                <a16:creationId xmlns:a16="http://schemas.microsoft.com/office/drawing/2014/main" id="{C47199F9-301F-8491-413B-0D811C961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233" y="1992009"/>
            <a:ext cx="9622283" cy="4450303"/>
          </a:xfrm>
          <a:prstGeom prst="rect">
            <a:avLst/>
          </a:prstGeom>
        </p:spPr>
      </p:pic>
      <p:pic>
        <p:nvPicPr>
          <p:cNvPr id="16" name="Picture 15">
            <a:extLst>
              <a:ext uri="{FF2B5EF4-FFF2-40B4-BE49-F238E27FC236}">
                <a16:creationId xmlns:a16="http://schemas.microsoft.com/office/drawing/2014/main" id="{C2D89FFC-7231-155D-069D-9012CCB8F95B}"/>
              </a:ext>
            </a:extLst>
          </p:cNvPr>
          <p:cNvPicPr>
            <a:picLocks noChangeAspect="1"/>
          </p:cNvPicPr>
          <p:nvPr/>
        </p:nvPicPr>
        <p:blipFill>
          <a:blip r:embed="rId3"/>
          <a:stretch>
            <a:fillRect/>
          </a:stretch>
        </p:blipFill>
        <p:spPr>
          <a:xfrm>
            <a:off x="1602947" y="4913136"/>
            <a:ext cx="1821214" cy="740191"/>
          </a:xfrm>
          <a:prstGeom prst="rect">
            <a:avLst/>
          </a:prstGeom>
        </p:spPr>
      </p:pic>
      <p:pic>
        <p:nvPicPr>
          <p:cNvPr id="17" name="Picture 16">
            <a:extLst>
              <a:ext uri="{FF2B5EF4-FFF2-40B4-BE49-F238E27FC236}">
                <a16:creationId xmlns:a16="http://schemas.microsoft.com/office/drawing/2014/main" id="{25A25E43-75E3-9E44-425A-4744CE3B95C5}"/>
              </a:ext>
            </a:extLst>
          </p:cNvPr>
          <p:cNvPicPr>
            <a:picLocks noChangeAspect="1"/>
          </p:cNvPicPr>
          <p:nvPr/>
        </p:nvPicPr>
        <p:blipFill rotWithShape="1">
          <a:blip r:embed="rId4"/>
          <a:srcRect l="20316" r="16817"/>
          <a:stretch/>
        </p:blipFill>
        <p:spPr>
          <a:xfrm>
            <a:off x="3180466" y="4846297"/>
            <a:ext cx="1244600" cy="807030"/>
          </a:xfrm>
          <a:prstGeom prst="rect">
            <a:avLst/>
          </a:prstGeom>
        </p:spPr>
      </p:pic>
      <p:pic>
        <p:nvPicPr>
          <p:cNvPr id="18" name="Picture 17">
            <a:extLst>
              <a:ext uri="{FF2B5EF4-FFF2-40B4-BE49-F238E27FC236}">
                <a16:creationId xmlns:a16="http://schemas.microsoft.com/office/drawing/2014/main" id="{A330330B-61F0-233F-CD0F-D609400E7A72}"/>
              </a:ext>
            </a:extLst>
          </p:cNvPr>
          <p:cNvPicPr>
            <a:picLocks noChangeAspect="1"/>
          </p:cNvPicPr>
          <p:nvPr/>
        </p:nvPicPr>
        <p:blipFill rotWithShape="1">
          <a:blip r:embed="rId5"/>
          <a:srcRect l="12434" b="34186"/>
          <a:stretch/>
        </p:blipFill>
        <p:spPr>
          <a:xfrm>
            <a:off x="4414942" y="4899962"/>
            <a:ext cx="1557401" cy="625910"/>
          </a:xfrm>
          <a:prstGeom prst="rect">
            <a:avLst/>
          </a:prstGeom>
        </p:spPr>
      </p:pic>
      <p:pic>
        <p:nvPicPr>
          <p:cNvPr id="19" name="Picture 18">
            <a:extLst>
              <a:ext uri="{FF2B5EF4-FFF2-40B4-BE49-F238E27FC236}">
                <a16:creationId xmlns:a16="http://schemas.microsoft.com/office/drawing/2014/main" id="{BE1C8F5A-AF85-B8A8-3BB1-5FB4F25F20F9}"/>
              </a:ext>
            </a:extLst>
          </p:cNvPr>
          <p:cNvPicPr>
            <a:picLocks noChangeAspect="1"/>
          </p:cNvPicPr>
          <p:nvPr/>
        </p:nvPicPr>
        <p:blipFill rotWithShape="1">
          <a:blip r:embed="rId6"/>
          <a:srcRect l="11076" r="13427"/>
          <a:stretch/>
        </p:blipFill>
        <p:spPr>
          <a:xfrm>
            <a:off x="5812920" y="5073789"/>
            <a:ext cx="1244600" cy="685632"/>
          </a:xfrm>
          <a:prstGeom prst="rect">
            <a:avLst/>
          </a:prstGeom>
        </p:spPr>
      </p:pic>
      <p:pic>
        <p:nvPicPr>
          <p:cNvPr id="20" name="Picture 19">
            <a:extLst>
              <a:ext uri="{FF2B5EF4-FFF2-40B4-BE49-F238E27FC236}">
                <a16:creationId xmlns:a16="http://schemas.microsoft.com/office/drawing/2014/main" id="{1DD3CDF4-FE7C-4576-B7A3-97D0AC4FECB4}"/>
              </a:ext>
            </a:extLst>
          </p:cNvPr>
          <p:cNvPicPr>
            <a:picLocks noChangeAspect="1"/>
          </p:cNvPicPr>
          <p:nvPr/>
        </p:nvPicPr>
        <p:blipFill rotWithShape="1">
          <a:blip r:embed="rId7"/>
          <a:srcRect t="14409" b="1"/>
          <a:stretch/>
        </p:blipFill>
        <p:spPr>
          <a:xfrm>
            <a:off x="7285281" y="5212917"/>
            <a:ext cx="1516595" cy="586627"/>
          </a:xfrm>
          <a:prstGeom prst="rect">
            <a:avLst/>
          </a:prstGeom>
        </p:spPr>
      </p:pic>
      <p:pic>
        <p:nvPicPr>
          <p:cNvPr id="21" name="Picture 20">
            <a:extLst>
              <a:ext uri="{FF2B5EF4-FFF2-40B4-BE49-F238E27FC236}">
                <a16:creationId xmlns:a16="http://schemas.microsoft.com/office/drawing/2014/main" id="{B8DE33DC-46EB-CC92-180F-F8BF1CBA0BFB}"/>
              </a:ext>
            </a:extLst>
          </p:cNvPr>
          <p:cNvPicPr>
            <a:picLocks noChangeAspect="1"/>
          </p:cNvPicPr>
          <p:nvPr/>
        </p:nvPicPr>
        <p:blipFill>
          <a:blip r:embed="rId8"/>
          <a:stretch>
            <a:fillRect/>
          </a:stretch>
        </p:blipFill>
        <p:spPr>
          <a:xfrm>
            <a:off x="8801876" y="5019932"/>
            <a:ext cx="1665154" cy="793346"/>
          </a:xfrm>
          <a:prstGeom prst="rect">
            <a:avLst/>
          </a:prstGeom>
        </p:spPr>
      </p:pic>
      <p:sp>
        <p:nvSpPr>
          <p:cNvPr id="23" name="TextBox 22">
            <a:extLst>
              <a:ext uri="{FF2B5EF4-FFF2-40B4-BE49-F238E27FC236}">
                <a16:creationId xmlns:a16="http://schemas.microsoft.com/office/drawing/2014/main" id="{EA8850DE-E384-D5C1-521E-27AFFF5F0AC2}"/>
              </a:ext>
            </a:extLst>
          </p:cNvPr>
          <p:cNvSpPr txBox="1"/>
          <p:nvPr/>
        </p:nvSpPr>
        <p:spPr>
          <a:xfrm>
            <a:off x="2629093" y="5767740"/>
            <a:ext cx="6096000" cy="369332"/>
          </a:xfrm>
          <a:prstGeom prst="rect">
            <a:avLst/>
          </a:prstGeom>
          <a:noFill/>
        </p:spPr>
        <p:txBody>
          <a:bodyPr wrap="square">
            <a:spAutoFit/>
          </a:bodyPr>
          <a:lstStyle/>
          <a:p>
            <a:pPr algn="ctr"/>
            <a:r>
              <a:rPr lang="en-US" b="1" dirty="0"/>
              <a:t>CNN Model Architecture</a:t>
            </a:r>
            <a:endParaRPr lang="en-US" dirty="0"/>
          </a:p>
        </p:txBody>
      </p:sp>
    </p:spTree>
    <p:extLst>
      <p:ext uri="{BB962C8B-B14F-4D97-AF65-F5344CB8AC3E}">
        <p14:creationId xmlns:p14="http://schemas.microsoft.com/office/powerpoint/2010/main" val="3124599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pic>
        <p:nvPicPr>
          <p:cNvPr id="52" name="Picture 51" descr="A blue and green swirly pattern&#10;&#10;Description automatically generated">
            <a:extLst>
              <a:ext uri="{FF2B5EF4-FFF2-40B4-BE49-F238E27FC236}">
                <a16:creationId xmlns:a16="http://schemas.microsoft.com/office/drawing/2014/main" id="{8942FAAE-AB44-8F08-7CD3-9AB5A3CCA67C}"/>
              </a:ext>
            </a:extLst>
          </p:cNvPr>
          <p:cNvPicPr>
            <a:picLocks noChangeAspect="1"/>
          </p:cNvPicPr>
          <p:nvPr/>
        </p:nvPicPr>
        <p:blipFill rotWithShape="1">
          <a:blip r:embed="rId2">
            <a:duotone>
              <a:schemeClr val="bg2">
                <a:shade val="45000"/>
                <a:satMod val="135000"/>
              </a:schemeClr>
              <a:prstClr val="white"/>
            </a:duotone>
          </a:blip>
          <a:srcRect/>
          <a:stretch/>
        </p:blipFill>
        <p:spPr>
          <a:xfrm>
            <a:off x="20" y="0"/>
            <a:ext cx="12191980" cy="6857990"/>
          </a:xfrm>
          <a:prstGeom prst="rect">
            <a:avLst/>
          </a:prstGeom>
        </p:spPr>
      </p:pic>
      <p:sp>
        <p:nvSpPr>
          <p:cNvPr id="56" name="Rectangle 5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374650" y="328918"/>
            <a:ext cx="10515600" cy="1325563"/>
          </a:xfrm>
        </p:spPr>
        <p:txBody>
          <a:bodyPr vert="horz" lIns="91440" tIns="45720" rIns="91440" bIns="45720" rtlCol="0" anchor="ctr">
            <a:normAutofit/>
          </a:bodyPr>
          <a:lstStyle/>
          <a:p>
            <a:r>
              <a:rPr lang="en-US" b="1" dirty="0"/>
              <a:t>CNN Model Architecture</a:t>
            </a:r>
            <a:endParaRPr lang="en-US"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graphicFrame>
        <p:nvGraphicFramePr>
          <p:cNvPr id="51" name="TextBox 8">
            <a:extLst>
              <a:ext uri="{FF2B5EF4-FFF2-40B4-BE49-F238E27FC236}">
                <a16:creationId xmlns:a16="http://schemas.microsoft.com/office/drawing/2014/main" id="{4FE2455F-7761-874E-1A6A-DAD8EB7C237F}"/>
              </a:ext>
            </a:extLst>
          </p:cNvPr>
          <p:cNvGraphicFramePr/>
          <p:nvPr>
            <p:extLst>
              <p:ext uri="{D42A27DB-BD31-4B8C-83A1-F6EECF244321}">
                <p14:modId xmlns:p14="http://schemas.microsoft.com/office/powerpoint/2010/main" val="4051870460"/>
              </p:ext>
            </p:extLst>
          </p:nvPr>
        </p:nvGraphicFramePr>
        <p:xfrm>
          <a:off x="374650" y="183831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849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Codes on papers">
            <a:extLst>
              <a:ext uri="{FF2B5EF4-FFF2-40B4-BE49-F238E27FC236}">
                <a16:creationId xmlns:a16="http://schemas.microsoft.com/office/drawing/2014/main" id="{EF7ECF3C-13B2-C050-7ADE-7DE6A0455145}"/>
              </a:ext>
            </a:extLst>
          </p:cNvPr>
          <p:cNvPicPr>
            <a:picLocks noChangeAspect="1"/>
          </p:cNvPicPr>
          <p:nvPr/>
        </p:nvPicPr>
        <p:blipFill rotWithShape="1">
          <a:blip r:embed="rId2"/>
          <a:srcRect l="3916" r="1966" b="-1"/>
          <a:stretch/>
        </p:blipFill>
        <p:spPr>
          <a:xfrm>
            <a:off x="2522356" y="10"/>
            <a:ext cx="9669642" cy="6857990"/>
          </a:xfrm>
          <a:prstGeom prst="rect">
            <a:avLst/>
          </a:prstGeom>
        </p:spPr>
      </p:pic>
      <p:sp>
        <p:nvSpPr>
          <p:cNvPr id="66" name="Rectangle 6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838200" y="365125"/>
            <a:ext cx="4870450" cy="1899912"/>
          </a:xfrm>
        </p:spPr>
        <p:txBody>
          <a:bodyPr vert="horz" lIns="91440" tIns="45720" rIns="91440" bIns="45720" rtlCol="0" anchor="ctr">
            <a:normAutofit/>
          </a:bodyPr>
          <a:lstStyle/>
          <a:p>
            <a:r>
              <a:rPr lang="en-US" b="1" dirty="0"/>
              <a:t>Loss and Optimizer</a:t>
            </a:r>
          </a:p>
        </p:txBody>
      </p:sp>
      <p:sp>
        <p:nvSpPr>
          <p:cNvPr id="18" name="TextBox 17">
            <a:extLst>
              <a:ext uri="{FF2B5EF4-FFF2-40B4-BE49-F238E27FC236}">
                <a16:creationId xmlns:a16="http://schemas.microsoft.com/office/drawing/2014/main" id="{7849D621-DD71-D85E-D6D9-6053FC5E510E}"/>
              </a:ext>
            </a:extLst>
          </p:cNvPr>
          <p:cNvSpPr txBox="1"/>
          <p:nvPr/>
        </p:nvSpPr>
        <p:spPr>
          <a:xfrm>
            <a:off x="862322" y="2043262"/>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Loss Function (criterion): </a:t>
            </a:r>
            <a:r>
              <a:rPr lang="en-US" sz="1600" dirty="0" err="1"/>
              <a:t>nn.BCELoss</a:t>
            </a:r>
            <a:r>
              <a:rPr lang="en-US" sz="1600" dirty="0"/>
              <a:t>() calculates Binary Cross-Entropy Loss, suitable for binary classification tasks. It measures the error between the predicted probabilities and the true binary labels.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b="1" dirty="0"/>
              <a:t>Optimizer (optimizer): </a:t>
            </a:r>
            <a:r>
              <a:rPr lang="en-US" sz="1600" dirty="0" err="1"/>
              <a:t>optim.Adam</a:t>
            </a:r>
            <a:r>
              <a:rPr lang="en-US" sz="1600" dirty="0"/>
              <a:t>() updates model parameters using an adaptive learning rate method, improving efficiency on problems with sparse gradients. It’s set with a learning rate (</a:t>
            </a:r>
            <a:r>
              <a:rPr lang="en-US" sz="1600" dirty="0" err="1"/>
              <a:t>lr</a:t>
            </a:r>
            <a:r>
              <a:rPr lang="en-US" sz="1600" dirty="0"/>
              <a:t>) of 0.001 to control the adjustment speed of the weights during training.</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730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Model Training </a:t>
            </a:r>
          </a:p>
        </p:txBody>
      </p:sp>
      <p:sp>
        <p:nvSpPr>
          <p:cNvPr id="52"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TextBox 55">
            <a:extLst>
              <a:ext uri="{FF2B5EF4-FFF2-40B4-BE49-F238E27FC236}">
                <a16:creationId xmlns:a16="http://schemas.microsoft.com/office/drawing/2014/main" id="{D4D2D3F9-4877-9C53-4A38-4604FF803192}"/>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Training Process (</a:t>
            </a:r>
            <a:r>
              <a:rPr lang="en-US" b="1" dirty="0" err="1"/>
              <a:t>train_model</a:t>
            </a:r>
            <a:r>
              <a:rPr lang="en-US" b="1" dirty="0"/>
              <a:t> function):</a:t>
            </a:r>
          </a:p>
          <a:p>
            <a:pPr>
              <a:lnSpc>
                <a:spcPct val="90000"/>
              </a:lnSpc>
              <a:spcAft>
                <a:spcPts val="600"/>
              </a:spcAft>
            </a:pPr>
            <a:r>
              <a:rPr lang="en-US" sz="1600" dirty="0"/>
              <a:t>The function takes a model, training and validation data loaders, a loss criterion, an optimizer, and an optional number of epochs (default is 5). It executes a training loop where the model is set to train mode, processes batches of images, calculates loss, performs backpropagation, and updates model weights.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b="1" dirty="0"/>
              <a:t>Metric Calculation During Training:</a:t>
            </a:r>
          </a:p>
          <a:p>
            <a:pPr>
              <a:lnSpc>
                <a:spcPct val="90000"/>
              </a:lnSpc>
              <a:spcAft>
                <a:spcPts val="600"/>
              </a:spcAft>
            </a:pPr>
            <a:r>
              <a:rPr lang="en-US" sz="1600" dirty="0"/>
              <a:t>Within each epoch, it computes training loss, accuracy, precision, recall, and F1 score by comparing the predicted outcomes with actual labels. These metrics are calculated for both training and validation phases, capturing the model's performance and its generalization capability on unseen data assessed on the validation data.</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2640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Model Training </a:t>
            </a:r>
          </a:p>
        </p:txBody>
      </p:sp>
      <p:sp>
        <p:nvSpPr>
          <p:cNvPr id="52"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D4D2D3F9-4877-9C53-4A38-4604FF803192}"/>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1" dirty="0"/>
              <a:t>Validation Performance Monitoring:</a:t>
            </a:r>
          </a:p>
          <a:p>
            <a:pPr>
              <a:lnSpc>
                <a:spcPct val="90000"/>
              </a:lnSpc>
              <a:spcAft>
                <a:spcPts val="600"/>
              </a:spcAft>
            </a:pPr>
            <a:r>
              <a:rPr lang="en-US" sz="1600" dirty="0"/>
              <a:t>After training on all batches, the model is evaluated in a separate validation phase without gradient updates (using </a:t>
            </a:r>
            <a:r>
              <a:rPr lang="en-US" sz="1600" dirty="0" err="1"/>
              <a:t>torch.no_grad</a:t>
            </a:r>
            <a:r>
              <a:rPr lang="en-US" sz="1600" dirty="0"/>
              <a:t>() context), ensuring that the model's performance is assessed based on its ability to generalize, rather than memorize the training data.</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Logging and Output:</a:t>
            </a:r>
          </a:p>
          <a:p>
            <a:pPr>
              <a:lnSpc>
                <a:spcPct val="90000"/>
              </a:lnSpc>
              <a:spcAft>
                <a:spcPts val="600"/>
              </a:spcAft>
            </a:pPr>
            <a:r>
              <a:rPr lang="en-US" sz="1600" dirty="0"/>
              <a:t>At the end of each epoch, detailed metrics for both training and validation phases are printed, allowing for monitoring the model's learning progression over epochs. This helps in diagnosing training behavior such as overfitting or underfitting.</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Evaluation and Confusion Matrix (</a:t>
            </a:r>
            <a:r>
              <a:rPr lang="en-US" sz="1600" b="1" dirty="0" err="1"/>
              <a:t>evaluate_model</a:t>
            </a:r>
            <a:r>
              <a:rPr lang="en-US" sz="1600" b="1" dirty="0"/>
              <a:t> function):</a:t>
            </a:r>
          </a:p>
          <a:p>
            <a:pPr>
              <a:lnSpc>
                <a:spcPct val="90000"/>
              </a:lnSpc>
              <a:spcAft>
                <a:spcPts val="600"/>
              </a:spcAft>
            </a:pPr>
            <a:r>
              <a:rPr lang="en-US" sz="1600" dirty="0"/>
              <a:t>This function sets the model to evaluation mode and processes a test dataset to predict outcomes. It then calculates a confusion matrix, which is returned as a pandas Data Frame, providing a clear visual of the model’s performance in terms of true positives, true negatives, false positives, and false negatives for binary classification.</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651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73100" y="374269"/>
            <a:ext cx="10515600" cy="1325563"/>
          </a:xfrm>
        </p:spPr>
        <p:txBody>
          <a:bodyPr/>
          <a:lstStyle/>
          <a:p>
            <a:r>
              <a:rPr lang="en-US" b="1" dirty="0"/>
              <a:t>Model Training and Validation Performance</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E943444-A764-6C4B-32B3-C68B0889C3B9}"/>
              </a:ext>
            </a:extLst>
          </p:cNvPr>
          <p:cNvSpPr txBox="1"/>
          <p:nvPr/>
        </p:nvSpPr>
        <p:spPr>
          <a:xfrm>
            <a:off x="673100" y="1912388"/>
            <a:ext cx="10052050" cy="4247317"/>
          </a:xfrm>
          <a:prstGeom prst="rect">
            <a:avLst/>
          </a:prstGeom>
          <a:noFill/>
        </p:spPr>
        <p:txBody>
          <a:bodyPr wrap="square">
            <a:spAutoFit/>
          </a:bodyPr>
          <a:lstStyle/>
          <a:p>
            <a:pPr algn="just"/>
            <a:r>
              <a:rPr lang="en-US" b="1"/>
              <a:t>Overview:</a:t>
            </a:r>
          </a:p>
          <a:p>
            <a:pPr algn="just"/>
            <a:endParaRPr lang="en-US"/>
          </a:p>
          <a:p>
            <a:pPr algn="just"/>
            <a:r>
              <a:rPr lang="en-US"/>
              <a:t>Training conducted over 5 epochs to refine model performance across key metrics: loss, accuracy, precision, recall, and F1-score.</a:t>
            </a:r>
          </a:p>
          <a:p>
            <a:pPr algn="just"/>
            <a:endParaRPr lang="en-US"/>
          </a:p>
          <a:p>
            <a:pPr algn="just"/>
            <a:r>
              <a:rPr lang="en-US" b="1"/>
              <a:t>Performance Highlights:</a:t>
            </a:r>
          </a:p>
          <a:p>
            <a:pPr algn="just"/>
            <a:endParaRPr lang="en-US"/>
          </a:p>
          <a:p>
            <a:pPr algn="just"/>
            <a:r>
              <a:rPr lang="en-US"/>
              <a:t>Initial Training: Began with a loss of 0.2710, with accuracy reaching 89.73% and a validation accuracy peak at 97.22% in the first epoch.</a:t>
            </a:r>
          </a:p>
          <a:p>
            <a:pPr algn="just"/>
            <a:endParaRPr lang="en-US"/>
          </a:p>
          <a:p>
            <a:pPr algn="just"/>
            <a:r>
              <a:rPr lang="en-US"/>
              <a:t>Mid-Training Adjustments: Experienced fluctuations, with a notable dip in validation accuracy to 93.06% in the second epoch, before peaking again at 98.61% in the fourth epoch.</a:t>
            </a:r>
          </a:p>
          <a:p>
            <a:pPr algn="just"/>
            <a:endParaRPr lang="en-US"/>
          </a:p>
          <a:p>
            <a:pPr algn="just"/>
            <a:r>
              <a:rPr lang="en-US"/>
              <a:t>Stabilization: Both training and validation metrics stabilized by the fifth epoch with consistent accuracy and F1-scores around 97.22%.</a:t>
            </a:r>
            <a:endParaRPr lang="en-US" dirty="0"/>
          </a:p>
        </p:txBody>
      </p:sp>
    </p:spTree>
    <p:extLst>
      <p:ext uri="{BB962C8B-B14F-4D97-AF65-F5344CB8AC3E}">
        <p14:creationId xmlns:p14="http://schemas.microsoft.com/office/powerpoint/2010/main" val="407855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366834" y="232107"/>
            <a:ext cx="10175631" cy="1111843"/>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Model Training and Validation Performance</a:t>
            </a:r>
          </a:p>
        </p:txBody>
      </p:sp>
      <p:sp>
        <p:nvSpPr>
          <p:cNvPr id="7" name="TextBox 6">
            <a:extLst>
              <a:ext uri="{FF2B5EF4-FFF2-40B4-BE49-F238E27FC236}">
                <a16:creationId xmlns:a16="http://schemas.microsoft.com/office/drawing/2014/main" id="{0E943444-A764-6C4B-32B3-C68B0889C3B9}"/>
              </a:ext>
            </a:extLst>
          </p:cNvPr>
          <p:cNvSpPr txBox="1"/>
          <p:nvPr/>
        </p:nvSpPr>
        <p:spPr>
          <a:xfrm>
            <a:off x="665836" y="1441715"/>
            <a:ext cx="10175630" cy="767904"/>
          </a:xfrm>
          <a:prstGeom prst="rect">
            <a:avLst/>
          </a:prstGeom>
        </p:spPr>
        <p:txBody>
          <a:bodyPr vert="horz" lIns="91440" tIns="45720" rIns="91440" bIns="45720" rtlCol="0" anchor="ctr">
            <a:normAutofit lnSpcReduction="10000"/>
          </a:bodyPr>
          <a:lstStyle/>
          <a:p>
            <a:pPr>
              <a:lnSpc>
                <a:spcPct val="90000"/>
              </a:lnSpc>
              <a:spcAft>
                <a:spcPts val="600"/>
              </a:spcAft>
            </a:pPr>
            <a:r>
              <a:rPr lang="en-US" b="1" dirty="0"/>
              <a:t>Graphical Analysis: </a:t>
            </a:r>
            <a:r>
              <a:rPr lang="en-US" sz="1600" dirty="0"/>
              <a:t>The graphs show a marked decrease in training loss and a peak in training accuracy by the fifth epoch, while validation loss fluctuates and validation accuracy peaks then slightly declines, suggesting potential overfitting.</a:t>
            </a:r>
          </a:p>
        </p:txBody>
      </p:sp>
      <p:pic>
        <p:nvPicPr>
          <p:cNvPr id="3" name="Picture 2">
            <a:extLst>
              <a:ext uri="{FF2B5EF4-FFF2-40B4-BE49-F238E27FC236}">
                <a16:creationId xmlns:a16="http://schemas.microsoft.com/office/drawing/2014/main" id="{B284AD1B-03E1-5420-425F-F6CFAC981DD2}"/>
              </a:ext>
            </a:extLst>
          </p:cNvPr>
          <p:cNvPicPr>
            <a:picLocks noChangeAspect="1"/>
          </p:cNvPicPr>
          <p:nvPr/>
        </p:nvPicPr>
        <p:blipFill>
          <a:blip r:embed="rId2"/>
          <a:stretch>
            <a:fillRect/>
          </a:stretch>
        </p:blipFill>
        <p:spPr>
          <a:xfrm>
            <a:off x="1392055" y="2405149"/>
            <a:ext cx="8385793" cy="3899393"/>
          </a:xfrm>
          <a:prstGeom prst="rect">
            <a:avLst/>
          </a:prstGeom>
        </p:spPr>
      </p:pic>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867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838200" y="199475"/>
            <a:ext cx="10515600" cy="1325563"/>
          </a:xfrm>
        </p:spPr>
        <p:txBody>
          <a:bodyPr/>
          <a:lstStyle/>
          <a:p>
            <a:r>
              <a:rPr lang="en-IN" b="1" dirty="0"/>
              <a:t>Final Model Evaluation and Confusion Matrix</a:t>
            </a:r>
            <a:endParaRPr lang="en-US" b="1"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5025C74-D890-91DC-BB01-60B35C57E4F2}"/>
              </a:ext>
            </a:extLst>
          </p:cNvPr>
          <p:cNvSpPr txBox="1"/>
          <p:nvPr/>
        </p:nvSpPr>
        <p:spPr>
          <a:xfrm>
            <a:off x="679173" y="2042019"/>
            <a:ext cx="10578549" cy="4124206"/>
          </a:xfrm>
          <a:prstGeom prst="rect">
            <a:avLst/>
          </a:prstGeom>
          <a:noFill/>
        </p:spPr>
        <p:txBody>
          <a:bodyPr wrap="square">
            <a:spAutoFit/>
          </a:bodyPr>
          <a:lstStyle/>
          <a:p>
            <a:pPr algn="just"/>
            <a:r>
              <a:rPr lang="en-US" b="1" dirty="0"/>
              <a:t>Final Metrics:</a:t>
            </a:r>
          </a:p>
          <a:p>
            <a:pPr algn="just"/>
            <a:endParaRPr lang="en-US" sz="1600" dirty="0"/>
          </a:p>
          <a:p>
            <a:pPr algn="just"/>
            <a:r>
              <a:rPr lang="en-US" sz="1600" dirty="0"/>
              <a:t>Model demonstrates high robustness with final  training accuracy consistently above 97%, highlighting precise pneumonia detection.</a:t>
            </a:r>
          </a:p>
          <a:p>
            <a:pPr algn="just"/>
            <a:r>
              <a:rPr lang="en-US" sz="1600" dirty="0"/>
              <a:t>Confusion Matrix Insights:</a:t>
            </a:r>
          </a:p>
          <a:p>
            <a:pPr algn="just"/>
            <a:endParaRPr lang="en-US" sz="1600" dirty="0"/>
          </a:p>
          <a:p>
            <a:pPr algn="just"/>
            <a:r>
              <a:rPr lang="en-US" b="1" dirty="0"/>
              <a:t>Confusion matrix for final evaluation shows:</a:t>
            </a:r>
          </a:p>
          <a:p>
            <a:pPr algn="just"/>
            <a:r>
              <a:rPr lang="en-US" sz="1600" dirty="0"/>
              <a:t>True Positives: 114</a:t>
            </a:r>
          </a:p>
          <a:p>
            <a:pPr algn="just"/>
            <a:r>
              <a:rPr lang="en-US" sz="1600" dirty="0"/>
              <a:t>True Negatives: 379</a:t>
            </a:r>
          </a:p>
          <a:p>
            <a:pPr algn="just"/>
            <a:r>
              <a:rPr lang="en-US" sz="1600" dirty="0"/>
              <a:t>False Positives: 120</a:t>
            </a:r>
          </a:p>
          <a:p>
            <a:pPr algn="just"/>
            <a:r>
              <a:rPr lang="en-US" sz="1600" dirty="0"/>
              <a:t>False Negatives: 11</a:t>
            </a:r>
          </a:p>
          <a:p>
            <a:pPr algn="just"/>
            <a:endParaRPr lang="en-US" sz="1600" dirty="0"/>
          </a:p>
          <a:p>
            <a:pPr algn="just"/>
            <a:r>
              <a:rPr lang="en-US" b="1" dirty="0"/>
              <a:t>Summary:</a:t>
            </a:r>
          </a:p>
          <a:p>
            <a:pPr algn="just"/>
            <a:endParaRPr lang="en-US" sz="1600" dirty="0"/>
          </a:p>
          <a:p>
            <a:pPr algn="just"/>
            <a:r>
              <a:rPr lang="en-US" sz="1600" dirty="0"/>
              <a:t>High sensitivity with significant true negatives but room for improvement in reducing false positives.</a:t>
            </a:r>
          </a:p>
          <a:p>
            <a:pPr algn="just"/>
            <a:r>
              <a:rPr lang="en-US" sz="1600" dirty="0"/>
              <a:t>Performance analysis suggests excellent model effectiveness with recommendations for further precision enhancements.</a:t>
            </a:r>
          </a:p>
        </p:txBody>
      </p:sp>
    </p:spTree>
    <p:extLst>
      <p:ext uri="{BB962C8B-B14F-4D97-AF65-F5344CB8AC3E}">
        <p14:creationId xmlns:p14="http://schemas.microsoft.com/office/powerpoint/2010/main" val="19464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0EA5D3A4-1EC1-D7E5-6A9F-EFA81F93194F}"/>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sz="4400" b="1" kern="1200" dirty="0">
                <a:solidFill>
                  <a:srgbClr val="FFFFFF"/>
                </a:solidFill>
                <a:latin typeface="+mj-lt"/>
                <a:ea typeface="+mj-ea"/>
                <a:cs typeface="+mj-cs"/>
              </a:rPr>
              <a:t>Overview</a:t>
            </a:r>
            <a:endParaRPr lang="en-US" kern="1200" dirty="0">
              <a:solidFill>
                <a:srgbClr val="FFFFFF"/>
              </a:solidFill>
              <a:ea typeface="+mj-ea"/>
              <a:cs typeface="+mj-cs"/>
            </a:endParaRP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1783B40F-2840-3C0D-1716-8CC9513911D6}"/>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lvl="1" indent="0">
              <a:spcBef>
                <a:spcPts val="1000"/>
              </a:spcBef>
              <a:buNone/>
            </a:pPr>
            <a:r>
              <a:rPr lang="en-US" sz="1800" b="1" kern="1200" dirty="0">
                <a:solidFill>
                  <a:schemeClr val="tx1"/>
                </a:solidFill>
                <a:latin typeface="+mn-lt"/>
                <a:ea typeface="+mn-ea"/>
                <a:cs typeface="+mn-cs"/>
              </a:rPr>
              <a:t>Description</a:t>
            </a:r>
          </a:p>
          <a:p>
            <a:pPr fontAlgn="base"/>
            <a:r>
              <a:rPr lang="en-US" sz="1600" b="0" i="0" kern="1200" dirty="0">
                <a:solidFill>
                  <a:schemeClr val="tx1"/>
                </a:solidFill>
                <a:effectLst/>
                <a:latin typeface="+mn-lt"/>
                <a:ea typeface="+mn-ea"/>
                <a:cs typeface="+mn-cs"/>
              </a:rPr>
              <a:t>There are 5,863 X-Ray images (JPEG) and 2 categories (Pneumonia/Normal). The dataset is organized into 3 folders (train, test, </a:t>
            </a:r>
            <a:r>
              <a:rPr lang="en-US" sz="1600" b="0" i="0" kern="1200" dirty="0" err="1">
                <a:solidFill>
                  <a:schemeClr val="tx1"/>
                </a:solidFill>
                <a:effectLst/>
                <a:latin typeface="+mn-lt"/>
                <a:ea typeface="+mn-ea"/>
                <a:cs typeface="+mn-cs"/>
              </a:rPr>
              <a:t>val</a:t>
            </a:r>
            <a:r>
              <a:rPr lang="en-US" sz="1600" b="0" i="0" kern="1200" dirty="0">
                <a:solidFill>
                  <a:schemeClr val="tx1"/>
                </a:solidFill>
                <a:effectLst/>
                <a:latin typeface="+mn-lt"/>
                <a:ea typeface="+mn-ea"/>
                <a:cs typeface="+mn-cs"/>
              </a:rPr>
              <a:t>) and contains subfolders for each image category (Pneumonia/Normal). </a:t>
            </a:r>
          </a:p>
          <a:p>
            <a:pPr fontAlgn="base"/>
            <a:r>
              <a:rPr lang="en-US" sz="1600" b="0" i="0" kern="1200" dirty="0">
                <a:solidFill>
                  <a:schemeClr val="tx1"/>
                </a:solidFill>
                <a:effectLst/>
                <a:latin typeface="+mn-lt"/>
                <a:ea typeface="+mn-ea"/>
                <a:cs typeface="+mn-cs"/>
              </a:rPr>
              <a:t>Chest X-ray images (anterior-posterior) were selected from retrospective cohorts of pediatric patients of one to five years old from Guangzhou Women and Children’s Medical Center, Guangzhou. All chest X-ray imaging was performed as part of patients’ routine clinical care.</a:t>
            </a:r>
          </a:p>
          <a:p>
            <a:pPr marL="0" lvl="1">
              <a:spcBef>
                <a:spcPts val="1000"/>
              </a:spcBef>
            </a:pPr>
            <a:endParaRPr lang="en-US" sz="1600" b="1" kern="1200" dirty="0">
              <a:solidFill>
                <a:schemeClr val="tx1"/>
              </a:solidFill>
              <a:latin typeface="+mn-lt"/>
              <a:ea typeface="+mn-ea"/>
              <a:cs typeface="+mn-cs"/>
            </a:endParaRPr>
          </a:p>
          <a:p>
            <a:pPr marL="0" lvl="1" indent="0">
              <a:spcBef>
                <a:spcPts val="1000"/>
              </a:spcBef>
              <a:buNone/>
            </a:pPr>
            <a:r>
              <a:rPr lang="en-US" sz="1800" b="1" kern="1200" dirty="0">
                <a:solidFill>
                  <a:schemeClr val="tx1"/>
                </a:solidFill>
                <a:latin typeface="+mn-lt"/>
                <a:ea typeface="+mn-ea"/>
                <a:cs typeface="+mn-cs"/>
              </a:rPr>
              <a:t>Significance </a:t>
            </a:r>
          </a:p>
          <a:p>
            <a:pPr marL="0" lvl="1">
              <a:spcBef>
                <a:spcPts val="1000"/>
              </a:spcBef>
            </a:pPr>
            <a:r>
              <a:rPr lang="en-US" sz="1600" kern="1200" dirty="0">
                <a:solidFill>
                  <a:schemeClr val="tx1"/>
                </a:solidFill>
                <a:latin typeface="+mn-lt"/>
                <a:ea typeface="+mn-ea"/>
                <a:cs typeface="+mn-cs"/>
              </a:rPr>
              <a:t>Detecting pneumonia early is crucial because it allows doctors to start treatment right away. If it's not caught early, pneumonia can cause serious breathing problems and even lead to hospitalization or life-threatening complications like sepsis. So, finding it quickly is really important for helping people get better faster and avoiding more serious health issues.</a:t>
            </a:r>
          </a:p>
        </p:txBody>
      </p:sp>
    </p:spTree>
    <p:extLst>
      <p:ext uri="{BB962C8B-B14F-4D97-AF65-F5344CB8AC3E}">
        <p14:creationId xmlns:p14="http://schemas.microsoft.com/office/powerpoint/2010/main" val="3249740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572493" y="259676"/>
            <a:ext cx="10515600" cy="1325563"/>
          </a:xfrm>
        </p:spPr>
        <p:txBody>
          <a:bodyPr/>
          <a:lstStyle/>
          <a:p>
            <a:r>
              <a:rPr lang="en-US" b="1" dirty="0"/>
              <a:t>Model Predictions on Test Dataset</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CFD2950B-F9AB-E42D-0568-14F86A1F3884}"/>
              </a:ext>
            </a:extLst>
          </p:cNvPr>
          <p:cNvPicPr>
            <a:picLocks noChangeAspect="1"/>
          </p:cNvPicPr>
          <p:nvPr/>
        </p:nvPicPr>
        <p:blipFill>
          <a:blip r:embed="rId2"/>
          <a:stretch>
            <a:fillRect/>
          </a:stretch>
        </p:blipFill>
        <p:spPr>
          <a:xfrm>
            <a:off x="650296" y="1942039"/>
            <a:ext cx="7677785" cy="1708340"/>
          </a:xfrm>
          <a:prstGeom prst="rect">
            <a:avLst/>
          </a:prstGeom>
        </p:spPr>
      </p:pic>
      <p:pic>
        <p:nvPicPr>
          <p:cNvPr id="7" name="Picture 6">
            <a:extLst>
              <a:ext uri="{FF2B5EF4-FFF2-40B4-BE49-F238E27FC236}">
                <a16:creationId xmlns:a16="http://schemas.microsoft.com/office/drawing/2014/main" id="{A182FC00-65A1-2ADE-EAB1-025927D64C9E}"/>
              </a:ext>
            </a:extLst>
          </p:cNvPr>
          <p:cNvPicPr>
            <a:picLocks noChangeAspect="1"/>
          </p:cNvPicPr>
          <p:nvPr/>
        </p:nvPicPr>
        <p:blipFill>
          <a:blip r:embed="rId3"/>
          <a:stretch>
            <a:fillRect/>
          </a:stretch>
        </p:blipFill>
        <p:spPr>
          <a:xfrm>
            <a:off x="666583" y="3681357"/>
            <a:ext cx="7661498" cy="1704716"/>
          </a:xfrm>
          <a:prstGeom prst="rect">
            <a:avLst/>
          </a:prstGeom>
        </p:spPr>
      </p:pic>
      <p:sp>
        <p:nvSpPr>
          <p:cNvPr id="10" name="TextBox 9">
            <a:extLst>
              <a:ext uri="{FF2B5EF4-FFF2-40B4-BE49-F238E27FC236}">
                <a16:creationId xmlns:a16="http://schemas.microsoft.com/office/drawing/2014/main" id="{E5FAD6F6-093C-86A8-FEC5-DED324874726}"/>
              </a:ext>
            </a:extLst>
          </p:cNvPr>
          <p:cNvSpPr txBox="1"/>
          <p:nvPr/>
        </p:nvSpPr>
        <p:spPr>
          <a:xfrm>
            <a:off x="666583" y="5435994"/>
            <a:ext cx="10511626" cy="923330"/>
          </a:xfrm>
          <a:prstGeom prst="rect">
            <a:avLst/>
          </a:prstGeom>
          <a:noFill/>
        </p:spPr>
        <p:txBody>
          <a:bodyPr wrap="square">
            <a:spAutoFit/>
          </a:bodyPr>
          <a:lstStyle/>
          <a:p>
            <a:r>
              <a:rPr lang="en-IN" b="1" dirty="0"/>
              <a:t>Testing Accuracy and Overview: </a:t>
            </a:r>
            <a:r>
              <a:rPr lang="en-US" dirty="0"/>
              <a:t>The model achieved a testing accuracy of 79.17% across a diverse set of chest X-ray images. The predictions reflect the model's ability to distinguish between normal and pneumonia-affected lungs.</a:t>
            </a:r>
          </a:p>
        </p:txBody>
      </p:sp>
    </p:spTree>
    <p:extLst>
      <p:ext uri="{BB962C8B-B14F-4D97-AF65-F5344CB8AC3E}">
        <p14:creationId xmlns:p14="http://schemas.microsoft.com/office/powerpoint/2010/main" val="205044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5801" y="283237"/>
            <a:ext cx="10515600" cy="1325563"/>
          </a:xfrm>
        </p:spPr>
        <p:txBody>
          <a:bodyPr/>
          <a:lstStyle/>
          <a:p>
            <a:r>
              <a:rPr lang="en-IN" b="1" dirty="0"/>
              <a:t>Discussion</a:t>
            </a:r>
            <a:endParaRPr lang="en-US" b="1"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15" name="TextBox 14">
            <a:extLst>
              <a:ext uri="{FF2B5EF4-FFF2-40B4-BE49-F238E27FC236}">
                <a16:creationId xmlns:a16="http://schemas.microsoft.com/office/drawing/2014/main" id="{D5B1A966-6F32-62FF-ABB1-F5786C41FAE6}"/>
              </a:ext>
            </a:extLst>
          </p:cNvPr>
          <p:cNvSpPr txBox="1"/>
          <p:nvPr/>
        </p:nvSpPr>
        <p:spPr>
          <a:xfrm>
            <a:off x="685800" y="2195211"/>
            <a:ext cx="8444947" cy="2646878"/>
          </a:xfrm>
          <a:prstGeom prst="rect">
            <a:avLst/>
          </a:prstGeom>
          <a:noFill/>
        </p:spPr>
        <p:txBody>
          <a:bodyPr wrap="square">
            <a:spAutoFit/>
          </a:bodyPr>
          <a:lstStyle/>
          <a:p>
            <a:pPr algn="just"/>
            <a:r>
              <a:rPr lang="en-US" b="1" dirty="0"/>
              <a:t>Challenges Faced by the Team:</a:t>
            </a:r>
          </a:p>
          <a:p>
            <a:pPr algn="just"/>
            <a:r>
              <a:rPr lang="en-US" sz="1600" dirty="0"/>
              <a:t>The team encountered challenges with model overfitting, as evidenced by the fluctuating validation accuracy and loss across the epochs. This was addressed by adjusting hyperparameters and enhancing the validation set to ensure a more robust evaluation of the model's generalizability.</a:t>
            </a:r>
          </a:p>
          <a:p>
            <a:pPr algn="just"/>
            <a:endParaRPr lang="en-US" dirty="0"/>
          </a:p>
          <a:p>
            <a:pPr algn="just"/>
            <a:r>
              <a:rPr lang="en-US" b="1" dirty="0"/>
              <a:t>Limitations of the Team’s Approach:</a:t>
            </a:r>
          </a:p>
          <a:p>
            <a:pPr algn="just"/>
            <a:r>
              <a:rPr lang="en-US" sz="1600" dirty="0"/>
              <a:t>A significant limitation noted was the variability in validation performance, which may indicate inconsistencies in the dataset or insufficient model complexity to capture all the nuances in the data. Efforts to expand and diversify the training data and potentially explore more complex model architectures were considered to overcome these limitations.</a:t>
            </a:r>
          </a:p>
        </p:txBody>
      </p:sp>
    </p:spTree>
    <p:extLst>
      <p:ext uri="{BB962C8B-B14F-4D97-AF65-F5344CB8AC3E}">
        <p14:creationId xmlns:p14="http://schemas.microsoft.com/office/powerpoint/2010/main" val="288813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5801" y="283237"/>
            <a:ext cx="10515600" cy="1325563"/>
          </a:xfrm>
        </p:spPr>
        <p:txBody>
          <a:bodyPr/>
          <a:lstStyle/>
          <a:p>
            <a:r>
              <a:rPr lang="en-US" b="1" dirty="0"/>
              <a:t>Future Work</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77C92D59-4186-352F-6EA5-958DF68D2DDF}"/>
              </a:ext>
            </a:extLst>
          </p:cNvPr>
          <p:cNvSpPr txBox="1"/>
          <p:nvPr/>
        </p:nvSpPr>
        <p:spPr>
          <a:xfrm>
            <a:off x="639418" y="2196773"/>
            <a:ext cx="9286460" cy="2154436"/>
          </a:xfrm>
          <a:prstGeom prst="rect">
            <a:avLst/>
          </a:prstGeom>
          <a:noFill/>
        </p:spPr>
        <p:txBody>
          <a:bodyPr wrap="square">
            <a:spAutoFit/>
          </a:bodyPr>
          <a:lstStyle/>
          <a:p>
            <a:pPr algn="just"/>
            <a:r>
              <a:rPr lang="en-US" b="1" dirty="0"/>
              <a:t>Improvements:</a:t>
            </a:r>
          </a:p>
          <a:p>
            <a:pPr algn="just"/>
            <a:r>
              <a:rPr lang="en-US" sz="1600" dirty="0"/>
              <a:t>To improve the model, incorporating regularization techniques or exploring advanced neural network architectures could help mitigate overfitting and enhance generalization.</a:t>
            </a:r>
          </a:p>
          <a:p>
            <a:pPr algn="just"/>
            <a:endParaRPr lang="en-US" b="1" dirty="0"/>
          </a:p>
          <a:p>
            <a:pPr algn="just"/>
            <a:r>
              <a:rPr lang="en-US" b="1" dirty="0"/>
              <a:t>Potential Applications:</a:t>
            </a:r>
          </a:p>
          <a:p>
            <a:pPr algn="just"/>
            <a:r>
              <a:rPr lang="en-US" sz="1600" dirty="0"/>
              <a:t>The model's capability in detecting pneumonia from X-rays could be extended to automated diagnostic systems in healthcare settings, and further research could explore its applicability to other medical imaging tasks, such as detecting different types of lung diseases.</a:t>
            </a:r>
          </a:p>
        </p:txBody>
      </p:sp>
    </p:spTree>
    <p:extLst>
      <p:ext uri="{BB962C8B-B14F-4D97-AF65-F5344CB8AC3E}">
        <p14:creationId xmlns:p14="http://schemas.microsoft.com/office/powerpoint/2010/main" val="1380714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5801" y="283237"/>
            <a:ext cx="10515600" cy="1325563"/>
          </a:xfrm>
        </p:spPr>
        <p:txBody>
          <a:bodyPr/>
          <a:lstStyle/>
          <a:p>
            <a:r>
              <a:rPr lang="en-US" b="1" dirty="0"/>
              <a:t>Conclusion </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77C92D59-4186-352F-6EA5-958DF68D2DDF}"/>
              </a:ext>
            </a:extLst>
          </p:cNvPr>
          <p:cNvSpPr txBox="1"/>
          <p:nvPr/>
        </p:nvSpPr>
        <p:spPr>
          <a:xfrm>
            <a:off x="639418" y="2196773"/>
            <a:ext cx="9286460" cy="2400657"/>
          </a:xfrm>
          <a:prstGeom prst="rect">
            <a:avLst/>
          </a:prstGeom>
          <a:noFill/>
        </p:spPr>
        <p:txBody>
          <a:bodyPr wrap="square">
            <a:spAutoFit/>
          </a:bodyPr>
          <a:lstStyle/>
          <a:p>
            <a:pPr algn="just"/>
            <a:r>
              <a:rPr lang="en-US" b="1" dirty="0"/>
              <a:t>Summary of Team Findings:</a:t>
            </a:r>
          </a:p>
          <a:p>
            <a:pPr algn="just"/>
            <a:r>
              <a:rPr lang="en-US" sz="1600" dirty="0"/>
              <a:t>The team successfully developed a model that shows promise in pneumonia detection with high training accuracy, though challenges with validation consistency highlighted the need for further model optimization and data handling strategies.</a:t>
            </a:r>
          </a:p>
          <a:p>
            <a:pPr algn="just"/>
            <a:endParaRPr lang="en-US" b="1" dirty="0"/>
          </a:p>
          <a:p>
            <a:pPr algn="just"/>
            <a:r>
              <a:rPr lang="en-US" b="1" dirty="0"/>
              <a:t>Impact on the Field:</a:t>
            </a:r>
          </a:p>
          <a:p>
            <a:pPr algn="just"/>
            <a:r>
              <a:rPr lang="en-US" sz="1600" dirty="0"/>
              <a:t>Solving this challenge advances medical imaging by providing a potential tool for automated, rapid diagnosis of pneumonia, thereby supporting faster clinical decision-making and broadening the scope for AI applications in healthcare diagnostics.</a:t>
            </a:r>
          </a:p>
        </p:txBody>
      </p:sp>
    </p:spTree>
    <p:extLst>
      <p:ext uri="{BB962C8B-B14F-4D97-AF65-F5344CB8AC3E}">
        <p14:creationId xmlns:p14="http://schemas.microsoft.com/office/powerpoint/2010/main" val="3998143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5F48506-E65C-4485-12B1-EE4DF92B2EE8}"/>
              </a:ext>
            </a:extLst>
          </p:cNvPr>
          <p:cNvSpPr>
            <a:spLocks noGrp="1"/>
          </p:cNvSpPr>
          <p:nvPr>
            <p:ph type="title"/>
          </p:nvPr>
        </p:nvSpPr>
        <p:spPr>
          <a:xfrm>
            <a:off x="838200" y="2766218"/>
            <a:ext cx="10515600" cy="1325563"/>
          </a:xfrm>
        </p:spPr>
        <p:txBody>
          <a:bodyPr/>
          <a:lstStyle/>
          <a:p>
            <a:pPr algn="ctr"/>
            <a:r>
              <a:rPr lang="en-IN" b="1" dirty="0">
                <a:solidFill>
                  <a:schemeClr val="accent2"/>
                </a:solidFill>
              </a:rPr>
              <a:t>Thank You</a:t>
            </a:r>
            <a:endParaRPr lang="en-US" b="1" dirty="0">
              <a:solidFill>
                <a:schemeClr val="accent2"/>
              </a:solidFill>
            </a:endParaRPr>
          </a:p>
        </p:txBody>
      </p:sp>
    </p:spTree>
    <p:extLst>
      <p:ext uri="{BB962C8B-B14F-4D97-AF65-F5344CB8AC3E}">
        <p14:creationId xmlns:p14="http://schemas.microsoft.com/office/powerpoint/2010/main" val="139189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524016-093B-40C0-96AA-703E01DEB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10EA22D-DFEC-4B18-AA9C-8B911DF3B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4" name="Rectangle 33">
            <a:extLst>
              <a:ext uri="{FF2B5EF4-FFF2-40B4-BE49-F238E27FC236}">
                <a16:creationId xmlns:a16="http://schemas.microsoft.com/office/drawing/2014/main" id="{2F6BE8BB-E24B-4531-8270-98BFE7324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raphic 14">
            <a:extLst>
              <a:ext uri="{FF2B5EF4-FFF2-40B4-BE49-F238E27FC236}">
                <a16:creationId xmlns:a16="http://schemas.microsoft.com/office/drawing/2014/main" id="{E2331801-E28C-4EC5-AA9A-0C1A674C5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841200" y="3847577"/>
            <a:ext cx="2012229" cy="2014135"/>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20" name="Graphic 19" descr="Stethoscope">
            <a:extLst>
              <a:ext uri="{FF2B5EF4-FFF2-40B4-BE49-F238E27FC236}">
                <a16:creationId xmlns:a16="http://schemas.microsoft.com/office/drawing/2014/main" id="{B25D963A-00E8-C96D-E90F-6558EDAF57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1293" y="1363492"/>
            <a:ext cx="3662136" cy="3674018"/>
          </a:xfrm>
          <a:prstGeom prst="rect">
            <a:avLst/>
          </a:prstGeom>
        </p:spPr>
      </p:pic>
      <p:sp>
        <p:nvSpPr>
          <p:cNvPr id="38" name="Graphic 14">
            <a:extLst>
              <a:ext uri="{FF2B5EF4-FFF2-40B4-BE49-F238E27FC236}">
                <a16:creationId xmlns:a16="http://schemas.microsoft.com/office/drawing/2014/main" id="{A7491B3F-28E1-47D2-9EDB-4A3F9B192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841200" y="3847577"/>
            <a:ext cx="2012229" cy="2014135"/>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40" name="Rectangle 39">
            <a:extLst>
              <a:ext uri="{FF2B5EF4-FFF2-40B4-BE49-F238E27FC236}">
                <a16:creationId xmlns:a16="http://schemas.microsoft.com/office/drawing/2014/main" id="{D665D759-2DF8-4D47-8386-4BA28901A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5">
            <a:extLst>
              <a:ext uri="{FF2B5EF4-FFF2-40B4-BE49-F238E27FC236}">
                <a16:creationId xmlns:a16="http://schemas.microsoft.com/office/drawing/2014/main" id="{7583815E-26FE-2A7D-8554-2AC6292BA40A}"/>
              </a:ext>
            </a:extLst>
          </p:cNvPr>
          <p:cNvSpPr>
            <a:spLocks noGrp="1"/>
          </p:cNvSpPr>
          <p:nvPr>
            <p:ph type="title"/>
          </p:nvPr>
        </p:nvSpPr>
        <p:spPr>
          <a:xfrm>
            <a:off x="1410078" y="-280520"/>
            <a:ext cx="5323715" cy="1642970"/>
          </a:xfrm>
        </p:spPr>
        <p:txBody>
          <a:bodyPr vert="horz" lIns="91440" tIns="45720" rIns="91440" bIns="45720" rtlCol="0" anchor="b">
            <a:normAutofit/>
          </a:bodyPr>
          <a:lstStyle/>
          <a:p>
            <a:r>
              <a:rPr lang="en-US" sz="4400" dirty="0"/>
              <a:t>Introduction</a:t>
            </a:r>
            <a:endParaRPr lang="en-US" sz="4400" kern="1200" dirty="0">
              <a:ea typeface="+mj-ea"/>
              <a:cs typeface="+mj-cs"/>
            </a:endParaRPr>
          </a:p>
        </p:txBody>
      </p:sp>
      <p:sp>
        <p:nvSpPr>
          <p:cNvPr id="16" name="Text Placeholder 16">
            <a:extLst>
              <a:ext uri="{FF2B5EF4-FFF2-40B4-BE49-F238E27FC236}">
                <a16:creationId xmlns:a16="http://schemas.microsoft.com/office/drawing/2014/main" id="{CAA3CCD6-D317-C527-C2E9-5AA5C24CD1DA}"/>
              </a:ext>
            </a:extLst>
          </p:cNvPr>
          <p:cNvSpPr txBox="1">
            <a:spLocks/>
          </p:cNvSpPr>
          <p:nvPr/>
        </p:nvSpPr>
        <p:spPr>
          <a:xfrm>
            <a:off x="1278636" y="3682070"/>
            <a:ext cx="7984027" cy="353508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b="1" dirty="0">
                <a:solidFill>
                  <a:schemeClr val="tx1"/>
                </a:solidFill>
              </a:rPr>
              <a:t>Background Information</a:t>
            </a:r>
          </a:p>
          <a:p>
            <a:pPr algn="just"/>
            <a:r>
              <a:rPr lang="en-US" sz="1600" dirty="0">
                <a:solidFill>
                  <a:schemeClr val="tx1"/>
                </a:solidFill>
              </a:rPr>
              <a:t>Pneumonia, a prevalent respiratory infection affecting the bronchi, alveoli, and interstitial lungs, poses significant health risks worldwide. Its etiology primarily includes viral and bacterial pathogens, leading to inflammation and fluid accumulation in the lungs. Diagnosis of pneumonia often involves medical imaging techniques, with chest X-rays being a frontline modality due to their wide availability and cost-effectiveness.</a:t>
            </a:r>
            <a:r>
              <a:rPr lang="en-US" sz="2000" dirty="0">
                <a:solidFill>
                  <a:schemeClr val="tx1"/>
                </a:solidFill>
              </a:rPr>
              <a:t>         </a:t>
            </a:r>
          </a:p>
          <a:p>
            <a:endParaRPr lang="en-US" sz="2000" dirty="0"/>
          </a:p>
        </p:txBody>
      </p:sp>
      <p:pic>
        <p:nvPicPr>
          <p:cNvPr id="17" name="Picture 16" descr="A diagram of a human lung infection&#10;&#10;Description automatically generated">
            <a:extLst>
              <a:ext uri="{FF2B5EF4-FFF2-40B4-BE49-F238E27FC236}">
                <a16:creationId xmlns:a16="http://schemas.microsoft.com/office/drawing/2014/main" id="{7CF71978-0AB1-70F0-CF26-4E4AB4856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377" y="1362450"/>
            <a:ext cx="3214290" cy="2189940"/>
          </a:xfrm>
          <a:prstGeom prst="rect">
            <a:avLst/>
          </a:prstGeom>
        </p:spPr>
      </p:pic>
    </p:spTree>
    <p:extLst>
      <p:ext uri="{BB962C8B-B14F-4D97-AF65-F5344CB8AC3E}">
        <p14:creationId xmlns:p14="http://schemas.microsoft.com/office/powerpoint/2010/main" val="22902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0EA5D3A4-1EC1-D7E5-6A9F-EFA81F93194F}"/>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b="1" dirty="0">
                <a:solidFill>
                  <a:srgbClr val="FFFFFF"/>
                </a:solidFill>
                <a:latin typeface="+mn-lt"/>
              </a:rPr>
              <a:t>Relevance to field</a:t>
            </a:r>
            <a:endParaRPr lang="en-US" kern="1200" dirty="0">
              <a:solidFill>
                <a:srgbClr val="FFFFFF"/>
              </a:solidFill>
              <a:ea typeface="+mj-ea"/>
              <a:cs typeface="+mj-cs"/>
            </a:endParaRP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1783B40F-2840-3C0D-1716-8CC9513911D6}"/>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lgn="just">
              <a:buNone/>
            </a:pPr>
            <a:r>
              <a:rPr lang="en-US" sz="1600" kern="1200" dirty="0">
                <a:latin typeface="+mn-lt"/>
                <a:ea typeface="+mn-ea"/>
                <a:cs typeface="+mn-cs"/>
              </a:rPr>
              <a:t>Accurate and timely diagnosis of pneumonia is paramount for effective patient management and treatment planning. By leveraging artificial intelligence (AI) and machine learning (ML) techniques, we can enhance the efficiency and accuracy of pneumonia diagnosis from chest X-ray images. This not only improves patient outcomes but also streamlines healthcare workflows, reducing the burden on healthcare professionals and enhancing overall healthcare delivery. Moreover, advancements in pneumonia detection can pave the way for broader applications in medical imaging, driving innovation and progress in the field</a:t>
            </a:r>
          </a:p>
        </p:txBody>
      </p:sp>
    </p:spTree>
    <p:extLst>
      <p:ext uri="{BB962C8B-B14F-4D97-AF65-F5344CB8AC3E}">
        <p14:creationId xmlns:p14="http://schemas.microsoft.com/office/powerpoint/2010/main" val="27941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5" name="Picture 54" descr="Graph on document with pen">
            <a:extLst>
              <a:ext uri="{FF2B5EF4-FFF2-40B4-BE49-F238E27FC236}">
                <a16:creationId xmlns:a16="http://schemas.microsoft.com/office/drawing/2014/main" id="{C6D884BC-129F-D23A-5073-63AC4C5CF4F6}"/>
              </a:ext>
            </a:extLst>
          </p:cNvPr>
          <p:cNvPicPr>
            <a:picLocks noChangeAspect="1"/>
          </p:cNvPicPr>
          <p:nvPr/>
        </p:nvPicPr>
        <p:blipFill rotWithShape="1">
          <a:blip r:embed="rId2"/>
          <a:srcRect l="33231" r="19508"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6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0" name="Title 19">
            <a:extLst>
              <a:ext uri="{FF2B5EF4-FFF2-40B4-BE49-F238E27FC236}">
                <a16:creationId xmlns:a16="http://schemas.microsoft.com/office/drawing/2014/main" id="{B92B49F1-044C-4CD4-9954-F28714008895}"/>
              </a:ext>
            </a:extLst>
          </p:cNvPr>
          <p:cNvSpPr>
            <a:spLocks noGrp="1"/>
          </p:cNvSpPr>
          <p:nvPr>
            <p:ph type="title"/>
          </p:nvPr>
        </p:nvSpPr>
        <p:spPr>
          <a:xfrm>
            <a:off x="5328602" y="-66082"/>
            <a:ext cx="5721484" cy="1325563"/>
          </a:xfrm>
        </p:spPr>
        <p:txBody>
          <a:bodyPr vert="horz" lIns="91440" tIns="45720" rIns="91440" bIns="45720" rtlCol="0">
            <a:normAutofit/>
          </a:bodyPr>
          <a:lstStyle/>
          <a:p>
            <a:r>
              <a:rPr lang="en-US" dirty="0">
                <a:latin typeface="+mn-lt"/>
              </a:rPr>
              <a:t>Literature Review</a:t>
            </a:r>
            <a:endParaRPr lang="en-US" kern="1200" dirty="0">
              <a:latin typeface="+mj-lt"/>
              <a:ea typeface="+mj-ea"/>
              <a:cs typeface="+mj-cs"/>
            </a:endParaRPr>
          </a:p>
        </p:txBody>
      </p:sp>
      <p:sp>
        <p:nvSpPr>
          <p:cNvPr id="2" name="Content Placeholder 4">
            <a:extLst>
              <a:ext uri="{FF2B5EF4-FFF2-40B4-BE49-F238E27FC236}">
                <a16:creationId xmlns:a16="http://schemas.microsoft.com/office/drawing/2014/main" id="{D474D4D0-0FED-1BB9-A4FD-03FD2DBE77AC}"/>
              </a:ext>
            </a:extLst>
          </p:cNvPr>
          <p:cNvSpPr>
            <a:spLocks noGrp="1"/>
          </p:cNvSpPr>
          <p:nvPr>
            <p:ph idx="1"/>
          </p:nvPr>
        </p:nvSpPr>
        <p:spPr>
          <a:xfrm>
            <a:off x="5370584" y="775605"/>
            <a:ext cx="5721484" cy="4351338"/>
          </a:xfrm>
        </p:spPr>
        <p:txBody>
          <a:bodyPr>
            <a:noAutofit/>
          </a:bodyPr>
          <a:lstStyle/>
          <a:p>
            <a:pPr marL="0" indent="0" algn="just">
              <a:buNone/>
            </a:pPr>
            <a:endParaRPr lang="en-US" sz="1400" dirty="0"/>
          </a:p>
          <a:p>
            <a:pPr marL="0" indent="0" algn="just">
              <a:buNone/>
            </a:pPr>
            <a:r>
              <a:rPr lang="en-US" sz="1800" b="1" dirty="0"/>
              <a:t>Previous Work:</a:t>
            </a:r>
          </a:p>
          <a:p>
            <a:pPr marL="0" indent="0" algn="just">
              <a:buNone/>
            </a:pPr>
            <a:r>
              <a:rPr lang="en-US" sz="1600" dirty="0"/>
              <a:t>Previous studies on pneumonia detection using X-rays have explored various approaches. Some have focused on traditional image processing techniques, while others have utilized deep learning algorithms for automated detection. For example, researchers have applied convolutional neural networks (CNNs) to analyze X-ray images and identify patterns indicative of pneumonia. These studies have laid the groundwork for automated pneumonia detection systems that can assist radiologists in diagnosing cases more efficiently.</a:t>
            </a:r>
            <a:endParaRPr lang="en-US" sz="1400" dirty="0"/>
          </a:p>
          <a:p>
            <a:pPr marL="0" indent="0" algn="just">
              <a:buNone/>
            </a:pPr>
            <a:r>
              <a:rPr lang="en-US" sz="1800" b="1" dirty="0"/>
              <a:t>Limitations of Existing Approaches:</a:t>
            </a:r>
          </a:p>
          <a:p>
            <a:pPr marL="0" indent="0" algn="just">
              <a:buNone/>
            </a:pPr>
            <a:r>
              <a:rPr lang="en-US" sz="1600" dirty="0"/>
              <a:t>Despite advancements, existing approaches to pneumonia detection using X-rays still have limitations. Traditional image processing methods may lack the accuracy and robustness needed to handle variations in X-ray images, such as differences in positioning or quality. Similarly, early deep learning models may struggle with small or subtle pneumonia manifestations, leading to false negatives or positives. Additionally, the interpretability of some deep learning models remains a challenge, raising concerns about their reliability in clinical settings. Overall, while progress has been made, there is room for improvement in terms of accuracy, generalizability, and interpretability in automated pneumonia detection systems using X-rays.</a:t>
            </a:r>
            <a:endParaRPr lang="en-IN" sz="1600" dirty="0"/>
          </a:p>
        </p:txBody>
      </p:sp>
    </p:spTree>
    <p:extLst>
      <p:ext uri="{BB962C8B-B14F-4D97-AF65-F5344CB8AC3E}">
        <p14:creationId xmlns:p14="http://schemas.microsoft.com/office/powerpoint/2010/main" val="160673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3C5BB-763E-FB89-8132-EAE356135DD1}"/>
              </a:ext>
            </a:extLst>
          </p:cNvPr>
          <p:cNvSpPr>
            <a:spLocks noGrp="1"/>
          </p:cNvSpPr>
          <p:nvPr>
            <p:ph type="title"/>
          </p:nvPr>
        </p:nvSpPr>
        <p:spPr>
          <a:xfrm>
            <a:off x="640080" y="325369"/>
            <a:ext cx="4368602" cy="1956841"/>
          </a:xfrm>
        </p:spPr>
        <p:txBody>
          <a:bodyPr anchor="b">
            <a:normAutofit/>
          </a:bodyPr>
          <a:lstStyle/>
          <a:p>
            <a:r>
              <a:rPr lang="en-IN" b="1" dirty="0"/>
              <a:t>P</a:t>
            </a:r>
            <a:r>
              <a:rPr lang="en-US" b="1" dirty="0"/>
              <a:t>roject Flow</a:t>
            </a:r>
            <a:endParaRPr lang="en-IN" b="1" dirty="0"/>
          </a:p>
        </p:txBody>
      </p:sp>
      <p:sp>
        <p:nvSpPr>
          <p:cNvPr id="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4">
            <a:extLst>
              <a:ext uri="{FF2B5EF4-FFF2-40B4-BE49-F238E27FC236}">
                <a16:creationId xmlns:a16="http://schemas.microsoft.com/office/drawing/2014/main" id="{E6865BB9-3285-3A93-420F-E71BBA10FEA6}"/>
              </a:ext>
            </a:extLst>
          </p:cNvPr>
          <p:cNvSpPr>
            <a:spLocks noGrp="1"/>
          </p:cNvSpPr>
          <p:nvPr>
            <p:ph idx="1"/>
          </p:nvPr>
        </p:nvSpPr>
        <p:spPr>
          <a:xfrm>
            <a:off x="640080" y="2872899"/>
            <a:ext cx="4243589" cy="3320668"/>
          </a:xfrm>
        </p:spPr>
        <p:txBody>
          <a:bodyPr>
            <a:normAutofit/>
          </a:bodyPr>
          <a:lstStyle/>
          <a:p>
            <a:pPr>
              <a:buFont typeface="+mj-lt"/>
              <a:buAutoNum type="arabicPeriod"/>
            </a:pPr>
            <a:r>
              <a:rPr lang="en-US" sz="1400" dirty="0"/>
              <a:t>Load the data </a:t>
            </a:r>
            <a:endParaRPr lang="en-US" sz="1400" i="0" dirty="0">
              <a:effectLst/>
            </a:endParaRPr>
          </a:p>
          <a:p>
            <a:pPr>
              <a:buFont typeface="+mj-lt"/>
              <a:buAutoNum type="arabicPeriod"/>
            </a:pPr>
            <a:r>
              <a:rPr lang="en-US" sz="1400" dirty="0"/>
              <a:t>Visualize the data</a:t>
            </a:r>
            <a:endParaRPr lang="en-US" sz="1400" i="0" dirty="0">
              <a:effectLst/>
            </a:endParaRPr>
          </a:p>
          <a:p>
            <a:pPr>
              <a:buFont typeface="+mj-lt"/>
              <a:buAutoNum type="arabicPeriod"/>
            </a:pPr>
            <a:r>
              <a:rPr lang="en-US" sz="1400" i="0" dirty="0">
                <a:effectLst/>
              </a:rPr>
              <a:t>Preparing Data loaders</a:t>
            </a:r>
          </a:p>
          <a:p>
            <a:pPr>
              <a:buFont typeface="+mj-lt"/>
              <a:buAutoNum type="arabicPeriod"/>
            </a:pPr>
            <a:r>
              <a:rPr lang="en-US" sz="1400" dirty="0"/>
              <a:t>Build and train a model</a:t>
            </a:r>
            <a:endParaRPr lang="en-US" sz="1400" i="0" dirty="0">
              <a:effectLst/>
            </a:endParaRPr>
          </a:p>
          <a:p>
            <a:pPr>
              <a:buFont typeface="+mj-lt"/>
              <a:buAutoNum type="arabicPeriod"/>
            </a:pPr>
            <a:r>
              <a:rPr lang="en-US" sz="1400" i="0" dirty="0">
                <a:effectLst/>
              </a:rPr>
              <a:t>Model Improvements:</a:t>
            </a:r>
          </a:p>
          <a:p>
            <a:pPr marL="742950" lvl="1" indent="-285750">
              <a:buFont typeface="+mj-lt"/>
              <a:buAutoNum type="arabicPeriod"/>
            </a:pPr>
            <a:r>
              <a:rPr lang="en-US" sz="1400" b="0" i="0" dirty="0">
                <a:effectLst/>
              </a:rPr>
              <a:t>Image Cropping</a:t>
            </a:r>
          </a:p>
          <a:p>
            <a:pPr marL="742950" lvl="1" indent="-285750">
              <a:buFont typeface="+mj-lt"/>
              <a:buAutoNum type="arabicPeriod"/>
            </a:pPr>
            <a:r>
              <a:rPr lang="en-US" sz="1400" b="0" i="0" dirty="0">
                <a:effectLst/>
              </a:rPr>
              <a:t>Data Augmentation</a:t>
            </a:r>
          </a:p>
          <a:p>
            <a:pPr marL="742950" lvl="1" indent="-285750">
              <a:buFont typeface="+mj-lt"/>
              <a:buAutoNum type="arabicPeriod"/>
            </a:pPr>
            <a:r>
              <a:rPr lang="en-US" sz="1400" b="0" i="0" dirty="0">
                <a:effectLst/>
              </a:rPr>
              <a:t>Fine tune the model</a:t>
            </a:r>
          </a:p>
          <a:p>
            <a:pPr marL="742950" lvl="1" indent="-285750">
              <a:buFont typeface="+mj-lt"/>
              <a:buAutoNum type="arabicPeriod"/>
            </a:pPr>
            <a:r>
              <a:rPr lang="en-US" sz="1400" b="0" i="0" dirty="0">
                <a:effectLst/>
              </a:rPr>
              <a:t>Accuracy Calculation and Graph Plotting</a:t>
            </a:r>
          </a:p>
          <a:p>
            <a:pPr marL="742950" lvl="1" indent="-285750">
              <a:buFont typeface="+mj-lt"/>
              <a:buAutoNum type="arabicPeriod"/>
            </a:pPr>
            <a:r>
              <a:rPr lang="en-US" sz="1400" dirty="0"/>
              <a:t>Predict and evaluate the results</a:t>
            </a:r>
            <a:endParaRPr lang="en-US" sz="1400" b="0" i="0" dirty="0">
              <a:effectLst/>
            </a:endParaRPr>
          </a:p>
        </p:txBody>
      </p:sp>
      <p:pic>
        <p:nvPicPr>
          <p:cNvPr id="4" name="Picture 3" descr="X-ray of a person's chest&#10;&#10;Description automatically generated">
            <a:extLst>
              <a:ext uri="{FF2B5EF4-FFF2-40B4-BE49-F238E27FC236}">
                <a16:creationId xmlns:a16="http://schemas.microsoft.com/office/drawing/2014/main" id="{E05440F3-2F09-072C-F59B-A60F5544F3F6}"/>
              </a:ext>
            </a:extLst>
          </p:cNvPr>
          <p:cNvPicPr>
            <a:picLocks noChangeAspect="1"/>
          </p:cNvPicPr>
          <p:nvPr/>
        </p:nvPicPr>
        <p:blipFill rotWithShape="1">
          <a:blip r:embed="rId2">
            <a:extLst>
              <a:ext uri="{28A0092B-C50C-407E-A947-70E740481C1C}">
                <a14:useLocalDpi xmlns:a14="http://schemas.microsoft.com/office/drawing/2010/main" val="0"/>
              </a:ext>
            </a:extLst>
          </a:blip>
          <a:srcRect r="1373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1813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B93C5BB-763E-FB89-8132-EAE356135DD1}"/>
              </a:ext>
            </a:extLst>
          </p:cNvPr>
          <p:cNvSpPr>
            <a:spLocks noGrp="1"/>
          </p:cNvSpPr>
          <p:nvPr>
            <p:ph type="title"/>
          </p:nvPr>
        </p:nvSpPr>
        <p:spPr>
          <a:xfrm>
            <a:off x="475175" y="251128"/>
            <a:ext cx="5393361" cy="1325563"/>
          </a:xfrm>
        </p:spPr>
        <p:txBody>
          <a:bodyPr>
            <a:normAutofit/>
          </a:bodyPr>
          <a:lstStyle/>
          <a:p>
            <a:r>
              <a:rPr lang="en-US" b="1" dirty="0"/>
              <a:t>Dataset collection</a:t>
            </a:r>
            <a:endParaRPr lang="en-IN" b="1" dirty="0"/>
          </a:p>
        </p:txBody>
      </p:sp>
      <p:sp>
        <p:nvSpPr>
          <p:cNvPr id="65" name="Freeform: Shape 6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Content Placeholder 4">
            <a:extLst>
              <a:ext uri="{FF2B5EF4-FFF2-40B4-BE49-F238E27FC236}">
                <a16:creationId xmlns:a16="http://schemas.microsoft.com/office/drawing/2014/main" id="{680EDA12-027B-742D-213F-F36FAE89FD3E}"/>
              </a:ext>
            </a:extLst>
          </p:cNvPr>
          <p:cNvSpPr>
            <a:spLocks noGrp="1"/>
          </p:cNvSpPr>
          <p:nvPr>
            <p:ph idx="1"/>
          </p:nvPr>
        </p:nvSpPr>
        <p:spPr>
          <a:xfrm>
            <a:off x="528430" y="1777124"/>
            <a:ext cx="5450520" cy="4829748"/>
          </a:xfrm>
        </p:spPr>
        <p:txBody>
          <a:bodyPr>
            <a:noAutofit/>
          </a:bodyPr>
          <a:lstStyle/>
          <a:p>
            <a:pPr marL="0" lvl="1" indent="0" algn="just">
              <a:spcBef>
                <a:spcPts val="1000"/>
              </a:spcBef>
              <a:buNone/>
            </a:pPr>
            <a:r>
              <a:rPr lang="en-US" sz="1800" b="1" dirty="0"/>
              <a:t>1. Dataset Organization</a:t>
            </a:r>
          </a:p>
          <a:p>
            <a:pPr marL="0" lvl="1" indent="0" algn="just">
              <a:spcBef>
                <a:spcPts val="1000"/>
              </a:spcBef>
              <a:buNone/>
            </a:pPr>
            <a:r>
              <a:rPr lang="en-US" sz="1600" dirty="0"/>
              <a:t>Folders: Train, Test, Validation</a:t>
            </a:r>
          </a:p>
          <a:p>
            <a:pPr marL="0" lvl="1" indent="0" algn="just">
              <a:spcBef>
                <a:spcPts val="1000"/>
              </a:spcBef>
              <a:buNone/>
            </a:pPr>
            <a:r>
              <a:rPr lang="en-US" sz="1600" dirty="0"/>
              <a:t>Subfolders: Normal (healthy), Pneumonia (diseased)</a:t>
            </a:r>
          </a:p>
          <a:p>
            <a:pPr marL="0" lvl="1" indent="0" algn="just">
              <a:spcBef>
                <a:spcPts val="1000"/>
              </a:spcBef>
              <a:buNone/>
            </a:pPr>
            <a:endParaRPr lang="en-US" sz="1600" dirty="0"/>
          </a:p>
          <a:p>
            <a:pPr marL="0" lvl="1" indent="0" algn="just">
              <a:spcBef>
                <a:spcPts val="1000"/>
              </a:spcBef>
              <a:buNone/>
            </a:pPr>
            <a:r>
              <a:rPr lang="en-US" sz="1800" b="1" dirty="0"/>
              <a:t>2. Dataset Distribution</a:t>
            </a:r>
          </a:p>
          <a:p>
            <a:pPr marL="0" lvl="1" indent="0" algn="just">
              <a:spcBef>
                <a:spcPts val="1000"/>
              </a:spcBef>
              <a:buNone/>
            </a:pPr>
            <a:r>
              <a:rPr lang="en-US" sz="1600" dirty="0"/>
              <a:t>Training Data: 5,160 images</a:t>
            </a:r>
          </a:p>
          <a:p>
            <a:pPr marL="0" lvl="1" indent="0" algn="just">
              <a:spcBef>
                <a:spcPts val="1000"/>
              </a:spcBef>
              <a:buNone/>
            </a:pPr>
            <a:r>
              <a:rPr lang="en-US" sz="1600" dirty="0"/>
              <a:t>Validation Data: 72 images</a:t>
            </a:r>
          </a:p>
          <a:p>
            <a:pPr marL="0" lvl="1" indent="0" algn="just">
              <a:spcBef>
                <a:spcPts val="1000"/>
              </a:spcBef>
              <a:buNone/>
            </a:pPr>
            <a:r>
              <a:rPr lang="en-US" sz="1600" dirty="0"/>
              <a:t>Testing Data: 624 images</a:t>
            </a:r>
          </a:p>
          <a:p>
            <a:pPr marL="0" lvl="1" indent="0" algn="just">
              <a:spcBef>
                <a:spcPts val="1000"/>
              </a:spcBef>
              <a:buNone/>
            </a:pPr>
            <a:endParaRPr lang="en-US" sz="1200" dirty="0"/>
          </a:p>
        </p:txBody>
      </p:sp>
      <p:sp>
        <p:nvSpPr>
          <p:cNvPr id="67" name="Oval 6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Open Folder">
            <a:extLst>
              <a:ext uri="{FF2B5EF4-FFF2-40B4-BE49-F238E27FC236}">
                <a16:creationId xmlns:a16="http://schemas.microsoft.com/office/drawing/2014/main" id="{58CF254E-E73E-3D54-9C83-BCDB6BE8F6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69" name="Freeform: Shape 6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71" name="Straight Connector 7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41036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3C5BB-763E-FB89-8132-EAE356135DD1}"/>
              </a:ext>
            </a:extLst>
          </p:cNvPr>
          <p:cNvSpPr>
            <a:spLocks noGrp="1"/>
          </p:cNvSpPr>
          <p:nvPr>
            <p:ph type="title"/>
          </p:nvPr>
        </p:nvSpPr>
        <p:spPr>
          <a:xfrm>
            <a:off x="572493" y="238539"/>
            <a:ext cx="11018520" cy="1434415"/>
          </a:xfrm>
        </p:spPr>
        <p:txBody>
          <a:bodyPr anchor="b">
            <a:normAutofit/>
          </a:bodyPr>
          <a:lstStyle/>
          <a:p>
            <a:r>
              <a:rPr lang="en-US" b="1" dirty="0"/>
              <a:t>Normal Chest X-Ray</a:t>
            </a:r>
            <a:endParaRPr lang="en-IN" b="1" dirty="0"/>
          </a:p>
        </p:txBody>
      </p:sp>
      <p:sp>
        <p:nvSpPr>
          <p:cNvPr id="4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4">
            <a:extLst>
              <a:ext uri="{FF2B5EF4-FFF2-40B4-BE49-F238E27FC236}">
                <a16:creationId xmlns:a16="http://schemas.microsoft.com/office/drawing/2014/main" id="{680EDA12-027B-742D-213F-F36FAE89FD3E}"/>
              </a:ext>
            </a:extLst>
          </p:cNvPr>
          <p:cNvSpPr>
            <a:spLocks noGrp="1"/>
          </p:cNvSpPr>
          <p:nvPr>
            <p:ph idx="1"/>
          </p:nvPr>
        </p:nvSpPr>
        <p:spPr>
          <a:xfrm>
            <a:off x="572493" y="2071316"/>
            <a:ext cx="6713552" cy="4119172"/>
          </a:xfrm>
        </p:spPr>
        <p:txBody>
          <a:bodyPr anchor="t">
            <a:normAutofit/>
          </a:bodyPr>
          <a:lstStyle/>
          <a:p>
            <a:pPr marL="0" indent="0">
              <a:buNone/>
            </a:pPr>
            <a:r>
              <a:rPr lang="en-US" sz="1800" b="1" i="0" dirty="0">
                <a:effectLst/>
              </a:rPr>
              <a:t>Visual Features:</a:t>
            </a:r>
          </a:p>
          <a:p>
            <a:pPr>
              <a:buFont typeface="Arial" panose="020B0604020202020204" pitchFamily="34" charset="0"/>
              <a:buChar char="•"/>
            </a:pPr>
            <a:r>
              <a:rPr lang="en-US" sz="1600" b="0" i="0" dirty="0">
                <a:effectLst/>
              </a:rPr>
              <a:t>The lungs look clear with thin lines like branches in the background.</a:t>
            </a:r>
          </a:p>
          <a:p>
            <a:pPr>
              <a:buFont typeface="Arial" panose="020B0604020202020204" pitchFamily="34" charset="0"/>
              <a:buChar char="•"/>
            </a:pPr>
            <a:r>
              <a:rPr lang="en-US" sz="1600" b="0" i="0" dirty="0">
                <a:effectLst/>
              </a:rPr>
              <a:t>The edges of the lungs are clear and sharp.</a:t>
            </a:r>
          </a:p>
          <a:p>
            <a:pPr>
              <a:buFont typeface="Arial" panose="020B0604020202020204" pitchFamily="34" charset="0"/>
              <a:buChar char="•"/>
            </a:pPr>
            <a:r>
              <a:rPr lang="en-US" sz="1600" b="0" i="0" dirty="0">
                <a:effectLst/>
              </a:rPr>
              <a:t>There are no cloudy spots or other strange shapes.</a:t>
            </a:r>
          </a:p>
          <a:p>
            <a:pPr marL="0" indent="0">
              <a:buNone/>
            </a:pPr>
            <a:r>
              <a:rPr lang="en-US" sz="1800" b="1" i="0" dirty="0">
                <a:effectLst/>
              </a:rPr>
              <a:t>Clinical Implications:</a:t>
            </a:r>
            <a:r>
              <a:rPr lang="en-US" sz="1800" b="0" i="0" dirty="0">
                <a:effectLst/>
              </a:rPr>
              <a:t> </a:t>
            </a:r>
          </a:p>
          <a:p>
            <a:pPr marL="0" indent="0">
              <a:buNone/>
            </a:pPr>
            <a:r>
              <a:rPr lang="en-US" sz="1600" b="0" i="0" dirty="0">
                <a:effectLst/>
              </a:rPr>
              <a:t>A normal chest X-ray indicates healthy lung function and the absence of acute pulmonary conditions. It serves as a baseline for comparison when evaluating chest X-ray images for abnormalities such as pneumonia</a:t>
            </a:r>
            <a:endParaRPr lang="en-IN" sz="1600" dirty="0"/>
          </a:p>
        </p:txBody>
      </p:sp>
      <p:pic>
        <p:nvPicPr>
          <p:cNvPr id="4" name="Picture 3" descr="X-ray of a person's chest&#10;&#10;Description automatically generated">
            <a:extLst>
              <a:ext uri="{FF2B5EF4-FFF2-40B4-BE49-F238E27FC236}">
                <a16:creationId xmlns:a16="http://schemas.microsoft.com/office/drawing/2014/main" id="{E05440F3-2F09-072C-F59B-A60F5544F3F6}"/>
              </a:ext>
            </a:extLst>
          </p:cNvPr>
          <p:cNvPicPr>
            <a:picLocks noChangeAspect="1"/>
          </p:cNvPicPr>
          <p:nvPr/>
        </p:nvPicPr>
        <p:blipFill rotWithShape="1">
          <a:blip r:embed="rId2">
            <a:extLst>
              <a:ext uri="{28A0092B-C50C-407E-A947-70E740481C1C}">
                <a14:useLocalDpi xmlns:a14="http://schemas.microsoft.com/office/drawing/2010/main" val="0"/>
              </a:ext>
            </a:extLst>
          </a:blip>
          <a:srcRect l="1461" r="15799" b="-4"/>
          <a:stretch/>
        </p:blipFill>
        <p:spPr>
          <a:xfrm>
            <a:off x="7675658" y="2093976"/>
            <a:ext cx="3941064" cy="4096512"/>
          </a:xfrm>
          <a:prstGeom prst="rect">
            <a:avLst/>
          </a:prstGeom>
        </p:spPr>
      </p:pic>
    </p:spTree>
    <p:extLst>
      <p:ext uri="{BB962C8B-B14F-4D97-AF65-F5344CB8AC3E}">
        <p14:creationId xmlns:p14="http://schemas.microsoft.com/office/powerpoint/2010/main" val="18287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3C5BB-763E-FB89-8132-EAE356135DD1}"/>
              </a:ext>
            </a:extLst>
          </p:cNvPr>
          <p:cNvSpPr>
            <a:spLocks noGrp="1"/>
          </p:cNvSpPr>
          <p:nvPr>
            <p:ph type="title"/>
          </p:nvPr>
        </p:nvSpPr>
        <p:spPr>
          <a:xfrm>
            <a:off x="630936" y="640080"/>
            <a:ext cx="4818888" cy="1481328"/>
          </a:xfrm>
        </p:spPr>
        <p:txBody>
          <a:bodyPr anchor="b">
            <a:normAutofit/>
          </a:bodyPr>
          <a:lstStyle/>
          <a:p>
            <a:r>
              <a:rPr lang="en-US" b="1" dirty="0"/>
              <a:t>Pneumonia Chest X-Ray</a:t>
            </a:r>
            <a:endParaRPr lang="en-IN" b="1" dirty="0"/>
          </a:p>
        </p:txBody>
      </p:sp>
      <p:sp>
        <p:nvSpPr>
          <p:cNvPr id="5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4">
            <a:extLst>
              <a:ext uri="{FF2B5EF4-FFF2-40B4-BE49-F238E27FC236}">
                <a16:creationId xmlns:a16="http://schemas.microsoft.com/office/drawing/2014/main" id="{680EDA12-027B-742D-213F-F36FAE89FD3E}"/>
              </a:ext>
            </a:extLst>
          </p:cNvPr>
          <p:cNvSpPr>
            <a:spLocks noGrp="1"/>
          </p:cNvSpPr>
          <p:nvPr>
            <p:ph idx="1"/>
          </p:nvPr>
        </p:nvSpPr>
        <p:spPr>
          <a:xfrm>
            <a:off x="630936" y="2660904"/>
            <a:ext cx="4818888" cy="3547872"/>
          </a:xfrm>
        </p:spPr>
        <p:txBody>
          <a:bodyPr anchor="t">
            <a:normAutofit fontScale="92500" lnSpcReduction="10000"/>
          </a:bodyPr>
          <a:lstStyle/>
          <a:p>
            <a:pPr marL="0" indent="0">
              <a:buNone/>
            </a:pPr>
            <a:r>
              <a:rPr lang="en-US" sz="1900" b="1" i="0" dirty="0">
                <a:effectLst/>
              </a:rPr>
              <a:t>Visual Features:</a:t>
            </a:r>
          </a:p>
          <a:p>
            <a:pPr>
              <a:buFont typeface="Arial" panose="020B0604020202020204" pitchFamily="34" charset="0"/>
              <a:buChar char="•"/>
            </a:pPr>
            <a:r>
              <a:rPr lang="en-US" sz="1700" b="0" i="0" dirty="0">
                <a:effectLst/>
              </a:rPr>
              <a:t>There are cloudy spots or patches in the lungs.</a:t>
            </a:r>
          </a:p>
          <a:p>
            <a:pPr>
              <a:buFont typeface="Arial" panose="020B0604020202020204" pitchFamily="34" charset="0"/>
              <a:buChar char="•"/>
            </a:pPr>
            <a:r>
              <a:rPr lang="en-US" sz="1700" b="0" i="0" dirty="0">
                <a:effectLst/>
              </a:rPr>
              <a:t>The edges of the lungs may not be clear because of the clouds.</a:t>
            </a:r>
          </a:p>
          <a:p>
            <a:pPr>
              <a:buFont typeface="Arial" panose="020B0604020202020204" pitchFamily="34" charset="0"/>
              <a:buChar char="•"/>
            </a:pPr>
            <a:r>
              <a:rPr lang="en-US" sz="1700" b="0" i="0" dirty="0">
                <a:effectLst/>
              </a:rPr>
              <a:t>Sometimes, there might be a blurry area around the lungs.</a:t>
            </a:r>
          </a:p>
          <a:p>
            <a:pPr marL="0" indent="0">
              <a:buNone/>
            </a:pPr>
            <a:r>
              <a:rPr lang="en-US" sz="1900" b="1" i="0" dirty="0">
                <a:effectLst/>
              </a:rPr>
              <a:t>Clinical Implications:</a:t>
            </a:r>
            <a:r>
              <a:rPr lang="en-US" sz="1900" b="0" i="0" dirty="0">
                <a:effectLst/>
              </a:rPr>
              <a:t> </a:t>
            </a:r>
          </a:p>
          <a:p>
            <a:pPr marL="0" indent="0">
              <a:buNone/>
            </a:pPr>
            <a:r>
              <a:rPr lang="en-US" sz="1700" b="0" i="0" dirty="0">
                <a:effectLst/>
              </a:rPr>
              <a:t>Pneumonia is a common lung infection characterized by inflammation of the air sacs in one or both lungs, leading to symptoms such as fever, cough, and difficulty breathing. Timely diagnosis and appropriate treatment are essential for managing pneumonia effectively and preventing complications.</a:t>
            </a:r>
            <a:br>
              <a:rPr lang="en-US" sz="1800" dirty="0"/>
            </a:br>
            <a:endParaRPr lang="en-IN" sz="1800" dirty="0"/>
          </a:p>
        </p:txBody>
      </p:sp>
      <p:pic>
        <p:nvPicPr>
          <p:cNvPr id="3" name="Picture 2" descr="A x-ray of a person's chest&#10;&#10;Description automatically generated">
            <a:extLst>
              <a:ext uri="{FF2B5EF4-FFF2-40B4-BE49-F238E27FC236}">
                <a16:creationId xmlns:a16="http://schemas.microsoft.com/office/drawing/2014/main" id="{C771DAEB-C4D8-756E-5208-CD95698C8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23072"/>
            <a:ext cx="5458968" cy="3411855"/>
          </a:xfrm>
          <a:prstGeom prst="rect">
            <a:avLst/>
          </a:prstGeom>
        </p:spPr>
      </p:pic>
      <p:pic>
        <p:nvPicPr>
          <p:cNvPr id="5" name="Picture 4" descr="A x-ray of a person's chest&#10;&#10;Description automatically generated">
            <a:extLst>
              <a:ext uri="{FF2B5EF4-FFF2-40B4-BE49-F238E27FC236}">
                <a16:creationId xmlns:a16="http://schemas.microsoft.com/office/drawing/2014/main" id="{9C34EB11-6706-6894-3103-F27DF8F7A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448" y="1875472"/>
            <a:ext cx="5458968" cy="3411855"/>
          </a:xfrm>
          <a:prstGeom prst="rect">
            <a:avLst/>
          </a:prstGeom>
        </p:spPr>
      </p:pic>
    </p:spTree>
    <p:extLst>
      <p:ext uri="{BB962C8B-B14F-4D97-AF65-F5344CB8AC3E}">
        <p14:creationId xmlns:p14="http://schemas.microsoft.com/office/powerpoint/2010/main" val="362808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2076</Words>
  <Application>Microsoft Office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Helvetica Neue Medium</vt:lpstr>
      <vt:lpstr>Office Theme</vt:lpstr>
      <vt:lpstr>Pneumonia Detection using Chest X-Rays</vt:lpstr>
      <vt:lpstr>Overview</vt:lpstr>
      <vt:lpstr>Introduction</vt:lpstr>
      <vt:lpstr>Relevance to field</vt:lpstr>
      <vt:lpstr>Literature Review</vt:lpstr>
      <vt:lpstr>Project Flow</vt:lpstr>
      <vt:lpstr>Dataset collection</vt:lpstr>
      <vt:lpstr>Normal Chest X-Ray</vt:lpstr>
      <vt:lpstr>Pneumonia Chest X-Ray</vt:lpstr>
      <vt:lpstr>Visualizing Data on pie charts</vt:lpstr>
      <vt:lpstr>Transformations </vt:lpstr>
      <vt:lpstr>Model Architecture and Development</vt:lpstr>
      <vt:lpstr>CNN Model Architecture</vt:lpstr>
      <vt:lpstr>Loss and Optimizer</vt:lpstr>
      <vt:lpstr>Model Training </vt:lpstr>
      <vt:lpstr>Model Training </vt:lpstr>
      <vt:lpstr>Model Training and Validation Performance</vt:lpstr>
      <vt:lpstr>Model Training and Validation Performance</vt:lpstr>
      <vt:lpstr>Final Model Evaluation and Confusion Matrix</vt:lpstr>
      <vt:lpstr>Model Predictions on Test Dataset</vt:lpstr>
      <vt:lpstr>Discussion</vt:lpstr>
      <vt:lpstr>Future Work</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Chest X-Rays</dc:title>
  <dc:creator>Sameera, Rompicherla (Contractor)</dc:creator>
  <cp:lastModifiedBy>Srirama Murthy Chellu</cp:lastModifiedBy>
  <cp:revision>6</cp:revision>
  <dcterms:created xsi:type="dcterms:W3CDTF">2024-02-06T20:21:08Z</dcterms:created>
  <dcterms:modified xsi:type="dcterms:W3CDTF">2024-05-02T06:12:38Z</dcterms:modified>
</cp:coreProperties>
</file>