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34"/>
  </p:notesMasterIdLst>
  <p:sldIdLst>
    <p:sldId id="256" r:id="rId2"/>
    <p:sldId id="259" r:id="rId3"/>
    <p:sldId id="263" r:id="rId4"/>
    <p:sldId id="298" r:id="rId5"/>
    <p:sldId id="261" r:id="rId6"/>
    <p:sldId id="290" r:id="rId7"/>
    <p:sldId id="265" r:id="rId8"/>
    <p:sldId id="269" r:id="rId9"/>
    <p:sldId id="266" r:id="rId10"/>
    <p:sldId id="267" r:id="rId11"/>
    <p:sldId id="268" r:id="rId12"/>
    <p:sldId id="291" r:id="rId13"/>
    <p:sldId id="272" r:id="rId14"/>
    <p:sldId id="303" r:id="rId15"/>
    <p:sldId id="277" r:id="rId16"/>
    <p:sldId id="304" r:id="rId17"/>
    <p:sldId id="292" r:id="rId18"/>
    <p:sldId id="294" r:id="rId19"/>
    <p:sldId id="275" r:id="rId20"/>
    <p:sldId id="280" r:id="rId21"/>
    <p:sldId id="295" r:id="rId22"/>
    <p:sldId id="296" r:id="rId23"/>
    <p:sldId id="284" r:id="rId24"/>
    <p:sldId id="282" r:id="rId25"/>
    <p:sldId id="297" r:id="rId26"/>
    <p:sldId id="285" r:id="rId27"/>
    <p:sldId id="286" r:id="rId28"/>
    <p:sldId id="287" r:id="rId29"/>
    <p:sldId id="288" r:id="rId30"/>
    <p:sldId id="299" r:id="rId31"/>
    <p:sldId id="289" r:id="rId32"/>
    <p:sldId id="300" r:id="rId3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FF06"/>
    <a:srgbClr val="0031FF"/>
    <a:srgbClr val="1FF7F4"/>
    <a:srgbClr val="19C9F4"/>
    <a:srgbClr val="ED0093"/>
    <a:srgbClr val="CF007F"/>
    <a:srgbClr val="B7006F"/>
    <a:srgbClr val="A50065"/>
    <a:srgbClr val="9D005C"/>
    <a:srgbClr val="FEB0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37" autoAdjust="0"/>
  </p:normalViewPr>
  <p:slideViewPr>
    <p:cSldViewPr>
      <p:cViewPr varScale="1">
        <p:scale>
          <a:sx n="103" d="100"/>
          <a:sy n="103" d="100"/>
        </p:scale>
        <p:origin x="-10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1" Type="http://schemas.openxmlformats.org/officeDocument/2006/relationships/image" Target="../media/image19.emf"/><Relationship Id="rId12" Type="http://schemas.openxmlformats.org/officeDocument/2006/relationships/image" Target="../media/image20.emf"/><Relationship Id="rId13" Type="http://schemas.openxmlformats.org/officeDocument/2006/relationships/image" Target="../media/image21.emf"/><Relationship Id="rId14" Type="http://schemas.openxmlformats.org/officeDocument/2006/relationships/image" Target="../media/image22.emf"/><Relationship Id="rId15" Type="http://schemas.openxmlformats.org/officeDocument/2006/relationships/image" Target="../media/image23.emf"/><Relationship Id="rId16" Type="http://schemas.openxmlformats.org/officeDocument/2006/relationships/image" Target="../media/image24.emf"/><Relationship Id="rId17" Type="http://schemas.openxmlformats.org/officeDocument/2006/relationships/image" Target="../media/image25.emf"/><Relationship Id="rId18" Type="http://schemas.openxmlformats.org/officeDocument/2006/relationships/image" Target="../media/image26.emf"/><Relationship Id="rId1" Type="http://schemas.openxmlformats.org/officeDocument/2006/relationships/image" Target="../media/image9.emf"/><Relationship Id="rId2" Type="http://schemas.openxmlformats.org/officeDocument/2006/relationships/image" Target="../media/image10.emf"/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5" Type="http://schemas.openxmlformats.org/officeDocument/2006/relationships/image" Target="../media/image13.emf"/><Relationship Id="rId6" Type="http://schemas.openxmlformats.org/officeDocument/2006/relationships/image" Target="../media/image14.emf"/><Relationship Id="rId7" Type="http://schemas.openxmlformats.org/officeDocument/2006/relationships/image" Target="../media/image15.emf"/><Relationship Id="rId8" Type="http://schemas.openxmlformats.org/officeDocument/2006/relationships/image" Target="../media/image16.emf"/><Relationship Id="rId9" Type="http://schemas.openxmlformats.org/officeDocument/2006/relationships/image" Target="../media/image17.emf"/><Relationship Id="rId10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710555F9-44E1-5345-976A-FF0204CA5CDA}" type="datetimeFigureOut">
              <a:rPr lang="en-US"/>
              <a:pPr/>
              <a:t>2/6/17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A67BF8CB-9080-1A41-BC21-DCABD181D6D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688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Last</a:t>
            </a:r>
            <a:r>
              <a:rPr lang="en-US" baseline="0" dirty="0" smtClean="0"/>
              <a:t>-level cache, which occupies almost 50% of the chip area, is an important shared resources in chip-multiprocessors. In this IBM blue gene/Q processor, there are 18 cores sharing the L2 cache, where the interferences among the cores can be high that hurt system performance. We also observed a trend that the number of cores increases, which exerts even higher pressure to the shared cache.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2BEB574-983C-784A-9CB0-327FA309B14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38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Therefore,</a:t>
            </a:r>
            <a:r>
              <a:rPr lang="en-US" baseline="0" dirty="0" smtClean="0"/>
              <a:t> intelligently manage the shared last-level cache is important to optimize system performance.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2BEB574-983C-784A-9CB0-327FA309B14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38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</a:t>
            </a:r>
            <a:r>
              <a:rPr lang="en-US" baseline="0" dirty="0" smtClean="0"/>
              <a:t> p</a:t>
            </a:r>
            <a:r>
              <a:rPr lang="en-US" dirty="0" smtClean="0"/>
              <a:t>revent interference among</a:t>
            </a:r>
            <a:r>
              <a:rPr lang="en-US" baseline="0" dirty="0" smtClean="0"/>
              <a:t> the co-running applications, is desirable xxx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BF8CB-9080-1A41-BC21-DCABD181D6D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02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Color blind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BF8CB-9080-1A41-BC21-DCABD181D6D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01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Transition is too fast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BF8CB-9080-1A41-BC21-DCABD181D6D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77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Partition L2 cache</a:t>
            </a:r>
            <a:r>
              <a:rPr lang="en-US" baseline="0" dirty="0" smtClean="0"/>
              <a:t> based on cache ways. Essentially, other cache allocation techniques, such as z-cache, vantage </a:t>
            </a:r>
            <a:r>
              <a:rPr lang="en-US" altLang="zh-CN" baseline="0" dirty="0" smtClean="0"/>
              <a:t>essentially  mimic high associativity with limited physical cache ways. There is no fundamental reason that we cannot use it. </a:t>
            </a:r>
            <a:endParaRPr lang="en-US" baseline="0" dirty="0" smtClean="0"/>
          </a:p>
          <a:p>
            <a:r>
              <a:rPr lang="en-US" baseline="0" dirty="0" smtClean="0"/>
              <a:t>not really a limitation: essentially z-cache does the same thing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640W thing: IBM</a:t>
            </a:r>
            <a:r>
              <a:rPr lang="en-US" baseline="0" dirty="0" smtClean="0"/>
              <a:t> Power8 12 core: 200-250W @ 22nm </a:t>
            </a:r>
          </a:p>
          <a:p>
            <a:r>
              <a:rPr lang="en-US" baseline="0" dirty="0" smtClean="0"/>
              <a:t>Intel </a:t>
            </a:r>
            <a:r>
              <a:rPr lang="en-US" baseline="0" dirty="0" err="1" smtClean="0"/>
              <a:t>Haswell</a:t>
            </a:r>
            <a:r>
              <a:rPr lang="en-US" baseline="0" dirty="0" smtClean="0"/>
              <a:t>: 155W@ 22nm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results doesn’t depend on the absolute number.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actual cache partition is orthogonal to our proposal.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258B95-DD2D-EE4B-8023-A493DA0F288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57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Baseline: unmanaged, shared cache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BF8CB-9080-1A41-BC21-DCABD181D6D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52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Cache exploration or phase changes of the background workloads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7BF8CB-9080-1A41-BC21-DCABD181D6D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27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Page </a:t>
            </a:r>
            <a:fld id="{233FE405-D065-9E4F-A302-B24DFEC3A3B7}" type="slidenum">
              <a:rPr lang="en-US"/>
              <a:pPr/>
              <a:t>‹#›</a:t>
            </a:fld>
            <a:r>
              <a:rPr lang="en-US"/>
              <a:t> of XX</a:t>
            </a:r>
          </a:p>
        </p:txBody>
      </p:sp>
    </p:spTree>
    <p:extLst>
      <p:ext uri="{BB962C8B-B14F-4D97-AF65-F5344CB8AC3E}">
        <p14:creationId xmlns:p14="http://schemas.microsoft.com/office/powerpoint/2010/main" val="20109286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Page </a:t>
            </a:r>
            <a:fld id="{C4365D02-34F8-C641-9CFF-3B49495A222C}" type="slidenum">
              <a:rPr lang="en-US"/>
              <a:pPr/>
              <a:t>‹#›</a:t>
            </a:fld>
            <a:r>
              <a:rPr lang="en-US"/>
              <a:t> of XX</a:t>
            </a:r>
          </a:p>
        </p:txBody>
      </p:sp>
    </p:spTree>
    <p:extLst>
      <p:ext uri="{BB962C8B-B14F-4D97-AF65-F5344CB8AC3E}">
        <p14:creationId xmlns:p14="http://schemas.microsoft.com/office/powerpoint/2010/main" val="765857601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838200"/>
            <a:ext cx="2057400" cy="51054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838199"/>
            <a:ext cx="6629400" cy="51054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Page </a:t>
            </a:r>
            <a:fld id="{2479B674-489A-A242-AC39-64BB658F732D}" type="slidenum">
              <a:rPr lang="en-US"/>
              <a:pPr/>
              <a:t>‹#›</a:t>
            </a:fld>
            <a:r>
              <a:rPr lang="en-US"/>
              <a:t> of XX</a:t>
            </a:r>
          </a:p>
        </p:txBody>
      </p:sp>
    </p:spTree>
    <p:extLst>
      <p:ext uri="{BB962C8B-B14F-4D97-AF65-F5344CB8AC3E}">
        <p14:creationId xmlns:p14="http://schemas.microsoft.com/office/powerpoint/2010/main" val="226829791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Page </a:t>
            </a:r>
            <a:fld id="{487CE9E1-62AB-DE44-9ADA-39A09E418A02}" type="slidenum">
              <a:rPr lang="en-US"/>
              <a:pPr/>
              <a:t>‹#›</a:t>
            </a:fld>
            <a:r>
              <a:rPr lang="en-US"/>
              <a:t> of XX</a:t>
            </a:r>
          </a:p>
        </p:txBody>
      </p:sp>
    </p:spTree>
    <p:extLst>
      <p:ext uri="{BB962C8B-B14F-4D97-AF65-F5344CB8AC3E}">
        <p14:creationId xmlns:p14="http://schemas.microsoft.com/office/powerpoint/2010/main" val="1623798530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38175"/>
            <a:ext cx="530225" cy="54197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5534025"/>
            <a:ext cx="8077200" cy="5286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613775" y="638175"/>
            <a:ext cx="530225" cy="54197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sp>
        <p:nvSpPr>
          <p:cNvPr id="7" name="Rectangle 6"/>
          <p:cNvSpPr/>
          <p:nvPr/>
        </p:nvSpPr>
        <p:spPr>
          <a:xfrm rot="5400000">
            <a:off x="-1891506" y="3061494"/>
            <a:ext cx="4892675" cy="46037"/>
          </a:xfrm>
          <a:prstGeom prst="rect">
            <a:avLst/>
          </a:prstGeom>
          <a:solidFill>
            <a:srgbClr val="DD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6143625" y="3062288"/>
            <a:ext cx="4891087" cy="46038"/>
          </a:xfrm>
          <a:prstGeom prst="rect">
            <a:avLst/>
          </a:prstGeom>
          <a:solidFill>
            <a:srgbClr val="DD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30225" y="5487988"/>
            <a:ext cx="8074025" cy="46037"/>
          </a:xfrm>
          <a:prstGeom prst="rect">
            <a:avLst/>
          </a:prstGeom>
          <a:solidFill>
            <a:srgbClr val="DD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85800"/>
            <a:ext cx="7772400" cy="4800600"/>
          </a:xfrm>
        </p:spPr>
        <p:txBody>
          <a:bodyPr anchorCtr="1"/>
          <a:lstStyle>
            <a:lvl1pPr algn="ct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8500" y="4572000"/>
            <a:ext cx="7772400" cy="82550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Page </a:t>
            </a:r>
            <a:fld id="{0EFA6FC3-642B-424A-81B5-8C7650EBDC6A}" type="slidenum">
              <a:rPr lang="en-US"/>
              <a:pPr/>
              <a:t>‹#›</a:t>
            </a:fld>
            <a:r>
              <a:rPr lang="en-US"/>
              <a:t> of XX</a:t>
            </a:r>
          </a:p>
        </p:txBody>
      </p:sp>
    </p:spTree>
    <p:extLst>
      <p:ext uri="{BB962C8B-B14F-4D97-AF65-F5344CB8AC3E}">
        <p14:creationId xmlns:p14="http://schemas.microsoft.com/office/powerpoint/2010/main" val="220834777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838200"/>
            <a:ext cx="4343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3434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Page </a:t>
            </a:r>
            <a:fld id="{7CA29E9D-78E8-DA4E-92E9-3A95DAC9E584}" type="slidenum">
              <a:rPr lang="en-US"/>
              <a:pPr/>
              <a:t>‹#›</a:t>
            </a:fld>
            <a:r>
              <a:rPr lang="en-US"/>
              <a:t> of XX</a:t>
            </a:r>
          </a:p>
        </p:txBody>
      </p:sp>
    </p:spTree>
    <p:extLst>
      <p:ext uri="{BB962C8B-B14F-4D97-AF65-F5344CB8AC3E}">
        <p14:creationId xmlns:p14="http://schemas.microsoft.com/office/powerpoint/2010/main" val="582290765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838200"/>
            <a:ext cx="4344988" cy="6858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1524000"/>
            <a:ext cx="4344988" cy="4419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838200"/>
            <a:ext cx="4346575" cy="6858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24000"/>
            <a:ext cx="4346575" cy="4419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Page </a:t>
            </a:r>
            <a:fld id="{E36F9CB4-A01E-BA4E-80FC-A090EF9563AB}" type="slidenum">
              <a:rPr lang="en-US"/>
              <a:pPr/>
              <a:t>‹#›</a:t>
            </a:fld>
            <a:r>
              <a:rPr lang="en-US"/>
              <a:t> of XX</a:t>
            </a:r>
          </a:p>
        </p:txBody>
      </p:sp>
    </p:spTree>
    <p:extLst>
      <p:ext uri="{BB962C8B-B14F-4D97-AF65-F5344CB8AC3E}">
        <p14:creationId xmlns:p14="http://schemas.microsoft.com/office/powerpoint/2010/main" val="3144518927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Page </a:t>
            </a:r>
            <a:fld id="{5CF46761-498D-114D-84B9-12B680B738DE}" type="slidenum">
              <a:rPr lang="en-US"/>
              <a:pPr/>
              <a:t>‹#›</a:t>
            </a:fld>
            <a:r>
              <a:rPr lang="en-US"/>
              <a:t> of XX</a:t>
            </a:r>
          </a:p>
        </p:txBody>
      </p:sp>
    </p:spTree>
    <p:extLst>
      <p:ext uri="{BB962C8B-B14F-4D97-AF65-F5344CB8AC3E}">
        <p14:creationId xmlns:p14="http://schemas.microsoft.com/office/powerpoint/2010/main" val="385296736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Page </a:t>
            </a:r>
            <a:fld id="{A3F74C05-3FB6-5C40-B612-CED51D79CEAA}" type="slidenum">
              <a:rPr lang="en-US"/>
              <a:pPr/>
              <a:t>‹#›</a:t>
            </a:fld>
            <a:r>
              <a:rPr lang="en-US"/>
              <a:t> of XX</a:t>
            </a:r>
          </a:p>
        </p:txBody>
      </p:sp>
    </p:spTree>
    <p:extLst>
      <p:ext uri="{BB962C8B-B14F-4D97-AF65-F5344CB8AC3E}">
        <p14:creationId xmlns:p14="http://schemas.microsoft.com/office/powerpoint/2010/main" val="250469273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838200"/>
            <a:ext cx="3313113" cy="11430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38199"/>
            <a:ext cx="5416550" cy="510540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1981200"/>
            <a:ext cx="3313113" cy="39624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Page </a:t>
            </a:r>
            <a:fld id="{6F383F9F-3B07-6A4D-8C01-1596A60CA763}" type="slidenum">
              <a:rPr lang="en-US"/>
              <a:pPr/>
              <a:t>‹#›</a:t>
            </a:fld>
            <a:r>
              <a:rPr lang="en-US"/>
              <a:t> of XX</a:t>
            </a:r>
          </a:p>
        </p:txBody>
      </p:sp>
    </p:spTree>
    <p:extLst>
      <p:ext uri="{BB962C8B-B14F-4D97-AF65-F5344CB8AC3E}">
        <p14:creationId xmlns:p14="http://schemas.microsoft.com/office/powerpoint/2010/main" val="3683922560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5720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61999"/>
            <a:ext cx="5486400" cy="3810001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1387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Page </a:t>
            </a:r>
            <a:fld id="{5FEBE624-CEFA-5948-B52B-F1DA9491479B}" type="slidenum">
              <a:rPr lang="en-US"/>
              <a:pPr/>
              <a:t>‹#›</a:t>
            </a:fld>
            <a:r>
              <a:rPr lang="en-US"/>
              <a:t> of XX</a:t>
            </a:r>
          </a:p>
        </p:txBody>
      </p:sp>
    </p:spTree>
    <p:extLst>
      <p:ext uri="{BB962C8B-B14F-4D97-AF65-F5344CB8AC3E}">
        <p14:creationId xmlns:p14="http://schemas.microsoft.com/office/powerpoint/2010/main" val="1920817485"/>
      </p:ext>
    </p:extLst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85800"/>
            <a:ext cx="9144000" cy="5410200"/>
          </a:xfrm>
          <a:prstGeom prst="rect">
            <a:avLst/>
          </a:prstGeom>
          <a:solidFill>
            <a:srgbClr val="F2F2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27" name="Picture 14" descr="PresentationFooter2010Print.pn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64250"/>
            <a:ext cx="9144000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0"/>
            <a:ext cx="9144000" cy="109538"/>
          </a:xfrm>
          <a:prstGeom prst="rect">
            <a:avLst/>
          </a:prstGeom>
          <a:solidFill>
            <a:srgbClr val="B31B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39763"/>
            <a:ext cx="9144000" cy="46037"/>
          </a:xfrm>
          <a:prstGeom prst="rect">
            <a:avLst/>
          </a:prstGeom>
          <a:solidFill>
            <a:srgbClr val="DD95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82563"/>
            <a:ext cx="8001000" cy="381000"/>
          </a:xfrm>
          <a:prstGeom prst="rect">
            <a:avLst/>
          </a:prstGeom>
        </p:spPr>
        <p:txBody>
          <a:bodyPr vert="horz" lIns="45720" tIns="0" rIns="4572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" y="838200"/>
            <a:ext cx="88392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71800" y="6096000"/>
            <a:ext cx="6172200" cy="228600"/>
          </a:xfrm>
          <a:prstGeom prst="rect">
            <a:avLst/>
          </a:prstGeom>
        </p:spPr>
        <p:txBody>
          <a:bodyPr vert="horz" lIns="45720" tIns="0" rIns="45720" bIns="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400" cap="all" baseline="0">
                <a:solidFill>
                  <a:srgbClr val="ECC4C6"/>
                </a:solidFill>
                <a:latin typeface="Gotham Black" pitchFamily="50" charset="0"/>
                <a:ea typeface="+mn-ea"/>
                <a:cs typeface="Gotham Black" pitchFamily="50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6629400"/>
            <a:ext cx="1371600" cy="228600"/>
          </a:xfrm>
          <a:prstGeom prst="rect">
            <a:avLst/>
          </a:prstGeom>
        </p:spPr>
        <p:txBody>
          <a:bodyPr vert="horz" wrap="square" lIns="45720" tIns="0" rIns="45720" bIns="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E09EA1"/>
                </a:solidFill>
                <a:latin typeface="Gotham Black" charset="0"/>
                <a:cs typeface="Gotham Black" charset="0"/>
              </a:defRPr>
            </a:lvl1pPr>
          </a:lstStyle>
          <a:p>
            <a:r>
              <a:rPr lang="en-US" dirty="0"/>
              <a:t>Page </a:t>
            </a:r>
            <a:fld id="{3CAA5DFA-E8F7-9E4F-B9FB-F0E04930CBCC}" type="slidenum">
              <a:rPr lang="en-US"/>
              <a:pPr/>
              <a:t>‹#›</a:t>
            </a:fld>
            <a:r>
              <a:rPr lang="en-US" dirty="0"/>
              <a:t> of XX</a:t>
            </a:r>
          </a:p>
        </p:txBody>
      </p:sp>
      <p:pic>
        <p:nvPicPr>
          <p:cNvPr id="1034" name="Picture 11" descr="csllogo_black_red_100.png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563" y="201613"/>
            <a:ext cx="887412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46" r:id="rId2"/>
    <p:sldLayoutId id="214748395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</p:sldLayoutIdLst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kern="1200" cap="small">
          <a:solidFill>
            <a:schemeClr val="tx1"/>
          </a:solidFill>
          <a:latin typeface="Whitney-Bold" pitchFamily="2" charset="0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Whitney-Bold" pitchFamily="2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Whitney-Bold" pitchFamily="2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Whitney-Bold" pitchFamily="2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Whitney-Bold" pitchFamily="2" charset="0"/>
          <a:ea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Whitney-Bold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Whitney-Bold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Whitney-Bold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Whitney-Bold" pitchFamily="2" charset="0"/>
        </a:defRPr>
      </a:lvl9pPr>
    </p:titleStyle>
    <p:bodyStyle>
      <a:lvl1pPr marL="273050" indent="-273050" algn="l" rtl="0" eaLnBrk="1" fontAlgn="base" hangingPunct="1">
        <a:spcBef>
          <a:spcPts val="600"/>
        </a:spcBef>
        <a:spcAft>
          <a:spcPct val="0"/>
        </a:spcAft>
        <a:buFont typeface="Wingdings" charset="0"/>
        <a:buChar char="§"/>
        <a:defRPr sz="3200" b="1" kern="1200">
          <a:solidFill>
            <a:srgbClr val="B31B1B"/>
          </a:solidFill>
          <a:latin typeface="Palatino Linotype" pitchFamily="18" charset="0"/>
          <a:ea typeface="ＭＳ Ｐゴシック" charset="0"/>
          <a:cs typeface="+mn-cs"/>
        </a:defRPr>
      </a:lvl1pPr>
      <a:lvl2pPr marL="639763" indent="-228600" algn="l" rtl="0" eaLnBrk="1" fontAlgn="base" hangingPunct="1">
        <a:spcBef>
          <a:spcPts val="400"/>
        </a:spcBef>
        <a:spcAft>
          <a:spcPct val="0"/>
        </a:spcAft>
        <a:buFont typeface="Arial" charset="0"/>
        <a:buChar char="•"/>
        <a:defRPr sz="2800" kern="1200">
          <a:solidFill>
            <a:srgbClr val="5F5F5F"/>
          </a:solidFill>
          <a:latin typeface="Palatino Linotype" pitchFamily="18" charset="0"/>
          <a:ea typeface="ＭＳ Ｐゴシック" charset="0"/>
          <a:cs typeface="+mn-cs"/>
        </a:defRPr>
      </a:lvl2pPr>
      <a:lvl3pPr marL="1143000" indent="-228600" algn="l" rtl="0" eaLnBrk="1" fontAlgn="base" hangingPunct="1">
        <a:spcBef>
          <a:spcPts val="300"/>
        </a:spcBef>
        <a:spcAft>
          <a:spcPct val="0"/>
        </a:spcAft>
        <a:buFont typeface="Palatino Linotype" charset="0"/>
        <a:buChar char="»"/>
        <a:defRPr sz="2400" kern="1200">
          <a:solidFill>
            <a:srgbClr val="5F5F5F"/>
          </a:solidFill>
          <a:latin typeface="Palatino Linotype" pitchFamily="18" charset="0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5F5F5F"/>
          </a:solidFill>
          <a:latin typeface="Palatino Linotype" pitchFamily="18" charset="0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charset="0"/>
        <a:buChar char="Ø"/>
        <a:defRPr sz="2000" kern="1200">
          <a:solidFill>
            <a:srgbClr val="5F5F5F"/>
          </a:solidFill>
          <a:latin typeface="Palatino Linotype" pitchFamily="18" charset="0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0" Type="http://schemas.openxmlformats.org/officeDocument/2006/relationships/image" Target="../media/image17.emf"/><Relationship Id="rId21" Type="http://schemas.openxmlformats.org/officeDocument/2006/relationships/oleObject" Target="../embeddings/oleObject10.bin"/><Relationship Id="rId22" Type="http://schemas.openxmlformats.org/officeDocument/2006/relationships/image" Target="../media/image18.emf"/><Relationship Id="rId23" Type="http://schemas.openxmlformats.org/officeDocument/2006/relationships/oleObject" Target="../embeddings/oleObject11.bin"/><Relationship Id="rId24" Type="http://schemas.openxmlformats.org/officeDocument/2006/relationships/image" Target="../media/image19.emf"/><Relationship Id="rId25" Type="http://schemas.openxmlformats.org/officeDocument/2006/relationships/oleObject" Target="../embeddings/oleObject12.bin"/><Relationship Id="rId26" Type="http://schemas.openxmlformats.org/officeDocument/2006/relationships/image" Target="../media/image20.emf"/><Relationship Id="rId27" Type="http://schemas.openxmlformats.org/officeDocument/2006/relationships/oleObject" Target="../embeddings/oleObject13.bin"/><Relationship Id="rId28" Type="http://schemas.openxmlformats.org/officeDocument/2006/relationships/image" Target="../media/image21.emf"/><Relationship Id="rId29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Relationship Id="rId4" Type="http://schemas.openxmlformats.org/officeDocument/2006/relationships/image" Target="../media/image9.emf"/><Relationship Id="rId5" Type="http://schemas.openxmlformats.org/officeDocument/2006/relationships/oleObject" Target="../embeddings/oleObject2.bin"/><Relationship Id="rId30" Type="http://schemas.openxmlformats.org/officeDocument/2006/relationships/image" Target="../media/image22.emf"/><Relationship Id="rId31" Type="http://schemas.openxmlformats.org/officeDocument/2006/relationships/oleObject" Target="../embeddings/oleObject15.bin"/><Relationship Id="rId32" Type="http://schemas.openxmlformats.org/officeDocument/2006/relationships/image" Target="../media/image23.emf"/><Relationship Id="rId9" Type="http://schemas.openxmlformats.org/officeDocument/2006/relationships/oleObject" Target="../embeddings/oleObject4.bin"/><Relationship Id="rId6" Type="http://schemas.openxmlformats.org/officeDocument/2006/relationships/image" Target="../media/image10.e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11.emf"/><Relationship Id="rId33" Type="http://schemas.openxmlformats.org/officeDocument/2006/relationships/oleObject" Target="../embeddings/oleObject16.bin"/><Relationship Id="rId34" Type="http://schemas.openxmlformats.org/officeDocument/2006/relationships/oleObject" Target="../embeddings/oleObject17.bin"/><Relationship Id="rId35" Type="http://schemas.openxmlformats.org/officeDocument/2006/relationships/oleObject" Target="../embeddings/oleObject18.bin"/><Relationship Id="rId36" Type="http://schemas.openxmlformats.org/officeDocument/2006/relationships/oleObject" Target="../embeddings/oleObject19.bin"/><Relationship Id="rId10" Type="http://schemas.openxmlformats.org/officeDocument/2006/relationships/image" Target="../media/image12.emf"/><Relationship Id="rId11" Type="http://schemas.openxmlformats.org/officeDocument/2006/relationships/oleObject" Target="../embeddings/oleObject5.bin"/><Relationship Id="rId12" Type="http://schemas.openxmlformats.org/officeDocument/2006/relationships/image" Target="../media/image13.emf"/><Relationship Id="rId13" Type="http://schemas.openxmlformats.org/officeDocument/2006/relationships/oleObject" Target="../embeddings/oleObject6.bin"/><Relationship Id="rId14" Type="http://schemas.openxmlformats.org/officeDocument/2006/relationships/image" Target="../media/image14.emf"/><Relationship Id="rId15" Type="http://schemas.openxmlformats.org/officeDocument/2006/relationships/oleObject" Target="../embeddings/oleObject7.bin"/><Relationship Id="rId16" Type="http://schemas.openxmlformats.org/officeDocument/2006/relationships/image" Target="../media/image15.emf"/><Relationship Id="rId17" Type="http://schemas.openxmlformats.org/officeDocument/2006/relationships/oleObject" Target="../embeddings/oleObject8.bin"/><Relationship Id="rId18" Type="http://schemas.openxmlformats.org/officeDocument/2006/relationships/image" Target="../media/image16.emf"/><Relationship Id="rId19" Type="http://schemas.openxmlformats.org/officeDocument/2006/relationships/oleObject" Target="../embeddings/oleObject9.bin"/><Relationship Id="rId37" Type="http://schemas.openxmlformats.org/officeDocument/2006/relationships/image" Target="../media/image24.emf"/><Relationship Id="rId38" Type="http://schemas.openxmlformats.org/officeDocument/2006/relationships/oleObject" Target="../embeddings/oleObject20.bin"/><Relationship Id="rId39" Type="http://schemas.openxmlformats.org/officeDocument/2006/relationships/image" Target="../media/image25.emf"/><Relationship Id="rId40" Type="http://schemas.openxmlformats.org/officeDocument/2006/relationships/oleObject" Target="../embeddings/oleObject21.bin"/><Relationship Id="rId41" Type="http://schemas.openxmlformats.org/officeDocument/2006/relationships/image" Target="../media/image26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4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4" Type="http://schemas.openxmlformats.org/officeDocument/2006/relationships/image" Target="../media/image33.emf"/><Relationship Id="rId5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2" descr="PresentationTitle2010Print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901825"/>
            <a:ext cx="8077200" cy="206057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ea typeface="+mj-ea"/>
              </a:rPr>
              <a:t>SWAP: Effective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ea typeface="+mj-ea"/>
              </a:rPr>
              <a:t>fine-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ea typeface="+mj-ea"/>
              </a:rPr>
              <a:t>g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ea typeface="+mj-ea"/>
              </a:rPr>
              <a:t>rain management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ea typeface="+mj-ea"/>
              </a:rPr>
              <a:t>of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ea typeface="+mj-ea"/>
              </a:rPr>
              <a:t>shared last-level caches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ea typeface="+mj-ea"/>
              </a:rPr>
              <a:t>with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ea typeface="+mj-ea"/>
              </a:rPr>
              <a:t>minimum hardware support </a:t>
            </a:r>
            <a:endParaRPr lang="en-US" dirty="0">
              <a:solidFill>
                <a:schemeClr val="bg1">
                  <a:lumMod val="95000"/>
                </a:schemeClr>
              </a:solidFill>
              <a:ea typeface="+mj-ea"/>
            </a:endParaRPr>
          </a:p>
        </p:txBody>
      </p:sp>
      <p:sp>
        <p:nvSpPr>
          <p:cNvPr id="13316" name="Subtitle 8"/>
          <p:cNvSpPr>
            <a:spLocks noGrp="1"/>
          </p:cNvSpPr>
          <p:nvPr>
            <p:ph type="subTitle" idx="1"/>
          </p:nvPr>
        </p:nvSpPr>
        <p:spPr>
          <a:xfrm>
            <a:off x="381000" y="4038600"/>
            <a:ext cx="8229600" cy="3276600"/>
          </a:xfrm>
        </p:spPr>
        <p:txBody>
          <a:bodyPr anchor="ctr"/>
          <a:lstStyle/>
          <a:p>
            <a:pPr lvl="0">
              <a:defRPr/>
            </a:pPr>
            <a:r>
              <a:rPr lang="en-US" sz="2800" b="0" dirty="0">
                <a:solidFill>
                  <a:prstClr val="white">
                    <a:lumMod val="95000"/>
                  </a:prstClr>
                </a:solidFill>
              </a:rPr>
              <a:t>Xiaodong </a:t>
            </a:r>
            <a:r>
              <a:rPr lang="en-US" sz="2800" b="0" dirty="0" smtClean="0">
                <a:solidFill>
                  <a:prstClr val="white">
                    <a:lumMod val="95000"/>
                  </a:prstClr>
                </a:solidFill>
              </a:rPr>
              <a:t>Wang, </a:t>
            </a:r>
            <a:r>
              <a:rPr lang="en-US" sz="2800" b="0" dirty="0" err="1" smtClean="0">
                <a:solidFill>
                  <a:prstClr val="white">
                    <a:lumMod val="95000"/>
                  </a:prstClr>
                </a:solidFill>
              </a:rPr>
              <a:t>Shuang</a:t>
            </a:r>
            <a:r>
              <a:rPr lang="en-US" sz="2800" b="0" dirty="0" smtClean="0">
                <a:solidFill>
                  <a:prstClr val="white">
                    <a:lumMod val="95000"/>
                  </a:prstClr>
                </a:solidFill>
              </a:rPr>
              <a:t> Chen, Jeff Setter, </a:t>
            </a:r>
            <a:endParaRPr lang="en-US" sz="2800" b="0" dirty="0">
              <a:solidFill>
                <a:prstClr val="white">
                  <a:lumMod val="95000"/>
                </a:prstClr>
              </a:solidFill>
            </a:endParaRPr>
          </a:p>
          <a:p>
            <a:pPr lvl="0">
              <a:defRPr/>
            </a:pPr>
            <a:r>
              <a:rPr lang="en-US" sz="2800" b="0" dirty="0" smtClean="0">
                <a:solidFill>
                  <a:prstClr val="white"/>
                </a:solidFill>
              </a:rPr>
              <a:t>and José </a:t>
            </a:r>
            <a:r>
              <a:rPr lang="en-US" sz="2800" b="0" dirty="0">
                <a:solidFill>
                  <a:prstClr val="white"/>
                </a:solidFill>
              </a:rPr>
              <a:t>F. </a:t>
            </a:r>
            <a:r>
              <a:rPr lang="en-US" sz="2800" b="0" dirty="0" err="1">
                <a:solidFill>
                  <a:prstClr val="white"/>
                </a:solidFill>
              </a:rPr>
              <a:t>Martínez</a:t>
            </a:r>
            <a:endParaRPr lang="en-US" sz="2800" b="0" dirty="0">
              <a:solidFill>
                <a:prstClr val="white"/>
              </a:solidFill>
            </a:endParaRPr>
          </a:p>
          <a:p>
            <a:pPr lvl="0">
              <a:defRPr/>
            </a:pPr>
            <a:endParaRPr lang="en-US" b="0" dirty="0">
              <a:solidFill>
                <a:prstClr val="white">
                  <a:lumMod val="95000"/>
                </a:prstClr>
              </a:solidFill>
            </a:endParaRPr>
          </a:p>
          <a:p>
            <a:pPr lvl="0">
              <a:defRPr/>
            </a:pPr>
            <a:r>
              <a:rPr lang="en-US" sz="2800" b="0" dirty="0">
                <a:solidFill>
                  <a:prstClr val="white">
                    <a:lumMod val="95000"/>
                  </a:prstClr>
                </a:solidFill>
              </a:rPr>
              <a:t>Computer Systems Lab</a:t>
            </a:r>
          </a:p>
          <a:p>
            <a:pPr lvl="0">
              <a:defRPr/>
            </a:pPr>
            <a:r>
              <a:rPr lang="en-US" sz="2800" b="0" dirty="0">
                <a:solidFill>
                  <a:prstClr val="white">
                    <a:lumMod val="95000"/>
                  </a:prstClr>
                </a:solidFill>
              </a:rPr>
              <a:t>Cornell University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 smtClean="0">
              <a:solidFill>
                <a:schemeClr val="bg1">
                  <a:lumMod val="95000"/>
                </a:schemeClr>
              </a:solidFill>
              <a:ea typeface="+mn-ea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619500" y="838200"/>
            <a:ext cx="1905000" cy="1066800"/>
          </a:xfrm>
          <a:prstGeom prst="roundRect">
            <a:avLst>
              <a:gd name="adj" fmla="val 1462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6" descr="csllogoAIbig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350" y="1069975"/>
            <a:ext cx="1511300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schemes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fld id="{487CE9E1-62AB-DE44-9ADA-39A09E418A02}" type="slidenum">
              <a:rPr lang="en-US" smtClean="0"/>
              <a:pPr/>
              <a:t>9</a:t>
            </a:fld>
            <a:r>
              <a:rPr lang="en-US" dirty="0" smtClean="0"/>
              <a:t> of </a:t>
            </a:r>
            <a:r>
              <a:rPr lang="is-IS" dirty="0" smtClean="0"/>
              <a:t>29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4522758"/>
              </p:ext>
            </p:extLst>
          </p:nvPr>
        </p:nvGraphicFramePr>
        <p:xfrm>
          <a:off x="2286000" y="1828800"/>
          <a:ext cx="6172200" cy="3733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43050"/>
                <a:gridCol w="1543050"/>
                <a:gridCol w="1543050"/>
                <a:gridCol w="1543050"/>
              </a:tblGrid>
              <a:tr h="746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46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46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467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46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209545" y="990600"/>
            <a:ext cx="16764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>
                <a:latin typeface="Palatino Linotype"/>
                <a:cs typeface="Palatino Linotype"/>
              </a:rPr>
              <a:t>Way </a:t>
            </a:r>
          </a:p>
          <a:p>
            <a:pPr algn="ctr"/>
            <a:r>
              <a:rPr lang="en-US" sz="2200" dirty="0" smtClean="0">
                <a:latin typeface="Palatino Linotype"/>
                <a:cs typeface="Palatino Linotype"/>
              </a:rPr>
              <a:t>partitioning</a:t>
            </a:r>
            <a:endParaRPr lang="en-US" sz="2200" dirty="0">
              <a:latin typeface="Palatino Linotype"/>
              <a:cs typeface="Palatino Linotyp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42859" y="990600"/>
            <a:ext cx="12146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>
                <a:latin typeface="Palatino Linotype"/>
                <a:cs typeface="Palatino Linotype"/>
              </a:rPr>
              <a:t>Page </a:t>
            </a:r>
          </a:p>
          <a:p>
            <a:pPr algn="ctr"/>
            <a:r>
              <a:rPr lang="en-US" sz="2200" dirty="0" smtClean="0">
                <a:latin typeface="Palatino Linotype"/>
                <a:cs typeface="Palatino Linotype"/>
              </a:rPr>
              <a:t>coloring</a:t>
            </a:r>
            <a:endParaRPr lang="en-US" sz="2200" dirty="0">
              <a:latin typeface="Palatino Linotype"/>
              <a:cs typeface="Palatino Linotype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34000" y="990600"/>
            <a:ext cx="17389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Palatino Linotype"/>
                <a:cs typeface="Palatino Linotype"/>
              </a:rPr>
              <a:t>Probabilistic</a:t>
            </a:r>
          </a:p>
          <a:p>
            <a:r>
              <a:rPr lang="en-US" sz="2200" dirty="0" smtClean="0">
                <a:latin typeface="Palatino Linotype"/>
                <a:cs typeface="Palatino Linotype"/>
              </a:rPr>
              <a:t>partitioning</a:t>
            </a:r>
            <a:endParaRPr lang="en-US" sz="2200" dirty="0">
              <a:latin typeface="Palatino Linotype"/>
              <a:cs typeface="Palatino Linotype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39000" y="1143000"/>
            <a:ext cx="9764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Palatino Linotype"/>
                <a:cs typeface="Palatino Linotype"/>
              </a:rPr>
              <a:t>SWAP</a:t>
            </a:r>
            <a:endParaRPr lang="en-US" sz="2200" dirty="0">
              <a:latin typeface="Palatino Linotype"/>
              <a:cs typeface="Palatino Linotype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000" y="2724090"/>
            <a:ext cx="147270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Palatino Linotype"/>
                <a:cs typeface="Palatino Linotype"/>
              </a:rPr>
              <a:t>Fine-grain</a:t>
            </a:r>
            <a:endParaRPr lang="en-US" sz="2200" dirty="0">
              <a:latin typeface="Palatino Linotype"/>
              <a:cs typeface="Palatino Linotype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200" y="1981200"/>
            <a:ext cx="21807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Palatino Linotype"/>
                <a:cs typeface="Palatino Linotype"/>
              </a:rPr>
              <a:t>Perfect isolation</a:t>
            </a:r>
            <a:endParaRPr lang="en-US" sz="2200" dirty="0">
              <a:latin typeface="Palatino Linotype"/>
              <a:cs typeface="Palatino Linotype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56433" y="3352800"/>
            <a:ext cx="14596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200" dirty="0" smtClean="0">
                <a:latin typeface="Palatino Linotype"/>
                <a:cs typeface="Palatino Linotype"/>
              </a:rPr>
              <a:t>Hardware</a:t>
            </a:r>
          </a:p>
          <a:p>
            <a:pPr algn="r"/>
            <a:r>
              <a:rPr lang="en-US" sz="2200" dirty="0" smtClean="0">
                <a:latin typeface="Palatino Linotype"/>
                <a:cs typeface="Palatino Linotype"/>
              </a:rPr>
              <a:t>overhead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3400" y="4217313"/>
            <a:ext cx="16742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Palatino Linotype"/>
                <a:cs typeface="Palatino Linotype"/>
              </a:rPr>
              <a:t>Real system</a:t>
            </a:r>
            <a:endParaRPr lang="en-US" sz="2200" dirty="0">
              <a:latin typeface="Palatino Linotype"/>
              <a:cs typeface="Palatino Linotype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09600" y="4800600"/>
            <a:ext cx="15968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200" dirty="0" smtClean="0">
                <a:latin typeface="Palatino Linotype"/>
                <a:cs typeface="Palatino Linotype"/>
              </a:rPr>
              <a:t>Repartition </a:t>
            </a:r>
          </a:p>
          <a:p>
            <a:pPr algn="r"/>
            <a:r>
              <a:rPr lang="en-US" sz="2200" dirty="0" smtClean="0">
                <a:latin typeface="Palatino Linotype"/>
                <a:cs typeface="Palatino Linotype"/>
              </a:rPr>
              <a:t>overhead</a:t>
            </a:r>
            <a:endParaRPr lang="en-US" sz="2200" dirty="0">
              <a:latin typeface="Palatino Linotype"/>
              <a:cs typeface="Palatino Linotype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667000" y="19812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  <a:latin typeface="Palatino Linotype"/>
                <a:cs typeface="Palatino Linotype"/>
              </a:rPr>
              <a:t>Yes</a:t>
            </a:r>
            <a:endParaRPr lang="en-US" b="1" dirty="0">
              <a:solidFill>
                <a:srgbClr val="008000"/>
              </a:solidFill>
              <a:latin typeface="Palatino Linotype"/>
              <a:cs typeface="Palatino Linotype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91000" y="19812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  <a:latin typeface="Palatino Linotype"/>
                <a:cs typeface="Palatino Linotype"/>
              </a:rPr>
              <a:t>Yes</a:t>
            </a:r>
            <a:endParaRPr lang="en-US" b="1" dirty="0">
              <a:solidFill>
                <a:srgbClr val="008000"/>
              </a:solidFill>
              <a:latin typeface="Palatino Linotype"/>
              <a:cs typeface="Palatino Linotype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315200" y="19812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  <a:latin typeface="Palatino Linotype"/>
                <a:cs typeface="Palatino Linotype"/>
              </a:rPr>
              <a:t>Yes</a:t>
            </a:r>
            <a:endParaRPr lang="en-US" b="1" dirty="0">
              <a:solidFill>
                <a:srgbClr val="008000"/>
              </a:solidFill>
              <a:latin typeface="Palatino Linotype"/>
              <a:cs typeface="Palatino Linotype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15200" y="3429000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  <a:latin typeface="Palatino Linotype"/>
                <a:cs typeface="Palatino Linotype"/>
              </a:rPr>
              <a:t>Low</a:t>
            </a:r>
            <a:endParaRPr lang="en-US" b="1" dirty="0">
              <a:solidFill>
                <a:srgbClr val="008000"/>
              </a:solidFill>
              <a:latin typeface="Palatino Linotype"/>
              <a:cs typeface="Palatino Linotype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15200" y="27432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  <a:latin typeface="Palatino Linotype"/>
                <a:cs typeface="Palatino Linotype"/>
              </a:rPr>
              <a:t>Yes</a:t>
            </a:r>
            <a:endParaRPr lang="en-US" b="1" dirty="0">
              <a:solidFill>
                <a:srgbClr val="008000"/>
              </a:solidFill>
              <a:latin typeface="Palatino Linotype"/>
              <a:cs typeface="Palatino Linotype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15200" y="4191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  <a:latin typeface="Palatino Linotype"/>
                <a:cs typeface="Palatino Linotype"/>
              </a:rPr>
              <a:t>Yes</a:t>
            </a:r>
            <a:endParaRPr lang="en-US" b="1" dirty="0">
              <a:solidFill>
                <a:srgbClr val="008000"/>
              </a:solidFill>
              <a:latin typeface="Palatino Linotype"/>
              <a:cs typeface="Palatino Linotype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667000" y="4191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  <a:latin typeface="Palatino Linotype"/>
                <a:cs typeface="Palatino Linotype"/>
              </a:rPr>
              <a:t>Yes</a:t>
            </a:r>
            <a:endParaRPr lang="en-US" b="1" dirty="0">
              <a:solidFill>
                <a:srgbClr val="008000"/>
              </a:solidFill>
              <a:latin typeface="Palatino Linotype"/>
              <a:cs typeface="Palatino Linotype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91000" y="4191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  <a:latin typeface="Palatino Linotype"/>
                <a:cs typeface="Palatino Linotype"/>
              </a:rPr>
              <a:t>Yes</a:t>
            </a:r>
            <a:endParaRPr lang="en-US" b="1" dirty="0">
              <a:solidFill>
                <a:srgbClr val="008000"/>
              </a:solidFill>
              <a:latin typeface="Palatino Linotype"/>
              <a:cs typeface="Palatino Linotype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26340" y="1981200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  <a:latin typeface="Palatino Linotype"/>
                <a:cs typeface="Palatino Linotype"/>
              </a:rPr>
              <a:t>Probabilistic</a:t>
            </a:r>
            <a:endParaRPr lang="en-US" sz="1600" b="1" dirty="0">
              <a:solidFill>
                <a:srgbClr val="0000FF"/>
              </a:solidFill>
              <a:latin typeface="Palatino Linotype"/>
              <a:cs typeface="Palatino Linotype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667000" y="3429000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  <a:latin typeface="Palatino Linotype"/>
                <a:cs typeface="Palatino Linotype"/>
              </a:rPr>
              <a:t>Low</a:t>
            </a:r>
            <a:endParaRPr lang="en-US" b="1" dirty="0">
              <a:solidFill>
                <a:srgbClr val="008000"/>
              </a:solidFill>
              <a:latin typeface="Palatino Linotype"/>
              <a:cs typeface="Palatino Linotype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667000" y="495300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  <a:latin typeface="Palatino Linotype"/>
                <a:cs typeface="Palatino Linotype"/>
              </a:rPr>
              <a:t>Low</a:t>
            </a:r>
            <a:endParaRPr lang="en-US" b="1" dirty="0">
              <a:solidFill>
                <a:srgbClr val="008000"/>
              </a:solidFill>
              <a:latin typeface="Palatino Linotype"/>
              <a:cs typeface="Palatino Linotype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15000" y="49530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  <a:latin typeface="Palatino Linotype"/>
                <a:cs typeface="Palatino Linotype"/>
              </a:rPr>
              <a:t>Low</a:t>
            </a:r>
            <a:endParaRPr lang="en-US" b="1" dirty="0">
              <a:solidFill>
                <a:srgbClr val="008000"/>
              </a:solidFill>
              <a:latin typeface="Palatino Linotype"/>
              <a:cs typeface="Palatino Linotype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715000" y="27432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  <a:latin typeface="Palatino Linotype"/>
                <a:cs typeface="Palatino Linotype"/>
              </a:rPr>
              <a:t>Yes</a:t>
            </a:r>
            <a:endParaRPr lang="en-US" b="1" dirty="0">
              <a:solidFill>
                <a:srgbClr val="008000"/>
              </a:solidFill>
              <a:latin typeface="Palatino Linotype"/>
              <a:cs typeface="Palatino Linotype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267200" y="3429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8000"/>
                </a:solidFill>
                <a:latin typeface="Palatino Linotype"/>
                <a:cs typeface="Palatino Linotype"/>
              </a:rPr>
              <a:t>No</a:t>
            </a:r>
            <a:endParaRPr lang="en-US" b="1" dirty="0">
              <a:solidFill>
                <a:srgbClr val="008000"/>
              </a:solidFill>
              <a:latin typeface="Palatino Linotype"/>
              <a:cs typeface="Palatino Linotype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743200" y="27432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Palatino Linotype"/>
                <a:cs typeface="Palatino Linotype"/>
              </a:rPr>
              <a:t>No</a:t>
            </a:r>
            <a:endParaRPr lang="en-US" b="1" dirty="0">
              <a:solidFill>
                <a:srgbClr val="FF0000"/>
              </a:solidFill>
              <a:latin typeface="Palatino Linotype"/>
              <a:cs typeface="Palatino Linotype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267200" y="27432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Palatino Linotype"/>
                <a:cs typeface="Palatino Linotype"/>
              </a:rPr>
              <a:t>No</a:t>
            </a:r>
            <a:endParaRPr lang="en-US" b="1" dirty="0">
              <a:solidFill>
                <a:srgbClr val="FF0000"/>
              </a:solidFill>
              <a:latin typeface="Palatino Linotype"/>
              <a:cs typeface="Palatino Linotype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743200" y="2738735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Palatino Linotype"/>
                <a:cs typeface="Palatino Linotype"/>
              </a:rPr>
              <a:t>No</a:t>
            </a:r>
            <a:endParaRPr lang="en-US" b="1" dirty="0">
              <a:solidFill>
                <a:srgbClr val="FF0000"/>
              </a:solidFill>
              <a:latin typeface="Palatino Linotype"/>
              <a:cs typeface="Palatino Linotype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715000" y="342900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Palatino Linotype"/>
                <a:cs typeface="Palatino Linotype"/>
              </a:rPr>
              <a:t>High</a:t>
            </a:r>
            <a:endParaRPr lang="en-US" b="1" dirty="0">
              <a:solidFill>
                <a:srgbClr val="FF0000"/>
              </a:solidFill>
              <a:latin typeface="Palatino Linotype"/>
              <a:cs typeface="Palatino Linotype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791200" y="419100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Palatino Linotype"/>
                <a:cs typeface="Palatino Linotype"/>
              </a:rPr>
              <a:t>No</a:t>
            </a:r>
            <a:endParaRPr lang="en-US" b="1" dirty="0">
              <a:solidFill>
                <a:srgbClr val="FF0000"/>
              </a:solidFill>
              <a:latin typeface="Palatino Linotype"/>
              <a:cs typeface="Palatino Linotype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191000" y="4953000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Palatino Linotype"/>
                <a:cs typeface="Palatino Linotype"/>
              </a:rPr>
              <a:t>High</a:t>
            </a:r>
            <a:endParaRPr lang="en-US" b="1" dirty="0">
              <a:solidFill>
                <a:srgbClr val="FF0000"/>
              </a:solidFill>
              <a:latin typeface="Palatino Linotype"/>
              <a:cs typeface="Palatino Linotype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086600" y="495300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  <a:latin typeface="Palatino Linotype"/>
                <a:cs typeface="Palatino Linotype"/>
              </a:rPr>
              <a:t>Median</a:t>
            </a:r>
            <a:endParaRPr lang="en-US" b="1" dirty="0">
              <a:solidFill>
                <a:srgbClr val="0000FF"/>
              </a:solidFill>
              <a:latin typeface="Palatino Linotype"/>
              <a:cs typeface="Palatino Linotype"/>
            </a:endParaRPr>
          </a:p>
        </p:txBody>
      </p:sp>
      <p:sp>
        <p:nvSpPr>
          <p:cNvPr id="41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971800" y="6096000"/>
            <a:ext cx="6172200" cy="2286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SWAP</a:t>
            </a:r>
            <a:endParaRPr lang="en-US" dirty="0"/>
          </a:p>
        </p:txBody>
      </p:sp>
      <p:sp>
        <p:nvSpPr>
          <p:cNvPr id="42" name="TextBox 5"/>
          <p:cNvSpPr txBox="1">
            <a:spLocks noChangeArrowheads="1"/>
          </p:cNvSpPr>
          <p:nvPr/>
        </p:nvSpPr>
        <p:spPr bwMode="auto">
          <a:xfrm>
            <a:off x="2895600" y="6381750"/>
            <a:ext cx="62484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0" rIns="4572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200" dirty="0" smtClean="0">
                <a:solidFill>
                  <a:srgbClr val="777777"/>
                </a:solidFill>
                <a:latin typeface="Whitney-Semibold" charset="0"/>
              </a:rPr>
              <a:t>Motivation</a:t>
            </a:r>
            <a:r>
              <a:rPr lang="en-US" sz="1200" dirty="0" smtClean="0">
                <a:solidFill>
                  <a:srgbClr val="FFFFFF"/>
                </a:solidFill>
                <a:latin typeface="Whitney-Semibold" charset="0"/>
              </a:rPr>
              <a:t> </a:t>
            </a:r>
            <a:r>
              <a:rPr lang="en-US" sz="1200" dirty="0" smtClean="0">
                <a:solidFill>
                  <a:srgbClr val="7F7F7F"/>
                </a:solidFill>
                <a:latin typeface="Whitney-Semibold" charset="0"/>
              </a:rPr>
              <a:t>• </a:t>
            </a:r>
            <a:r>
              <a:rPr lang="en-US" sz="1200" dirty="0" smtClean="0">
                <a:solidFill>
                  <a:schemeClr val="bg1"/>
                </a:solidFill>
                <a:latin typeface="Whitney-Semibold" charset="0"/>
              </a:rPr>
              <a:t>Background </a:t>
            </a:r>
            <a:r>
              <a:rPr lang="en-US" sz="1200" dirty="0" smtClean="0">
                <a:solidFill>
                  <a:srgbClr val="7F7F7F"/>
                </a:solidFill>
                <a:latin typeface="Whitney-Semibold" charset="0"/>
              </a:rPr>
              <a:t>• SWAP</a:t>
            </a:r>
            <a:endParaRPr lang="en-US" sz="1200" dirty="0">
              <a:solidFill>
                <a:srgbClr val="7F7F7F"/>
              </a:solidFill>
              <a:latin typeface="Whitney-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11369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SWAP: Set and </a:t>
            </a:r>
            <a:r>
              <a:rPr lang="en-US" dirty="0" err="1" smtClean="0"/>
              <a:t>WAy</a:t>
            </a:r>
            <a:r>
              <a:rPr lang="en-US" dirty="0" smtClean="0"/>
              <a:t>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5105400"/>
          </a:xfrm>
        </p:spPr>
        <p:txBody>
          <a:bodyPr/>
          <a:lstStyle/>
          <a:p>
            <a:r>
              <a:rPr lang="en-US" dirty="0" smtClean="0"/>
              <a:t>Way partitioning vertically divides the cache</a:t>
            </a:r>
          </a:p>
          <a:p>
            <a:pPr lvl="1"/>
            <a:r>
              <a:rPr lang="en-US" dirty="0" smtClean="0"/>
              <a:t>16 cache ways in </a:t>
            </a:r>
            <a:r>
              <a:rPr lang="en-US" dirty="0" err="1" smtClean="0"/>
              <a:t>ThunderX</a:t>
            </a:r>
            <a:r>
              <a:rPr lang="en-US" dirty="0" smtClean="0"/>
              <a:t> for 48 cores</a:t>
            </a:r>
          </a:p>
          <a:p>
            <a:r>
              <a:rPr lang="en-US" dirty="0" smtClean="0"/>
              <a:t>Page coloring horizontally divides the cache</a:t>
            </a:r>
          </a:p>
          <a:p>
            <a:pPr lvl="1"/>
            <a:r>
              <a:rPr lang="en-US" dirty="0" smtClean="0"/>
              <a:t>16 page colors in </a:t>
            </a:r>
            <a:r>
              <a:rPr lang="en-US" dirty="0" err="1" smtClean="0"/>
              <a:t>ThunderX</a:t>
            </a:r>
            <a:r>
              <a:rPr lang="en-US" dirty="0" smtClean="0"/>
              <a:t> for 48 </a:t>
            </a:r>
            <a:r>
              <a:rPr lang="en-US" dirty="0" smtClean="0"/>
              <a:t>cores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 smtClean="0"/>
              <a:t>Combine way partitioning and page coloring</a:t>
            </a:r>
          </a:p>
          <a:p>
            <a:pPr marL="411163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fld id="{487CE9E1-62AB-DE44-9ADA-39A09E418A02}" type="slidenum">
              <a:rPr lang="en-US" smtClean="0"/>
              <a:pPr/>
              <a:t>10</a:t>
            </a:fld>
            <a:r>
              <a:rPr lang="en-US" dirty="0" smtClean="0"/>
              <a:t> of </a:t>
            </a:r>
            <a:r>
              <a:rPr lang="is-IS" dirty="0" smtClean="0"/>
              <a:t>29</a:t>
            </a: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971800" y="6096000"/>
            <a:ext cx="6172200" cy="2286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SWAP</a:t>
            </a:r>
            <a:endParaRPr lang="en-US" dirty="0"/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2895600" y="6381750"/>
            <a:ext cx="62484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0" rIns="4572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Whitney-Semibold" charset="0"/>
              </a:rPr>
              <a:t>Background</a:t>
            </a:r>
            <a:r>
              <a:rPr lang="en-US" sz="1200" dirty="0" smtClean="0">
                <a:solidFill>
                  <a:schemeClr val="bg1"/>
                </a:solidFill>
                <a:latin typeface="Whitney-Semibold" charset="0"/>
              </a:rPr>
              <a:t> </a:t>
            </a:r>
            <a:r>
              <a:rPr lang="en-US" sz="1200" dirty="0" smtClean="0">
                <a:solidFill>
                  <a:srgbClr val="7F7F7F"/>
                </a:solidFill>
                <a:latin typeface="Whitney-Semibold" charset="0"/>
              </a:rPr>
              <a:t>•  </a:t>
            </a:r>
            <a:r>
              <a:rPr lang="en-US" sz="1200" dirty="0" smtClean="0">
                <a:solidFill>
                  <a:schemeClr val="bg1"/>
                </a:solidFill>
                <a:latin typeface="Whitney-Semibold" charset="0"/>
              </a:rPr>
              <a:t>SWAP </a:t>
            </a:r>
            <a:r>
              <a:rPr lang="en-US" sz="1200" dirty="0">
                <a:solidFill>
                  <a:srgbClr val="7F7F7F"/>
                </a:solidFill>
                <a:latin typeface="Whitney-Semibold" charset="0"/>
              </a:rPr>
              <a:t>• </a:t>
            </a:r>
            <a:r>
              <a:rPr lang="en-US" sz="1200" dirty="0" smtClean="0">
                <a:solidFill>
                  <a:srgbClr val="7F7F7F"/>
                </a:solidFill>
                <a:latin typeface="Whitney-Semibold" charset="0"/>
              </a:rPr>
              <a:t> Evaluation</a:t>
            </a:r>
            <a:endParaRPr lang="en-US" sz="1200" dirty="0">
              <a:solidFill>
                <a:srgbClr val="7F7F7F"/>
              </a:solidFill>
              <a:latin typeface="Whitney-Semibold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981200" y="3657600"/>
            <a:ext cx="5029200" cy="2209800"/>
            <a:chOff x="2057400" y="2590800"/>
            <a:chExt cx="5867400" cy="3291840"/>
          </a:xfrm>
        </p:grpSpPr>
        <p:sp>
          <p:nvSpPr>
            <p:cNvPr id="27" name="Rectangle 26"/>
            <p:cNvSpPr/>
            <p:nvPr/>
          </p:nvSpPr>
          <p:spPr>
            <a:xfrm>
              <a:off x="2057400" y="2590800"/>
              <a:ext cx="5852160" cy="3291840"/>
            </a:xfrm>
            <a:prstGeom prst="rect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2057400" y="2999232"/>
              <a:ext cx="5867400" cy="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057400" y="5056632"/>
              <a:ext cx="5867400" cy="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057400" y="3429000"/>
              <a:ext cx="5867400" cy="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057400" y="3822192"/>
              <a:ext cx="5867400" cy="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2057400" y="4645152"/>
              <a:ext cx="5867400" cy="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057400" y="4233672"/>
              <a:ext cx="5867400" cy="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057400" y="5468112"/>
              <a:ext cx="5867400" cy="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788920" y="2590800"/>
              <a:ext cx="0" cy="327660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520440" y="2590800"/>
              <a:ext cx="0" cy="327660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4251960" y="2590800"/>
              <a:ext cx="0" cy="327660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983480" y="2590800"/>
              <a:ext cx="0" cy="327660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5715000" y="2590800"/>
              <a:ext cx="0" cy="327660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6446520" y="2590800"/>
              <a:ext cx="0" cy="327660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7178040" y="2590800"/>
              <a:ext cx="0" cy="327660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ectangle 47"/>
          <p:cNvSpPr/>
          <p:nvPr/>
        </p:nvSpPr>
        <p:spPr>
          <a:xfrm>
            <a:off x="1993180" y="5322018"/>
            <a:ext cx="1207220" cy="5334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1981200" y="3505200"/>
            <a:ext cx="0" cy="2590800"/>
          </a:xfrm>
          <a:prstGeom prst="line">
            <a:avLst/>
          </a:prstGeom>
          <a:ln w="57150" cmpd="sng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236340" y="3513816"/>
            <a:ext cx="0" cy="2590800"/>
          </a:xfrm>
          <a:prstGeom prst="line">
            <a:avLst/>
          </a:prstGeom>
          <a:ln w="57150" cmpd="sng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804840" y="5867400"/>
            <a:ext cx="5867400" cy="0"/>
          </a:xfrm>
          <a:prstGeom prst="line">
            <a:avLst/>
          </a:prstGeom>
          <a:ln w="57150" cmpd="sng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752600" y="5310036"/>
            <a:ext cx="5867400" cy="0"/>
          </a:xfrm>
          <a:prstGeom prst="line">
            <a:avLst/>
          </a:prstGeom>
          <a:ln w="57150" cmpd="sng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09989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SWAP: Set and </a:t>
            </a:r>
            <a:r>
              <a:rPr lang="en-US" dirty="0" err="1" smtClean="0"/>
              <a:t>WAy</a:t>
            </a:r>
            <a:r>
              <a:rPr lang="en-US" dirty="0" smtClean="0"/>
              <a:t>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2057400"/>
          </a:xfrm>
        </p:spPr>
        <p:txBody>
          <a:bodyPr/>
          <a:lstStyle/>
          <a:p>
            <a:r>
              <a:rPr lang="en-US" dirty="0" smtClean="0"/>
              <a:t>Combine way partitioning and page coloring</a:t>
            </a:r>
          </a:p>
          <a:p>
            <a:pPr lvl="1"/>
            <a:r>
              <a:rPr lang="en-US" sz="2400" dirty="0" smtClean="0"/>
              <a:t>Divide the cache in a 2-dimensional manner</a:t>
            </a:r>
          </a:p>
          <a:p>
            <a:pPr lvl="1"/>
            <a:r>
              <a:rPr lang="en-US" sz="2400" dirty="0" smtClean="0"/>
              <a:t>Maximum 256 partitions w/ 16 cache ways and 16 page colors, fine-grained enough for 48 cores</a:t>
            </a:r>
          </a:p>
          <a:p>
            <a:pPr marL="411163" lvl="1" indent="0">
              <a:buNone/>
            </a:pPr>
            <a:endParaRPr lang="en-US" sz="2400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fld id="{487CE9E1-62AB-DE44-9ADA-39A09E418A02}" type="slidenum">
              <a:rPr lang="en-US" smtClean="0"/>
              <a:pPr/>
              <a:t>11</a:t>
            </a:fld>
            <a:r>
              <a:rPr lang="en-US" dirty="0" smtClean="0"/>
              <a:t> of 29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676400" y="2590800"/>
            <a:ext cx="2194560" cy="329184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863340" y="2590800"/>
            <a:ext cx="2194560" cy="164592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870960" y="4229100"/>
            <a:ext cx="1463040" cy="1645920"/>
          </a:xfrm>
          <a:prstGeom prst="rect">
            <a:avLst/>
          </a:prstGeom>
          <a:solidFill>
            <a:srgbClr val="1CD0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323840" y="4234180"/>
            <a:ext cx="2194560" cy="82296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331460" y="5054600"/>
            <a:ext cx="1463040" cy="82296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794500" y="5461000"/>
            <a:ext cx="731520" cy="41148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794500" y="5054600"/>
            <a:ext cx="731520" cy="411480"/>
          </a:xfrm>
          <a:prstGeom prst="rect">
            <a:avLst/>
          </a:prstGeom>
          <a:solidFill>
            <a:srgbClr val="6600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057900" y="2603500"/>
            <a:ext cx="1463040" cy="822960"/>
          </a:xfrm>
          <a:prstGeom prst="rect">
            <a:avLst/>
          </a:prstGeom>
          <a:solidFill>
            <a:srgbClr val="FE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057900" y="3416300"/>
            <a:ext cx="1463040" cy="82296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1676400" y="2590800"/>
            <a:ext cx="5867400" cy="3291840"/>
            <a:chOff x="2057400" y="2590800"/>
            <a:chExt cx="5867400" cy="3291840"/>
          </a:xfrm>
        </p:grpSpPr>
        <p:sp>
          <p:nvSpPr>
            <p:cNvPr id="7" name="Rectangle 6"/>
            <p:cNvSpPr/>
            <p:nvPr/>
          </p:nvSpPr>
          <p:spPr>
            <a:xfrm>
              <a:off x="2057400" y="2590800"/>
              <a:ext cx="5852160" cy="329184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2057400" y="2999232"/>
              <a:ext cx="5867400" cy="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057400" y="5056632"/>
              <a:ext cx="5867400" cy="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057400" y="3429000"/>
              <a:ext cx="5867400" cy="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2057400" y="3822192"/>
              <a:ext cx="5867400" cy="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057400" y="4645152"/>
              <a:ext cx="5867400" cy="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2057400" y="4233672"/>
              <a:ext cx="5867400" cy="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057400" y="5468112"/>
              <a:ext cx="5867400" cy="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788920" y="2590800"/>
              <a:ext cx="0" cy="327660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520440" y="2590800"/>
              <a:ext cx="0" cy="327660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251960" y="2590800"/>
              <a:ext cx="0" cy="327660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983480" y="2590800"/>
              <a:ext cx="0" cy="327660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715000" y="2590800"/>
              <a:ext cx="0" cy="327660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446520" y="2590800"/>
              <a:ext cx="0" cy="327660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7178040" y="2590800"/>
              <a:ext cx="0" cy="327660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971800" y="6096000"/>
            <a:ext cx="6172200" cy="2286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SWAP</a:t>
            </a:r>
            <a:endParaRPr lang="en-US" dirty="0"/>
          </a:p>
        </p:txBody>
      </p:sp>
      <p:sp>
        <p:nvSpPr>
          <p:cNvPr id="38" name="TextBox 5"/>
          <p:cNvSpPr txBox="1">
            <a:spLocks noChangeArrowheads="1"/>
          </p:cNvSpPr>
          <p:nvPr/>
        </p:nvSpPr>
        <p:spPr bwMode="auto">
          <a:xfrm>
            <a:off x="2895600" y="6381750"/>
            <a:ext cx="62484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0" rIns="4572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Whitney-Semibold" charset="0"/>
              </a:rPr>
              <a:t>Background</a:t>
            </a:r>
            <a:r>
              <a:rPr lang="en-US" sz="1200" dirty="0" smtClean="0">
                <a:solidFill>
                  <a:schemeClr val="bg1"/>
                </a:solidFill>
                <a:latin typeface="Whitney-Semibold" charset="0"/>
              </a:rPr>
              <a:t> </a:t>
            </a:r>
            <a:r>
              <a:rPr lang="en-US" sz="1200" dirty="0" smtClean="0">
                <a:solidFill>
                  <a:srgbClr val="7F7F7F"/>
                </a:solidFill>
                <a:latin typeface="Whitney-Semibold" charset="0"/>
              </a:rPr>
              <a:t>•  </a:t>
            </a:r>
            <a:r>
              <a:rPr lang="en-US" sz="1200" dirty="0" smtClean="0">
                <a:solidFill>
                  <a:schemeClr val="bg1"/>
                </a:solidFill>
                <a:latin typeface="Whitney-Semibold" charset="0"/>
              </a:rPr>
              <a:t>SWAP </a:t>
            </a:r>
            <a:r>
              <a:rPr lang="en-US" sz="1200" dirty="0">
                <a:solidFill>
                  <a:srgbClr val="7F7F7F"/>
                </a:solidFill>
                <a:latin typeface="Whitney-Semibold" charset="0"/>
              </a:rPr>
              <a:t>• </a:t>
            </a:r>
            <a:r>
              <a:rPr lang="en-US" sz="1200" dirty="0" smtClean="0">
                <a:solidFill>
                  <a:srgbClr val="7F7F7F"/>
                </a:solidFill>
                <a:latin typeface="Whitney-Semibold" charset="0"/>
              </a:rPr>
              <a:t> Evaluation</a:t>
            </a:r>
            <a:endParaRPr lang="en-US" sz="1200" dirty="0">
              <a:solidFill>
                <a:srgbClr val="7F7F7F"/>
              </a:solidFill>
              <a:latin typeface="Whitney-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48934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6" grpId="0" animBg="1"/>
      <p:bldP spid="27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SWAP: Set and </a:t>
            </a:r>
            <a:r>
              <a:rPr lang="en-US" dirty="0" err="1" smtClean="0"/>
              <a:t>WAy</a:t>
            </a:r>
            <a:r>
              <a:rPr lang="en-US" dirty="0" smtClean="0"/>
              <a:t>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4953000"/>
          </a:xfrm>
        </p:spPr>
        <p:txBody>
          <a:bodyPr/>
          <a:lstStyle/>
          <a:p>
            <a:r>
              <a:rPr lang="en-US" dirty="0" smtClean="0"/>
              <a:t>Contribution</a:t>
            </a:r>
          </a:p>
          <a:p>
            <a:pPr lvl="1"/>
            <a:r>
              <a:rPr lang="en-US" dirty="0" smtClean="0"/>
              <a:t>Combine way partitioning and page coloring that enables fine-grain cache partition in real systems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Challenges</a:t>
            </a:r>
          </a:p>
          <a:p>
            <a:pPr lvl="1"/>
            <a:r>
              <a:rPr lang="en-US" dirty="0" smtClean="0"/>
              <a:t>What’s the shape of the partition?</a:t>
            </a:r>
          </a:p>
          <a:p>
            <a:pPr lvl="1"/>
            <a:r>
              <a:rPr lang="en-US" dirty="0" smtClean="0"/>
              <a:t>How </a:t>
            </a:r>
            <a:r>
              <a:rPr lang="en-US" dirty="0" smtClean="0"/>
              <a:t>are partitions placed with each other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How </a:t>
            </a:r>
            <a:r>
              <a:rPr lang="en-US" dirty="0" smtClean="0"/>
              <a:t>to minimize </a:t>
            </a:r>
            <a:r>
              <a:rPr lang="en-US" dirty="0" smtClean="0"/>
              <a:t>repartition </a:t>
            </a:r>
            <a:r>
              <a:rPr lang="en-US" dirty="0" smtClean="0"/>
              <a:t>overhead?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fld id="{487CE9E1-62AB-DE44-9ADA-39A09E418A02}" type="slidenum">
              <a:rPr lang="en-US" smtClean="0"/>
              <a:pPr/>
              <a:t>12</a:t>
            </a:fld>
            <a:r>
              <a:rPr lang="en-US" dirty="0" smtClean="0"/>
              <a:t> of </a:t>
            </a:r>
            <a:r>
              <a:rPr lang="is-IS" dirty="0" smtClean="0"/>
              <a:t>29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971800" y="6096000"/>
            <a:ext cx="6172200" cy="2286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SWAP</a:t>
            </a:r>
            <a:endParaRPr lang="en-US" dirty="0"/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2895600" y="6381750"/>
            <a:ext cx="62484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0" rIns="4572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Whitney-Semibold" charset="0"/>
              </a:rPr>
              <a:t>Background</a:t>
            </a:r>
            <a:r>
              <a:rPr lang="en-US" sz="1200" dirty="0" smtClean="0">
                <a:solidFill>
                  <a:schemeClr val="bg1"/>
                </a:solidFill>
                <a:latin typeface="Whitney-Semibold" charset="0"/>
              </a:rPr>
              <a:t> </a:t>
            </a:r>
            <a:r>
              <a:rPr lang="en-US" sz="1200" dirty="0" smtClean="0">
                <a:solidFill>
                  <a:srgbClr val="7F7F7F"/>
                </a:solidFill>
                <a:latin typeface="Whitney-Semibold" charset="0"/>
              </a:rPr>
              <a:t>•  </a:t>
            </a:r>
            <a:r>
              <a:rPr lang="en-US" sz="1200" dirty="0" smtClean="0">
                <a:solidFill>
                  <a:schemeClr val="bg1"/>
                </a:solidFill>
                <a:latin typeface="Whitney-Semibold" charset="0"/>
              </a:rPr>
              <a:t>SWAP </a:t>
            </a:r>
            <a:r>
              <a:rPr lang="en-US" sz="1200" dirty="0">
                <a:solidFill>
                  <a:srgbClr val="7F7F7F"/>
                </a:solidFill>
                <a:latin typeface="Whitney-Semibold" charset="0"/>
              </a:rPr>
              <a:t>• </a:t>
            </a:r>
            <a:r>
              <a:rPr lang="en-US" sz="1200" dirty="0" smtClean="0">
                <a:solidFill>
                  <a:srgbClr val="7F7F7F"/>
                </a:solidFill>
                <a:latin typeface="Whitney-Semibold" charset="0"/>
              </a:rPr>
              <a:t> Evaluation</a:t>
            </a:r>
            <a:endParaRPr lang="en-US" sz="1200" dirty="0">
              <a:solidFill>
                <a:srgbClr val="7F7F7F"/>
              </a:solidFill>
              <a:latin typeface="Whitney-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45021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SWAP: Set and </a:t>
            </a:r>
            <a:r>
              <a:rPr lang="en-US" dirty="0" err="1" smtClean="0"/>
              <a:t>WAy</a:t>
            </a:r>
            <a:r>
              <a:rPr lang="en-US" dirty="0" smtClean="0"/>
              <a:t>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1752600"/>
          </a:xfrm>
        </p:spPr>
        <p:txBody>
          <a:bodyPr/>
          <a:lstStyle/>
          <a:p>
            <a:r>
              <a:rPr lang="en-US" dirty="0" smtClean="0"/>
              <a:t>Partition shape</a:t>
            </a:r>
          </a:p>
          <a:p>
            <a:pPr lvl="1"/>
            <a:r>
              <a:rPr lang="en-US" dirty="0" smtClean="0"/>
              <a:t>Given the partition size, how many cache ways and pages colors should the partition have?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fld id="{487CE9E1-62AB-DE44-9ADA-39A09E418A02}" type="slidenum">
              <a:rPr lang="en-US" smtClean="0"/>
              <a:pPr/>
              <a:t>13</a:t>
            </a:fld>
            <a:r>
              <a:rPr lang="en-US" dirty="0" smtClean="0"/>
              <a:t> of </a:t>
            </a:r>
            <a:r>
              <a:rPr lang="is-IS" dirty="0" smtClean="0"/>
              <a:t>29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828800" y="2438400"/>
            <a:ext cx="5867400" cy="3291840"/>
            <a:chOff x="2057400" y="2590800"/>
            <a:chExt cx="5867400" cy="3291840"/>
          </a:xfrm>
        </p:grpSpPr>
        <p:sp>
          <p:nvSpPr>
            <p:cNvPr id="19" name="Rectangle 18"/>
            <p:cNvSpPr/>
            <p:nvPr/>
          </p:nvSpPr>
          <p:spPr>
            <a:xfrm>
              <a:off x="2057400" y="2590800"/>
              <a:ext cx="5852160" cy="3291840"/>
            </a:xfrm>
            <a:prstGeom prst="rect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057400" y="2999232"/>
              <a:ext cx="5867400" cy="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057400" y="5056632"/>
              <a:ext cx="5867400" cy="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057400" y="3429000"/>
              <a:ext cx="5867400" cy="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057400" y="3822192"/>
              <a:ext cx="5867400" cy="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2057400" y="4645152"/>
              <a:ext cx="5867400" cy="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057400" y="4233672"/>
              <a:ext cx="5867400" cy="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057400" y="5468112"/>
              <a:ext cx="5867400" cy="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788920" y="2590800"/>
              <a:ext cx="0" cy="327660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520440" y="2590800"/>
              <a:ext cx="0" cy="327660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251960" y="2590800"/>
              <a:ext cx="0" cy="327660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983480" y="2590800"/>
              <a:ext cx="0" cy="327660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715000" y="2590800"/>
              <a:ext cx="0" cy="327660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446520" y="2590800"/>
              <a:ext cx="0" cy="327660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7178040" y="2590800"/>
              <a:ext cx="0" cy="327660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/>
          <p:cNvSpPr/>
          <p:nvPr/>
        </p:nvSpPr>
        <p:spPr>
          <a:xfrm>
            <a:off x="1829520" y="4892040"/>
            <a:ext cx="2194560" cy="82296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1816820" y="4900764"/>
            <a:ext cx="5867400" cy="0"/>
          </a:xfrm>
          <a:prstGeom prst="line">
            <a:avLst/>
          </a:prstGeom>
          <a:ln w="57150" cmpd="sng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804840" y="5715000"/>
            <a:ext cx="5867400" cy="0"/>
          </a:xfrm>
          <a:prstGeom prst="line">
            <a:avLst/>
          </a:prstGeom>
          <a:ln w="57150" cmpd="sng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828800" y="2438400"/>
            <a:ext cx="0" cy="3352800"/>
          </a:xfrm>
          <a:prstGeom prst="line">
            <a:avLst/>
          </a:prstGeom>
          <a:ln w="57150" cmpd="sng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026620" y="2438400"/>
            <a:ext cx="0" cy="3352800"/>
          </a:xfrm>
          <a:prstGeom prst="line">
            <a:avLst/>
          </a:prstGeom>
          <a:ln w="57150" cmpd="sng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971800" y="6096000"/>
            <a:ext cx="6172200" cy="2286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SWAP</a:t>
            </a:r>
            <a:endParaRPr lang="en-US" dirty="0"/>
          </a:p>
        </p:txBody>
      </p:sp>
      <p:sp>
        <p:nvSpPr>
          <p:cNvPr id="55" name="TextBox 5"/>
          <p:cNvSpPr txBox="1">
            <a:spLocks noChangeArrowheads="1"/>
          </p:cNvSpPr>
          <p:nvPr/>
        </p:nvSpPr>
        <p:spPr bwMode="auto">
          <a:xfrm>
            <a:off x="2895600" y="6381750"/>
            <a:ext cx="62484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0" rIns="4572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Whitney-Semibold" charset="0"/>
              </a:rPr>
              <a:t>Background</a:t>
            </a:r>
            <a:r>
              <a:rPr lang="en-US" sz="1200" dirty="0" smtClean="0">
                <a:solidFill>
                  <a:schemeClr val="bg1"/>
                </a:solidFill>
                <a:latin typeface="Whitney-Semibold" charset="0"/>
              </a:rPr>
              <a:t> </a:t>
            </a:r>
            <a:r>
              <a:rPr lang="en-US" sz="1200" dirty="0" smtClean="0">
                <a:solidFill>
                  <a:srgbClr val="7F7F7F"/>
                </a:solidFill>
                <a:latin typeface="Whitney-Semibold" charset="0"/>
              </a:rPr>
              <a:t>•  </a:t>
            </a:r>
            <a:r>
              <a:rPr lang="en-US" sz="1200" dirty="0" smtClean="0">
                <a:solidFill>
                  <a:schemeClr val="bg1"/>
                </a:solidFill>
                <a:latin typeface="Whitney-Semibold" charset="0"/>
              </a:rPr>
              <a:t>SWAP </a:t>
            </a:r>
            <a:r>
              <a:rPr lang="en-US" sz="1200" dirty="0">
                <a:solidFill>
                  <a:srgbClr val="7F7F7F"/>
                </a:solidFill>
                <a:latin typeface="Whitney-Semibold" charset="0"/>
              </a:rPr>
              <a:t>• </a:t>
            </a:r>
            <a:r>
              <a:rPr lang="en-US" sz="1200" dirty="0" smtClean="0">
                <a:solidFill>
                  <a:srgbClr val="7F7F7F"/>
                </a:solidFill>
                <a:latin typeface="Whitney-Semibold" charset="0"/>
              </a:rPr>
              <a:t> Evaluation</a:t>
            </a:r>
            <a:endParaRPr lang="en-US" sz="1200" dirty="0">
              <a:solidFill>
                <a:srgbClr val="7F7F7F"/>
              </a:solidFill>
              <a:latin typeface="Whitney-Semibold" charset="0"/>
            </a:endParaRPr>
          </a:p>
        </p:txBody>
      </p:sp>
      <p:graphicFrame>
        <p:nvGraphicFramePr>
          <p:cNvPr id="56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8308655"/>
              </p:ext>
            </p:extLst>
          </p:nvPr>
        </p:nvGraphicFramePr>
        <p:xfrm>
          <a:off x="2209800" y="3429000"/>
          <a:ext cx="6172200" cy="1493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43050"/>
                <a:gridCol w="1543050"/>
                <a:gridCol w="1543050"/>
                <a:gridCol w="1543050"/>
              </a:tblGrid>
              <a:tr h="746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7467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3625656" y="2819400"/>
            <a:ext cx="2975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Palatino Linotype"/>
                <a:cs typeface="Palatino Linotype"/>
              </a:rPr>
              <a:t>Partition size = 18</a:t>
            </a:r>
            <a:endParaRPr lang="en-US" sz="2800" dirty="0">
              <a:latin typeface="Palatino Linotype"/>
              <a:cs typeface="Palatino Linotype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56188" y="3581400"/>
            <a:ext cx="16774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200" dirty="0" smtClean="0">
                <a:latin typeface="Palatino Linotype"/>
                <a:cs typeface="Palatino Linotype"/>
              </a:rPr>
              <a:t># cache way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50418" y="4217313"/>
            <a:ext cx="16903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latin typeface="Palatino Linotype"/>
                <a:cs typeface="Palatino Linotype"/>
              </a:rPr>
              <a:t># page color</a:t>
            </a:r>
            <a:endParaRPr lang="en-US" sz="2200" dirty="0">
              <a:latin typeface="Palatino Linotype"/>
              <a:cs typeface="Palatino Linotype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819400" y="35814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2819400" y="43434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6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4343400" y="35814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5867400" y="35814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6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7391400" y="35814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9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4343400" y="43434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9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5867400" y="43434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7391400" y="43434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04897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/>
          <p:cNvSpPr/>
          <p:nvPr/>
        </p:nvSpPr>
        <p:spPr>
          <a:xfrm>
            <a:off x="1841500" y="3276600"/>
            <a:ext cx="2197100" cy="82296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1841500" y="4076700"/>
            <a:ext cx="2194560" cy="82296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4752340" y="4076700"/>
            <a:ext cx="2926080" cy="1645920"/>
          </a:xfrm>
          <a:prstGeom prst="rect">
            <a:avLst/>
          </a:prstGeom>
          <a:solidFill>
            <a:srgbClr val="6600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1841500" y="4889500"/>
            <a:ext cx="4389120" cy="82296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841500" y="2451100"/>
            <a:ext cx="3644900" cy="822960"/>
          </a:xfrm>
          <a:prstGeom prst="rect">
            <a:avLst/>
          </a:prstGeom>
          <a:solidFill>
            <a:srgbClr val="18B7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5473700" y="2451100"/>
            <a:ext cx="2194560" cy="1645920"/>
          </a:xfrm>
          <a:prstGeom prst="rect">
            <a:avLst/>
          </a:prstGeom>
          <a:solidFill>
            <a:srgbClr val="3366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SWAP: Set and </a:t>
            </a:r>
            <a:r>
              <a:rPr lang="en-US" dirty="0" err="1" smtClean="0"/>
              <a:t>WAy</a:t>
            </a:r>
            <a:r>
              <a:rPr lang="en-US" dirty="0" smtClean="0"/>
              <a:t>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2743200"/>
          </a:xfrm>
        </p:spPr>
        <p:txBody>
          <a:bodyPr/>
          <a:lstStyle/>
          <a:p>
            <a:r>
              <a:rPr lang="en-US" dirty="0" smtClean="0"/>
              <a:t>Partition </a:t>
            </a:r>
            <a:r>
              <a:rPr lang="en-US" altLang="zh-CN" dirty="0" smtClean="0"/>
              <a:t>Placement</a:t>
            </a:r>
            <a:endParaRPr lang="en-US" dirty="0" smtClean="0"/>
          </a:p>
          <a:p>
            <a:pPr lvl="1"/>
            <a:r>
              <a:rPr lang="en-US" dirty="0" smtClean="0"/>
              <a:t>Partitions do not overlap (interference-free)</a:t>
            </a:r>
          </a:p>
          <a:p>
            <a:pPr lvl="1"/>
            <a:r>
              <a:rPr lang="en-US" dirty="0" smtClean="0"/>
              <a:t>No cache space is wasted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fld id="{487CE9E1-62AB-DE44-9ADA-39A09E418A02}" type="slidenum">
              <a:rPr lang="en-US" smtClean="0"/>
              <a:pPr/>
              <a:t>14</a:t>
            </a:fld>
            <a:r>
              <a:rPr lang="en-US" dirty="0" smtClean="0"/>
              <a:t> of </a:t>
            </a:r>
            <a:r>
              <a:rPr lang="is-IS" dirty="0" smtClean="0"/>
              <a:t>29</a:t>
            </a:r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5486400" y="2451100"/>
            <a:ext cx="731520" cy="838200"/>
          </a:xfrm>
          <a:prstGeom prst="rect">
            <a:avLst/>
          </a:prstGeom>
          <a:pattFill prst="wdDnDiag">
            <a:fgClr>
              <a:prstClr val="black"/>
            </a:fgClr>
            <a:bgClr>
              <a:srgbClr val="19C9F4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4738356" y="4889500"/>
            <a:ext cx="1493520" cy="838200"/>
          </a:xfrm>
          <a:prstGeom prst="rect">
            <a:avLst/>
          </a:prstGeom>
          <a:pattFill prst="wdDnDiag">
            <a:fgClr>
              <a:schemeClr val="tx1"/>
            </a:fgClr>
            <a:bgClr>
              <a:srgbClr val="ED0093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1828800" y="2438400"/>
            <a:ext cx="5867400" cy="3291840"/>
            <a:chOff x="2057400" y="2590800"/>
            <a:chExt cx="5867400" cy="3291840"/>
          </a:xfrm>
        </p:grpSpPr>
        <p:sp>
          <p:nvSpPr>
            <p:cNvPr id="43" name="Rectangle 42"/>
            <p:cNvSpPr/>
            <p:nvPr/>
          </p:nvSpPr>
          <p:spPr>
            <a:xfrm>
              <a:off x="2057400" y="2590800"/>
              <a:ext cx="5852160" cy="329184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cxnSp>
          <p:nvCxnSpPr>
            <p:cNvPr id="44" name="Straight Connector 43"/>
            <p:cNvCxnSpPr/>
            <p:nvPr/>
          </p:nvCxnSpPr>
          <p:spPr>
            <a:xfrm>
              <a:off x="2057400" y="2999232"/>
              <a:ext cx="5867400" cy="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2057400" y="5056632"/>
              <a:ext cx="5867400" cy="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057400" y="3429000"/>
              <a:ext cx="5867400" cy="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2057400" y="3822192"/>
              <a:ext cx="5867400" cy="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2057400" y="4645152"/>
              <a:ext cx="5867400" cy="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2057400" y="4233672"/>
              <a:ext cx="5867400" cy="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2057400" y="5468112"/>
              <a:ext cx="5867400" cy="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2788920" y="2590800"/>
              <a:ext cx="0" cy="327660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3520440" y="2590800"/>
              <a:ext cx="0" cy="327660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4251960" y="2590800"/>
              <a:ext cx="0" cy="327660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4983480" y="2590800"/>
              <a:ext cx="0" cy="327660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5715000" y="2590800"/>
              <a:ext cx="0" cy="327660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6446520" y="2590800"/>
              <a:ext cx="0" cy="327660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7178040" y="2590800"/>
              <a:ext cx="0" cy="327660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971800" y="6096000"/>
            <a:ext cx="6172200" cy="2286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SWAP</a:t>
            </a:r>
            <a:endParaRPr lang="en-US" dirty="0"/>
          </a:p>
        </p:txBody>
      </p:sp>
      <p:sp>
        <p:nvSpPr>
          <p:cNvPr id="31" name="TextBox 5"/>
          <p:cNvSpPr txBox="1">
            <a:spLocks noChangeArrowheads="1"/>
          </p:cNvSpPr>
          <p:nvPr/>
        </p:nvSpPr>
        <p:spPr bwMode="auto">
          <a:xfrm>
            <a:off x="2895600" y="6381750"/>
            <a:ext cx="62484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0" rIns="4572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Whitney-Semibold" charset="0"/>
              </a:rPr>
              <a:t>Background</a:t>
            </a:r>
            <a:r>
              <a:rPr lang="en-US" sz="1200" dirty="0" smtClean="0">
                <a:solidFill>
                  <a:schemeClr val="bg1"/>
                </a:solidFill>
                <a:latin typeface="Whitney-Semibold" charset="0"/>
              </a:rPr>
              <a:t> </a:t>
            </a:r>
            <a:r>
              <a:rPr lang="en-US" sz="1200" dirty="0" smtClean="0">
                <a:solidFill>
                  <a:srgbClr val="7F7F7F"/>
                </a:solidFill>
                <a:latin typeface="Whitney-Semibold" charset="0"/>
              </a:rPr>
              <a:t>•  </a:t>
            </a:r>
            <a:r>
              <a:rPr lang="en-US" sz="1200" dirty="0" smtClean="0">
                <a:solidFill>
                  <a:schemeClr val="bg1"/>
                </a:solidFill>
                <a:latin typeface="Whitney-Semibold" charset="0"/>
              </a:rPr>
              <a:t>SWAP </a:t>
            </a:r>
            <a:r>
              <a:rPr lang="en-US" sz="1200" dirty="0">
                <a:solidFill>
                  <a:srgbClr val="7F7F7F"/>
                </a:solidFill>
                <a:latin typeface="Whitney-Semibold" charset="0"/>
              </a:rPr>
              <a:t>• </a:t>
            </a:r>
            <a:r>
              <a:rPr lang="en-US" sz="1200" dirty="0" smtClean="0">
                <a:solidFill>
                  <a:srgbClr val="7F7F7F"/>
                </a:solidFill>
                <a:latin typeface="Whitney-Semibold" charset="0"/>
              </a:rPr>
              <a:t> Evaluation</a:t>
            </a:r>
            <a:endParaRPr lang="en-US" sz="1200" dirty="0">
              <a:solidFill>
                <a:srgbClr val="7F7F7F"/>
              </a:solidFill>
              <a:latin typeface="Whitney-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58351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SWAP: Set and </a:t>
            </a:r>
            <a:r>
              <a:rPr lang="en-US" dirty="0" err="1" smtClean="0"/>
              <a:t>WAy</a:t>
            </a:r>
            <a:r>
              <a:rPr lang="en-US" dirty="0" smtClean="0"/>
              <a:t>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1752600"/>
          </a:xfrm>
        </p:spPr>
        <p:txBody>
          <a:bodyPr/>
          <a:lstStyle/>
          <a:p>
            <a:r>
              <a:rPr lang="en-US" dirty="0" smtClean="0"/>
              <a:t>Partition </a:t>
            </a:r>
            <a:r>
              <a:rPr lang="en-US" dirty="0" smtClean="0"/>
              <a:t>shape</a:t>
            </a:r>
          </a:p>
          <a:p>
            <a:pPr lvl="1"/>
            <a:r>
              <a:rPr lang="en-US" dirty="0" smtClean="0"/>
              <a:t>Partitions cannot simply expand to occupy unused area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fld id="{487CE9E1-62AB-DE44-9ADA-39A09E418A02}" type="slidenum">
              <a:rPr lang="en-US" smtClean="0"/>
              <a:pPr/>
              <a:t>15</a:t>
            </a:fld>
            <a:r>
              <a:rPr lang="en-US" dirty="0" smtClean="0"/>
              <a:t> of </a:t>
            </a:r>
            <a:r>
              <a:rPr lang="is-IS" dirty="0" smtClean="0"/>
              <a:t>29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828800" y="2438400"/>
            <a:ext cx="5867400" cy="3291840"/>
            <a:chOff x="2057400" y="2590800"/>
            <a:chExt cx="5867400" cy="3291840"/>
          </a:xfrm>
        </p:grpSpPr>
        <p:sp>
          <p:nvSpPr>
            <p:cNvPr id="19" name="Rectangle 18"/>
            <p:cNvSpPr/>
            <p:nvPr/>
          </p:nvSpPr>
          <p:spPr>
            <a:xfrm>
              <a:off x="2057400" y="2590800"/>
              <a:ext cx="5852160" cy="3291840"/>
            </a:xfrm>
            <a:prstGeom prst="rect">
              <a:avLst/>
            </a:prstGeom>
            <a:solidFill>
              <a:srgbClr val="FFFFFF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057400" y="2999232"/>
              <a:ext cx="5867400" cy="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057400" y="5056632"/>
              <a:ext cx="5867400" cy="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057400" y="3429000"/>
              <a:ext cx="5867400" cy="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057400" y="3822192"/>
              <a:ext cx="5867400" cy="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2057400" y="4645152"/>
              <a:ext cx="5867400" cy="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057400" y="4233672"/>
              <a:ext cx="5867400" cy="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057400" y="5468112"/>
              <a:ext cx="5867400" cy="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788920" y="2590800"/>
              <a:ext cx="0" cy="327660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520440" y="2590800"/>
              <a:ext cx="0" cy="327660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251960" y="2590800"/>
              <a:ext cx="0" cy="327660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983480" y="2590800"/>
              <a:ext cx="0" cy="327660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715000" y="2590800"/>
              <a:ext cx="0" cy="327660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446520" y="2590800"/>
              <a:ext cx="0" cy="327660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7178040" y="2590800"/>
              <a:ext cx="0" cy="327660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/>
          <p:cNvSpPr/>
          <p:nvPr/>
        </p:nvSpPr>
        <p:spPr>
          <a:xfrm>
            <a:off x="1829520" y="4892040"/>
            <a:ext cx="2194560" cy="82296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236420" y="2450382"/>
            <a:ext cx="1429724" cy="82296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840780" y="2450382"/>
            <a:ext cx="2194560" cy="82296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>
            <a:off x="1828800" y="3276600"/>
            <a:ext cx="5867400" cy="0"/>
          </a:xfrm>
          <a:prstGeom prst="line">
            <a:avLst/>
          </a:prstGeom>
          <a:ln w="57150" cmpd="sng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828800" y="2438400"/>
            <a:ext cx="5867400" cy="0"/>
          </a:xfrm>
          <a:prstGeom prst="line">
            <a:avLst/>
          </a:prstGeom>
          <a:ln w="57150" cmpd="sng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6236420" y="4892040"/>
            <a:ext cx="1429724" cy="82296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1816820" y="4900764"/>
            <a:ext cx="5867400" cy="0"/>
          </a:xfrm>
          <a:prstGeom prst="line">
            <a:avLst/>
          </a:prstGeom>
          <a:ln w="57150" cmpd="sng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1804840" y="5715000"/>
            <a:ext cx="5867400" cy="0"/>
          </a:xfrm>
          <a:prstGeom prst="line">
            <a:avLst/>
          </a:prstGeom>
          <a:ln w="57150" cmpd="sng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828800" y="2438400"/>
            <a:ext cx="0" cy="3352800"/>
          </a:xfrm>
          <a:prstGeom prst="line">
            <a:avLst/>
          </a:prstGeom>
          <a:ln w="57150" cmpd="sng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026620" y="2438400"/>
            <a:ext cx="0" cy="3352800"/>
          </a:xfrm>
          <a:prstGeom prst="line">
            <a:avLst/>
          </a:prstGeom>
          <a:ln w="57150" cmpd="sng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220120" y="2438400"/>
            <a:ext cx="0" cy="3352800"/>
          </a:xfrm>
          <a:prstGeom prst="line">
            <a:avLst/>
          </a:prstGeom>
          <a:ln w="57150" cmpd="sng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684220" y="2438400"/>
            <a:ext cx="0" cy="3352800"/>
          </a:xfrm>
          <a:prstGeom prst="line">
            <a:avLst/>
          </a:prstGeom>
          <a:ln w="57150" cmpd="sng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971800" y="6096000"/>
            <a:ext cx="6172200" cy="2286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SWAP</a:t>
            </a:r>
            <a:endParaRPr lang="en-US" dirty="0"/>
          </a:p>
        </p:txBody>
      </p:sp>
      <p:sp>
        <p:nvSpPr>
          <p:cNvPr id="55" name="TextBox 5"/>
          <p:cNvSpPr txBox="1">
            <a:spLocks noChangeArrowheads="1"/>
          </p:cNvSpPr>
          <p:nvPr/>
        </p:nvSpPr>
        <p:spPr bwMode="auto">
          <a:xfrm>
            <a:off x="2895600" y="6381750"/>
            <a:ext cx="62484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0" rIns="4572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Whitney-Semibold" charset="0"/>
              </a:rPr>
              <a:t>Background</a:t>
            </a:r>
            <a:r>
              <a:rPr lang="en-US" sz="1200" dirty="0" smtClean="0">
                <a:solidFill>
                  <a:schemeClr val="bg1"/>
                </a:solidFill>
                <a:latin typeface="Whitney-Semibold" charset="0"/>
              </a:rPr>
              <a:t> </a:t>
            </a:r>
            <a:r>
              <a:rPr lang="en-US" sz="1200" dirty="0" smtClean="0">
                <a:solidFill>
                  <a:srgbClr val="7F7F7F"/>
                </a:solidFill>
                <a:latin typeface="Whitney-Semibold" charset="0"/>
              </a:rPr>
              <a:t>•  </a:t>
            </a:r>
            <a:r>
              <a:rPr lang="en-US" sz="1200" dirty="0" smtClean="0">
                <a:solidFill>
                  <a:schemeClr val="bg1"/>
                </a:solidFill>
                <a:latin typeface="Whitney-Semibold" charset="0"/>
              </a:rPr>
              <a:t>SWAP </a:t>
            </a:r>
            <a:r>
              <a:rPr lang="en-US" sz="1200" dirty="0">
                <a:solidFill>
                  <a:srgbClr val="7F7F7F"/>
                </a:solidFill>
                <a:latin typeface="Whitney-Semibold" charset="0"/>
              </a:rPr>
              <a:t>• </a:t>
            </a:r>
            <a:r>
              <a:rPr lang="en-US" sz="1200" dirty="0" smtClean="0">
                <a:solidFill>
                  <a:srgbClr val="7F7F7F"/>
                </a:solidFill>
                <a:latin typeface="Whitney-Semibold" charset="0"/>
              </a:rPr>
              <a:t> Evaluation</a:t>
            </a:r>
            <a:endParaRPr lang="en-US" sz="1200" dirty="0">
              <a:solidFill>
                <a:srgbClr val="7F7F7F"/>
              </a:solidFill>
              <a:latin typeface="Whitney-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116805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53" grpId="0" animBg="1"/>
      <p:bldP spid="5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SWAP: Set and </a:t>
            </a:r>
            <a:r>
              <a:rPr lang="en-US" dirty="0" err="1" smtClean="0"/>
              <a:t>WAy</a:t>
            </a:r>
            <a:r>
              <a:rPr lang="en-US" dirty="0" smtClean="0"/>
              <a:t>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839200" cy="2133600"/>
          </a:xfrm>
        </p:spPr>
        <p:txBody>
          <a:bodyPr/>
          <a:lstStyle/>
          <a:p>
            <a:r>
              <a:rPr lang="en-US" dirty="0" smtClean="0"/>
              <a:t>Partition shape</a:t>
            </a:r>
          </a:p>
          <a:p>
            <a:pPr lvl="1"/>
            <a:r>
              <a:rPr lang="en-US" sz="2400" dirty="0" smtClean="0"/>
              <a:t>Given the partition size, we classify the partitions into different categories</a:t>
            </a:r>
          </a:p>
          <a:p>
            <a:pPr lvl="1"/>
            <a:r>
              <a:rPr lang="en-US" sz="2400" dirty="0" smtClean="0"/>
              <a:t>Page colors unchanged if the partition size stays within a certain range</a:t>
            </a:r>
          </a:p>
          <a:p>
            <a:pPr lvl="1"/>
            <a:r>
              <a:rPr lang="en-US" sz="2400" dirty="0" smtClean="0"/>
              <a:t>Partitions aligned with each other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fld id="{487CE9E1-62AB-DE44-9ADA-39A09E418A02}" type="slidenum">
              <a:rPr lang="en-US" smtClean="0"/>
              <a:pPr/>
              <a:t>16</a:t>
            </a:fld>
            <a:r>
              <a:rPr lang="en-US" dirty="0" smtClean="0"/>
              <a:t> of 29</a:t>
            </a:r>
            <a:endParaRPr lang="en-US" dirty="0"/>
          </a:p>
        </p:txBody>
      </p:sp>
      <p:graphicFrame>
        <p:nvGraphicFramePr>
          <p:cNvPr id="7" name="Content Placeholder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2293980"/>
              </p:ext>
            </p:extLst>
          </p:nvPr>
        </p:nvGraphicFramePr>
        <p:xfrm>
          <a:off x="2057400" y="3359151"/>
          <a:ext cx="5486400" cy="174624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5820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5820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208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prstClr val="whit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91960" y="4019490"/>
            <a:ext cx="16654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latin typeface="Palatino Linotype"/>
                <a:cs typeface="Palatino Linotype"/>
              </a:rPr>
              <a:t>Partition size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3920" y="4572000"/>
            <a:ext cx="15534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alatino Linotype"/>
                <a:cs typeface="Palatino Linotype"/>
              </a:rPr>
              <a:t># page color</a:t>
            </a:r>
            <a:endParaRPr lang="en-US" sz="2000" dirty="0">
              <a:latin typeface="Palatino Linotype"/>
              <a:cs typeface="Palatino Linotyp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9530" y="3429000"/>
            <a:ext cx="1227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Palatino Linotype"/>
                <a:cs typeface="Palatino Linotype"/>
              </a:rPr>
              <a:t>Category</a:t>
            </a:r>
            <a:endParaRPr lang="en-US" sz="2000" dirty="0">
              <a:latin typeface="Palatino Linotype"/>
              <a:cs typeface="Palatino Linotype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2555875" y="3276600"/>
            <a:ext cx="4977699" cy="2350532"/>
            <a:chOff x="2555875" y="3276600"/>
            <a:chExt cx="4977699" cy="2350532"/>
          </a:xfrm>
        </p:grpSpPr>
        <p:sp>
          <p:nvSpPr>
            <p:cNvPr id="66" name="TextBox 65"/>
            <p:cNvSpPr txBox="1"/>
            <p:nvPr/>
          </p:nvSpPr>
          <p:spPr>
            <a:xfrm>
              <a:off x="6629400" y="3276600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mr-IN" sz="2400" dirty="0" smtClean="0"/>
                <a:t>…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629400" y="3886200"/>
              <a:ext cx="68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mr-IN" sz="2400" dirty="0" smtClean="0"/>
                <a:t>…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629400" y="4419600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mr-IN" sz="2400" dirty="0" smtClean="0"/>
                <a:t>…</a:t>
              </a:r>
              <a:endParaRPr lang="en-US" dirty="0"/>
            </a:p>
          </p:txBody>
        </p:sp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23163173"/>
                </p:ext>
              </p:extLst>
            </p:nvPr>
          </p:nvGraphicFramePr>
          <p:xfrm>
            <a:off x="2555875" y="3962400"/>
            <a:ext cx="339725" cy="501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89" name="Equation" r:id="rId3" imgW="266700" imgH="393700" progId="Equation.3">
                    <p:embed/>
                  </p:oleObj>
                </mc:Choice>
                <mc:Fallback>
                  <p:oleObj name="Equation" r:id="rId3" imgW="266700" imgH="3937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55875" y="3962400"/>
                          <a:ext cx="339725" cy="5016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13206190"/>
                </p:ext>
              </p:extLst>
            </p:nvPr>
          </p:nvGraphicFramePr>
          <p:xfrm>
            <a:off x="3816350" y="3962400"/>
            <a:ext cx="673100" cy="53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0" name="Equation" r:id="rId5" imgW="495300" imgH="393700" progId="Equation.3">
                    <p:embed/>
                  </p:oleObj>
                </mc:Choice>
                <mc:Fallback>
                  <p:oleObj name="Equation" r:id="rId5" imgW="495300" imgH="3937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816350" y="3962400"/>
                          <a:ext cx="673100" cy="533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" name="Object 5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67677663"/>
                </p:ext>
              </p:extLst>
            </p:nvPr>
          </p:nvGraphicFramePr>
          <p:xfrm>
            <a:off x="5103813" y="3962400"/>
            <a:ext cx="758825" cy="53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1" name="Equation" r:id="rId7" imgW="558800" imgH="393700" progId="Equation.3">
                    <p:embed/>
                  </p:oleObj>
                </mc:Choice>
                <mc:Fallback>
                  <p:oleObj name="Equation" r:id="rId7" imgW="558800" imgH="3937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103813" y="3962400"/>
                          <a:ext cx="758825" cy="533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" name="Object 5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66840574"/>
                </p:ext>
              </p:extLst>
            </p:nvPr>
          </p:nvGraphicFramePr>
          <p:xfrm>
            <a:off x="2578100" y="4724400"/>
            <a:ext cx="209550" cy="193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2" name="Equation" r:id="rId9" imgW="165100" imgH="152400" progId="Equation.3">
                    <p:embed/>
                  </p:oleObj>
                </mc:Choice>
                <mc:Fallback>
                  <p:oleObj name="Equation" r:id="rId9" imgW="165100" imgH="1524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578100" y="4724400"/>
                          <a:ext cx="209550" cy="1936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" name="Object 5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69408288"/>
                </p:ext>
              </p:extLst>
            </p:nvPr>
          </p:nvGraphicFramePr>
          <p:xfrm>
            <a:off x="3988860" y="4572000"/>
            <a:ext cx="242888" cy="501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3" name="Equation" r:id="rId11" imgW="190500" imgH="393700" progId="Equation.3">
                    <p:embed/>
                  </p:oleObj>
                </mc:Choice>
                <mc:Fallback>
                  <p:oleObj name="Equation" r:id="rId11" imgW="190500" imgH="3937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988860" y="4572000"/>
                          <a:ext cx="242888" cy="5016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" name="Object 5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10703767"/>
                </p:ext>
              </p:extLst>
            </p:nvPr>
          </p:nvGraphicFramePr>
          <p:xfrm>
            <a:off x="5410200" y="4572000"/>
            <a:ext cx="242888" cy="501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4" name="Equation" r:id="rId13" imgW="190500" imgH="393700" progId="Equation.3">
                    <p:embed/>
                  </p:oleObj>
                </mc:Choice>
                <mc:Fallback>
                  <p:oleObj name="Equation" r:id="rId13" imgW="190500" imgH="3937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410200" y="4572000"/>
                          <a:ext cx="242888" cy="5016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" name="Object 5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31892805"/>
                </p:ext>
              </p:extLst>
            </p:nvPr>
          </p:nvGraphicFramePr>
          <p:xfrm>
            <a:off x="2667001" y="3511164"/>
            <a:ext cx="152400" cy="2267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5" name="Equation" r:id="rId15" imgW="101600" imgH="152400" progId="Equation.3">
                    <p:embed/>
                  </p:oleObj>
                </mc:Choice>
                <mc:Fallback>
                  <p:oleObj name="Equation" r:id="rId15" imgW="101600" imgH="1524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667001" y="3511164"/>
                          <a:ext cx="152400" cy="22674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" name="Object 9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82756708"/>
                </p:ext>
              </p:extLst>
            </p:nvPr>
          </p:nvGraphicFramePr>
          <p:xfrm>
            <a:off x="4038600" y="3505200"/>
            <a:ext cx="190500" cy="227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6" name="Equation" r:id="rId17" imgW="127000" imgH="152400" progId="Equation.3">
                    <p:embed/>
                  </p:oleObj>
                </mc:Choice>
                <mc:Fallback>
                  <p:oleObj name="Equation" r:id="rId17" imgW="127000" imgH="1524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4038600" y="3505200"/>
                          <a:ext cx="190500" cy="227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" name="Object 9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23113291"/>
                </p:ext>
              </p:extLst>
            </p:nvPr>
          </p:nvGraphicFramePr>
          <p:xfrm>
            <a:off x="5410200" y="3505200"/>
            <a:ext cx="171450" cy="246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7" name="Equation" r:id="rId19" imgW="114300" imgH="165100" progId="Equation.3">
                    <p:embed/>
                  </p:oleObj>
                </mc:Choice>
                <mc:Fallback>
                  <p:oleObj name="Equation" r:id="rId19" imgW="114300" imgH="1651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5410200" y="3505200"/>
                          <a:ext cx="171450" cy="2460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" name="TextBox 93"/>
            <p:cNvSpPr txBox="1"/>
            <p:nvPr/>
          </p:nvSpPr>
          <p:spPr>
            <a:xfrm>
              <a:off x="2667000" y="5257800"/>
              <a:ext cx="4866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Palatino Linotype"/>
                  <a:cs typeface="Palatino Linotype"/>
                </a:rPr>
                <a:t>Cache capacity = S, number of page colors = K</a:t>
              </a:r>
              <a:endParaRPr lang="en-US" dirty="0">
                <a:latin typeface="Palatino Linotype"/>
                <a:cs typeface="Palatino Linotype"/>
              </a:endParaRP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1676400" y="3505200"/>
            <a:ext cx="6014199" cy="2246531"/>
            <a:chOff x="1676400" y="3505200"/>
            <a:chExt cx="6014199" cy="2246531"/>
          </a:xfrm>
        </p:grpSpPr>
        <p:graphicFrame>
          <p:nvGraphicFramePr>
            <p:cNvPr id="124" name="Object 1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50882446"/>
                </p:ext>
              </p:extLst>
            </p:nvPr>
          </p:nvGraphicFramePr>
          <p:xfrm>
            <a:off x="2524125" y="4106863"/>
            <a:ext cx="404813" cy="211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8" name="Equation" r:id="rId21" imgW="317500" imgH="165100" progId="Equation.3">
                    <p:embed/>
                  </p:oleObj>
                </mc:Choice>
                <mc:Fallback>
                  <p:oleObj name="Equation" r:id="rId21" imgW="317500" imgH="1651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2524125" y="4106863"/>
                          <a:ext cx="404813" cy="2111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5" name="Object 1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82542330"/>
                </p:ext>
              </p:extLst>
            </p:nvPr>
          </p:nvGraphicFramePr>
          <p:xfrm>
            <a:off x="3833813" y="4117975"/>
            <a:ext cx="638175" cy="222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9" name="Equation" r:id="rId23" imgW="469900" imgH="165100" progId="Equation.3">
                    <p:embed/>
                  </p:oleObj>
                </mc:Choice>
                <mc:Fallback>
                  <p:oleObj name="Equation" r:id="rId23" imgW="469900" imgH="1651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3833813" y="4117975"/>
                          <a:ext cx="638175" cy="222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6" name="Object 1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32640278"/>
                </p:ext>
              </p:extLst>
            </p:nvPr>
          </p:nvGraphicFramePr>
          <p:xfrm>
            <a:off x="5173663" y="4116388"/>
            <a:ext cx="620712" cy="2238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0" name="Equation" r:id="rId25" imgW="457200" imgH="165100" progId="Equation.3">
                    <p:embed/>
                  </p:oleObj>
                </mc:Choice>
                <mc:Fallback>
                  <p:oleObj name="Equation" r:id="rId25" imgW="457200" imgH="1651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5173663" y="4116388"/>
                          <a:ext cx="620712" cy="2238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7" name="Object 1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99048064"/>
                </p:ext>
              </p:extLst>
            </p:nvPr>
          </p:nvGraphicFramePr>
          <p:xfrm>
            <a:off x="2562225" y="4716463"/>
            <a:ext cx="241300" cy="209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1" name="Equation" r:id="rId27" imgW="190500" imgH="165100" progId="Equation.3">
                    <p:embed/>
                  </p:oleObj>
                </mc:Choice>
                <mc:Fallback>
                  <p:oleObj name="Equation" r:id="rId27" imgW="190500" imgH="1651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2562225" y="4716463"/>
                          <a:ext cx="241300" cy="2095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8" name="Object 1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90808601"/>
                </p:ext>
              </p:extLst>
            </p:nvPr>
          </p:nvGraphicFramePr>
          <p:xfrm>
            <a:off x="4037013" y="4718050"/>
            <a:ext cx="146050" cy="209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2" name="Equation" r:id="rId29" imgW="114300" imgH="165100" progId="Equation.3">
                    <p:embed/>
                  </p:oleObj>
                </mc:Choice>
                <mc:Fallback>
                  <p:oleObj name="Equation" r:id="rId29" imgW="114300" imgH="1651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4037013" y="4718050"/>
                          <a:ext cx="146050" cy="2095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9" name="Object 1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13068296"/>
                </p:ext>
              </p:extLst>
            </p:nvPr>
          </p:nvGraphicFramePr>
          <p:xfrm>
            <a:off x="5449888" y="4725988"/>
            <a:ext cx="161925" cy="193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3" name="Equation" r:id="rId31" imgW="127000" imgH="152400" progId="Equation.3">
                    <p:embed/>
                  </p:oleObj>
                </mc:Choice>
                <mc:Fallback>
                  <p:oleObj name="Equation" r:id="rId31" imgW="127000" imgH="1524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5449888" y="4725988"/>
                          <a:ext cx="161925" cy="1936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0" name="Object 1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0118110"/>
                </p:ext>
              </p:extLst>
            </p:nvPr>
          </p:nvGraphicFramePr>
          <p:xfrm>
            <a:off x="2667001" y="3511164"/>
            <a:ext cx="152400" cy="2267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4" name="Equation" r:id="rId33" imgW="101600" imgH="152400" progId="Equation.3">
                    <p:embed/>
                  </p:oleObj>
                </mc:Choice>
                <mc:Fallback>
                  <p:oleObj name="Equation" r:id="rId33" imgW="101600" imgH="1524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667001" y="3511164"/>
                          <a:ext cx="152400" cy="22674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1" name="Object 13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94354616"/>
                </p:ext>
              </p:extLst>
            </p:nvPr>
          </p:nvGraphicFramePr>
          <p:xfrm>
            <a:off x="4038600" y="3505200"/>
            <a:ext cx="190500" cy="227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5" name="Equation" r:id="rId34" imgW="127000" imgH="152400" progId="Equation.3">
                    <p:embed/>
                  </p:oleObj>
                </mc:Choice>
                <mc:Fallback>
                  <p:oleObj name="Equation" r:id="rId34" imgW="127000" imgH="1524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4038600" y="3505200"/>
                          <a:ext cx="190500" cy="227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2" name="Object 1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20949364"/>
                </p:ext>
              </p:extLst>
            </p:nvPr>
          </p:nvGraphicFramePr>
          <p:xfrm>
            <a:off x="5410200" y="3505200"/>
            <a:ext cx="171450" cy="246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6" name="Equation" r:id="rId35" imgW="114300" imgH="165100" progId="Equation.3">
                    <p:embed/>
                  </p:oleObj>
                </mc:Choice>
                <mc:Fallback>
                  <p:oleObj name="Equation" r:id="rId35" imgW="114300" imgH="1651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5410200" y="3505200"/>
                          <a:ext cx="171450" cy="2460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" name="TextBox 132"/>
            <p:cNvSpPr txBox="1"/>
            <p:nvPr/>
          </p:nvSpPr>
          <p:spPr>
            <a:xfrm>
              <a:off x="1676400" y="5105400"/>
              <a:ext cx="60141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 smtClean="0">
                  <a:latin typeface="Palatino Linotype"/>
                  <a:cs typeface="Palatino Linotype"/>
                </a:rPr>
                <a:t>Cavium</a:t>
              </a:r>
              <a:r>
                <a:rPr lang="en-US" dirty="0" smtClean="0">
                  <a:latin typeface="Palatino Linotype"/>
                  <a:cs typeface="Palatino Linotype"/>
                </a:rPr>
                <a:t> </a:t>
              </a:r>
              <a:r>
                <a:rPr lang="en-US" dirty="0" err="1" smtClean="0">
                  <a:latin typeface="Palatino Linotype"/>
                  <a:cs typeface="Palatino Linotype"/>
                </a:rPr>
                <a:t>ThunderX</a:t>
              </a:r>
              <a:r>
                <a:rPr lang="en-US" baseline="30000" dirty="0" smtClean="0">
                  <a:latin typeface="Palatino Linotype"/>
                  <a:cs typeface="Palatino Linotype"/>
                </a:rPr>
                <a:t>®</a:t>
              </a:r>
              <a:r>
                <a:rPr lang="en-US" dirty="0" smtClean="0">
                  <a:latin typeface="Palatino Linotype"/>
                  <a:cs typeface="Palatino Linotype"/>
                </a:rPr>
                <a:t> 48-core processor: </a:t>
              </a:r>
            </a:p>
            <a:p>
              <a:pPr algn="ctr"/>
              <a:r>
                <a:rPr lang="en-US" dirty="0" smtClean="0">
                  <a:latin typeface="Palatino Linotype"/>
                  <a:cs typeface="Palatino Linotype"/>
                </a:rPr>
                <a:t>Cache capacity = 256 (16 MB), number of page colors = 16</a:t>
              </a:r>
              <a:endParaRPr lang="en-US" dirty="0">
                <a:latin typeface="Palatino Linotype"/>
                <a:cs typeface="Palatino Linotype"/>
              </a:endParaRPr>
            </a:p>
          </p:txBody>
        </p:sp>
        <p:graphicFrame>
          <p:nvGraphicFramePr>
            <p:cNvPr id="134" name="Object 1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64619605"/>
                </p:ext>
              </p:extLst>
            </p:nvPr>
          </p:nvGraphicFramePr>
          <p:xfrm>
            <a:off x="6656388" y="4114800"/>
            <a:ext cx="414337" cy="223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7" name="Equation" r:id="rId36" imgW="304800" imgH="165100" progId="Equation.3">
                    <p:embed/>
                  </p:oleObj>
                </mc:Choice>
                <mc:Fallback>
                  <p:oleObj name="Equation" r:id="rId36" imgW="304800" imgH="1651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7"/>
                        <a:stretch>
                          <a:fillRect/>
                        </a:stretch>
                      </p:blipFill>
                      <p:spPr>
                        <a:xfrm>
                          <a:off x="6656388" y="4114800"/>
                          <a:ext cx="414337" cy="2238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5" name="Object 1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06000823"/>
                </p:ext>
              </p:extLst>
            </p:nvPr>
          </p:nvGraphicFramePr>
          <p:xfrm>
            <a:off x="6743700" y="3505200"/>
            <a:ext cx="190500" cy="227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8" name="Equation" r:id="rId38" imgW="127000" imgH="152400" progId="Equation.3">
                    <p:embed/>
                  </p:oleObj>
                </mc:Choice>
                <mc:Fallback>
                  <p:oleObj name="Equation" r:id="rId38" imgW="127000" imgH="1524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9"/>
                        <a:stretch>
                          <a:fillRect/>
                        </a:stretch>
                      </p:blipFill>
                      <p:spPr>
                        <a:xfrm>
                          <a:off x="6743700" y="3505200"/>
                          <a:ext cx="190500" cy="2270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6" name="Object 1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60757545"/>
                </p:ext>
              </p:extLst>
            </p:nvPr>
          </p:nvGraphicFramePr>
          <p:xfrm>
            <a:off x="6781800" y="4724400"/>
            <a:ext cx="161925" cy="193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9" name="Equation" r:id="rId40" imgW="127000" imgH="152400" progId="Equation.3">
                    <p:embed/>
                  </p:oleObj>
                </mc:Choice>
                <mc:Fallback>
                  <p:oleObj name="Equation" r:id="rId40" imgW="127000" imgH="1524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1"/>
                        <a:stretch>
                          <a:fillRect/>
                        </a:stretch>
                      </p:blipFill>
                      <p:spPr>
                        <a:xfrm>
                          <a:off x="6781800" y="4724400"/>
                          <a:ext cx="161925" cy="1936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7"/>
          <p:cNvGrpSpPr/>
          <p:nvPr/>
        </p:nvGrpSpPr>
        <p:grpSpPr>
          <a:xfrm>
            <a:off x="1752600" y="2286000"/>
            <a:ext cx="5867400" cy="3291840"/>
            <a:chOff x="1752600" y="2575560"/>
            <a:chExt cx="5867400" cy="3291840"/>
          </a:xfrm>
        </p:grpSpPr>
        <p:grpSp>
          <p:nvGrpSpPr>
            <p:cNvPr id="137" name="Group 136"/>
            <p:cNvGrpSpPr/>
            <p:nvPr/>
          </p:nvGrpSpPr>
          <p:grpSpPr>
            <a:xfrm>
              <a:off x="1752600" y="2575560"/>
              <a:ext cx="5867400" cy="3291840"/>
              <a:chOff x="2057400" y="2590800"/>
              <a:chExt cx="5867400" cy="3291840"/>
            </a:xfrm>
          </p:grpSpPr>
          <p:sp>
            <p:nvSpPr>
              <p:cNvPr id="138" name="Rectangle 137"/>
              <p:cNvSpPr/>
              <p:nvPr/>
            </p:nvSpPr>
            <p:spPr>
              <a:xfrm>
                <a:off x="2057400" y="2590800"/>
                <a:ext cx="2194560" cy="329184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/>
              <p:cNvSpPr/>
              <p:nvPr/>
            </p:nvSpPr>
            <p:spPr>
              <a:xfrm>
                <a:off x="4244340" y="2590800"/>
                <a:ext cx="2194560" cy="164592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/>
              <p:cNvSpPr/>
              <p:nvPr/>
            </p:nvSpPr>
            <p:spPr>
              <a:xfrm>
                <a:off x="4251960" y="4229100"/>
                <a:ext cx="1463040" cy="1645920"/>
              </a:xfrm>
              <a:prstGeom prst="rect">
                <a:avLst/>
              </a:prstGeom>
              <a:solidFill>
                <a:srgbClr val="1CD008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/>
              <p:cNvSpPr/>
              <p:nvPr/>
            </p:nvSpPr>
            <p:spPr>
              <a:xfrm>
                <a:off x="5704840" y="4234180"/>
                <a:ext cx="2194560" cy="82296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5712460" y="5054600"/>
                <a:ext cx="1463040" cy="82296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7175500" y="5461000"/>
                <a:ext cx="731520" cy="41148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7175500" y="5054600"/>
                <a:ext cx="731520" cy="411480"/>
              </a:xfrm>
              <a:prstGeom prst="rect">
                <a:avLst/>
              </a:prstGeom>
              <a:solidFill>
                <a:srgbClr val="66006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6438900" y="2603500"/>
                <a:ext cx="1463040" cy="822960"/>
              </a:xfrm>
              <a:prstGeom prst="rect">
                <a:avLst/>
              </a:prstGeom>
              <a:solidFill>
                <a:srgbClr val="FEB017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6438900" y="3416300"/>
                <a:ext cx="1463040" cy="82296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7" name="Group 146"/>
              <p:cNvGrpSpPr/>
              <p:nvPr/>
            </p:nvGrpSpPr>
            <p:grpSpPr>
              <a:xfrm>
                <a:off x="2057400" y="2590800"/>
                <a:ext cx="5867400" cy="3291840"/>
                <a:chOff x="2057400" y="2590800"/>
                <a:chExt cx="5867400" cy="3291840"/>
              </a:xfrm>
            </p:grpSpPr>
            <p:sp>
              <p:nvSpPr>
                <p:cNvPr id="148" name="Rectangle 147"/>
                <p:cNvSpPr/>
                <p:nvPr/>
              </p:nvSpPr>
              <p:spPr>
                <a:xfrm>
                  <a:off x="2057400" y="2590800"/>
                  <a:ext cx="5852160" cy="3291840"/>
                </a:xfrm>
                <a:prstGeom prst="rect">
                  <a:avLst/>
                </a:prstGeom>
                <a:noFill/>
                <a:ln w="190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  <p:cxnSp>
              <p:nvCxnSpPr>
                <p:cNvPr id="149" name="Straight Connector 148"/>
                <p:cNvCxnSpPr/>
                <p:nvPr/>
              </p:nvCxnSpPr>
              <p:spPr>
                <a:xfrm>
                  <a:off x="2057400" y="2999232"/>
                  <a:ext cx="5867400" cy="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/>
                <p:nvPr/>
              </p:nvCxnSpPr>
              <p:spPr>
                <a:xfrm>
                  <a:off x="2057400" y="5056632"/>
                  <a:ext cx="5867400" cy="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/>
                <p:cNvCxnSpPr/>
                <p:nvPr/>
              </p:nvCxnSpPr>
              <p:spPr>
                <a:xfrm>
                  <a:off x="2057400" y="3429000"/>
                  <a:ext cx="5867400" cy="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/>
                <p:nvPr/>
              </p:nvCxnSpPr>
              <p:spPr>
                <a:xfrm>
                  <a:off x="2057400" y="3822192"/>
                  <a:ext cx="5867400" cy="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/>
                <p:cNvCxnSpPr/>
                <p:nvPr/>
              </p:nvCxnSpPr>
              <p:spPr>
                <a:xfrm>
                  <a:off x="2057400" y="4645152"/>
                  <a:ext cx="5867400" cy="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/>
                <p:cNvCxnSpPr/>
                <p:nvPr/>
              </p:nvCxnSpPr>
              <p:spPr>
                <a:xfrm>
                  <a:off x="2057400" y="4233672"/>
                  <a:ext cx="5867400" cy="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>
                  <a:off x="2057400" y="5468112"/>
                  <a:ext cx="5867400" cy="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/>
                <p:cNvCxnSpPr/>
                <p:nvPr/>
              </p:nvCxnSpPr>
              <p:spPr>
                <a:xfrm>
                  <a:off x="2788920" y="2590800"/>
                  <a:ext cx="0" cy="327660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>
                <a:xfrm>
                  <a:off x="3520440" y="2590800"/>
                  <a:ext cx="0" cy="327660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/>
                <p:cNvCxnSpPr/>
                <p:nvPr/>
              </p:nvCxnSpPr>
              <p:spPr>
                <a:xfrm>
                  <a:off x="4251960" y="2590800"/>
                  <a:ext cx="0" cy="327660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/>
                <p:cNvCxnSpPr/>
                <p:nvPr/>
              </p:nvCxnSpPr>
              <p:spPr>
                <a:xfrm>
                  <a:off x="4983480" y="2590800"/>
                  <a:ext cx="0" cy="327660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5715000" y="2590800"/>
                  <a:ext cx="0" cy="327660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/>
                <p:cNvCxnSpPr/>
                <p:nvPr/>
              </p:nvCxnSpPr>
              <p:spPr>
                <a:xfrm>
                  <a:off x="6446520" y="2590800"/>
                  <a:ext cx="0" cy="327660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7178040" y="2590800"/>
                  <a:ext cx="0" cy="3276600"/>
                </a:xfrm>
                <a:prstGeom prst="line">
                  <a:avLst/>
                </a:prstGeom>
                <a:ln>
                  <a:solidFill>
                    <a:srgbClr val="000000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" name="TextBox 3"/>
            <p:cNvSpPr txBox="1"/>
            <p:nvPr/>
          </p:nvSpPr>
          <p:spPr>
            <a:xfrm>
              <a:off x="2590800" y="3805535"/>
              <a:ext cx="5244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Palatino Linotype"/>
                  <a:cs typeface="Palatino Linotype"/>
                </a:rPr>
                <a:t>P1</a:t>
              </a:r>
              <a:endParaRPr lang="en-US" sz="2400" dirty="0">
                <a:latin typeface="Palatino Linotype"/>
                <a:cs typeface="Palatino Linotype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800600" y="3048000"/>
              <a:ext cx="4395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Palatino Linotype"/>
                  <a:cs typeface="Palatino Linotype"/>
                </a:rPr>
                <a:t>P2</a:t>
              </a:r>
              <a:endParaRPr lang="en-US" dirty="0">
                <a:latin typeface="Palatino Linotype"/>
                <a:cs typeface="Palatino Linotype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324600" y="2590800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Palatino Linotype"/>
                  <a:cs typeface="Palatino Linotype"/>
                </a:rPr>
                <a:t>P4</a:t>
              </a:r>
              <a:endParaRPr lang="en-US" dirty="0">
                <a:latin typeface="Palatino Linotype"/>
                <a:cs typeface="Palatino Linotype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056294" y="4648200"/>
              <a:ext cx="4395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Palatino Linotype"/>
                  <a:cs typeface="Palatino Linotype"/>
                </a:rPr>
                <a:t>P3</a:t>
              </a:r>
              <a:endParaRPr lang="en-US" dirty="0">
                <a:latin typeface="Palatino Linotype"/>
                <a:cs typeface="Palatino Linotype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6324600" y="4267200"/>
              <a:ext cx="4395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Palatino Linotype"/>
                  <a:cs typeface="Palatino Linotype"/>
                </a:rPr>
                <a:t>P6</a:t>
              </a:r>
              <a:endParaRPr lang="en-US" dirty="0">
                <a:latin typeface="Palatino Linotype"/>
                <a:cs typeface="Palatino Linotype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010400" y="5486400"/>
              <a:ext cx="4395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Palatino Linotype"/>
                  <a:cs typeface="Palatino Linotype"/>
                </a:rPr>
                <a:t>P9</a:t>
              </a:r>
              <a:endParaRPr lang="en-US" dirty="0">
                <a:latin typeface="Palatino Linotype"/>
                <a:cs typeface="Palatino Linotype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324600" y="3429000"/>
              <a:ext cx="4395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Palatino Linotype"/>
                  <a:cs typeface="Palatino Linotype"/>
                </a:rPr>
                <a:t>P5</a:t>
              </a:r>
              <a:endParaRPr lang="en-US" dirty="0">
                <a:latin typeface="Palatino Linotype"/>
                <a:cs typeface="Palatino Linotype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010400" y="5029200"/>
              <a:ext cx="4395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Palatino Linotype"/>
                  <a:cs typeface="Palatino Linotype"/>
                </a:rPr>
                <a:t>P8</a:t>
              </a:r>
              <a:endParaRPr lang="en-US" dirty="0">
                <a:latin typeface="Palatino Linotype"/>
                <a:cs typeface="Palatino Linotype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562600" y="5105400"/>
              <a:ext cx="4395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Palatino Linotype"/>
                  <a:cs typeface="Palatino Linotype"/>
                </a:rPr>
                <a:t>P7</a:t>
              </a:r>
              <a:endParaRPr lang="en-US" dirty="0">
                <a:latin typeface="Palatino Linotype"/>
                <a:cs typeface="Palatino Linotype"/>
              </a:endParaRPr>
            </a:p>
          </p:txBody>
        </p:sp>
      </p:grpSp>
      <p:sp>
        <p:nvSpPr>
          <p:cNvPr id="7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971800" y="6096000"/>
            <a:ext cx="6172200" cy="2286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SWAP</a:t>
            </a:r>
            <a:endParaRPr lang="en-US" dirty="0"/>
          </a:p>
        </p:txBody>
      </p:sp>
      <p:sp>
        <p:nvSpPr>
          <p:cNvPr id="76" name="TextBox 5"/>
          <p:cNvSpPr txBox="1">
            <a:spLocks noChangeArrowheads="1"/>
          </p:cNvSpPr>
          <p:nvPr/>
        </p:nvSpPr>
        <p:spPr bwMode="auto">
          <a:xfrm>
            <a:off x="2895600" y="6381750"/>
            <a:ext cx="62484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0" rIns="4572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Whitney-Semibold" charset="0"/>
              </a:rPr>
              <a:t>Background</a:t>
            </a:r>
            <a:r>
              <a:rPr lang="en-US" sz="1200" dirty="0" smtClean="0">
                <a:solidFill>
                  <a:schemeClr val="bg1"/>
                </a:solidFill>
                <a:latin typeface="Whitney-Semibold" charset="0"/>
              </a:rPr>
              <a:t> </a:t>
            </a:r>
            <a:r>
              <a:rPr lang="en-US" sz="1200" dirty="0" smtClean="0">
                <a:solidFill>
                  <a:srgbClr val="7F7F7F"/>
                </a:solidFill>
                <a:latin typeface="Whitney-Semibold" charset="0"/>
              </a:rPr>
              <a:t>•  </a:t>
            </a:r>
            <a:r>
              <a:rPr lang="en-US" sz="1200" dirty="0" smtClean="0">
                <a:solidFill>
                  <a:schemeClr val="bg1"/>
                </a:solidFill>
                <a:latin typeface="Whitney-Semibold" charset="0"/>
              </a:rPr>
              <a:t>SWAP </a:t>
            </a:r>
            <a:r>
              <a:rPr lang="en-US" sz="1200" dirty="0">
                <a:solidFill>
                  <a:srgbClr val="7F7F7F"/>
                </a:solidFill>
                <a:latin typeface="Whitney-Semibold" charset="0"/>
              </a:rPr>
              <a:t>• </a:t>
            </a:r>
            <a:r>
              <a:rPr lang="en-US" sz="1200" dirty="0" smtClean="0">
                <a:solidFill>
                  <a:srgbClr val="7F7F7F"/>
                </a:solidFill>
                <a:latin typeface="Whitney-Semibold" charset="0"/>
              </a:rPr>
              <a:t> Evaluation</a:t>
            </a:r>
            <a:endParaRPr lang="en-US" sz="1200" dirty="0">
              <a:solidFill>
                <a:srgbClr val="7F7F7F"/>
              </a:solidFill>
              <a:latin typeface="Whitney-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38289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SWAP: Set and </a:t>
            </a:r>
            <a:r>
              <a:rPr lang="en-US" dirty="0" err="1" smtClean="0"/>
              <a:t>WAy</a:t>
            </a:r>
            <a:r>
              <a:rPr lang="en-US" dirty="0" smtClean="0"/>
              <a:t>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2209800"/>
          </a:xfrm>
        </p:spPr>
        <p:txBody>
          <a:bodyPr/>
          <a:lstStyle/>
          <a:p>
            <a:r>
              <a:rPr lang="en-US" dirty="0" smtClean="0"/>
              <a:t>Partition </a:t>
            </a:r>
            <a:r>
              <a:rPr lang="en-US" altLang="zh-CN" dirty="0" smtClean="0"/>
              <a:t>Placement</a:t>
            </a:r>
            <a:endParaRPr lang="en-US" dirty="0" smtClean="0"/>
          </a:p>
          <a:p>
            <a:pPr lvl="1"/>
            <a:r>
              <a:rPr lang="en-US" dirty="0" smtClean="0"/>
              <a:t>Start with large partitions (with more colors)</a:t>
            </a:r>
          </a:p>
          <a:p>
            <a:pPr lvl="1"/>
            <a:r>
              <a:rPr lang="en-US" dirty="0" smtClean="0"/>
              <a:t>Assign the partition with page colors that have most cache ways left</a:t>
            </a:r>
          </a:p>
          <a:p>
            <a:pPr lvl="1"/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fld id="{487CE9E1-62AB-DE44-9ADA-39A09E418A02}" type="slidenum">
              <a:rPr lang="en-US" smtClean="0"/>
              <a:pPr/>
              <a:t>17</a:t>
            </a:fld>
            <a:r>
              <a:rPr lang="en-US" dirty="0" smtClean="0"/>
              <a:t> of 29</a:t>
            </a: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3048000" y="3261360"/>
            <a:ext cx="3962400" cy="2529840"/>
            <a:chOff x="2057400" y="2590800"/>
            <a:chExt cx="5867400" cy="3291840"/>
          </a:xfrm>
        </p:grpSpPr>
        <p:sp>
          <p:nvSpPr>
            <p:cNvPr id="60" name="Rectangle 59"/>
            <p:cNvSpPr/>
            <p:nvPr/>
          </p:nvSpPr>
          <p:spPr>
            <a:xfrm>
              <a:off x="2057400" y="2590800"/>
              <a:ext cx="5852160" cy="329184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2057400" y="2999232"/>
              <a:ext cx="5867400" cy="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2057400" y="5056632"/>
              <a:ext cx="5867400" cy="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057400" y="3429000"/>
              <a:ext cx="5867400" cy="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2057400" y="3822192"/>
              <a:ext cx="5867400" cy="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2057400" y="4645152"/>
              <a:ext cx="5867400" cy="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2057400" y="4233672"/>
              <a:ext cx="5867400" cy="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2057400" y="5468112"/>
              <a:ext cx="5867400" cy="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2788920" y="2590800"/>
              <a:ext cx="0" cy="327660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3520440" y="2590800"/>
              <a:ext cx="0" cy="327660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4251960" y="2590800"/>
              <a:ext cx="0" cy="327660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4983480" y="2590800"/>
              <a:ext cx="0" cy="327660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5715000" y="2590800"/>
              <a:ext cx="0" cy="327660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6446520" y="2590800"/>
              <a:ext cx="0" cy="327660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7178040" y="2590800"/>
              <a:ext cx="0" cy="327660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3054615" y="3267975"/>
            <a:ext cx="2473553" cy="2514600"/>
            <a:chOff x="2438400" y="2673631"/>
            <a:chExt cx="1493079" cy="2520674"/>
          </a:xfrm>
        </p:grpSpPr>
        <p:sp>
          <p:nvSpPr>
            <p:cNvPr id="51" name="Rectangle 50"/>
            <p:cNvSpPr/>
            <p:nvPr/>
          </p:nvSpPr>
          <p:spPr>
            <a:xfrm>
              <a:off x="2438400" y="2673631"/>
              <a:ext cx="1493079" cy="2520674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995749" y="3711136"/>
              <a:ext cx="316568" cy="462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Palatino Linotype"/>
                  <a:cs typeface="Palatino Linotype"/>
                </a:rPr>
                <a:t>P1</a:t>
              </a:r>
              <a:endParaRPr lang="en-US" dirty="0">
                <a:latin typeface="Palatino Linotype"/>
                <a:cs typeface="Palatino Linotype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522612" y="4516772"/>
            <a:ext cx="1463040" cy="1264920"/>
            <a:chOff x="3924466" y="2667000"/>
            <a:chExt cx="1482041" cy="1264920"/>
          </a:xfrm>
          <a:solidFill>
            <a:srgbClr val="008000"/>
          </a:solidFill>
        </p:grpSpPr>
        <p:sp>
          <p:nvSpPr>
            <p:cNvPr id="52" name="Rectangle 51"/>
            <p:cNvSpPr/>
            <p:nvPr/>
          </p:nvSpPr>
          <p:spPr>
            <a:xfrm>
              <a:off x="3924466" y="2667000"/>
              <a:ext cx="1482041" cy="1264920"/>
            </a:xfrm>
            <a:prstGeom prst="rect">
              <a:avLst/>
            </a:prstGeom>
            <a:solidFill>
              <a:srgbClr val="30FF0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419600" y="3101536"/>
              <a:ext cx="531263" cy="461665"/>
            </a:xfrm>
            <a:prstGeom prst="rect">
              <a:avLst/>
            </a:prstGeom>
            <a:solidFill>
              <a:srgbClr val="30FF06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Palatino Linotype"/>
                  <a:cs typeface="Palatino Linotype"/>
                </a:rPr>
                <a:t>P3</a:t>
              </a:r>
              <a:endParaRPr lang="en-US" dirty="0">
                <a:latin typeface="Palatino Linotype"/>
                <a:cs typeface="Palatino Linotype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527121" y="3261360"/>
            <a:ext cx="1459370" cy="1264920"/>
            <a:chOff x="3449099" y="2667000"/>
            <a:chExt cx="1459370" cy="1264920"/>
          </a:xfrm>
          <a:solidFill>
            <a:srgbClr val="FFFF00"/>
          </a:solidFill>
        </p:grpSpPr>
        <p:sp>
          <p:nvSpPr>
            <p:cNvPr id="53" name="Rectangle 52"/>
            <p:cNvSpPr/>
            <p:nvPr/>
          </p:nvSpPr>
          <p:spPr>
            <a:xfrm>
              <a:off x="3449099" y="2667000"/>
              <a:ext cx="1459370" cy="126492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947449" y="3068955"/>
              <a:ext cx="524452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Palatino Linotype"/>
                  <a:cs typeface="Palatino Linotype"/>
                </a:rPr>
                <a:t>P2</a:t>
              </a:r>
              <a:endParaRPr lang="en-US" dirty="0">
                <a:latin typeface="Palatino Linotype"/>
                <a:cs typeface="Palatino Linotype"/>
              </a:endParaRPr>
            </a:p>
          </p:txBody>
        </p:sp>
      </p:grpSp>
      <p:cxnSp>
        <p:nvCxnSpPr>
          <p:cNvPr id="15" name="直接连接符 14"/>
          <p:cNvCxnSpPr/>
          <p:nvPr/>
        </p:nvCxnSpPr>
        <p:spPr>
          <a:xfrm flipH="1">
            <a:off x="2622696" y="3261360"/>
            <a:ext cx="381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H="1">
            <a:off x="2622696" y="5779488"/>
            <a:ext cx="381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2819400" y="3261360"/>
            <a:ext cx="0" cy="2518128"/>
          </a:xfrm>
          <a:prstGeom prst="straightConnector1">
            <a:avLst/>
          </a:prstGeom>
          <a:ln>
            <a:headEnd type="arrow" w="med" len="lg"/>
            <a:tailEnd type="arrow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3048000" y="2906232"/>
            <a:ext cx="0" cy="30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985652" y="2906232"/>
            <a:ext cx="0" cy="30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>
            <a:off x="3048000" y="3023208"/>
            <a:ext cx="3937652" cy="24792"/>
          </a:xfrm>
          <a:prstGeom prst="straightConnector1">
            <a:avLst/>
          </a:prstGeom>
          <a:ln>
            <a:headEnd type="arrow" w="med" len="lg"/>
            <a:tailEnd type="arrow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2000" y="2678668"/>
            <a:ext cx="903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Palatino Linotype"/>
                <a:cs typeface="Palatino Linotype"/>
              </a:rPr>
              <a:t>8 ways</a:t>
            </a:r>
            <a:endParaRPr lang="en-US" dirty="0">
              <a:latin typeface="Palatino Linotype"/>
              <a:cs typeface="Palatino Linotype"/>
            </a:endParaRPr>
          </a:p>
        </p:txBody>
      </p:sp>
      <p:sp>
        <p:nvSpPr>
          <p:cNvPr id="40" name="TextBox 39"/>
          <p:cNvSpPr txBox="1"/>
          <p:nvPr/>
        </p:nvSpPr>
        <p:spPr>
          <a:xfrm rot="16200000">
            <a:off x="1722694" y="4237294"/>
            <a:ext cx="1519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Palatino Linotype"/>
                <a:cs typeface="Palatino Linotype"/>
              </a:rPr>
              <a:t>8 page colors</a:t>
            </a:r>
            <a:endParaRPr lang="en-US" dirty="0">
              <a:latin typeface="Palatino Linotype"/>
              <a:cs typeface="Palatino Linotype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435345"/>
              </p:ext>
            </p:extLst>
          </p:nvPr>
        </p:nvGraphicFramePr>
        <p:xfrm>
          <a:off x="457200" y="3200400"/>
          <a:ext cx="1524000" cy="19812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619125"/>
                <a:gridCol w="904875"/>
              </a:tblGrid>
              <a:tr h="49530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Palatino Linotype"/>
                        <a:cs typeface="Palatino Linotyp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alatino Linotype"/>
                          <a:cs typeface="Palatino Linotype"/>
                        </a:rPr>
                        <a:t>Size</a:t>
                      </a:r>
                      <a:endParaRPr lang="en-US" dirty="0">
                        <a:latin typeface="Palatino Linotype"/>
                        <a:cs typeface="Palatino Linotype"/>
                      </a:endParaRPr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alatino Linotype"/>
                          <a:cs typeface="Palatino Linotype"/>
                        </a:rPr>
                        <a:t>P1</a:t>
                      </a:r>
                      <a:endParaRPr lang="en-US" dirty="0">
                        <a:latin typeface="Palatino Linotype"/>
                        <a:cs typeface="Palatino Linotyp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alatino Linotype"/>
                          <a:cs typeface="Palatino Linotype"/>
                        </a:rPr>
                        <a:t>40</a:t>
                      </a:r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alatino Linotype"/>
                          <a:cs typeface="Palatino Linotype"/>
                        </a:rPr>
                        <a:t>P2</a:t>
                      </a:r>
                      <a:endParaRPr lang="en-US" dirty="0">
                        <a:latin typeface="Palatino Linotype"/>
                        <a:cs typeface="Palatino Linotyp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alatino Linotype"/>
                          <a:cs typeface="Palatino Linotype"/>
                        </a:rPr>
                        <a:t>12</a:t>
                      </a:r>
                      <a:endParaRPr lang="en-US" dirty="0">
                        <a:latin typeface="Palatino Linotype"/>
                        <a:cs typeface="Palatino Linotype"/>
                      </a:endParaRPr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alatino Linotype"/>
                          <a:cs typeface="Palatino Linotype"/>
                        </a:rPr>
                        <a:t>P3</a:t>
                      </a:r>
                      <a:endParaRPr lang="en-US" dirty="0">
                        <a:latin typeface="Palatino Linotype"/>
                        <a:cs typeface="Palatino Linotyp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alatino Linotype"/>
                          <a:cs typeface="Palatino Linotype"/>
                        </a:rPr>
                        <a:t>12</a:t>
                      </a:r>
                      <a:endParaRPr lang="en-US" dirty="0">
                        <a:latin typeface="Palatino Linotype"/>
                        <a:cs typeface="Palatino Linotype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7" name="Group 96"/>
          <p:cNvGrpSpPr/>
          <p:nvPr/>
        </p:nvGrpSpPr>
        <p:grpSpPr>
          <a:xfrm>
            <a:off x="7397496" y="3261360"/>
            <a:ext cx="374904" cy="2529840"/>
            <a:chOff x="6628881" y="3261360"/>
            <a:chExt cx="374904" cy="2529840"/>
          </a:xfrm>
        </p:grpSpPr>
        <p:sp>
          <p:nvSpPr>
            <p:cNvPr id="98" name="Rectangle 97"/>
            <p:cNvSpPr/>
            <p:nvPr/>
          </p:nvSpPr>
          <p:spPr>
            <a:xfrm>
              <a:off x="6629400" y="3261360"/>
              <a:ext cx="370708" cy="252984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cxnSp>
          <p:nvCxnSpPr>
            <p:cNvPr id="99" name="Straight Connector 98"/>
            <p:cNvCxnSpPr/>
            <p:nvPr/>
          </p:nvCxnSpPr>
          <p:spPr>
            <a:xfrm>
              <a:off x="6628881" y="3575248"/>
              <a:ext cx="374904" cy="0"/>
            </a:xfrm>
            <a:prstGeom prst="line">
              <a:avLst/>
            </a:prstGeom>
            <a:ln>
              <a:solidFill>
                <a:srgbClr val="000000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6628881" y="5156398"/>
              <a:ext cx="374904" cy="0"/>
            </a:xfrm>
            <a:prstGeom prst="line">
              <a:avLst/>
            </a:prstGeom>
            <a:ln>
              <a:solidFill>
                <a:srgbClr val="000000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6628881" y="3905532"/>
              <a:ext cx="374904" cy="0"/>
            </a:xfrm>
            <a:prstGeom prst="line">
              <a:avLst/>
            </a:prstGeom>
            <a:ln>
              <a:solidFill>
                <a:srgbClr val="000000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6628881" y="4207708"/>
              <a:ext cx="374904" cy="0"/>
            </a:xfrm>
            <a:prstGeom prst="line">
              <a:avLst/>
            </a:prstGeom>
            <a:ln>
              <a:solidFill>
                <a:srgbClr val="000000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6628881" y="4840168"/>
              <a:ext cx="374904" cy="0"/>
            </a:xfrm>
            <a:prstGeom prst="line">
              <a:avLst/>
            </a:prstGeom>
            <a:ln>
              <a:solidFill>
                <a:srgbClr val="000000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6628881" y="4523938"/>
              <a:ext cx="374904" cy="0"/>
            </a:xfrm>
            <a:prstGeom prst="line">
              <a:avLst/>
            </a:prstGeom>
            <a:ln>
              <a:solidFill>
                <a:srgbClr val="000000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6628881" y="5472628"/>
              <a:ext cx="374904" cy="0"/>
            </a:xfrm>
            <a:prstGeom prst="line">
              <a:avLst/>
            </a:prstGeom>
            <a:ln>
              <a:solidFill>
                <a:srgbClr val="000000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6934200" y="28310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Palatino Linotype"/>
                <a:cs typeface="Palatino Linotype"/>
              </a:rPr>
              <a:t>usge</a:t>
            </a:r>
            <a:r>
              <a:rPr lang="en-US" dirty="0" smtClean="0">
                <a:latin typeface="Palatino Linotype"/>
                <a:cs typeface="Palatino Linotype"/>
              </a:rPr>
              <a:t> </a:t>
            </a:r>
            <a:r>
              <a:rPr lang="en-US" dirty="0" err="1" smtClean="0">
                <a:latin typeface="Palatino Linotype"/>
                <a:cs typeface="Palatino Linotype"/>
              </a:rPr>
              <a:t>cntr</a:t>
            </a:r>
            <a:endParaRPr lang="en-US" dirty="0">
              <a:latin typeface="Palatino Linotype"/>
              <a:cs typeface="Palatino Linotype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7442454" y="3238875"/>
            <a:ext cx="288020" cy="2552325"/>
            <a:chOff x="7442454" y="3238875"/>
            <a:chExt cx="288020" cy="2552325"/>
          </a:xfrm>
        </p:grpSpPr>
        <p:sp>
          <p:nvSpPr>
            <p:cNvPr id="12" name="TextBox 11"/>
            <p:cNvSpPr txBox="1"/>
            <p:nvPr/>
          </p:nvSpPr>
          <p:spPr>
            <a:xfrm>
              <a:off x="7442454" y="3238875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Palatino Linotype"/>
                  <a:cs typeface="Palatino Linotype"/>
                </a:rPr>
                <a:t>0</a:t>
              </a:r>
              <a:endParaRPr lang="en-US" dirty="0">
                <a:latin typeface="Palatino Linotype"/>
                <a:cs typeface="Palatino Linotype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7443216" y="3572796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Palatino Linotype"/>
                  <a:cs typeface="Palatino Linotype"/>
                </a:rPr>
                <a:t>0</a:t>
              </a:r>
              <a:endParaRPr lang="en-US" dirty="0">
                <a:latin typeface="Palatino Linotype"/>
                <a:cs typeface="Palatino Linotype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7443216" y="3886950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Palatino Linotype"/>
                  <a:cs typeface="Palatino Linotype"/>
                </a:rPr>
                <a:t>0</a:t>
              </a:r>
              <a:endParaRPr lang="en-US" dirty="0">
                <a:latin typeface="Palatino Linotype"/>
                <a:cs typeface="Palatino Linotype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443216" y="419572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Palatino Linotype"/>
                  <a:cs typeface="Palatino Linotype"/>
                </a:rPr>
                <a:t>0</a:t>
              </a:r>
              <a:endParaRPr lang="en-US" dirty="0">
                <a:latin typeface="Palatino Linotype"/>
                <a:cs typeface="Palatino Linotype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443216" y="4495800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Palatino Linotype"/>
                  <a:cs typeface="Palatino Linotype"/>
                </a:rPr>
                <a:t>0</a:t>
              </a:r>
              <a:endParaRPr lang="en-US" dirty="0">
                <a:latin typeface="Palatino Linotype"/>
                <a:cs typeface="Palatino Linotype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443216" y="482972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Palatino Linotype"/>
                  <a:cs typeface="Palatino Linotype"/>
                </a:rPr>
                <a:t>0</a:t>
              </a:r>
              <a:endParaRPr lang="en-US" dirty="0">
                <a:latin typeface="Palatino Linotype"/>
                <a:cs typeface="Palatino Linotype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7443216" y="5143875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Palatino Linotype"/>
                  <a:cs typeface="Palatino Linotype"/>
                </a:rPr>
                <a:t>0</a:t>
              </a:r>
              <a:endParaRPr lang="en-US" dirty="0">
                <a:latin typeface="Palatino Linotype"/>
                <a:cs typeface="Palatino Linotype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7443216" y="5452646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Palatino Linotype"/>
                  <a:cs typeface="Palatino Linotype"/>
                </a:rPr>
                <a:t>0</a:t>
              </a:r>
              <a:endParaRPr lang="en-US" dirty="0">
                <a:latin typeface="Palatino Linotype"/>
                <a:cs typeface="Palatino Linotype"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7443216" y="3238875"/>
            <a:ext cx="288020" cy="2552325"/>
            <a:chOff x="7442454" y="3238875"/>
            <a:chExt cx="288020" cy="2552325"/>
          </a:xfrm>
        </p:grpSpPr>
        <p:sp>
          <p:nvSpPr>
            <p:cNvPr id="118" name="TextBox 117"/>
            <p:cNvSpPr txBox="1"/>
            <p:nvPr/>
          </p:nvSpPr>
          <p:spPr>
            <a:xfrm>
              <a:off x="7442454" y="3238875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Palatino Linotype"/>
                  <a:cs typeface="Palatino Linotype"/>
                </a:rPr>
                <a:t>5</a:t>
              </a:r>
              <a:endParaRPr lang="en-US" dirty="0">
                <a:latin typeface="Palatino Linotype"/>
                <a:cs typeface="Palatino Linotype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443216" y="3572796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Palatino Linotype"/>
                  <a:cs typeface="Palatino Linotype"/>
                </a:rPr>
                <a:t>5</a:t>
              </a:r>
              <a:endParaRPr lang="en-US" dirty="0">
                <a:latin typeface="Palatino Linotype"/>
                <a:cs typeface="Palatino Linotype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443216" y="3886950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Palatino Linotype"/>
                  <a:cs typeface="Palatino Linotype"/>
                </a:rPr>
                <a:t>5</a:t>
              </a:r>
              <a:endParaRPr lang="en-US" dirty="0">
                <a:latin typeface="Palatino Linotype"/>
                <a:cs typeface="Palatino Linotype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443216" y="419572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Palatino Linotype"/>
                  <a:cs typeface="Palatino Linotype"/>
                </a:rPr>
                <a:t>5</a:t>
              </a:r>
              <a:endParaRPr lang="en-US" dirty="0">
                <a:latin typeface="Palatino Linotype"/>
                <a:cs typeface="Palatino Linotype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7443216" y="4495800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Palatino Linotype"/>
                  <a:cs typeface="Palatino Linotype"/>
                </a:rPr>
                <a:t>5</a:t>
              </a:r>
              <a:endParaRPr lang="en-US" dirty="0">
                <a:latin typeface="Palatino Linotype"/>
                <a:cs typeface="Palatino Linotype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7443216" y="482972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Palatino Linotype"/>
                  <a:cs typeface="Palatino Linotype"/>
                </a:rPr>
                <a:t>5</a:t>
              </a:r>
              <a:endParaRPr lang="en-US" dirty="0">
                <a:latin typeface="Palatino Linotype"/>
                <a:cs typeface="Palatino Linotype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443216" y="5143875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Palatino Linotype"/>
                  <a:cs typeface="Palatino Linotype"/>
                </a:rPr>
                <a:t>5</a:t>
              </a:r>
              <a:endParaRPr lang="en-US" dirty="0">
                <a:latin typeface="Palatino Linotype"/>
                <a:cs typeface="Palatino Linotype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7443216" y="5452646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Palatino Linotype"/>
                  <a:cs typeface="Palatino Linotype"/>
                </a:rPr>
                <a:t>5</a:t>
              </a:r>
              <a:endParaRPr lang="en-US" dirty="0">
                <a:latin typeface="Palatino Linotype"/>
                <a:cs typeface="Palatino Linotype"/>
              </a:endParaRP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7442454" y="3238875"/>
            <a:ext cx="300844" cy="2552325"/>
            <a:chOff x="7442454" y="3238875"/>
            <a:chExt cx="300844" cy="2552325"/>
          </a:xfrm>
        </p:grpSpPr>
        <p:sp>
          <p:nvSpPr>
            <p:cNvPr id="127" name="TextBox 126"/>
            <p:cNvSpPr txBox="1"/>
            <p:nvPr/>
          </p:nvSpPr>
          <p:spPr>
            <a:xfrm>
              <a:off x="7442454" y="323887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Palatino Linotype"/>
                  <a:cs typeface="Palatino Linotype"/>
                </a:rPr>
                <a:t>8</a:t>
              </a:r>
              <a:endParaRPr lang="en-US" dirty="0">
                <a:latin typeface="Palatino Linotype"/>
                <a:cs typeface="Palatino Linotype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7443216" y="357279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Palatino Linotype"/>
                  <a:cs typeface="Palatino Linotype"/>
                </a:rPr>
                <a:t>8</a:t>
              </a:r>
              <a:endParaRPr lang="en-US" dirty="0">
                <a:latin typeface="Palatino Linotype"/>
                <a:cs typeface="Palatino Linotype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7443216" y="38869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Palatino Linotype"/>
                  <a:cs typeface="Palatino Linotype"/>
                </a:rPr>
                <a:t>8</a:t>
              </a:r>
              <a:endParaRPr lang="en-US" dirty="0">
                <a:latin typeface="Palatino Linotype"/>
                <a:cs typeface="Palatino Linotype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7443216" y="419572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>
                  <a:latin typeface="Palatino Linotype"/>
                  <a:cs typeface="Palatino Linotype"/>
                </a:rPr>
                <a:t>8</a:t>
              </a:r>
              <a:endParaRPr lang="en-US" dirty="0">
                <a:latin typeface="Palatino Linotype"/>
                <a:cs typeface="Palatino Linotype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7443216" y="4495800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Palatino Linotype"/>
                  <a:cs typeface="Palatino Linotype"/>
                </a:rPr>
                <a:t>5</a:t>
              </a:r>
              <a:endParaRPr lang="en-US" dirty="0">
                <a:latin typeface="Palatino Linotype"/>
                <a:cs typeface="Palatino Linotype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7443216" y="482972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Palatino Linotype"/>
                  <a:cs typeface="Palatino Linotype"/>
                </a:rPr>
                <a:t>5</a:t>
              </a:r>
              <a:endParaRPr lang="en-US" dirty="0">
                <a:latin typeface="Palatino Linotype"/>
                <a:cs typeface="Palatino Linotype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7443216" y="5143875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Palatino Linotype"/>
                  <a:cs typeface="Palatino Linotype"/>
                </a:rPr>
                <a:t>5</a:t>
              </a:r>
              <a:endParaRPr lang="en-US" dirty="0">
                <a:latin typeface="Palatino Linotype"/>
                <a:cs typeface="Palatino Linotype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7443216" y="5452646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Palatino Linotype"/>
                  <a:cs typeface="Palatino Linotype"/>
                </a:rPr>
                <a:t>5</a:t>
              </a:r>
              <a:endParaRPr lang="en-US" dirty="0">
                <a:latin typeface="Palatino Linotype"/>
                <a:cs typeface="Palatino Linotype"/>
              </a:endParaRP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7442454" y="3238875"/>
            <a:ext cx="300844" cy="2583103"/>
            <a:chOff x="7442454" y="3238875"/>
            <a:chExt cx="300844" cy="2583103"/>
          </a:xfrm>
        </p:grpSpPr>
        <p:sp>
          <p:nvSpPr>
            <p:cNvPr id="145" name="TextBox 144"/>
            <p:cNvSpPr txBox="1"/>
            <p:nvPr/>
          </p:nvSpPr>
          <p:spPr>
            <a:xfrm>
              <a:off x="7442454" y="323887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Palatino Linotype"/>
                  <a:cs typeface="Palatino Linotype"/>
                </a:rPr>
                <a:t>8</a:t>
              </a:r>
              <a:endParaRPr lang="en-US" dirty="0">
                <a:latin typeface="Palatino Linotype"/>
                <a:cs typeface="Palatino Linotype"/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7443216" y="357279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Palatino Linotype"/>
                  <a:cs typeface="Palatino Linotype"/>
                </a:rPr>
                <a:t>8</a:t>
              </a:r>
              <a:endParaRPr lang="en-US" dirty="0">
                <a:latin typeface="Palatino Linotype"/>
                <a:cs typeface="Palatino Linotype"/>
              </a:endParaRP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7443216" y="38869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Palatino Linotype"/>
                  <a:cs typeface="Palatino Linotype"/>
                </a:rPr>
                <a:t>8</a:t>
              </a:r>
              <a:endParaRPr lang="en-US" dirty="0">
                <a:latin typeface="Palatino Linotype"/>
                <a:cs typeface="Palatino Linotype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7443216" y="419572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smtClean="0">
                  <a:latin typeface="Palatino Linotype"/>
                  <a:cs typeface="Palatino Linotype"/>
                </a:rPr>
                <a:t>8</a:t>
              </a:r>
              <a:endParaRPr lang="en-US" dirty="0">
                <a:latin typeface="Palatino Linotype"/>
                <a:cs typeface="Palatino Linotype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7443216" y="44958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Palatino Linotype"/>
                  <a:cs typeface="Palatino Linotype"/>
                </a:rPr>
                <a:t>8</a:t>
              </a:r>
              <a:endParaRPr lang="en-US" dirty="0">
                <a:latin typeface="Palatino Linotype"/>
                <a:cs typeface="Palatino Linotype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7443216" y="482972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Palatino Linotype"/>
                  <a:cs typeface="Palatino Linotype"/>
                </a:rPr>
                <a:t>8</a:t>
              </a:r>
              <a:endParaRPr lang="en-US" dirty="0">
                <a:latin typeface="Palatino Linotype"/>
                <a:cs typeface="Palatino Linotype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7443216" y="514387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Palatino Linotype"/>
                  <a:cs typeface="Palatino Linotype"/>
                </a:rPr>
                <a:t>8</a:t>
              </a:r>
              <a:endParaRPr lang="en-US" dirty="0">
                <a:latin typeface="Palatino Linotype"/>
                <a:cs typeface="Palatino Linotype"/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7443216" y="545264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Palatino Linotype"/>
                  <a:cs typeface="Palatino Linotype"/>
                </a:rPr>
                <a:t>8</a:t>
              </a:r>
              <a:endParaRPr lang="en-US" dirty="0">
                <a:latin typeface="Palatino Linotype"/>
                <a:cs typeface="Palatino Linotype"/>
              </a:endParaRPr>
            </a:p>
          </p:txBody>
        </p:sp>
      </p:grpSp>
      <p:sp>
        <p:nvSpPr>
          <p:cNvPr id="8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971800" y="6096000"/>
            <a:ext cx="6172200" cy="2286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SWAP</a:t>
            </a:r>
            <a:endParaRPr lang="en-US" dirty="0"/>
          </a:p>
        </p:txBody>
      </p:sp>
      <p:sp>
        <p:nvSpPr>
          <p:cNvPr id="88" name="TextBox 5"/>
          <p:cNvSpPr txBox="1">
            <a:spLocks noChangeArrowheads="1"/>
          </p:cNvSpPr>
          <p:nvPr/>
        </p:nvSpPr>
        <p:spPr bwMode="auto">
          <a:xfrm>
            <a:off x="2895600" y="6381750"/>
            <a:ext cx="62484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0" rIns="4572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Whitney-Semibold" charset="0"/>
              </a:rPr>
              <a:t>Background</a:t>
            </a:r>
            <a:r>
              <a:rPr lang="en-US" sz="1200" dirty="0" smtClean="0">
                <a:solidFill>
                  <a:schemeClr val="bg1"/>
                </a:solidFill>
                <a:latin typeface="Whitney-Semibold" charset="0"/>
              </a:rPr>
              <a:t> </a:t>
            </a:r>
            <a:r>
              <a:rPr lang="en-US" sz="1200" dirty="0" smtClean="0">
                <a:solidFill>
                  <a:srgbClr val="7F7F7F"/>
                </a:solidFill>
                <a:latin typeface="Whitney-Semibold" charset="0"/>
              </a:rPr>
              <a:t>•  </a:t>
            </a:r>
            <a:r>
              <a:rPr lang="en-US" sz="1200" dirty="0" smtClean="0">
                <a:solidFill>
                  <a:schemeClr val="bg1"/>
                </a:solidFill>
                <a:latin typeface="Whitney-Semibold" charset="0"/>
              </a:rPr>
              <a:t>SWAP </a:t>
            </a:r>
            <a:r>
              <a:rPr lang="en-US" sz="1200" dirty="0">
                <a:solidFill>
                  <a:srgbClr val="7F7F7F"/>
                </a:solidFill>
                <a:latin typeface="Whitney-Semibold" charset="0"/>
              </a:rPr>
              <a:t>• </a:t>
            </a:r>
            <a:r>
              <a:rPr lang="en-US" sz="1200" dirty="0" smtClean="0">
                <a:solidFill>
                  <a:srgbClr val="7F7F7F"/>
                </a:solidFill>
                <a:latin typeface="Whitney-Semibold" charset="0"/>
              </a:rPr>
              <a:t> Evaluation</a:t>
            </a:r>
            <a:endParaRPr lang="en-US" sz="1200" dirty="0">
              <a:solidFill>
                <a:srgbClr val="7F7F7F"/>
              </a:solidFill>
              <a:latin typeface="Whitney-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43924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SWAP: Set and </a:t>
            </a:r>
            <a:r>
              <a:rPr lang="en-US" dirty="0" err="1" smtClean="0"/>
              <a:t>WAy</a:t>
            </a:r>
            <a:r>
              <a:rPr lang="en-US" dirty="0" smtClean="0"/>
              <a:t>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4953000"/>
          </a:xfrm>
        </p:spPr>
        <p:txBody>
          <a:bodyPr/>
          <a:lstStyle/>
          <a:p>
            <a:r>
              <a:rPr lang="en-US" dirty="0" smtClean="0"/>
              <a:t>Reduce </a:t>
            </a:r>
            <a:r>
              <a:rPr lang="en-US" dirty="0" smtClean="0"/>
              <a:t>repartition </a:t>
            </a:r>
            <a:r>
              <a:rPr lang="en-US" dirty="0" smtClean="0"/>
              <a:t>overhead</a:t>
            </a:r>
          </a:p>
          <a:p>
            <a:pPr lvl="1"/>
            <a:r>
              <a:rPr lang="en-US" dirty="0" smtClean="0"/>
              <a:t>Adjust cache way assignment incurs low overhead</a:t>
            </a:r>
          </a:p>
          <a:p>
            <a:pPr lvl="2"/>
            <a:r>
              <a:rPr lang="en-US" dirty="0" smtClean="0"/>
              <a:t>Write way permission register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Adjust page color assignment is cumbersome</a:t>
            </a:r>
          </a:p>
          <a:p>
            <a:pPr lvl="2"/>
            <a:r>
              <a:rPr lang="en-US" dirty="0" smtClean="0"/>
              <a:t>Migrate the page from the old color to the new color</a:t>
            </a:r>
          </a:p>
          <a:p>
            <a:pPr lvl="2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fld id="{487CE9E1-62AB-DE44-9ADA-39A09E418A02}" type="slidenum">
              <a:rPr lang="en-US" smtClean="0"/>
              <a:pPr/>
              <a:t>18</a:t>
            </a:fld>
            <a:r>
              <a:rPr lang="en-US" dirty="0" smtClean="0"/>
              <a:t> of </a:t>
            </a:r>
            <a:r>
              <a:rPr lang="is-IS" dirty="0" smtClean="0"/>
              <a:t>29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971800" y="6096000"/>
            <a:ext cx="6172200" cy="2286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SWAP</a:t>
            </a:r>
            <a:endParaRPr lang="en-US" dirty="0"/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2895600" y="6381750"/>
            <a:ext cx="62484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0" rIns="4572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Whitney-Semibold" charset="0"/>
              </a:rPr>
              <a:t>Background</a:t>
            </a:r>
            <a:r>
              <a:rPr lang="en-US" sz="1200" dirty="0" smtClean="0">
                <a:solidFill>
                  <a:schemeClr val="bg1"/>
                </a:solidFill>
                <a:latin typeface="Whitney-Semibold" charset="0"/>
              </a:rPr>
              <a:t> </a:t>
            </a:r>
            <a:r>
              <a:rPr lang="en-US" sz="1200" dirty="0" smtClean="0">
                <a:solidFill>
                  <a:srgbClr val="7F7F7F"/>
                </a:solidFill>
                <a:latin typeface="Whitney-Semibold" charset="0"/>
              </a:rPr>
              <a:t>•  </a:t>
            </a:r>
            <a:r>
              <a:rPr lang="en-US" sz="1200" dirty="0" smtClean="0">
                <a:solidFill>
                  <a:schemeClr val="bg1"/>
                </a:solidFill>
                <a:latin typeface="Whitney-Semibold" charset="0"/>
              </a:rPr>
              <a:t>SWAP </a:t>
            </a:r>
            <a:r>
              <a:rPr lang="en-US" sz="1200" dirty="0">
                <a:solidFill>
                  <a:srgbClr val="7F7F7F"/>
                </a:solidFill>
                <a:latin typeface="Whitney-Semibold" charset="0"/>
              </a:rPr>
              <a:t>• </a:t>
            </a:r>
            <a:r>
              <a:rPr lang="en-US" sz="1200" dirty="0" smtClean="0">
                <a:solidFill>
                  <a:srgbClr val="7F7F7F"/>
                </a:solidFill>
                <a:latin typeface="Whitney-Semibold" charset="0"/>
              </a:rPr>
              <a:t> Evaluation</a:t>
            </a:r>
            <a:endParaRPr lang="en-US" sz="1200" dirty="0">
              <a:solidFill>
                <a:srgbClr val="7F7F7F"/>
              </a:solidFill>
              <a:latin typeface="Whitney-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3052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resentationTitle2010Print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Footer Placeholder 3"/>
          <p:cNvSpPr txBox="1">
            <a:spLocks/>
          </p:cNvSpPr>
          <p:nvPr/>
        </p:nvSpPr>
        <p:spPr bwMode="auto">
          <a:xfrm>
            <a:off x="2971800" y="6096000"/>
            <a:ext cx="61722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0" rIns="45720" bIns="0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endParaRPr lang="en-US" sz="1400">
              <a:solidFill>
                <a:srgbClr val="ECC4C6"/>
              </a:solidFill>
              <a:latin typeface="Gotham Black" charset="0"/>
              <a:cs typeface="Gotham Black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E09EA1"/>
                </a:solidFill>
                <a:latin typeface="Gotham Black" charset="0"/>
              </a:rPr>
              <a:t>Page </a:t>
            </a:r>
            <a:fld id="{4D1F0089-BB4B-0B4B-BA36-1F9DCCC7B2FE}" type="slidenum">
              <a:rPr lang="en-US">
                <a:solidFill>
                  <a:srgbClr val="E09EA1"/>
                </a:solidFill>
                <a:latin typeface="Gotham Black" charset="0"/>
              </a:rPr>
              <a:pPr eaLnBrk="1" hangingPunct="1"/>
              <a:t>1</a:t>
            </a:fld>
            <a:r>
              <a:rPr lang="en-US" dirty="0">
                <a:solidFill>
                  <a:srgbClr val="E09EA1"/>
                </a:solidFill>
                <a:latin typeface="Gotham Black" charset="0"/>
              </a:rPr>
              <a:t> of </a:t>
            </a:r>
            <a:r>
              <a:rPr lang="en-US" dirty="0" smtClean="0">
                <a:solidFill>
                  <a:srgbClr val="E09EA1"/>
                </a:solidFill>
                <a:latin typeface="Gotham Black" charset="0"/>
              </a:rPr>
              <a:t>29</a:t>
            </a:r>
            <a:endParaRPr lang="en-US" dirty="0">
              <a:solidFill>
                <a:srgbClr val="E09EA1"/>
              </a:solidFill>
              <a:latin typeface="Gotham Black" charset="0"/>
            </a:endParaRPr>
          </a:p>
        </p:txBody>
      </p:sp>
    </p:spTree>
  </p:cSld>
  <p:clrMapOvr>
    <a:masterClrMapping/>
  </p:clrMapOvr>
  <p:transition xmlns:p14="http://schemas.microsoft.com/office/powerpoint/2010/main" advClick="0" advTm="0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 0.88379 " pathEditMode="fixed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SWAP: Set and </a:t>
            </a:r>
            <a:r>
              <a:rPr lang="en-US" dirty="0" err="1" smtClean="0"/>
              <a:t>WAy</a:t>
            </a:r>
            <a:r>
              <a:rPr lang="en-US" dirty="0" smtClean="0"/>
              <a:t>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4953000"/>
          </a:xfrm>
        </p:spPr>
        <p:txBody>
          <a:bodyPr/>
          <a:lstStyle/>
          <a:p>
            <a:r>
              <a:rPr lang="en-US" dirty="0" smtClean="0"/>
              <a:t>Reduce </a:t>
            </a:r>
            <a:r>
              <a:rPr lang="en-US" dirty="0" smtClean="0"/>
              <a:t>repartition </a:t>
            </a:r>
            <a:r>
              <a:rPr lang="en-US" dirty="0" smtClean="0"/>
              <a:t>overhead</a:t>
            </a:r>
          </a:p>
          <a:p>
            <a:pPr lvl="1"/>
            <a:r>
              <a:rPr lang="en-US" altLang="zh-CN" dirty="0" smtClean="0"/>
              <a:t>Key: reduce page re-coloring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Classify the </a:t>
            </a:r>
            <a:r>
              <a:rPr lang="en-US" dirty="0" smtClean="0"/>
              <a:t>partitions as before</a:t>
            </a:r>
          </a:p>
          <a:p>
            <a:pPr lvl="2"/>
            <a:r>
              <a:rPr lang="en-US" dirty="0" smtClean="0"/>
              <a:t>Same: keep the original colors</a:t>
            </a:r>
          </a:p>
          <a:p>
            <a:pPr lvl="2"/>
            <a:r>
              <a:rPr lang="en-US" dirty="0" smtClean="0"/>
              <a:t>Downgrade: use partial original colors</a:t>
            </a:r>
          </a:p>
          <a:p>
            <a:pPr lvl="2"/>
            <a:r>
              <a:rPr lang="en-US" dirty="0" smtClean="0"/>
              <a:t>Upgrade: may use any colors</a:t>
            </a:r>
          </a:p>
          <a:p>
            <a:pPr lvl="1"/>
            <a:endParaRPr lang="en-US" dirty="0" smtClean="0"/>
          </a:p>
          <a:p>
            <a:pPr lvl="1"/>
            <a:r>
              <a:rPr lang="en-US" dirty="0"/>
              <a:t>Estimate the cache way usage </a:t>
            </a:r>
            <a:r>
              <a:rPr lang="en-US" dirty="0" smtClean="0"/>
              <a:t>before placement</a:t>
            </a:r>
          </a:p>
          <a:p>
            <a:pPr lvl="2"/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fld id="{487CE9E1-62AB-DE44-9ADA-39A09E418A02}" type="slidenum">
              <a:rPr lang="en-US" smtClean="0"/>
              <a:pPr/>
              <a:t>19</a:t>
            </a:fld>
            <a:r>
              <a:rPr lang="en-US" dirty="0" smtClean="0"/>
              <a:t> of </a:t>
            </a:r>
            <a:r>
              <a:rPr lang="is-IS" dirty="0" smtClean="0"/>
              <a:t>29</a:t>
            </a:r>
            <a:endParaRPr lang="en-US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971800" y="6096000"/>
            <a:ext cx="6172200" cy="2286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SWAP</a:t>
            </a:r>
            <a:endParaRPr lang="en-US" dirty="0"/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2895600" y="6381750"/>
            <a:ext cx="62484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0" rIns="4572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Whitney-Semibold" charset="0"/>
              </a:rPr>
              <a:t>Background</a:t>
            </a:r>
            <a:r>
              <a:rPr lang="en-US" sz="1200" dirty="0" smtClean="0">
                <a:solidFill>
                  <a:schemeClr val="bg1"/>
                </a:solidFill>
                <a:latin typeface="Whitney-Semibold" charset="0"/>
              </a:rPr>
              <a:t> </a:t>
            </a:r>
            <a:r>
              <a:rPr lang="en-US" sz="1200" dirty="0" smtClean="0">
                <a:solidFill>
                  <a:srgbClr val="7F7F7F"/>
                </a:solidFill>
                <a:latin typeface="Whitney-Semibold" charset="0"/>
              </a:rPr>
              <a:t>•  </a:t>
            </a:r>
            <a:r>
              <a:rPr lang="en-US" sz="1200" dirty="0" smtClean="0">
                <a:solidFill>
                  <a:schemeClr val="bg1"/>
                </a:solidFill>
                <a:latin typeface="Whitney-Semibold" charset="0"/>
              </a:rPr>
              <a:t>SWAP </a:t>
            </a:r>
            <a:r>
              <a:rPr lang="en-US" sz="1200" dirty="0">
                <a:solidFill>
                  <a:srgbClr val="7F7F7F"/>
                </a:solidFill>
                <a:latin typeface="Whitney-Semibold" charset="0"/>
              </a:rPr>
              <a:t>• </a:t>
            </a:r>
            <a:r>
              <a:rPr lang="en-US" sz="1200" dirty="0" smtClean="0">
                <a:solidFill>
                  <a:srgbClr val="7F7F7F"/>
                </a:solidFill>
                <a:latin typeface="Whitney-Semibold" charset="0"/>
              </a:rPr>
              <a:t> Evaluation</a:t>
            </a:r>
            <a:endParaRPr lang="en-US" sz="1200" dirty="0">
              <a:solidFill>
                <a:srgbClr val="7F7F7F"/>
              </a:solidFill>
              <a:latin typeface="Whitney-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70236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SWAP: Set and </a:t>
            </a:r>
            <a:r>
              <a:rPr lang="en-US" dirty="0" err="1" smtClean="0"/>
              <a:t>WAy</a:t>
            </a:r>
            <a:r>
              <a:rPr lang="en-US" dirty="0" smtClean="0"/>
              <a:t>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2209800"/>
          </a:xfrm>
        </p:spPr>
        <p:txBody>
          <a:bodyPr/>
          <a:lstStyle/>
          <a:p>
            <a:r>
              <a:rPr lang="en-US" dirty="0"/>
              <a:t>Reduce </a:t>
            </a:r>
            <a:r>
              <a:rPr lang="en-US" dirty="0" smtClean="0"/>
              <a:t>repartition </a:t>
            </a:r>
            <a:r>
              <a:rPr lang="en-US" dirty="0"/>
              <a:t>overhead</a:t>
            </a:r>
          </a:p>
          <a:p>
            <a:pPr lvl="1"/>
            <a:r>
              <a:rPr lang="en-US" altLang="zh-CN" dirty="0"/>
              <a:t>Classify the </a:t>
            </a:r>
            <a:r>
              <a:rPr lang="en-US" dirty="0"/>
              <a:t>partitions as before</a:t>
            </a:r>
          </a:p>
          <a:p>
            <a:pPr lvl="1"/>
            <a:r>
              <a:rPr lang="en-US" dirty="0"/>
              <a:t>Estimate the cache way usage 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fld id="{487CE9E1-62AB-DE44-9ADA-39A09E418A02}" type="slidenum">
              <a:rPr lang="en-US" smtClean="0"/>
              <a:pPr/>
              <a:t>20</a:t>
            </a:fld>
            <a:r>
              <a:rPr lang="en-US" dirty="0" smtClean="0"/>
              <a:t> of 29</a:t>
            </a: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3581400" y="3185160"/>
            <a:ext cx="3962400" cy="2529840"/>
            <a:chOff x="2057400" y="2590800"/>
            <a:chExt cx="5867400" cy="3291840"/>
          </a:xfrm>
        </p:grpSpPr>
        <p:sp>
          <p:nvSpPr>
            <p:cNvPr id="60" name="Rectangle 59"/>
            <p:cNvSpPr/>
            <p:nvPr/>
          </p:nvSpPr>
          <p:spPr>
            <a:xfrm>
              <a:off x="2057400" y="2590800"/>
              <a:ext cx="5852160" cy="329184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2057400" y="2999232"/>
              <a:ext cx="5867400" cy="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2057400" y="5056632"/>
              <a:ext cx="5867400" cy="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057400" y="3429000"/>
              <a:ext cx="5867400" cy="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2057400" y="3822192"/>
              <a:ext cx="5867400" cy="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2057400" y="4645152"/>
              <a:ext cx="5867400" cy="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2057400" y="4233672"/>
              <a:ext cx="5867400" cy="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2057400" y="5468112"/>
              <a:ext cx="5867400" cy="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2788920" y="2590800"/>
              <a:ext cx="0" cy="327660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3520440" y="2590800"/>
              <a:ext cx="0" cy="327660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4251960" y="2590800"/>
              <a:ext cx="0" cy="327660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4983480" y="2590800"/>
              <a:ext cx="0" cy="327660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5715000" y="2590800"/>
              <a:ext cx="0" cy="327660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6446520" y="2590800"/>
              <a:ext cx="0" cy="327660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7178040" y="2590800"/>
              <a:ext cx="0" cy="327660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3588015" y="3191775"/>
            <a:ext cx="2464411" cy="2514600"/>
            <a:chOff x="2438400" y="2667000"/>
            <a:chExt cx="1482041" cy="2529840"/>
          </a:xfrm>
        </p:grpSpPr>
        <p:sp>
          <p:nvSpPr>
            <p:cNvPr id="51" name="Rectangle 50"/>
            <p:cNvSpPr/>
            <p:nvPr/>
          </p:nvSpPr>
          <p:spPr>
            <a:xfrm>
              <a:off x="2438400" y="2667000"/>
              <a:ext cx="1482041" cy="25298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041744" y="3711136"/>
              <a:ext cx="316568" cy="4627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Palatino Linotype"/>
                  <a:cs typeface="Palatino Linotype"/>
                </a:rPr>
                <a:t>P1</a:t>
              </a:r>
              <a:endParaRPr lang="en-US" dirty="0">
                <a:latin typeface="Palatino Linotype"/>
                <a:cs typeface="Palatino Linotype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056012" y="4440572"/>
            <a:ext cx="1463040" cy="1264920"/>
            <a:chOff x="3924466" y="2667000"/>
            <a:chExt cx="1482041" cy="1264920"/>
          </a:xfrm>
          <a:solidFill>
            <a:srgbClr val="008000"/>
          </a:solidFill>
        </p:grpSpPr>
        <p:sp>
          <p:nvSpPr>
            <p:cNvPr id="52" name="Rectangle 51"/>
            <p:cNvSpPr/>
            <p:nvPr/>
          </p:nvSpPr>
          <p:spPr>
            <a:xfrm>
              <a:off x="3924466" y="2667000"/>
              <a:ext cx="1482041" cy="1264920"/>
            </a:xfrm>
            <a:prstGeom prst="rect">
              <a:avLst/>
            </a:prstGeom>
            <a:solidFill>
              <a:srgbClr val="30FF0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375663" y="3077114"/>
              <a:ext cx="531263" cy="461665"/>
            </a:xfrm>
            <a:prstGeom prst="rect">
              <a:avLst/>
            </a:prstGeom>
            <a:solidFill>
              <a:srgbClr val="30FF06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Palatino Linotype"/>
                  <a:cs typeface="Palatino Linotype"/>
                </a:rPr>
                <a:t>P3</a:t>
              </a:r>
              <a:endParaRPr lang="en-US" dirty="0">
                <a:latin typeface="Palatino Linotype"/>
                <a:cs typeface="Palatino Linotype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060521" y="3185160"/>
            <a:ext cx="1459370" cy="1264920"/>
            <a:chOff x="3449099" y="2667000"/>
            <a:chExt cx="1459370" cy="1264920"/>
          </a:xfrm>
          <a:solidFill>
            <a:srgbClr val="FFFF00"/>
          </a:solidFill>
        </p:grpSpPr>
        <p:sp>
          <p:nvSpPr>
            <p:cNvPr id="53" name="Rectangle 52"/>
            <p:cNvSpPr/>
            <p:nvPr/>
          </p:nvSpPr>
          <p:spPr>
            <a:xfrm>
              <a:off x="3449099" y="2667000"/>
              <a:ext cx="1459370" cy="126492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885423" y="3068955"/>
              <a:ext cx="524452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Palatino Linotype"/>
                  <a:cs typeface="Palatino Linotype"/>
                </a:rPr>
                <a:t>P2</a:t>
              </a:r>
              <a:endParaRPr lang="en-US" dirty="0">
                <a:latin typeface="Palatino Linotype"/>
                <a:cs typeface="Palatino Linotype"/>
              </a:endParaRPr>
            </a:p>
          </p:txBody>
        </p:sp>
      </p:grpSp>
      <p:cxnSp>
        <p:nvCxnSpPr>
          <p:cNvPr id="15" name="直接连接符 14"/>
          <p:cNvCxnSpPr/>
          <p:nvPr/>
        </p:nvCxnSpPr>
        <p:spPr>
          <a:xfrm flipH="1">
            <a:off x="3156096" y="3185160"/>
            <a:ext cx="381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H="1">
            <a:off x="3156096" y="5703288"/>
            <a:ext cx="381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352800" y="3185160"/>
            <a:ext cx="0" cy="2518128"/>
          </a:xfrm>
          <a:prstGeom prst="straightConnector1">
            <a:avLst/>
          </a:prstGeom>
          <a:ln>
            <a:headEnd type="arrow" w="med" len="lg"/>
            <a:tailEnd type="arrow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3581400" y="2830032"/>
            <a:ext cx="0" cy="30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7519052" y="2830032"/>
            <a:ext cx="0" cy="30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>
            <a:off x="3581400" y="2947008"/>
            <a:ext cx="3937652" cy="24792"/>
          </a:xfrm>
          <a:prstGeom prst="straightConnector1">
            <a:avLst/>
          </a:prstGeom>
          <a:ln>
            <a:headEnd type="arrow" w="med" len="lg"/>
            <a:tailEnd type="arrow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05400" y="2602468"/>
            <a:ext cx="903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Palatino Linotype"/>
                <a:cs typeface="Palatino Linotype"/>
              </a:rPr>
              <a:t>8 ways</a:t>
            </a:r>
            <a:endParaRPr lang="en-US" dirty="0">
              <a:latin typeface="Palatino Linotype"/>
              <a:cs typeface="Palatino Linotype"/>
            </a:endParaRPr>
          </a:p>
        </p:txBody>
      </p:sp>
      <p:sp>
        <p:nvSpPr>
          <p:cNvPr id="40" name="TextBox 39"/>
          <p:cNvSpPr txBox="1"/>
          <p:nvPr/>
        </p:nvSpPr>
        <p:spPr>
          <a:xfrm rot="16200000">
            <a:off x="2256094" y="4161094"/>
            <a:ext cx="1519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Palatino Linotype"/>
                <a:cs typeface="Palatino Linotype"/>
              </a:rPr>
              <a:t>8 page colors</a:t>
            </a:r>
            <a:endParaRPr lang="en-US" dirty="0">
              <a:latin typeface="Palatino Linotype"/>
              <a:cs typeface="Palatino Linotype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088576"/>
              </p:ext>
            </p:extLst>
          </p:nvPr>
        </p:nvGraphicFramePr>
        <p:xfrm>
          <a:off x="152400" y="3200400"/>
          <a:ext cx="2057400" cy="19812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457200"/>
                <a:gridCol w="838200"/>
                <a:gridCol w="762000"/>
              </a:tblGrid>
              <a:tr h="49530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Palatino Linotype"/>
                        <a:cs typeface="Palatino Linotyp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Palatino Linotype"/>
                          <a:cs typeface="Palatino Linotype"/>
                        </a:rPr>
                        <a:t>Before</a:t>
                      </a:r>
                      <a:endParaRPr lang="en-US" dirty="0">
                        <a:latin typeface="Palatino Linotype"/>
                        <a:cs typeface="Palatino Linotyp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Palatino Linotype"/>
                          <a:cs typeface="Palatino Linotype"/>
                        </a:rPr>
                        <a:t>After</a:t>
                      </a:r>
                      <a:endParaRPr lang="en-US" dirty="0">
                        <a:latin typeface="Palatino Linotype"/>
                        <a:cs typeface="Palatino Linotype"/>
                      </a:endParaRPr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alatino Linotype"/>
                          <a:cs typeface="Palatino Linotype"/>
                        </a:rPr>
                        <a:t>P1</a:t>
                      </a:r>
                      <a:endParaRPr lang="en-US" dirty="0">
                        <a:latin typeface="Palatino Linotype"/>
                        <a:cs typeface="Palatino Linotyp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alatino Linotype"/>
                          <a:cs typeface="Palatino Linotype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alatino Linotype"/>
                          <a:cs typeface="Palatino Linotype"/>
                        </a:rPr>
                        <a:t>8</a:t>
                      </a:r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alatino Linotype"/>
                          <a:cs typeface="Palatino Linotype"/>
                        </a:rPr>
                        <a:t>P2</a:t>
                      </a:r>
                      <a:endParaRPr lang="en-US" dirty="0">
                        <a:latin typeface="Palatino Linotype"/>
                        <a:cs typeface="Palatino Linotyp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alatino Linotype"/>
                          <a:cs typeface="Palatino Linotype"/>
                        </a:rPr>
                        <a:t>12</a:t>
                      </a:r>
                      <a:endParaRPr lang="en-US" dirty="0">
                        <a:latin typeface="Palatino Linotype"/>
                        <a:cs typeface="Palatino Linotyp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alatino Linotype"/>
                          <a:cs typeface="Palatino Linotype"/>
                        </a:rPr>
                        <a:t>8</a:t>
                      </a:r>
                      <a:endParaRPr lang="en-US" dirty="0">
                        <a:latin typeface="Palatino Linotype"/>
                        <a:cs typeface="Palatino Linotype"/>
                      </a:endParaRPr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alatino Linotype"/>
                          <a:cs typeface="Palatino Linotype"/>
                        </a:rPr>
                        <a:t>P3</a:t>
                      </a:r>
                      <a:endParaRPr lang="en-US" dirty="0">
                        <a:latin typeface="Palatino Linotype"/>
                        <a:cs typeface="Palatino Linotyp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alatino Linotype"/>
                          <a:cs typeface="Palatino Linotype"/>
                        </a:rPr>
                        <a:t>12</a:t>
                      </a:r>
                      <a:endParaRPr lang="en-US" dirty="0">
                        <a:latin typeface="Palatino Linotype"/>
                        <a:cs typeface="Palatino Linotyp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alatino Linotype"/>
                          <a:cs typeface="Palatino Linotype"/>
                        </a:rPr>
                        <a:t>48</a:t>
                      </a:r>
                      <a:endParaRPr lang="en-US" dirty="0">
                        <a:latin typeface="Palatino Linotype"/>
                        <a:cs typeface="Palatino Linotype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7" name="Group 96"/>
          <p:cNvGrpSpPr/>
          <p:nvPr/>
        </p:nvGrpSpPr>
        <p:grpSpPr>
          <a:xfrm>
            <a:off x="7930896" y="3185160"/>
            <a:ext cx="374904" cy="2529840"/>
            <a:chOff x="6628881" y="3261360"/>
            <a:chExt cx="374904" cy="2529840"/>
          </a:xfrm>
        </p:grpSpPr>
        <p:sp>
          <p:nvSpPr>
            <p:cNvPr id="98" name="Rectangle 97"/>
            <p:cNvSpPr/>
            <p:nvPr/>
          </p:nvSpPr>
          <p:spPr>
            <a:xfrm>
              <a:off x="6629400" y="3261360"/>
              <a:ext cx="370708" cy="252984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cxnSp>
          <p:nvCxnSpPr>
            <p:cNvPr id="99" name="Straight Connector 98"/>
            <p:cNvCxnSpPr/>
            <p:nvPr/>
          </p:nvCxnSpPr>
          <p:spPr>
            <a:xfrm>
              <a:off x="6628881" y="3575248"/>
              <a:ext cx="374904" cy="0"/>
            </a:xfrm>
            <a:prstGeom prst="line">
              <a:avLst/>
            </a:prstGeom>
            <a:ln>
              <a:solidFill>
                <a:srgbClr val="000000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6628881" y="5156398"/>
              <a:ext cx="374904" cy="0"/>
            </a:xfrm>
            <a:prstGeom prst="line">
              <a:avLst/>
            </a:prstGeom>
            <a:ln>
              <a:solidFill>
                <a:srgbClr val="000000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6628881" y="3905532"/>
              <a:ext cx="374904" cy="0"/>
            </a:xfrm>
            <a:prstGeom prst="line">
              <a:avLst/>
            </a:prstGeom>
            <a:ln>
              <a:solidFill>
                <a:srgbClr val="000000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6628881" y="4207708"/>
              <a:ext cx="374904" cy="0"/>
            </a:xfrm>
            <a:prstGeom prst="line">
              <a:avLst/>
            </a:prstGeom>
            <a:ln>
              <a:solidFill>
                <a:srgbClr val="000000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6628881" y="4840168"/>
              <a:ext cx="374904" cy="0"/>
            </a:xfrm>
            <a:prstGeom prst="line">
              <a:avLst/>
            </a:prstGeom>
            <a:ln>
              <a:solidFill>
                <a:srgbClr val="000000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6628881" y="4523938"/>
              <a:ext cx="374904" cy="0"/>
            </a:xfrm>
            <a:prstGeom prst="line">
              <a:avLst/>
            </a:prstGeom>
            <a:ln>
              <a:solidFill>
                <a:srgbClr val="000000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6628881" y="5472628"/>
              <a:ext cx="374904" cy="0"/>
            </a:xfrm>
            <a:prstGeom prst="line">
              <a:avLst/>
            </a:prstGeom>
            <a:ln>
              <a:solidFill>
                <a:srgbClr val="000000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7467600" y="27548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Palatino Linotype"/>
                <a:cs typeface="Palatino Linotype"/>
              </a:rPr>
              <a:t>usge</a:t>
            </a:r>
            <a:r>
              <a:rPr lang="en-US" dirty="0" smtClean="0">
                <a:latin typeface="Palatino Linotype"/>
                <a:cs typeface="Palatino Linotype"/>
              </a:rPr>
              <a:t> </a:t>
            </a:r>
            <a:r>
              <a:rPr lang="en-US" dirty="0" err="1" smtClean="0">
                <a:latin typeface="Palatino Linotype"/>
                <a:cs typeface="Palatino Linotype"/>
              </a:rPr>
              <a:t>cntr</a:t>
            </a:r>
            <a:endParaRPr lang="en-US" dirty="0">
              <a:latin typeface="Palatino Linotype"/>
              <a:cs typeface="Palatino Linotype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7975854" y="3162675"/>
            <a:ext cx="288020" cy="2552325"/>
            <a:chOff x="7442454" y="3238875"/>
            <a:chExt cx="288020" cy="2552325"/>
          </a:xfrm>
        </p:grpSpPr>
        <p:sp>
          <p:nvSpPr>
            <p:cNvPr id="12" name="TextBox 11"/>
            <p:cNvSpPr txBox="1"/>
            <p:nvPr/>
          </p:nvSpPr>
          <p:spPr>
            <a:xfrm>
              <a:off x="7442454" y="3238875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Palatino Linotype"/>
                  <a:cs typeface="Palatino Linotype"/>
                </a:rPr>
                <a:t>0</a:t>
              </a:r>
              <a:endParaRPr lang="en-US" dirty="0">
                <a:latin typeface="Palatino Linotype"/>
                <a:cs typeface="Palatino Linotype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7443216" y="3572796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Palatino Linotype"/>
                  <a:cs typeface="Palatino Linotype"/>
                </a:rPr>
                <a:t>0</a:t>
              </a:r>
              <a:endParaRPr lang="en-US" dirty="0">
                <a:latin typeface="Palatino Linotype"/>
                <a:cs typeface="Palatino Linotype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7443216" y="3886950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Palatino Linotype"/>
                  <a:cs typeface="Palatino Linotype"/>
                </a:rPr>
                <a:t>0</a:t>
              </a:r>
              <a:endParaRPr lang="en-US" dirty="0">
                <a:latin typeface="Palatino Linotype"/>
                <a:cs typeface="Palatino Linotype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443216" y="419572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Palatino Linotype"/>
                  <a:cs typeface="Palatino Linotype"/>
                </a:rPr>
                <a:t>0</a:t>
              </a:r>
              <a:endParaRPr lang="en-US" dirty="0">
                <a:latin typeface="Palatino Linotype"/>
                <a:cs typeface="Palatino Linotype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443216" y="4495800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Palatino Linotype"/>
                  <a:cs typeface="Palatino Linotype"/>
                </a:rPr>
                <a:t>0</a:t>
              </a:r>
              <a:endParaRPr lang="en-US" dirty="0">
                <a:latin typeface="Palatino Linotype"/>
                <a:cs typeface="Palatino Linotype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443216" y="482972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Palatino Linotype"/>
                  <a:cs typeface="Palatino Linotype"/>
                </a:rPr>
                <a:t>0</a:t>
              </a:r>
              <a:endParaRPr lang="en-US" dirty="0">
                <a:latin typeface="Palatino Linotype"/>
                <a:cs typeface="Palatino Linotype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7443216" y="5143875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Palatino Linotype"/>
                  <a:cs typeface="Palatino Linotype"/>
                </a:rPr>
                <a:t>0</a:t>
              </a:r>
              <a:endParaRPr lang="en-US" dirty="0">
                <a:latin typeface="Palatino Linotype"/>
                <a:cs typeface="Palatino Linotype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7443216" y="5452646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smtClean="0">
                  <a:latin typeface="Palatino Linotype"/>
                  <a:cs typeface="Palatino Linotype"/>
                </a:rPr>
                <a:t>0</a:t>
              </a:r>
              <a:endParaRPr lang="en-US" dirty="0">
                <a:latin typeface="Palatino Linotype"/>
                <a:cs typeface="Palatino Linotype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133600" y="4648200"/>
            <a:ext cx="47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81200" y="3745468"/>
            <a:ext cx="774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0FF06"/>
                </a:solidFill>
              </a:rPr>
              <a:t>Down</a:t>
            </a:r>
            <a:endParaRPr lang="en-US" dirty="0">
              <a:solidFill>
                <a:srgbClr val="30FF06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4724400" y="2667000"/>
            <a:ext cx="2944368" cy="2514600"/>
            <a:chOff x="4800600" y="2590802"/>
            <a:chExt cx="2944368" cy="2514600"/>
          </a:xfrm>
        </p:grpSpPr>
        <p:sp>
          <p:nvSpPr>
            <p:cNvPr id="74" name="Rectangle 73"/>
            <p:cNvSpPr/>
            <p:nvPr/>
          </p:nvSpPr>
          <p:spPr>
            <a:xfrm>
              <a:off x="4800600" y="2590802"/>
              <a:ext cx="2944368" cy="2514600"/>
            </a:xfrm>
            <a:prstGeom prst="rect">
              <a:avLst/>
            </a:prstGeom>
            <a:solidFill>
              <a:srgbClr val="30FF06"/>
            </a:solidFill>
            <a:ln w="28575" cmpd="sng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943599" y="3478737"/>
              <a:ext cx="75274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Palatino Linotype"/>
                  <a:cs typeface="Palatino Linotype"/>
                </a:rPr>
                <a:t>P3’</a:t>
              </a:r>
            </a:p>
            <a:p>
              <a:pPr algn="ctr"/>
              <a:r>
                <a:rPr lang="en-US" sz="2000" dirty="0" smtClean="0">
                  <a:latin typeface="Palatino Linotype"/>
                  <a:cs typeface="Palatino Linotype"/>
                </a:rPr>
                <a:t>8x6</a:t>
              </a:r>
              <a:endParaRPr lang="en-US" sz="1600" dirty="0">
                <a:latin typeface="Palatino Linotype"/>
                <a:cs typeface="Palatino Linotype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324600" y="2971800"/>
            <a:ext cx="966690" cy="1264920"/>
            <a:chOff x="3449099" y="2679211"/>
            <a:chExt cx="1459370" cy="1264920"/>
          </a:xfrm>
          <a:solidFill>
            <a:srgbClr val="FFFF00"/>
          </a:solidFill>
        </p:grpSpPr>
        <p:sp>
          <p:nvSpPr>
            <p:cNvPr id="86" name="Rectangle 85"/>
            <p:cNvSpPr/>
            <p:nvPr/>
          </p:nvSpPr>
          <p:spPr>
            <a:xfrm>
              <a:off x="3449099" y="2679211"/>
              <a:ext cx="1459370" cy="1264920"/>
            </a:xfrm>
            <a:prstGeom prst="rect">
              <a:avLst/>
            </a:prstGeom>
            <a:grpFill/>
            <a:ln w="28575" cmpd="sng"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729103" y="2910840"/>
              <a:ext cx="906229" cy="76944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Palatino Linotype"/>
                  <a:cs typeface="Palatino Linotype"/>
                </a:rPr>
                <a:t>P2’</a:t>
              </a:r>
            </a:p>
            <a:p>
              <a:pPr algn="ctr"/>
              <a:r>
                <a:rPr lang="en-US" sz="2000" dirty="0" smtClean="0">
                  <a:latin typeface="Palatino Linotype"/>
                  <a:cs typeface="Palatino Linotype"/>
                </a:rPr>
                <a:t>4x2</a:t>
              </a:r>
              <a:endParaRPr lang="en-US" sz="1600" dirty="0">
                <a:latin typeface="Palatino Linotype"/>
                <a:cs typeface="Palatino Linotype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943600" y="2971800"/>
            <a:ext cx="978408" cy="1255833"/>
            <a:chOff x="2492054" y="2667000"/>
            <a:chExt cx="1439292" cy="2529840"/>
          </a:xfrm>
        </p:grpSpPr>
        <p:sp>
          <p:nvSpPr>
            <p:cNvPr id="89" name="Rectangle 88"/>
            <p:cNvSpPr/>
            <p:nvPr/>
          </p:nvSpPr>
          <p:spPr>
            <a:xfrm>
              <a:off x="2492054" y="2667000"/>
              <a:ext cx="1439292" cy="2529840"/>
            </a:xfrm>
            <a:prstGeom prst="rect">
              <a:avLst/>
            </a:prstGeom>
            <a:solidFill>
              <a:srgbClr val="FF0000"/>
            </a:solidFill>
            <a:ln w="28575" cmpd="sng">
              <a:solidFill>
                <a:srgbClr val="0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728144" y="3201306"/>
              <a:ext cx="982029" cy="1550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Palatino Linotype"/>
                  <a:cs typeface="Palatino Linotype"/>
                </a:rPr>
                <a:t>P1’</a:t>
              </a:r>
            </a:p>
            <a:p>
              <a:pPr algn="ctr"/>
              <a:r>
                <a:rPr lang="en-US" sz="2000" dirty="0" smtClean="0">
                  <a:latin typeface="Palatino Linotype"/>
                  <a:cs typeface="Palatino Linotype"/>
                </a:rPr>
                <a:t>4x2</a:t>
              </a:r>
              <a:endParaRPr lang="en-US" sz="1600" dirty="0">
                <a:latin typeface="Palatino Linotype"/>
                <a:cs typeface="Palatino Linotype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7974540" y="3162675"/>
            <a:ext cx="288020" cy="2552325"/>
            <a:chOff x="7442454" y="3238875"/>
            <a:chExt cx="288020" cy="2552325"/>
          </a:xfrm>
        </p:grpSpPr>
        <p:sp>
          <p:nvSpPr>
            <p:cNvPr id="92" name="TextBox 91"/>
            <p:cNvSpPr txBox="1"/>
            <p:nvPr/>
          </p:nvSpPr>
          <p:spPr>
            <a:xfrm>
              <a:off x="7442454" y="3238875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Palatino Linotype"/>
                  <a:cs typeface="Palatino Linotype"/>
                </a:rPr>
                <a:t>2</a:t>
              </a:r>
              <a:endParaRPr lang="en-US" dirty="0">
                <a:latin typeface="Palatino Linotype"/>
                <a:cs typeface="Palatino Linotype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7443216" y="3572796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Palatino Linotype"/>
                  <a:cs typeface="Palatino Linotype"/>
                </a:rPr>
                <a:t>2</a:t>
              </a:r>
              <a:endParaRPr lang="en-US" dirty="0">
                <a:latin typeface="Palatino Linotype"/>
                <a:cs typeface="Palatino Linotype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443216" y="3886950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Palatino Linotype"/>
                  <a:cs typeface="Palatino Linotype"/>
                </a:rPr>
                <a:t>2</a:t>
              </a:r>
              <a:endParaRPr lang="en-US" dirty="0">
                <a:latin typeface="Palatino Linotype"/>
                <a:cs typeface="Palatino Linotype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7443216" y="419572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Palatino Linotype"/>
                  <a:cs typeface="Palatino Linotype"/>
                </a:rPr>
                <a:t>2</a:t>
              </a:r>
              <a:endParaRPr lang="en-US" dirty="0">
                <a:latin typeface="Palatino Linotype"/>
                <a:cs typeface="Palatino Linotype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443216" y="4495800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Palatino Linotype"/>
                  <a:cs typeface="Palatino Linotype"/>
                </a:rPr>
                <a:t>0</a:t>
              </a:r>
              <a:endParaRPr lang="en-US" dirty="0">
                <a:latin typeface="Palatino Linotype"/>
                <a:cs typeface="Palatino Linotype"/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7443216" y="482972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Palatino Linotype"/>
                  <a:cs typeface="Palatino Linotype"/>
                </a:rPr>
                <a:t>0</a:t>
              </a:r>
              <a:endParaRPr lang="en-US" dirty="0">
                <a:latin typeface="Palatino Linotype"/>
                <a:cs typeface="Palatino Linotype"/>
              </a:endParaRP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7443216" y="5143875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Palatino Linotype"/>
                  <a:cs typeface="Palatino Linotype"/>
                </a:rPr>
                <a:t>0</a:t>
              </a:r>
              <a:endParaRPr lang="en-US" dirty="0">
                <a:latin typeface="Palatino Linotype"/>
                <a:cs typeface="Palatino Linotype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7443216" y="5452646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Palatino Linotype"/>
                  <a:cs typeface="Palatino Linotype"/>
                </a:rPr>
                <a:t>0</a:t>
              </a:r>
              <a:endParaRPr lang="en-US" dirty="0">
                <a:latin typeface="Palatino Linotype"/>
                <a:cs typeface="Palatino Linotype"/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7978090" y="3162675"/>
            <a:ext cx="288020" cy="2552325"/>
            <a:chOff x="7442454" y="3238875"/>
            <a:chExt cx="288020" cy="2552325"/>
          </a:xfrm>
        </p:grpSpPr>
        <p:sp>
          <p:nvSpPr>
            <p:cNvPr id="117" name="TextBox 116"/>
            <p:cNvSpPr txBox="1"/>
            <p:nvPr/>
          </p:nvSpPr>
          <p:spPr>
            <a:xfrm>
              <a:off x="7442454" y="3238875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Palatino Linotype"/>
                  <a:cs typeface="Palatino Linotype"/>
                </a:rPr>
                <a:t>3</a:t>
              </a:r>
              <a:endParaRPr lang="en-US" dirty="0">
                <a:latin typeface="Palatino Linotype"/>
                <a:cs typeface="Palatino Linotype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443216" y="3572796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Palatino Linotype"/>
                  <a:cs typeface="Palatino Linotype"/>
                </a:rPr>
                <a:t>3</a:t>
              </a:r>
              <a:endParaRPr lang="en-US" dirty="0">
                <a:latin typeface="Palatino Linotype"/>
                <a:cs typeface="Palatino Linotype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443216" y="3886950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Palatino Linotype"/>
                  <a:cs typeface="Palatino Linotype"/>
                </a:rPr>
                <a:t>3</a:t>
              </a:r>
              <a:endParaRPr lang="en-US" dirty="0">
                <a:latin typeface="Palatino Linotype"/>
                <a:cs typeface="Palatino Linotype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443216" y="419572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Palatino Linotype"/>
                  <a:cs typeface="Palatino Linotype"/>
                </a:rPr>
                <a:t>3</a:t>
              </a:r>
              <a:endParaRPr lang="en-US" dirty="0">
                <a:latin typeface="Palatino Linotype"/>
                <a:cs typeface="Palatino Linotype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443216" y="4495800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Palatino Linotype"/>
                  <a:cs typeface="Palatino Linotype"/>
                </a:rPr>
                <a:t>1</a:t>
              </a:r>
              <a:endParaRPr lang="en-US" dirty="0">
                <a:latin typeface="Palatino Linotype"/>
                <a:cs typeface="Palatino Linotype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7443216" y="482972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Palatino Linotype"/>
                  <a:cs typeface="Palatino Linotype"/>
                </a:rPr>
                <a:t>1</a:t>
              </a:r>
              <a:endParaRPr lang="en-US" dirty="0">
                <a:latin typeface="Palatino Linotype"/>
                <a:cs typeface="Palatino Linotype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7443216" y="5143875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Palatino Linotype"/>
                  <a:cs typeface="Palatino Linotype"/>
                </a:rPr>
                <a:t>1</a:t>
              </a:r>
              <a:endParaRPr lang="en-US" dirty="0">
                <a:latin typeface="Palatino Linotype"/>
                <a:cs typeface="Palatino Linotype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443216" y="5452646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Palatino Linotype"/>
                  <a:cs typeface="Palatino Linotype"/>
                </a:rPr>
                <a:t>1</a:t>
              </a:r>
              <a:endParaRPr lang="en-US" dirty="0">
                <a:latin typeface="Palatino Linotype"/>
                <a:cs typeface="Palatino Linotype"/>
              </a:endParaRPr>
            </a:p>
          </p:txBody>
        </p:sp>
      </p:grpSp>
      <p:sp>
        <p:nvSpPr>
          <p:cNvPr id="12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971800" y="6096000"/>
            <a:ext cx="6172200" cy="2286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SWAP</a:t>
            </a:r>
            <a:endParaRPr lang="en-US" dirty="0"/>
          </a:p>
        </p:txBody>
      </p:sp>
      <p:sp>
        <p:nvSpPr>
          <p:cNvPr id="127" name="TextBox 5"/>
          <p:cNvSpPr txBox="1">
            <a:spLocks noChangeArrowheads="1"/>
          </p:cNvSpPr>
          <p:nvPr/>
        </p:nvSpPr>
        <p:spPr bwMode="auto">
          <a:xfrm>
            <a:off x="2895600" y="6381750"/>
            <a:ext cx="62484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0" rIns="4572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Whitney-Semibold" charset="0"/>
              </a:rPr>
              <a:t>Background</a:t>
            </a:r>
            <a:r>
              <a:rPr lang="en-US" sz="1200" dirty="0" smtClean="0">
                <a:solidFill>
                  <a:schemeClr val="bg1"/>
                </a:solidFill>
                <a:latin typeface="Whitney-Semibold" charset="0"/>
              </a:rPr>
              <a:t> </a:t>
            </a:r>
            <a:r>
              <a:rPr lang="en-US" sz="1200" dirty="0" smtClean="0">
                <a:solidFill>
                  <a:srgbClr val="7F7F7F"/>
                </a:solidFill>
                <a:latin typeface="Whitney-Semibold" charset="0"/>
              </a:rPr>
              <a:t>•  </a:t>
            </a:r>
            <a:r>
              <a:rPr lang="en-US" sz="1200" dirty="0" smtClean="0">
                <a:solidFill>
                  <a:schemeClr val="bg1"/>
                </a:solidFill>
                <a:latin typeface="Whitney-Semibold" charset="0"/>
              </a:rPr>
              <a:t>SWAP </a:t>
            </a:r>
            <a:r>
              <a:rPr lang="en-US" sz="1200" dirty="0">
                <a:solidFill>
                  <a:srgbClr val="7F7F7F"/>
                </a:solidFill>
                <a:latin typeface="Whitney-Semibold" charset="0"/>
              </a:rPr>
              <a:t>• </a:t>
            </a:r>
            <a:r>
              <a:rPr lang="en-US" sz="1200" dirty="0" smtClean="0">
                <a:solidFill>
                  <a:srgbClr val="7F7F7F"/>
                </a:solidFill>
                <a:latin typeface="Whitney-Semibold" charset="0"/>
              </a:rPr>
              <a:t> Evaluation</a:t>
            </a:r>
            <a:endParaRPr lang="en-US" sz="1200" dirty="0">
              <a:solidFill>
                <a:srgbClr val="7F7F7F"/>
              </a:solidFill>
              <a:latin typeface="Whitney-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68704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SWAP: Set and </a:t>
            </a:r>
            <a:r>
              <a:rPr lang="en-US" dirty="0" err="1" smtClean="0"/>
              <a:t>WAy</a:t>
            </a:r>
            <a:r>
              <a:rPr lang="en-US" dirty="0" smtClean="0"/>
              <a:t>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85800"/>
            <a:ext cx="8839200" cy="2209800"/>
          </a:xfrm>
        </p:spPr>
        <p:txBody>
          <a:bodyPr/>
          <a:lstStyle/>
          <a:p>
            <a:r>
              <a:rPr lang="en-US" dirty="0"/>
              <a:t>Reduce </a:t>
            </a:r>
            <a:r>
              <a:rPr lang="en-US" dirty="0" smtClean="0"/>
              <a:t>repartition </a:t>
            </a:r>
            <a:r>
              <a:rPr lang="en-US" dirty="0"/>
              <a:t>overhead</a:t>
            </a:r>
          </a:p>
          <a:p>
            <a:pPr lvl="1"/>
            <a:r>
              <a:rPr lang="en-US" dirty="0" smtClean="0"/>
              <a:t>Start with large partitions (with more colors)</a:t>
            </a:r>
          </a:p>
          <a:p>
            <a:pPr lvl="1"/>
            <a:r>
              <a:rPr lang="en-US" dirty="0" smtClean="0"/>
              <a:t>Assign the partition with page colors that have most cache ways left</a:t>
            </a:r>
          </a:p>
          <a:p>
            <a:pPr lvl="1"/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fld id="{487CE9E1-62AB-DE44-9ADA-39A09E418A02}" type="slidenum">
              <a:rPr lang="en-US" smtClean="0"/>
              <a:pPr/>
              <a:t>21</a:t>
            </a:fld>
            <a:r>
              <a:rPr lang="en-US" dirty="0" smtClean="0"/>
              <a:t> of 29</a:t>
            </a:r>
            <a:endParaRPr lang="en-US" dirty="0"/>
          </a:p>
        </p:txBody>
      </p:sp>
      <p:grpSp>
        <p:nvGrpSpPr>
          <p:cNvPr id="50" name="Group 49"/>
          <p:cNvGrpSpPr/>
          <p:nvPr/>
        </p:nvGrpSpPr>
        <p:grpSpPr>
          <a:xfrm>
            <a:off x="3581400" y="3185160"/>
            <a:ext cx="3962400" cy="2529840"/>
            <a:chOff x="2057400" y="2590800"/>
            <a:chExt cx="5867400" cy="3291840"/>
          </a:xfrm>
        </p:grpSpPr>
        <p:sp>
          <p:nvSpPr>
            <p:cNvPr id="60" name="Rectangle 59"/>
            <p:cNvSpPr/>
            <p:nvPr/>
          </p:nvSpPr>
          <p:spPr>
            <a:xfrm>
              <a:off x="2057400" y="2590800"/>
              <a:ext cx="5852160" cy="329184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cxnSp>
          <p:nvCxnSpPr>
            <p:cNvPr id="61" name="Straight Connector 60"/>
            <p:cNvCxnSpPr/>
            <p:nvPr/>
          </p:nvCxnSpPr>
          <p:spPr>
            <a:xfrm>
              <a:off x="2057400" y="2999232"/>
              <a:ext cx="5867400" cy="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2057400" y="5056632"/>
              <a:ext cx="5867400" cy="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057400" y="3429000"/>
              <a:ext cx="5867400" cy="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2057400" y="3822192"/>
              <a:ext cx="5867400" cy="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2057400" y="4645152"/>
              <a:ext cx="5867400" cy="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2057400" y="4233672"/>
              <a:ext cx="5867400" cy="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2057400" y="5468112"/>
              <a:ext cx="5867400" cy="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2788920" y="2590800"/>
              <a:ext cx="0" cy="327660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3520440" y="2590800"/>
              <a:ext cx="0" cy="327660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4251960" y="2590800"/>
              <a:ext cx="0" cy="327660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4983480" y="2590800"/>
              <a:ext cx="0" cy="327660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5715000" y="2590800"/>
              <a:ext cx="0" cy="327660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6446520" y="2590800"/>
              <a:ext cx="0" cy="327660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7178040" y="2590800"/>
              <a:ext cx="0" cy="3276600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6550112" y="4459166"/>
            <a:ext cx="978408" cy="1255833"/>
            <a:chOff x="2492054" y="2667000"/>
            <a:chExt cx="1439292" cy="2529840"/>
          </a:xfrm>
        </p:grpSpPr>
        <p:sp>
          <p:nvSpPr>
            <p:cNvPr id="51" name="Rectangle 50"/>
            <p:cNvSpPr/>
            <p:nvPr/>
          </p:nvSpPr>
          <p:spPr>
            <a:xfrm>
              <a:off x="2492054" y="2667000"/>
              <a:ext cx="1439292" cy="25298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728144" y="3499317"/>
              <a:ext cx="982029" cy="9300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Palatino Linotype"/>
                  <a:cs typeface="Palatino Linotype"/>
                </a:rPr>
                <a:t>P1’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553200" y="3197371"/>
            <a:ext cx="966690" cy="1264920"/>
            <a:chOff x="3449099" y="2679211"/>
            <a:chExt cx="1459370" cy="1264920"/>
          </a:xfrm>
          <a:solidFill>
            <a:srgbClr val="FFFF00"/>
          </a:solidFill>
        </p:grpSpPr>
        <p:sp>
          <p:nvSpPr>
            <p:cNvPr id="53" name="Rectangle 52"/>
            <p:cNvSpPr/>
            <p:nvPr/>
          </p:nvSpPr>
          <p:spPr>
            <a:xfrm>
              <a:off x="3449099" y="2679211"/>
              <a:ext cx="1459370" cy="1264920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729103" y="3058775"/>
              <a:ext cx="906229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Palatino Linotype"/>
                  <a:cs typeface="Palatino Linotype"/>
                </a:rPr>
                <a:t>P2’</a:t>
              </a:r>
            </a:p>
          </p:txBody>
        </p:sp>
      </p:grpSp>
      <p:cxnSp>
        <p:nvCxnSpPr>
          <p:cNvPr id="15" name="直接连接符 14"/>
          <p:cNvCxnSpPr/>
          <p:nvPr/>
        </p:nvCxnSpPr>
        <p:spPr>
          <a:xfrm flipH="1">
            <a:off x="3156096" y="3185160"/>
            <a:ext cx="381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 flipH="1">
            <a:off x="3156096" y="5703288"/>
            <a:ext cx="381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352800" y="3185160"/>
            <a:ext cx="0" cy="2518128"/>
          </a:xfrm>
          <a:prstGeom prst="straightConnector1">
            <a:avLst/>
          </a:prstGeom>
          <a:ln>
            <a:headEnd type="arrow" w="med" len="lg"/>
            <a:tailEnd type="arrow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3581400" y="2830032"/>
            <a:ext cx="0" cy="30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7519052" y="2830032"/>
            <a:ext cx="0" cy="30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>
            <a:off x="3581400" y="2947008"/>
            <a:ext cx="3937652" cy="24792"/>
          </a:xfrm>
          <a:prstGeom prst="straightConnector1">
            <a:avLst/>
          </a:prstGeom>
          <a:ln>
            <a:headEnd type="arrow" w="med" len="lg"/>
            <a:tailEnd type="arrow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05400" y="2602468"/>
            <a:ext cx="903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Palatino Linotype"/>
                <a:cs typeface="Palatino Linotype"/>
              </a:rPr>
              <a:t>8 ways</a:t>
            </a:r>
            <a:endParaRPr lang="en-US" dirty="0">
              <a:latin typeface="Palatino Linotype"/>
              <a:cs typeface="Palatino Linotype"/>
            </a:endParaRPr>
          </a:p>
        </p:txBody>
      </p:sp>
      <p:sp>
        <p:nvSpPr>
          <p:cNvPr id="40" name="TextBox 39"/>
          <p:cNvSpPr txBox="1"/>
          <p:nvPr/>
        </p:nvSpPr>
        <p:spPr>
          <a:xfrm rot="16200000">
            <a:off x="2256094" y="4161094"/>
            <a:ext cx="1519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Palatino Linotype"/>
                <a:cs typeface="Palatino Linotype"/>
              </a:rPr>
              <a:t>8 page colors</a:t>
            </a:r>
            <a:endParaRPr lang="en-US" dirty="0">
              <a:latin typeface="Palatino Linotype"/>
              <a:cs typeface="Palatino Linotype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8673"/>
              </p:ext>
            </p:extLst>
          </p:nvPr>
        </p:nvGraphicFramePr>
        <p:xfrm>
          <a:off x="152400" y="3200400"/>
          <a:ext cx="2057400" cy="19812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457200"/>
                <a:gridCol w="838200"/>
                <a:gridCol w="762000"/>
              </a:tblGrid>
              <a:tr h="49530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Palatino Linotype"/>
                        <a:cs typeface="Palatino Linotyp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Palatino Linotype"/>
                          <a:cs typeface="Palatino Linotype"/>
                        </a:rPr>
                        <a:t>Before</a:t>
                      </a:r>
                      <a:endParaRPr lang="en-US" dirty="0">
                        <a:latin typeface="Palatino Linotype"/>
                        <a:cs typeface="Palatino Linotyp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latin typeface="Palatino Linotype"/>
                          <a:cs typeface="Palatino Linotype"/>
                        </a:rPr>
                        <a:t>After</a:t>
                      </a:r>
                      <a:endParaRPr lang="en-US" dirty="0">
                        <a:latin typeface="Palatino Linotype"/>
                        <a:cs typeface="Palatino Linotype"/>
                      </a:endParaRPr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alatino Linotype"/>
                          <a:cs typeface="Palatino Linotype"/>
                        </a:rPr>
                        <a:t>P1</a:t>
                      </a:r>
                      <a:endParaRPr lang="en-US" dirty="0">
                        <a:latin typeface="Palatino Linotype"/>
                        <a:cs typeface="Palatino Linotyp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alatino Linotype"/>
                          <a:cs typeface="Palatino Linotype"/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alatino Linotype"/>
                          <a:cs typeface="Palatino Linotype"/>
                        </a:rPr>
                        <a:t>8</a:t>
                      </a:r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alatino Linotype"/>
                          <a:cs typeface="Palatino Linotype"/>
                        </a:rPr>
                        <a:t>P2</a:t>
                      </a:r>
                      <a:endParaRPr lang="en-US" dirty="0">
                        <a:latin typeface="Palatino Linotype"/>
                        <a:cs typeface="Palatino Linotyp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alatino Linotype"/>
                          <a:cs typeface="Palatino Linotype"/>
                        </a:rPr>
                        <a:t>12</a:t>
                      </a:r>
                      <a:endParaRPr lang="en-US" dirty="0">
                        <a:latin typeface="Palatino Linotype"/>
                        <a:cs typeface="Palatino Linotyp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alatino Linotype"/>
                          <a:cs typeface="Palatino Linotype"/>
                        </a:rPr>
                        <a:t>8</a:t>
                      </a:r>
                      <a:endParaRPr lang="en-US" dirty="0">
                        <a:latin typeface="Palatino Linotype"/>
                        <a:cs typeface="Palatino Linotype"/>
                      </a:endParaRPr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alatino Linotype"/>
                          <a:cs typeface="Palatino Linotype"/>
                        </a:rPr>
                        <a:t>P3</a:t>
                      </a:r>
                      <a:endParaRPr lang="en-US" dirty="0">
                        <a:latin typeface="Palatino Linotype"/>
                        <a:cs typeface="Palatino Linotyp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alatino Linotype"/>
                          <a:cs typeface="Palatino Linotype"/>
                        </a:rPr>
                        <a:t>12</a:t>
                      </a:r>
                      <a:endParaRPr lang="en-US" dirty="0">
                        <a:latin typeface="Palatino Linotype"/>
                        <a:cs typeface="Palatino Linotype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Palatino Linotype"/>
                          <a:cs typeface="Palatino Linotype"/>
                        </a:rPr>
                        <a:t>48</a:t>
                      </a:r>
                      <a:endParaRPr lang="en-US" dirty="0">
                        <a:latin typeface="Palatino Linotype"/>
                        <a:cs typeface="Palatino Linotype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97" name="Group 96"/>
          <p:cNvGrpSpPr/>
          <p:nvPr/>
        </p:nvGrpSpPr>
        <p:grpSpPr>
          <a:xfrm>
            <a:off x="7930896" y="3185160"/>
            <a:ext cx="374904" cy="2529840"/>
            <a:chOff x="6628881" y="3261360"/>
            <a:chExt cx="374904" cy="2529840"/>
          </a:xfrm>
        </p:grpSpPr>
        <p:sp>
          <p:nvSpPr>
            <p:cNvPr id="98" name="Rectangle 97"/>
            <p:cNvSpPr/>
            <p:nvPr/>
          </p:nvSpPr>
          <p:spPr>
            <a:xfrm>
              <a:off x="6629400" y="3261360"/>
              <a:ext cx="370708" cy="252984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cxnSp>
          <p:nvCxnSpPr>
            <p:cNvPr id="99" name="Straight Connector 98"/>
            <p:cNvCxnSpPr/>
            <p:nvPr/>
          </p:nvCxnSpPr>
          <p:spPr>
            <a:xfrm>
              <a:off x="6628881" y="3575248"/>
              <a:ext cx="374904" cy="0"/>
            </a:xfrm>
            <a:prstGeom prst="line">
              <a:avLst/>
            </a:prstGeom>
            <a:ln>
              <a:solidFill>
                <a:srgbClr val="000000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6628881" y="5156398"/>
              <a:ext cx="374904" cy="0"/>
            </a:xfrm>
            <a:prstGeom prst="line">
              <a:avLst/>
            </a:prstGeom>
            <a:ln>
              <a:solidFill>
                <a:srgbClr val="000000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6628881" y="3905532"/>
              <a:ext cx="374904" cy="0"/>
            </a:xfrm>
            <a:prstGeom prst="line">
              <a:avLst/>
            </a:prstGeom>
            <a:ln>
              <a:solidFill>
                <a:srgbClr val="000000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6628881" y="4207708"/>
              <a:ext cx="374904" cy="0"/>
            </a:xfrm>
            <a:prstGeom prst="line">
              <a:avLst/>
            </a:prstGeom>
            <a:ln>
              <a:solidFill>
                <a:srgbClr val="000000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6628881" y="4840168"/>
              <a:ext cx="374904" cy="0"/>
            </a:xfrm>
            <a:prstGeom prst="line">
              <a:avLst/>
            </a:prstGeom>
            <a:ln>
              <a:solidFill>
                <a:srgbClr val="000000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6628881" y="4523938"/>
              <a:ext cx="374904" cy="0"/>
            </a:xfrm>
            <a:prstGeom prst="line">
              <a:avLst/>
            </a:prstGeom>
            <a:ln>
              <a:solidFill>
                <a:srgbClr val="000000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6628881" y="5472628"/>
              <a:ext cx="374904" cy="0"/>
            </a:xfrm>
            <a:prstGeom prst="line">
              <a:avLst/>
            </a:prstGeom>
            <a:ln>
              <a:solidFill>
                <a:srgbClr val="000000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7467600" y="27548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latin typeface="Palatino Linotype"/>
                <a:cs typeface="Palatino Linotype"/>
              </a:rPr>
              <a:t>usge</a:t>
            </a:r>
            <a:r>
              <a:rPr lang="en-US" dirty="0" smtClean="0">
                <a:latin typeface="Palatino Linotype"/>
                <a:cs typeface="Palatino Linotype"/>
              </a:rPr>
              <a:t> </a:t>
            </a:r>
            <a:r>
              <a:rPr lang="en-US" dirty="0" err="1" smtClean="0">
                <a:latin typeface="Palatino Linotype"/>
                <a:cs typeface="Palatino Linotype"/>
              </a:rPr>
              <a:t>cntr</a:t>
            </a:r>
            <a:endParaRPr lang="en-US" dirty="0">
              <a:latin typeface="Palatino Linotype"/>
              <a:cs typeface="Palatino Linotype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7975854" y="3162675"/>
            <a:ext cx="288020" cy="2552325"/>
            <a:chOff x="7442454" y="3238875"/>
            <a:chExt cx="288020" cy="2552325"/>
          </a:xfrm>
        </p:grpSpPr>
        <p:sp>
          <p:nvSpPr>
            <p:cNvPr id="12" name="TextBox 11"/>
            <p:cNvSpPr txBox="1"/>
            <p:nvPr/>
          </p:nvSpPr>
          <p:spPr>
            <a:xfrm>
              <a:off x="7442454" y="3238875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Palatino Linotype"/>
                  <a:cs typeface="Palatino Linotype"/>
                </a:rPr>
                <a:t>3</a:t>
              </a:r>
              <a:endParaRPr lang="en-US" dirty="0">
                <a:latin typeface="Palatino Linotype"/>
                <a:cs typeface="Palatino Linotype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7443216" y="3572796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Palatino Linotype"/>
                  <a:cs typeface="Palatino Linotype"/>
                </a:rPr>
                <a:t>3</a:t>
              </a:r>
              <a:endParaRPr lang="en-US" dirty="0">
                <a:latin typeface="Palatino Linotype"/>
                <a:cs typeface="Palatino Linotype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7443216" y="3886950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Palatino Linotype"/>
                  <a:cs typeface="Palatino Linotype"/>
                </a:rPr>
                <a:t>3</a:t>
              </a:r>
              <a:endParaRPr lang="en-US" dirty="0">
                <a:latin typeface="Palatino Linotype"/>
                <a:cs typeface="Palatino Linotype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443216" y="419572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Palatino Linotype"/>
                  <a:cs typeface="Palatino Linotype"/>
                </a:rPr>
                <a:t>3</a:t>
              </a:r>
              <a:endParaRPr lang="en-US" dirty="0">
                <a:latin typeface="Palatino Linotype"/>
                <a:cs typeface="Palatino Linotype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443216" y="4495800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Palatino Linotype"/>
                  <a:cs typeface="Palatino Linotype"/>
                </a:rPr>
                <a:t>1</a:t>
              </a:r>
              <a:endParaRPr lang="en-US" dirty="0">
                <a:latin typeface="Palatino Linotype"/>
                <a:cs typeface="Palatino Linotype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443216" y="4829721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Palatino Linotype"/>
                  <a:cs typeface="Palatino Linotype"/>
                </a:rPr>
                <a:t>1</a:t>
              </a:r>
              <a:endParaRPr lang="en-US" dirty="0">
                <a:latin typeface="Palatino Linotype"/>
                <a:cs typeface="Palatino Linotype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7443216" y="5143875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Palatino Linotype"/>
                  <a:cs typeface="Palatino Linotype"/>
                </a:rPr>
                <a:t>1</a:t>
              </a:r>
              <a:endParaRPr lang="en-US" dirty="0">
                <a:latin typeface="Palatino Linotype"/>
                <a:cs typeface="Palatino Linotype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7443216" y="5452646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Palatino Linotype"/>
                  <a:cs typeface="Palatino Linotype"/>
                </a:rPr>
                <a:t>1</a:t>
              </a:r>
              <a:endParaRPr lang="en-US" dirty="0">
                <a:latin typeface="Palatino Linotype"/>
                <a:cs typeface="Palatino Linotype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133600" y="4724400"/>
            <a:ext cx="47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81200" y="3745468"/>
            <a:ext cx="774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0FF06"/>
                </a:solidFill>
              </a:rPr>
              <a:t>Down</a:t>
            </a:r>
            <a:endParaRPr lang="en-US" dirty="0">
              <a:solidFill>
                <a:srgbClr val="30FF06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593612" y="3193785"/>
            <a:ext cx="2944368" cy="2514600"/>
            <a:chOff x="3930613" y="2667000"/>
            <a:chExt cx="1482041" cy="1264920"/>
          </a:xfrm>
          <a:solidFill>
            <a:srgbClr val="008000"/>
          </a:solidFill>
        </p:grpSpPr>
        <p:sp>
          <p:nvSpPr>
            <p:cNvPr id="52" name="Rectangle 51"/>
            <p:cNvSpPr/>
            <p:nvPr/>
          </p:nvSpPr>
          <p:spPr>
            <a:xfrm>
              <a:off x="3930613" y="2667000"/>
              <a:ext cx="1482041" cy="1264920"/>
            </a:xfrm>
            <a:prstGeom prst="rect">
              <a:avLst/>
            </a:prstGeom>
            <a:solidFill>
              <a:srgbClr val="30FF06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486474" y="3163056"/>
              <a:ext cx="378890" cy="232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latin typeface="Palatino Linotype"/>
                  <a:cs typeface="Palatino Linotype"/>
                </a:rPr>
                <a:t>P3’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7978496" y="3163890"/>
            <a:ext cx="300844" cy="2583103"/>
            <a:chOff x="7442454" y="3238875"/>
            <a:chExt cx="300844" cy="2583103"/>
          </a:xfrm>
        </p:grpSpPr>
        <p:sp>
          <p:nvSpPr>
            <p:cNvPr id="119" name="TextBox 118"/>
            <p:cNvSpPr txBox="1"/>
            <p:nvPr/>
          </p:nvSpPr>
          <p:spPr>
            <a:xfrm>
              <a:off x="7442454" y="323887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Palatino Linotype"/>
                  <a:cs typeface="Palatino Linotype"/>
                </a:rPr>
                <a:t>9</a:t>
              </a:r>
              <a:endParaRPr lang="en-US" dirty="0">
                <a:latin typeface="Palatino Linotype"/>
                <a:cs typeface="Palatino Linotype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7443216" y="3572796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Palatino Linotype"/>
                  <a:cs typeface="Palatino Linotype"/>
                </a:rPr>
                <a:t>9</a:t>
              </a:r>
              <a:endParaRPr lang="en-US" dirty="0">
                <a:latin typeface="Palatino Linotype"/>
                <a:cs typeface="Palatino Linotype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443216" y="38869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Palatino Linotype"/>
                  <a:cs typeface="Palatino Linotype"/>
                </a:rPr>
                <a:t>9</a:t>
              </a:r>
              <a:endParaRPr lang="en-US" dirty="0">
                <a:latin typeface="Palatino Linotype"/>
                <a:cs typeface="Palatino Linotype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7443216" y="419572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Palatino Linotype"/>
                  <a:cs typeface="Palatino Linotype"/>
                </a:rPr>
                <a:t>9</a:t>
              </a:r>
              <a:endParaRPr lang="en-US" dirty="0">
                <a:latin typeface="Palatino Linotype"/>
                <a:cs typeface="Palatino Linotype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7443216" y="44958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Palatino Linotype"/>
                  <a:cs typeface="Palatino Linotype"/>
                </a:rPr>
                <a:t>7</a:t>
              </a:r>
              <a:endParaRPr lang="en-US" dirty="0">
                <a:latin typeface="Palatino Linotype"/>
                <a:cs typeface="Palatino Linotype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443216" y="482972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Palatino Linotype"/>
                  <a:cs typeface="Palatino Linotype"/>
                </a:rPr>
                <a:t>7</a:t>
              </a:r>
              <a:endParaRPr lang="en-US" dirty="0">
                <a:latin typeface="Palatino Linotype"/>
                <a:cs typeface="Palatino Linotype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7443216" y="514387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Palatino Linotype"/>
                  <a:cs typeface="Palatino Linotype"/>
                </a:rPr>
                <a:t>7</a:t>
              </a:r>
              <a:endParaRPr lang="en-US" dirty="0">
                <a:latin typeface="Palatino Linotype"/>
                <a:cs typeface="Palatino Linotype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7443216" y="545264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Palatino Linotype"/>
                  <a:cs typeface="Palatino Linotype"/>
                </a:rPr>
                <a:t>7</a:t>
              </a:r>
              <a:endParaRPr lang="en-US" dirty="0">
                <a:latin typeface="Palatino Linotype"/>
                <a:cs typeface="Palatino Linotype"/>
              </a:endParaRP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7978496" y="3163890"/>
            <a:ext cx="300844" cy="2583103"/>
            <a:chOff x="7442454" y="3238875"/>
            <a:chExt cx="300844" cy="2583103"/>
          </a:xfrm>
        </p:grpSpPr>
        <p:sp>
          <p:nvSpPr>
            <p:cNvPr id="128" name="TextBox 127"/>
            <p:cNvSpPr txBox="1"/>
            <p:nvPr/>
          </p:nvSpPr>
          <p:spPr>
            <a:xfrm>
              <a:off x="7442454" y="323887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Palatino Linotype"/>
                  <a:cs typeface="Palatino Linotype"/>
                </a:rPr>
                <a:t>8</a:t>
              </a:r>
              <a:endParaRPr lang="en-US" dirty="0">
                <a:latin typeface="Palatino Linotype"/>
                <a:cs typeface="Palatino Linotype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7443216" y="357279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Palatino Linotype"/>
                  <a:cs typeface="Palatino Linotype"/>
                </a:rPr>
                <a:t>8</a:t>
              </a:r>
              <a:endParaRPr lang="en-US" dirty="0">
                <a:latin typeface="Palatino Linotype"/>
                <a:cs typeface="Palatino Linotype"/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7443216" y="388695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Palatino Linotype"/>
                  <a:cs typeface="Palatino Linotype"/>
                </a:rPr>
                <a:t>8</a:t>
              </a:r>
              <a:endParaRPr lang="en-US" dirty="0">
                <a:latin typeface="Palatino Linotype"/>
                <a:cs typeface="Palatino Linotype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7443216" y="419572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Palatino Linotype"/>
                  <a:cs typeface="Palatino Linotype"/>
                </a:rPr>
                <a:t>8</a:t>
              </a:r>
              <a:endParaRPr lang="en-US" dirty="0">
                <a:latin typeface="Palatino Linotype"/>
                <a:cs typeface="Palatino Linotype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7443216" y="44958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Palatino Linotype"/>
                  <a:cs typeface="Palatino Linotype"/>
                </a:rPr>
                <a:t>8</a:t>
              </a:r>
              <a:endParaRPr lang="en-US" dirty="0">
                <a:latin typeface="Palatino Linotype"/>
                <a:cs typeface="Palatino Linotype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7443216" y="482972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Palatino Linotype"/>
                  <a:cs typeface="Palatino Linotype"/>
                </a:rPr>
                <a:t>8</a:t>
              </a:r>
              <a:endParaRPr lang="en-US" dirty="0">
                <a:latin typeface="Palatino Linotype"/>
                <a:cs typeface="Palatino Linotype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7443216" y="514387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Palatino Linotype"/>
                  <a:cs typeface="Palatino Linotype"/>
                </a:rPr>
                <a:t>8</a:t>
              </a:r>
              <a:endParaRPr lang="en-US" dirty="0">
                <a:latin typeface="Palatino Linotype"/>
                <a:cs typeface="Palatino Linotype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7443216" y="545264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Palatino Linotype"/>
                  <a:cs typeface="Palatino Linotype"/>
                </a:rPr>
                <a:t>8</a:t>
              </a:r>
              <a:endParaRPr lang="en-US" dirty="0">
                <a:latin typeface="Palatino Linotype"/>
                <a:cs typeface="Palatino Linotype"/>
              </a:endParaRPr>
            </a:p>
          </p:txBody>
        </p:sp>
      </p:grpSp>
      <p:sp>
        <p:nvSpPr>
          <p:cNvPr id="86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971800" y="6096000"/>
            <a:ext cx="6172200" cy="2286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SWAP</a:t>
            </a:r>
            <a:endParaRPr lang="en-US" dirty="0"/>
          </a:p>
        </p:txBody>
      </p:sp>
      <p:sp>
        <p:nvSpPr>
          <p:cNvPr id="89" name="TextBox 5"/>
          <p:cNvSpPr txBox="1">
            <a:spLocks noChangeArrowheads="1"/>
          </p:cNvSpPr>
          <p:nvPr/>
        </p:nvSpPr>
        <p:spPr bwMode="auto">
          <a:xfrm>
            <a:off x="2895600" y="6381750"/>
            <a:ext cx="62484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0" rIns="4572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Whitney-Semibold" charset="0"/>
              </a:rPr>
              <a:t>Background</a:t>
            </a:r>
            <a:r>
              <a:rPr lang="en-US" sz="1200" dirty="0" smtClean="0">
                <a:solidFill>
                  <a:schemeClr val="bg1"/>
                </a:solidFill>
                <a:latin typeface="Whitney-Semibold" charset="0"/>
              </a:rPr>
              <a:t> </a:t>
            </a:r>
            <a:r>
              <a:rPr lang="en-US" sz="1200" dirty="0" smtClean="0">
                <a:solidFill>
                  <a:srgbClr val="7F7F7F"/>
                </a:solidFill>
                <a:latin typeface="Whitney-Semibold" charset="0"/>
              </a:rPr>
              <a:t>•  </a:t>
            </a:r>
            <a:r>
              <a:rPr lang="en-US" sz="1200" dirty="0" smtClean="0">
                <a:solidFill>
                  <a:schemeClr val="bg1"/>
                </a:solidFill>
                <a:latin typeface="Whitney-Semibold" charset="0"/>
              </a:rPr>
              <a:t>SWAP </a:t>
            </a:r>
            <a:r>
              <a:rPr lang="en-US" sz="1200" dirty="0">
                <a:solidFill>
                  <a:srgbClr val="7F7F7F"/>
                </a:solidFill>
                <a:latin typeface="Whitney-Semibold" charset="0"/>
              </a:rPr>
              <a:t>• </a:t>
            </a:r>
            <a:r>
              <a:rPr lang="en-US" sz="1200" dirty="0" smtClean="0">
                <a:solidFill>
                  <a:srgbClr val="7F7F7F"/>
                </a:solidFill>
                <a:latin typeface="Whitney-Semibold" charset="0"/>
              </a:rPr>
              <a:t> Evaluation</a:t>
            </a:r>
            <a:endParaRPr lang="en-US" sz="1200" dirty="0">
              <a:solidFill>
                <a:srgbClr val="7F7F7F"/>
              </a:solidFill>
              <a:latin typeface="Whitney-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78813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4800600"/>
          </a:xfrm>
        </p:spPr>
        <p:txBody>
          <a:bodyPr/>
          <a:lstStyle/>
          <a:p>
            <a:r>
              <a:rPr lang="en-US" dirty="0" smtClean="0"/>
              <a:t>Cache miss-ratio curve</a:t>
            </a:r>
          </a:p>
          <a:p>
            <a:pPr lvl="1"/>
            <a:r>
              <a:rPr lang="en-US" dirty="0" smtClean="0"/>
              <a:t>Profiling</a:t>
            </a:r>
          </a:p>
          <a:p>
            <a:pPr>
              <a:spcBef>
                <a:spcPts val="3000"/>
              </a:spcBef>
            </a:pPr>
            <a:r>
              <a:rPr lang="en-US" dirty="0" err="1" smtClean="0"/>
              <a:t>Lookahead</a:t>
            </a:r>
            <a:r>
              <a:rPr lang="en-US" dirty="0" smtClean="0"/>
              <a:t> </a:t>
            </a:r>
            <a:r>
              <a:rPr lang="en-US" dirty="0" smtClean="0"/>
              <a:t>algorithm [1] decides partition sizes</a:t>
            </a:r>
            <a:endParaRPr lang="en-US" dirty="0"/>
          </a:p>
          <a:p>
            <a:pPr>
              <a:spcBef>
                <a:spcPts val="3000"/>
              </a:spcBef>
            </a:pPr>
            <a:r>
              <a:rPr lang="en-US" dirty="0" smtClean="0"/>
              <a:t>Other issues</a:t>
            </a:r>
          </a:p>
          <a:p>
            <a:pPr lvl="1"/>
            <a:r>
              <a:rPr lang="en-US" dirty="0" smtClean="0"/>
              <a:t>Hashed indexing</a:t>
            </a:r>
          </a:p>
          <a:p>
            <a:pPr lvl="1"/>
            <a:r>
              <a:rPr lang="en-US" dirty="0" err="1" smtClean="0"/>
              <a:t>Superpage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fld id="{487CE9E1-62AB-DE44-9ADA-39A09E418A02}" type="slidenum">
              <a:rPr lang="en-US" smtClean="0"/>
              <a:pPr/>
              <a:t>22</a:t>
            </a:fld>
            <a:r>
              <a:rPr lang="en-US" dirty="0" smtClean="0"/>
              <a:t> of </a:t>
            </a:r>
            <a:r>
              <a:rPr lang="is-IS" dirty="0" smtClean="0"/>
              <a:t>29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5638800"/>
            <a:ext cx="3130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Palatino Linotype"/>
                <a:cs typeface="Palatino Linotype"/>
              </a:rPr>
              <a:t>[1] </a:t>
            </a:r>
            <a:r>
              <a:rPr lang="en-US" sz="1600" dirty="0" err="1" smtClean="0">
                <a:latin typeface="Palatino Linotype"/>
                <a:cs typeface="Palatino Linotype"/>
              </a:rPr>
              <a:t>Qureshi</a:t>
            </a:r>
            <a:r>
              <a:rPr lang="en-US" sz="1600" dirty="0" smtClean="0">
                <a:latin typeface="Palatino Linotype"/>
                <a:cs typeface="Palatino Linotype"/>
              </a:rPr>
              <a:t> and </a:t>
            </a:r>
            <a:r>
              <a:rPr lang="en-US" sz="1600" dirty="0" err="1" smtClean="0">
                <a:latin typeface="Palatino Linotype"/>
                <a:cs typeface="Palatino Linotype"/>
              </a:rPr>
              <a:t>Patt</a:t>
            </a:r>
            <a:r>
              <a:rPr lang="en-US" sz="1600" dirty="0" smtClean="0">
                <a:latin typeface="Palatino Linotype"/>
                <a:cs typeface="Palatino Linotype"/>
              </a:rPr>
              <a:t>, MICRO’ 06</a:t>
            </a:r>
            <a:endParaRPr lang="en-US" sz="1600" dirty="0">
              <a:latin typeface="Palatino Linotype"/>
              <a:cs typeface="Palatino Linotype"/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971800" y="6096000"/>
            <a:ext cx="6172200" cy="2286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SWAP</a:t>
            </a:r>
            <a:endParaRPr lang="en-US" dirty="0"/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2895600" y="6381750"/>
            <a:ext cx="62484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0" rIns="4572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Whitney-Semibold" charset="0"/>
              </a:rPr>
              <a:t>Background</a:t>
            </a:r>
            <a:r>
              <a:rPr lang="en-US" sz="1200" dirty="0" smtClean="0">
                <a:solidFill>
                  <a:schemeClr val="bg1"/>
                </a:solidFill>
                <a:latin typeface="Whitney-Semibold" charset="0"/>
              </a:rPr>
              <a:t> </a:t>
            </a:r>
            <a:r>
              <a:rPr lang="en-US" sz="1200" dirty="0" smtClean="0">
                <a:solidFill>
                  <a:srgbClr val="7F7F7F"/>
                </a:solidFill>
                <a:latin typeface="Whitney-Semibold" charset="0"/>
              </a:rPr>
              <a:t>•  </a:t>
            </a:r>
            <a:r>
              <a:rPr lang="en-US" sz="1200" dirty="0" smtClean="0">
                <a:solidFill>
                  <a:schemeClr val="bg1"/>
                </a:solidFill>
                <a:latin typeface="Whitney-Semibold" charset="0"/>
              </a:rPr>
              <a:t>SWAP </a:t>
            </a:r>
            <a:r>
              <a:rPr lang="en-US" sz="1200" dirty="0">
                <a:solidFill>
                  <a:srgbClr val="7F7F7F"/>
                </a:solidFill>
                <a:latin typeface="Whitney-Semibold" charset="0"/>
              </a:rPr>
              <a:t>• </a:t>
            </a:r>
            <a:r>
              <a:rPr lang="en-US" sz="1200" dirty="0" smtClean="0">
                <a:solidFill>
                  <a:srgbClr val="7F7F7F"/>
                </a:solidFill>
                <a:latin typeface="Whitney-Semibold" charset="0"/>
              </a:rPr>
              <a:t> Evaluation</a:t>
            </a:r>
            <a:endParaRPr lang="en-US" sz="1200" dirty="0">
              <a:solidFill>
                <a:srgbClr val="7F7F7F"/>
              </a:solidFill>
              <a:latin typeface="Whitney-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356224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Cavium </a:t>
            </a:r>
            <a:r>
              <a:rPr lang="en-US" dirty="0" err="1" smtClean="0"/>
              <a:t>ThunderX</a:t>
            </a:r>
            <a:r>
              <a:rPr lang="en-US" dirty="0" smtClean="0"/>
              <a:t> Processor</a:t>
            </a:r>
            <a:endParaRPr lang="en-US" dirty="0"/>
          </a:p>
          <a:p>
            <a:pPr lvl="1"/>
            <a:r>
              <a:rPr lang="en-US" dirty="0" smtClean="0"/>
              <a:t>48-core CMP, 1.9GHz</a:t>
            </a:r>
          </a:p>
          <a:p>
            <a:pPr lvl="1"/>
            <a:r>
              <a:rPr lang="en-US" dirty="0" smtClean="0"/>
              <a:t>16MB shared last-level cache</a:t>
            </a:r>
          </a:p>
          <a:p>
            <a:pPr lvl="1"/>
            <a:r>
              <a:rPr lang="en-US" dirty="0" smtClean="0"/>
              <a:t>64GB DDR4-2133, 4 channels</a:t>
            </a:r>
          </a:p>
          <a:p>
            <a:pPr lvl="1"/>
            <a:r>
              <a:rPr lang="en-US" dirty="0" smtClean="0"/>
              <a:t>Ubuntu Linux 3.18</a:t>
            </a:r>
            <a:endParaRPr lang="en-US" dirty="0"/>
          </a:p>
          <a:p>
            <a:r>
              <a:rPr lang="en-US" dirty="0"/>
              <a:t>Performance </a:t>
            </a:r>
            <a:r>
              <a:rPr lang="en-US" dirty="0" smtClean="0"/>
              <a:t>analysis</a:t>
            </a:r>
            <a:endParaRPr lang="en-US" dirty="0"/>
          </a:p>
          <a:p>
            <a:pPr lvl="1"/>
            <a:r>
              <a:rPr lang="en-US" dirty="0" smtClean="0"/>
              <a:t>Mix of SPEC2000 and SPEC2006 multi-programed workloads</a:t>
            </a:r>
          </a:p>
          <a:p>
            <a:pPr lvl="1"/>
            <a:r>
              <a:rPr lang="en-US" spc="-30" dirty="0" smtClean="0"/>
              <a:t>Latency critical workload </a:t>
            </a:r>
            <a:r>
              <a:rPr lang="en-US" spc="-30" dirty="0" err="1" smtClean="0"/>
              <a:t>memcached</a:t>
            </a:r>
            <a:endParaRPr lang="en-US" spc="-3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fld id="{5E365361-3FC5-3246-84F5-52FE54C34107}" type="slidenum">
              <a:rPr lang="en-US" smtClean="0"/>
              <a:pPr/>
              <a:t>23</a:t>
            </a:fld>
            <a:r>
              <a:rPr lang="en-US" dirty="0" smtClean="0"/>
              <a:t> of 29</a:t>
            </a:r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895600" y="6381750"/>
            <a:ext cx="62484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0" rIns="4572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200" dirty="0" smtClean="0">
                <a:solidFill>
                  <a:srgbClr val="777777"/>
                </a:solidFill>
                <a:latin typeface="Whitney-Semibold" charset="0"/>
              </a:rPr>
              <a:t>SWAP • </a:t>
            </a:r>
            <a:r>
              <a:rPr lang="en-US" sz="1200" dirty="0" smtClean="0">
                <a:solidFill>
                  <a:schemeClr val="bg1"/>
                </a:solidFill>
                <a:latin typeface="Whitney-Semibold" charset="0"/>
              </a:rPr>
              <a:t>Evaluations</a:t>
            </a:r>
            <a:r>
              <a:rPr lang="en-US" sz="1200" dirty="0" smtClean="0">
                <a:solidFill>
                  <a:srgbClr val="777777"/>
                </a:solidFill>
                <a:latin typeface="Whitney-Semibold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Whitney-Semibold" charset="0"/>
              </a:rPr>
              <a:t>• </a:t>
            </a:r>
            <a:r>
              <a:rPr lang="en-US" sz="1200" dirty="0" smtClean="0">
                <a:solidFill>
                  <a:srgbClr val="777777"/>
                </a:solidFill>
                <a:latin typeface="Whitney-Semibold" charset="0"/>
              </a:rPr>
              <a:t>Conclusions</a:t>
            </a:r>
            <a:endParaRPr lang="en-US" sz="1200" dirty="0">
              <a:solidFill>
                <a:schemeClr val="bg1"/>
              </a:solidFill>
              <a:latin typeface="Whitney-Semibold" charset="0"/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971800" y="6096000"/>
            <a:ext cx="6172200" cy="2286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SWAP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34818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48core_w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524000"/>
            <a:ext cx="7162800" cy="3581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partitioning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fld id="{487CE9E1-62AB-DE44-9ADA-39A09E418A02}" type="slidenum">
              <a:rPr lang="en-US" smtClean="0"/>
              <a:pPr/>
              <a:t>24</a:t>
            </a:fld>
            <a:r>
              <a:rPr lang="en-US" dirty="0" smtClean="0"/>
              <a:t> of </a:t>
            </a:r>
            <a:r>
              <a:rPr lang="is-IS" dirty="0" smtClean="0"/>
              <a:t>29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62400" y="4953000"/>
            <a:ext cx="1143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48-app</a:t>
            </a:r>
            <a:endParaRPr 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7162800" y="2819400"/>
            <a:ext cx="782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Palatino Linotype"/>
                <a:cs typeface="Palatino Linotype"/>
              </a:rPr>
              <a:t>12.5%</a:t>
            </a:r>
            <a:endParaRPr lang="en-US" dirty="0">
              <a:solidFill>
                <a:srgbClr val="FF0000"/>
              </a:solidFill>
              <a:latin typeface="Palatino Linotype"/>
              <a:cs typeface="Palatino Linotype"/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2667000"/>
          </a:xfrm>
        </p:spPr>
        <p:txBody>
          <a:bodyPr/>
          <a:lstStyle/>
          <a:p>
            <a:r>
              <a:rPr lang="en-US" dirty="0" smtClean="0"/>
              <a:t>Running application bundle</a:t>
            </a:r>
          </a:p>
        </p:txBody>
      </p:sp>
      <p:pic>
        <p:nvPicPr>
          <p:cNvPr id="22" name="Picture 21" descr="16core_ws.pdf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641"/>
          <a:stretch/>
        </p:blipFill>
        <p:spPr>
          <a:xfrm>
            <a:off x="685800" y="1398186"/>
            <a:ext cx="381000" cy="3554814"/>
          </a:xfrm>
          <a:prstGeom prst="rect">
            <a:avLst/>
          </a:prstGeom>
        </p:spPr>
      </p:pic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971800" y="6096000"/>
            <a:ext cx="6172200" cy="2286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SWAP</a:t>
            </a:r>
            <a:endParaRPr lang="en-US" dirty="0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2895600" y="6381750"/>
            <a:ext cx="62484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0" rIns="4572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200" dirty="0" smtClean="0">
                <a:solidFill>
                  <a:srgbClr val="777777"/>
                </a:solidFill>
                <a:latin typeface="Whitney-Semibold" charset="0"/>
              </a:rPr>
              <a:t>SWAP • </a:t>
            </a:r>
            <a:r>
              <a:rPr lang="en-US" sz="1200" dirty="0" smtClean="0">
                <a:solidFill>
                  <a:schemeClr val="bg1"/>
                </a:solidFill>
                <a:latin typeface="Whitney-Semibold" charset="0"/>
              </a:rPr>
              <a:t>Evaluations</a:t>
            </a:r>
            <a:r>
              <a:rPr lang="en-US" sz="1200" dirty="0" smtClean="0">
                <a:solidFill>
                  <a:srgbClr val="777777"/>
                </a:solidFill>
                <a:latin typeface="Whitney-Semibold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Whitney-Semibold" charset="0"/>
              </a:rPr>
              <a:t>• </a:t>
            </a:r>
            <a:r>
              <a:rPr lang="en-US" sz="1200" dirty="0" smtClean="0">
                <a:solidFill>
                  <a:srgbClr val="777777"/>
                </a:solidFill>
                <a:latin typeface="Whitney-Semibold" charset="0"/>
              </a:rPr>
              <a:t>Conclusions</a:t>
            </a:r>
            <a:endParaRPr lang="en-US" sz="1200" dirty="0">
              <a:solidFill>
                <a:schemeClr val="bg1"/>
              </a:solidFill>
              <a:latin typeface="Whitney-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761741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Running application sequence</a:t>
            </a:r>
          </a:p>
          <a:p>
            <a:pPr lvl="1"/>
            <a:r>
              <a:rPr lang="en-US" dirty="0" smtClean="0"/>
              <a:t>The next application in the sequence replaces the finished </a:t>
            </a:r>
            <a:r>
              <a:rPr lang="en-US" dirty="0"/>
              <a:t>one; cache partitions change dynamically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fld id="{487CE9E1-62AB-DE44-9ADA-39A09E418A02}" type="slidenum">
              <a:rPr lang="en-US" smtClean="0"/>
              <a:pPr/>
              <a:t>25</a:t>
            </a:fld>
            <a:r>
              <a:rPr lang="en-US" dirty="0" smtClean="0"/>
              <a:t> of </a:t>
            </a:r>
            <a:r>
              <a:rPr lang="is-IS" dirty="0" smtClean="0"/>
              <a:t>29</a:t>
            </a:r>
            <a:endParaRPr lang="en-US" dirty="0"/>
          </a:p>
        </p:txBody>
      </p:sp>
      <p:pic>
        <p:nvPicPr>
          <p:cNvPr id="6" name="Picture 5" descr="dynamic.pdf"/>
          <p:cNvPicPr>
            <a:picLocks noChangeAspect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438015"/>
            <a:ext cx="7772400" cy="3276985"/>
          </a:xfrm>
          <a:prstGeom prst="rect">
            <a:avLst/>
          </a:prstGeom>
        </p:spPr>
      </p:pic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971800" y="6096000"/>
            <a:ext cx="6172200" cy="2286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SWAP</a:t>
            </a:r>
            <a:endParaRPr lang="en-US" dirty="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895600" y="6381750"/>
            <a:ext cx="62484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0" rIns="4572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200" dirty="0" smtClean="0">
                <a:solidFill>
                  <a:srgbClr val="777777"/>
                </a:solidFill>
                <a:latin typeface="Whitney-Semibold" charset="0"/>
              </a:rPr>
              <a:t>SWAP • </a:t>
            </a:r>
            <a:r>
              <a:rPr lang="en-US" sz="1200" dirty="0" smtClean="0">
                <a:solidFill>
                  <a:schemeClr val="bg1"/>
                </a:solidFill>
                <a:latin typeface="Whitney-Semibold" charset="0"/>
              </a:rPr>
              <a:t>Evaluations</a:t>
            </a:r>
            <a:r>
              <a:rPr lang="en-US" sz="1200" dirty="0" smtClean="0">
                <a:solidFill>
                  <a:srgbClr val="777777"/>
                </a:solidFill>
                <a:latin typeface="Whitney-Semibold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Whitney-Semibold" charset="0"/>
              </a:rPr>
              <a:t>• </a:t>
            </a:r>
            <a:r>
              <a:rPr lang="en-US" sz="1200" dirty="0" smtClean="0">
                <a:solidFill>
                  <a:srgbClr val="777777"/>
                </a:solidFill>
                <a:latin typeface="Whitney-Semibold" charset="0"/>
              </a:rPr>
              <a:t>Conclusions</a:t>
            </a:r>
            <a:endParaRPr lang="en-US" sz="1200" dirty="0">
              <a:solidFill>
                <a:schemeClr val="bg1"/>
              </a:solidFill>
              <a:latin typeface="Whitney-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48146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partitioning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1600200"/>
          </a:xfrm>
        </p:spPr>
        <p:txBody>
          <a:bodyPr/>
          <a:lstStyle/>
          <a:p>
            <a:r>
              <a:rPr lang="en-US" dirty="0" smtClean="0"/>
              <a:t>Running application sequence</a:t>
            </a:r>
          </a:p>
          <a:p>
            <a:pPr lvl="1"/>
            <a:r>
              <a:rPr lang="en-US" dirty="0" smtClean="0"/>
              <a:t>The next application in the sequence replaces the finished one; cache partitions change dynamically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fld id="{487CE9E1-62AB-DE44-9ADA-39A09E418A02}" type="slidenum">
              <a:rPr lang="en-US" smtClean="0"/>
              <a:pPr/>
              <a:t>26</a:t>
            </a:fld>
            <a:r>
              <a:rPr lang="en-US" dirty="0" smtClean="0"/>
              <a:t> of </a:t>
            </a:r>
            <a:r>
              <a:rPr lang="is-IS" dirty="0" smtClean="0"/>
              <a:t>29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901800"/>
              </p:ext>
            </p:extLst>
          </p:nvPr>
        </p:nvGraphicFramePr>
        <p:xfrm>
          <a:off x="1371600" y="2590800"/>
          <a:ext cx="6858000" cy="259588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77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Seq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SWAP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Avg. </a:t>
                      </a:r>
                      <a:r>
                        <a:rPr lang="en-US" dirty="0" err="1" smtClean="0"/>
                        <a:t>Inj</a:t>
                      </a:r>
                      <a:r>
                        <a:rPr lang="en-US" dirty="0" smtClean="0"/>
                        <a:t> interval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endParaRPr lang="en-US" dirty="0" smtClean="0"/>
                    </a:p>
                    <a:p>
                      <a:pPr algn="ctr"/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1.04x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1.02x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1.08x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46s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1.11x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1.04x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1.17x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41s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0.97x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1.04x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1.11x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1.04x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1.02x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1.20x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0.92x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0.99x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1.11x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34s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1.00x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1.03x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1.15x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4454" y="359386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00200" y="3124200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+mj-lt"/>
              </a:rPr>
              <a:t>16</a:t>
            </a:r>
            <a:endParaRPr lang="en-US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0200" y="3886200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32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00200" y="4648200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  <a:latin typeface="+mj-lt"/>
              </a:rPr>
              <a:t>48</a:t>
            </a:r>
            <a:endParaRPr lang="en-US" b="1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562600" y="2743200"/>
            <a:ext cx="762000" cy="2590800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971800" y="6096000"/>
            <a:ext cx="6172200" cy="2286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SWAP</a:t>
            </a:r>
            <a:endParaRPr lang="en-US" dirty="0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2895600" y="6381750"/>
            <a:ext cx="62484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0" rIns="4572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200" dirty="0" smtClean="0">
                <a:solidFill>
                  <a:srgbClr val="777777"/>
                </a:solidFill>
                <a:latin typeface="Whitney-Semibold" charset="0"/>
              </a:rPr>
              <a:t>SWAP • </a:t>
            </a:r>
            <a:r>
              <a:rPr lang="en-US" sz="1200" dirty="0" smtClean="0">
                <a:solidFill>
                  <a:schemeClr val="bg1"/>
                </a:solidFill>
                <a:latin typeface="Whitney-Semibold" charset="0"/>
              </a:rPr>
              <a:t>Evaluations</a:t>
            </a:r>
            <a:r>
              <a:rPr lang="en-US" sz="1200" dirty="0" smtClean="0">
                <a:solidFill>
                  <a:srgbClr val="777777"/>
                </a:solidFill>
                <a:latin typeface="Whitney-Semibold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Whitney-Semibold" charset="0"/>
              </a:rPr>
              <a:t>• </a:t>
            </a:r>
            <a:r>
              <a:rPr lang="en-US" sz="1200" dirty="0" smtClean="0">
                <a:solidFill>
                  <a:srgbClr val="777777"/>
                </a:solidFill>
                <a:latin typeface="Whitney-Semibold" charset="0"/>
              </a:rPr>
              <a:t>Conclusions</a:t>
            </a:r>
            <a:endParaRPr lang="en-US" sz="1200" dirty="0">
              <a:solidFill>
                <a:schemeClr val="bg1"/>
              </a:solidFill>
              <a:latin typeface="Whitney-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90643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Screen Shot 2016-12-12 at 7.50.20 PM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51"/>
          <a:stretch/>
        </p:blipFill>
        <p:spPr>
          <a:xfrm>
            <a:off x="4648200" y="2025839"/>
            <a:ext cx="4384458" cy="3612961"/>
          </a:xfrm>
          <a:prstGeom prst="rect">
            <a:avLst/>
          </a:prstGeom>
        </p:spPr>
      </p:pic>
      <p:pic>
        <p:nvPicPr>
          <p:cNvPr id="8" name="Picture 7" descr="Screen Shot 2016-12-12 at 7.50.20 PM.png"/>
          <p:cNvPicPr>
            <a:picLocks noChangeAspect="1"/>
          </p:cNvPicPr>
          <p:nvPr/>
        </p:nvPicPr>
        <p:blipFill rotWithShape="1">
          <a:blip r:embed="rId3" cstate="email">
            <a:clrChange>
              <a:clrFrom>
                <a:srgbClr val="F2F3E9"/>
              </a:clrFrom>
              <a:clrTo>
                <a:srgbClr val="F2F3E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772"/>
          <a:stretch/>
        </p:blipFill>
        <p:spPr>
          <a:xfrm>
            <a:off x="-228600" y="1676400"/>
            <a:ext cx="4998191" cy="3962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Guarantee </a:t>
            </a:r>
            <a:r>
              <a:rPr lang="en-US" dirty="0" err="1" smtClean="0"/>
              <a:t>QoS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685800"/>
          </a:xfrm>
        </p:spPr>
        <p:txBody>
          <a:bodyPr/>
          <a:lstStyle/>
          <a:p>
            <a:r>
              <a:rPr lang="en-US" sz="3000" dirty="0" smtClean="0"/>
              <a:t>Latency workload </a:t>
            </a:r>
            <a:r>
              <a:rPr lang="en-US" sz="3000" dirty="0" err="1" smtClean="0"/>
              <a:t>memcached</a:t>
            </a:r>
            <a:r>
              <a:rPr lang="en-US" sz="3000" dirty="0" smtClean="0"/>
              <a:t> co-located with background multi-programmed workloads</a:t>
            </a:r>
            <a:endParaRPr lang="en-US" sz="3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fld id="{487CE9E1-62AB-DE44-9ADA-39A09E418A02}" type="slidenum">
              <a:rPr lang="en-US" smtClean="0"/>
              <a:pPr/>
              <a:t>27</a:t>
            </a:fld>
            <a:r>
              <a:rPr lang="en-US" dirty="0" smtClean="0"/>
              <a:t> of </a:t>
            </a:r>
            <a:r>
              <a:rPr lang="is-IS" dirty="0" smtClean="0"/>
              <a:t>29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02276" y="5334000"/>
            <a:ext cx="2083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Shared cache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393568" y="5405735"/>
            <a:ext cx="1074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SWAP</a:t>
            </a:r>
            <a:endParaRPr lang="en-US" sz="2400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971800" y="6096000"/>
            <a:ext cx="6172200" cy="2286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SWAP</a:t>
            </a:r>
            <a:endParaRPr lang="en-US" dirty="0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895600" y="6381750"/>
            <a:ext cx="62484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0" rIns="4572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200" dirty="0" smtClean="0">
                <a:solidFill>
                  <a:srgbClr val="777777"/>
                </a:solidFill>
                <a:latin typeface="Whitney-Semibold" charset="0"/>
              </a:rPr>
              <a:t>SWAP • </a:t>
            </a:r>
            <a:r>
              <a:rPr lang="en-US" sz="1200" dirty="0" smtClean="0">
                <a:solidFill>
                  <a:schemeClr val="bg1"/>
                </a:solidFill>
                <a:latin typeface="Whitney-Semibold" charset="0"/>
              </a:rPr>
              <a:t>Evaluations</a:t>
            </a:r>
            <a:r>
              <a:rPr lang="en-US" sz="1200" dirty="0" smtClean="0">
                <a:solidFill>
                  <a:srgbClr val="777777"/>
                </a:solidFill>
                <a:latin typeface="Whitney-Semibold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Whitney-Semibold" charset="0"/>
              </a:rPr>
              <a:t>• </a:t>
            </a:r>
            <a:r>
              <a:rPr lang="en-US" sz="1200" dirty="0" smtClean="0">
                <a:solidFill>
                  <a:srgbClr val="777777"/>
                </a:solidFill>
                <a:latin typeface="Whitney-Semibold" charset="0"/>
              </a:rPr>
              <a:t>Conclusions</a:t>
            </a:r>
            <a:endParaRPr lang="en-US" sz="1200" dirty="0">
              <a:solidFill>
                <a:schemeClr val="bg1"/>
              </a:solidFill>
              <a:latin typeface="Whitney-Semibold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685800" y="4720092"/>
            <a:ext cx="8229600" cy="28272"/>
          </a:xfrm>
          <a:prstGeom prst="line">
            <a:avLst/>
          </a:prstGeom>
          <a:ln w="57150" cmpd="sng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23374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Guarantee </a:t>
            </a:r>
            <a:r>
              <a:rPr lang="en-US" dirty="0" err="1" smtClean="0"/>
              <a:t>QoS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685800"/>
          </a:xfrm>
        </p:spPr>
        <p:txBody>
          <a:bodyPr/>
          <a:lstStyle/>
          <a:p>
            <a:r>
              <a:rPr lang="en-US" sz="3000" dirty="0" smtClean="0"/>
              <a:t>Latency workload </a:t>
            </a:r>
            <a:r>
              <a:rPr lang="en-US" sz="3000" dirty="0" err="1" smtClean="0"/>
              <a:t>memcached</a:t>
            </a:r>
            <a:r>
              <a:rPr lang="en-US" sz="3000" dirty="0" smtClean="0"/>
              <a:t> co-located with background multi-programmed workloads</a:t>
            </a:r>
            <a:endParaRPr lang="en-US" sz="3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fld id="{487CE9E1-62AB-DE44-9ADA-39A09E418A02}" type="slidenum">
              <a:rPr lang="en-US" smtClean="0"/>
              <a:pPr/>
              <a:t>28</a:t>
            </a:fld>
            <a:r>
              <a:rPr lang="en-US" dirty="0" smtClean="0"/>
              <a:t> of </a:t>
            </a:r>
            <a:r>
              <a:rPr lang="is-IS" dirty="0" smtClean="0"/>
              <a:t>29</a:t>
            </a:r>
            <a:endParaRPr lang="en-US" dirty="0"/>
          </a:p>
        </p:txBody>
      </p:sp>
      <p:pic>
        <p:nvPicPr>
          <p:cNvPr id="8" name="Picture 7" descr="cloud_16cor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057400"/>
            <a:ext cx="6705600" cy="33528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00400" y="5257800"/>
            <a:ext cx="3076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16-app SPEC bundle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6885132" y="2971800"/>
            <a:ext cx="559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  <a:latin typeface="Palatino Linotype"/>
                <a:cs typeface="Palatino Linotype"/>
              </a:rPr>
              <a:t>8.1%</a:t>
            </a:r>
            <a:endParaRPr lang="en-US" sz="1400" dirty="0">
              <a:solidFill>
                <a:srgbClr val="FF0000"/>
              </a:solidFill>
              <a:latin typeface="Palatino Linotype"/>
              <a:cs typeface="Palatino Linotype"/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971800" y="6096000"/>
            <a:ext cx="6172200" cy="2286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SWAP</a:t>
            </a:r>
            <a:endParaRPr lang="en-US" dirty="0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895600" y="6381750"/>
            <a:ext cx="62484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0" rIns="4572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200" dirty="0" smtClean="0">
                <a:solidFill>
                  <a:srgbClr val="777777"/>
                </a:solidFill>
                <a:latin typeface="Whitney-Semibold" charset="0"/>
              </a:rPr>
              <a:t>SWAP • </a:t>
            </a:r>
            <a:r>
              <a:rPr lang="en-US" sz="1200" dirty="0" smtClean="0">
                <a:solidFill>
                  <a:schemeClr val="bg1"/>
                </a:solidFill>
                <a:latin typeface="Whitney-Semibold" charset="0"/>
              </a:rPr>
              <a:t>Evaluations</a:t>
            </a:r>
            <a:r>
              <a:rPr lang="en-US" sz="1200" dirty="0" smtClean="0">
                <a:solidFill>
                  <a:srgbClr val="777777"/>
                </a:solidFill>
                <a:latin typeface="Whitney-Semibold" charset="0"/>
              </a:rPr>
              <a:t> </a:t>
            </a:r>
            <a:r>
              <a:rPr lang="en-US" sz="1200" dirty="0">
                <a:solidFill>
                  <a:srgbClr val="777777"/>
                </a:solidFill>
                <a:latin typeface="Whitney-Semibold" charset="0"/>
              </a:rPr>
              <a:t>• </a:t>
            </a:r>
            <a:r>
              <a:rPr lang="en-US" sz="1200" dirty="0" smtClean="0">
                <a:solidFill>
                  <a:srgbClr val="777777"/>
                </a:solidFill>
                <a:latin typeface="Whitney-Semibold" charset="0"/>
              </a:rPr>
              <a:t>Conclusions</a:t>
            </a:r>
            <a:endParaRPr lang="en-US" sz="1200" dirty="0">
              <a:solidFill>
                <a:schemeClr val="bg1"/>
              </a:solidFill>
              <a:latin typeface="Whitney-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933658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Motivation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>
                <a:latin typeface="Palatino Linotype" charset="0"/>
              </a:rPr>
              <a:t>IBM Blue Gene/Q</a:t>
            </a:r>
            <a:endParaRPr lang="en-US" sz="2800" dirty="0">
              <a:latin typeface="Palatino Linotype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SWAP</a:t>
            </a:r>
            <a:endParaRPr lang="en-US" dirty="0"/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rgbClr val="E09EA1"/>
                </a:solidFill>
                <a:latin typeface="Gotham Black" charset="0"/>
                <a:cs typeface="Gotham Black" charset="0"/>
              </a:rPr>
              <a:t>Page </a:t>
            </a:r>
            <a:fld id="{615ACF92-87BA-E240-B384-507171FA580C}" type="slidenum">
              <a:rPr lang="en-US" sz="1000">
                <a:solidFill>
                  <a:srgbClr val="E09EA1"/>
                </a:solidFill>
                <a:latin typeface="Gotham Black" charset="0"/>
                <a:cs typeface="Gotham Black" charset="0"/>
              </a:rPr>
              <a:pPr eaLnBrk="1" hangingPunct="1"/>
              <a:t>2</a:t>
            </a:fld>
            <a:r>
              <a:rPr lang="en-US" sz="1000" dirty="0">
                <a:solidFill>
                  <a:srgbClr val="E09EA1"/>
                </a:solidFill>
                <a:latin typeface="Gotham Black" charset="0"/>
                <a:cs typeface="Gotham Black" charset="0"/>
              </a:rPr>
              <a:t> of </a:t>
            </a:r>
            <a:r>
              <a:rPr lang="is-IS" sz="1000" dirty="0" smtClean="0">
                <a:solidFill>
                  <a:srgbClr val="E09EA1"/>
                </a:solidFill>
                <a:latin typeface="Gotham Black" charset="0"/>
                <a:cs typeface="Gotham Black" charset="0"/>
              </a:rPr>
              <a:t>29</a:t>
            </a:r>
            <a:endParaRPr lang="en-US" sz="1000" dirty="0">
              <a:solidFill>
                <a:srgbClr val="E09EA1"/>
              </a:solidFill>
              <a:latin typeface="Gotham Black" charset="0"/>
              <a:cs typeface="Gotham Black" charset="0"/>
            </a:endParaRPr>
          </a:p>
        </p:txBody>
      </p:sp>
      <p:sp>
        <p:nvSpPr>
          <p:cNvPr id="20487" name="TextBox 4"/>
          <p:cNvSpPr txBox="1">
            <a:spLocks noChangeArrowheads="1"/>
          </p:cNvSpPr>
          <p:nvPr/>
        </p:nvSpPr>
        <p:spPr bwMode="auto">
          <a:xfrm>
            <a:off x="7848600" y="5638800"/>
            <a:ext cx="115151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CN" sz="1400" dirty="0" smtClean="0">
                <a:latin typeface="Palatino Linotype"/>
                <a:cs typeface="Palatino Linotype"/>
              </a:rPr>
              <a:t>Source: IBM</a:t>
            </a:r>
            <a:endParaRPr lang="en-US" sz="1400" dirty="0">
              <a:latin typeface="Palatino Linotype"/>
              <a:cs typeface="Palatino Linotype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524000"/>
            <a:ext cx="6658943" cy="433121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57400" y="2514600"/>
            <a:ext cx="1981200" cy="2362200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724400" y="2514600"/>
            <a:ext cx="1981200" cy="2362200"/>
          </a:xfrm>
          <a:prstGeom prst="rect">
            <a:avLst/>
          </a:prstGeom>
          <a:noFill/>
          <a:ln w="5715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6248400" y="1905000"/>
            <a:ext cx="1676400" cy="685800"/>
            <a:chOff x="5410200" y="2895600"/>
            <a:chExt cx="1676400" cy="685800"/>
          </a:xfrm>
        </p:grpSpPr>
        <p:sp>
          <p:nvSpPr>
            <p:cNvPr id="8" name="Oval Callout 7"/>
            <p:cNvSpPr/>
            <p:nvPr/>
          </p:nvSpPr>
          <p:spPr>
            <a:xfrm>
              <a:off x="5410200" y="2895600"/>
              <a:ext cx="1676400" cy="685800"/>
            </a:xfrm>
            <a:prstGeom prst="wedgeEllipseCallout">
              <a:avLst>
                <a:gd name="adj1" fmla="val -31848"/>
                <a:gd name="adj2" fmla="val 82935"/>
              </a:avLst>
            </a:prstGeom>
            <a:solidFill>
              <a:srgbClr val="FFFFFF"/>
            </a:solidFill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86400" y="3048000"/>
              <a:ext cx="13727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Palatino Linotype"/>
                  <a:cs typeface="Palatino Linotype"/>
                </a:rPr>
                <a:t>Shared cache</a:t>
              </a:r>
              <a:endParaRPr lang="en-US" sz="1600" dirty="0">
                <a:latin typeface="Palatino Linotype"/>
                <a:cs typeface="Palatino Linotype"/>
              </a:endParaRPr>
            </a:p>
          </p:txBody>
        </p:sp>
      </p:grpSp>
      <p:sp>
        <p:nvSpPr>
          <p:cNvPr id="13" name="TextBox 5"/>
          <p:cNvSpPr txBox="1">
            <a:spLocks noChangeArrowheads="1"/>
          </p:cNvSpPr>
          <p:nvPr/>
        </p:nvSpPr>
        <p:spPr bwMode="auto">
          <a:xfrm>
            <a:off x="2895600" y="6381750"/>
            <a:ext cx="62484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0" rIns="4572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200" dirty="0" smtClean="0">
                <a:solidFill>
                  <a:schemeClr val="bg1"/>
                </a:solidFill>
                <a:latin typeface="Whitney-Semibold" charset="0"/>
              </a:rPr>
              <a:t>Motivation </a:t>
            </a:r>
            <a:r>
              <a:rPr lang="en-US" sz="1200" dirty="0" smtClean="0">
                <a:solidFill>
                  <a:srgbClr val="7F7F7F"/>
                </a:solidFill>
                <a:latin typeface="Whitney-Semibold" charset="0"/>
              </a:rPr>
              <a:t>• </a:t>
            </a:r>
            <a:r>
              <a:rPr lang="en-US" sz="1200" dirty="0" smtClean="0">
                <a:solidFill>
                  <a:srgbClr val="777777"/>
                </a:solidFill>
                <a:latin typeface="Whitney-Semibold" charset="0"/>
              </a:rPr>
              <a:t>Background</a:t>
            </a:r>
            <a:endParaRPr lang="en-US" sz="1200" dirty="0">
              <a:solidFill>
                <a:schemeClr val="bg1"/>
              </a:solidFill>
              <a:latin typeface="Whitney-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05519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991600" cy="5105400"/>
          </a:xfrm>
        </p:spPr>
        <p:txBody>
          <a:bodyPr/>
          <a:lstStyle/>
          <a:p>
            <a:r>
              <a:rPr lang="en-US" dirty="0" smtClean="0"/>
              <a:t>A real system implementation of fine-grain cache partitioning in large CMP systems</a:t>
            </a:r>
          </a:p>
          <a:p>
            <a:pPr lvl="1"/>
            <a:r>
              <a:rPr lang="en-US" dirty="0" smtClean="0"/>
              <a:t>Combine cache way partitioning and page coloring</a:t>
            </a:r>
          </a:p>
          <a:p>
            <a:pPr lvl="1"/>
            <a:r>
              <a:rPr lang="en-US" dirty="0" smtClean="0"/>
              <a:t>Delivers superior system throughput</a:t>
            </a:r>
          </a:p>
          <a:p>
            <a:pPr lvl="1"/>
            <a:r>
              <a:rPr lang="en-US" dirty="0" smtClean="0"/>
              <a:t>Guarantee </a:t>
            </a:r>
            <a:r>
              <a:rPr lang="en-US" dirty="0" err="1" smtClean="0"/>
              <a:t>QoS</a:t>
            </a:r>
            <a:r>
              <a:rPr lang="en-US" dirty="0" smtClean="0"/>
              <a:t> of latency-critical workloads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fld id="{5E365361-3FC5-3246-84F5-52FE54C34107}" type="slidenum">
              <a:rPr lang="en-US" smtClean="0"/>
              <a:pPr/>
              <a:t>29</a:t>
            </a:fld>
            <a:r>
              <a:rPr lang="en-US" dirty="0" smtClean="0"/>
              <a:t> of 29</a:t>
            </a:r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895600" y="6381750"/>
            <a:ext cx="62484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0" rIns="4572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200" dirty="0" smtClean="0">
                <a:solidFill>
                  <a:srgbClr val="777777"/>
                </a:solidFill>
                <a:latin typeface="Whitney-Semibold" charset="0"/>
              </a:rPr>
              <a:t>SWAP • Evaluation • </a:t>
            </a:r>
            <a:r>
              <a:rPr lang="en-US" sz="1200" dirty="0" smtClean="0">
                <a:solidFill>
                  <a:schemeClr val="bg1"/>
                </a:solidFill>
                <a:latin typeface="Whitney-Semibold" charset="0"/>
              </a:rPr>
              <a:t>Conclusions</a:t>
            </a:r>
            <a:endParaRPr lang="en-US" sz="1200" dirty="0">
              <a:solidFill>
                <a:schemeClr val="bg1"/>
              </a:solidFill>
              <a:latin typeface="Whitney-Semibold" charset="0"/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971800" y="6096000"/>
            <a:ext cx="6172200" cy="2286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SWAP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84866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2" descr="PresentationTitle2010Print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901825"/>
            <a:ext cx="8229600" cy="206057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ea typeface="+mj-ea"/>
              </a:rPr>
              <a:t>SWAP: Effective Fine-Grain Management of Shared Last-Level Caches with Minimum Hardware Support </a:t>
            </a:r>
          </a:p>
        </p:txBody>
      </p:sp>
      <p:sp>
        <p:nvSpPr>
          <p:cNvPr id="13316" name="Subtitle 8"/>
          <p:cNvSpPr>
            <a:spLocks noGrp="1"/>
          </p:cNvSpPr>
          <p:nvPr>
            <p:ph type="subTitle" idx="1"/>
          </p:nvPr>
        </p:nvSpPr>
        <p:spPr>
          <a:xfrm>
            <a:off x="381000" y="4038600"/>
            <a:ext cx="8229600" cy="3276600"/>
          </a:xfrm>
        </p:spPr>
        <p:txBody>
          <a:bodyPr anchor="ctr"/>
          <a:lstStyle/>
          <a:p>
            <a:pPr lvl="0">
              <a:defRPr/>
            </a:pPr>
            <a:r>
              <a:rPr lang="en-US" sz="2800" b="0" dirty="0">
                <a:solidFill>
                  <a:prstClr val="white">
                    <a:lumMod val="95000"/>
                  </a:prstClr>
                </a:solidFill>
              </a:rPr>
              <a:t>Xiaodong </a:t>
            </a:r>
            <a:r>
              <a:rPr lang="en-US" sz="2800" b="0" dirty="0" smtClean="0">
                <a:solidFill>
                  <a:prstClr val="white">
                    <a:lumMod val="95000"/>
                  </a:prstClr>
                </a:solidFill>
              </a:rPr>
              <a:t>Wang, </a:t>
            </a:r>
            <a:r>
              <a:rPr lang="en-US" sz="2800" b="0" dirty="0" err="1" smtClean="0">
                <a:solidFill>
                  <a:prstClr val="white">
                    <a:lumMod val="95000"/>
                  </a:prstClr>
                </a:solidFill>
              </a:rPr>
              <a:t>Shuang</a:t>
            </a:r>
            <a:r>
              <a:rPr lang="en-US" sz="2800" b="0" dirty="0" smtClean="0">
                <a:solidFill>
                  <a:prstClr val="white">
                    <a:lumMod val="95000"/>
                  </a:prstClr>
                </a:solidFill>
              </a:rPr>
              <a:t> Chen, Jeff Setter, </a:t>
            </a:r>
            <a:endParaRPr lang="en-US" sz="2800" b="0" dirty="0">
              <a:solidFill>
                <a:prstClr val="white">
                  <a:lumMod val="95000"/>
                </a:prstClr>
              </a:solidFill>
            </a:endParaRPr>
          </a:p>
          <a:p>
            <a:pPr lvl="0">
              <a:defRPr/>
            </a:pPr>
            <a:r>
              <a:rPr lang="en-US" sz="2800" b="0" dirty="0" smtClean="0">
                <a:solidFill>
                  <a:prstClr val="white"/>
                </a:solidFill>
              </a:rPr>
              <a:t>and José </a:t>
            </a:r>
            <a:r>
              <a:rPr lang="en-US" sz="2800" b="0" dirty="0">
                <a:solidFill>
                  <a:prstClr val="white"/>
                </a:solidFill>
              </a:rPr>
              <a:t>F. </a:t>
            </a:r>
            <a:r>
              <a:rPr lang="en-US" sz="2800" b="0" dirty="0" err="1">
                <a:solidFill>
                  <a:prstClr val="white"/>
                </a:solidFill>
              </a:rPr>
              <a:t>Martínez</a:t>
            </a:r>
            <a:endParaRPr lang="en-US" sz="2800" b="0" dirty="0">
              <a:solidFill>
                <a:prstClr val="white"/>
              </a:solidFill>
            </a:endParaRPr>
          </a:p>
          <a:p>
            <a:pPr lvl="0">
              <a:defRPr/>
            </a:pPr>
            <a:endParaRPr lang="en-US" b="0" dirty="0">
              <a:solidFill>
                <a:prstClr val="white">
                  <a:lumMod val="95000"/>
                </a:prstClr>
              </a:solidFill>
            </a:endParaRPr>
          </a:p>
          <a:p>
            <a:pPr lvl="0">
              <a:defRPr/>
            </a:pPr>
            <a:r>
              <a:rPr lang="en-US" sz="2800" b="0" dirty="0">
                <a:solidFill>
                  <a:prstClr val="white">
                    <a:lumMod val="95000"/>
                  </a:prstClr>
                </a:solidFill>
              </a:rPr>
              <a:t>Computer Systems Lab</a:t>
            </a:r>
          </a:p>
          <a:p>
            <a:pPr lvl="0">
              <a:defRPr/>
            </a:pPr>
            <a:r>
              <a:rPr lang="en-US" sz="2800" b="0" dirty="0">
                <a:solidFill>
                  <a:prstClr val="white">
                    <a:lumMod val="95000"/>
                  </a:prstClr>
                </a:solidFill>
              </a:rPr>
              <a:t>Cornell University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dirty="0" smtClean="0">
              <a:solidFill>
                <a:schemeClr val="bg1">
                  <a:lumMod val="95000"/>
                </a:schemeClr>
              </a:solidFill>
              <a:ea typeface="+mn-ea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619500" y="838200"/>
            <a:ext cx="1905000" cy="1066800"/>
          </a:xfrm>
          <a:prstGeom prst="roundRect">
            <a:avLst>
              <a:gd name="adj" fmla="val 1462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103" name="Picture 6" descr="csllogoAIbig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350" y="1069975"/>
            <a:ext cx="1511300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4811323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24core_w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616" y="826008"/>
            <a:ext cx="4443984" cy="2221992"/>
          </a:xfrm>
          <a:prstGeom prst="rect">
            <a:avLst/>
          </a:prstGeom>
        </p:spPr>
      </p:pic>
      <p:pic>
        <p:nvPicPr>
          <p:cNvPr id="18" name="Picture 17" descr="16core_ws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838200"/>
            <a:ext cx="4434840" cy="2217420"/>
          </a:xfrm>
          <a:prstGeom prst="rect">
            <a:avLst/>
          </a:prstGeom>
        </p:spPr>
      </p:pic>
      <p:pic>
        <p:nvPicPr>
          <p:cNvPr id="20" name="Picture 19" descr="32core_ws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352800"/>
            <a:ext cx="4434840" cy="2217420"/>
          </a:xfrm>
          <a:prstGeom prst="rect">
            <a:avLst/>
          </a:prstGeom>
        </p:spPr>
      </p:pic>
      <p:pic>
        <p:nvPicPr>
          <p:cNvPr id="21" name="Picture 20" descr="48core_ws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3352800"/>
            <a:ext cx="4443984" cy="22219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partitioning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fld id="{487CE9E1-62AB-DE44-9ADA-39A09E418A02}" type="slidenum">
              <a:rPr lang="en-US" smtClean="0"/>
              <a:pPr/>
              <a:t>31</a:t>
            </a:fld>
            <a:r>
              <a:rPr lang="en-US" dirty="0" smtClean="0"/>
              <a:t> of </a:t>
            </a:r>
            <a:r>
              <a:rPr lang="is-IS" dirty="0" smtClean="0"/>
              <a:t>29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81200" y="2895600"/>
            <a:ext cx="967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16-core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00800" y="2895600"/>
            <a:ext cx="967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24-core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81200" y="5486400"/>
            <a:ext cx="967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32-core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400800" y="5486400"/>
            <a:ext cx="967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48-core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86200" y="1600200"/>
            <a:ext cx="583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  <a:latin typeface="Palatino Linotype"/>
                <a:cs typeface="Palatino Linotype"/>
              </a:rPr>
              <a:t>13</a:t>
            </a:r>
            <a:r>
              <a:rPr lang="en-US" altLang="zh-CN" sz="1200" dirty="0">
                <a:solidFill>
                  <a:srgbClr val="FF0000"/>
                </a:solidFill>
                <a:latin typeface="Palatino Linotype"/>
                <a:cs typeface="Palatino Linotype"/>
              </a:rPr>
              <a:t>.</a:t>
            </a:r>
            <a:r>
              <a:rPr lang="en-US" altLang="zh-CN" sz="1200" dirty="0" smtClean="0">
                <a:solidFill>
                  <a:srgbClr val="FF0000"/>
                </a:solidFill>
                <a:latin typeface="Palatino Linotype"/>
                <a:cs typeface="Palatino Linotype"/>
              </a:rPr>
              <a:t>9%</a:t>
            </a:r>
            <a:endParaRPr lang="en-US" sz="1200" dirty="0">
              <a:solidFill>
                <a:srgbClr val="FF0000"/>
              </a:solidFill>
              <a:latin typeface="Palatino Linotype"/>
              <a:cs typeface="Palatino Linotype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305800" y="1551801"/>
            <a:ext cx="583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  <a:latin typeface="Palatino Linotype"/>
                <a:cs typeface="Palatino Linotype"/>
              </a:rPr>
              <a:t>14.1%</a:t>
            </a:r>
            <a:endParaRPr lang="en-US" sz="1200" dirty="0">
              <a:solidFill>
                <a:srgbClr val="FF0000"/>
              </a:solidFill>
              <a:latin typeface="Palatino Linotype"/>
              <a:cs typeface="Palatino Linotype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86200" y="4142601"/>
            <a:ext cx="583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  <a:latin typeface="Palatino Linotype"/>
                <a:cs typeface="Palatino Linotype"/>
              </a:rPr>
              <a:t>12.5%</a:t>
            </a:r>
            <a:endParaRPr lang="en-US" sz="1200" dirty="0">
              <a:solidFill>
                <a:srgbClr val="FF0000"/>
              </a:solidFill>
              <a:latin typeface="Palatino Linotype"/>
              <a:cs typeface="Palatino Linotype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229600" y="4142601"/>
            <a:ext cx="583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FF0000"/>
                </a:solidFill>
                <a:latin typeface="Palatino Linotype"/>
                <a:cs typeface="Palatino Linotype"/>
              </a:rPr>
              <a:t>12.5%</a:t>
            </a:r>
            <a:endParaRPr lang="en-US" sz="1200" dirty="0">
              <a:solidFill>
                <a:srgbClr val="FF0000"/>
              </a:solidFill>
              <a:latin typeface="Palatino Linotype"/>
              <a:cs typeface="Palatino Linotype"/>
            </a:endParaRPr>
          </a:p>
        </p:txBody>
      </p:sp>
      <p:sp>
        <p:nvSpPr>
          <p:cNvPr id="1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971800" y="6096000"/>
            <a:ext cx="6172200" cy="2286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SWAP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51010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91_Cavium_F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00200"/>
            <a:ext cx="6985000" cy="387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  <a:cs typeface="+mj-cs"/>
              </a:rPr>
              <a:t>Motivation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04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 smtClean="0">
                <a:latin typeface="Palatino Linotype" charset="0"/>
              </a:rPr>
              <a:t>Cavium </a:t>
            </a:r>
            <a:r>
              <a:rPr lang="en-US" altLang="zh-CN" sz="2800" dirty="0" err="1" smtClean="0">
                <a:latin typeface="Palatino Linotype" charset="0"/>
              </a:rPr>
              <a:t>ThunderX</a:t>
            </a:r>
            <a:r>
              <a:rPr lang="en-US" altLang="zh-CN" sz="2800" baseline="30000" dirty="0" smtClean="0">
                <a:latin typeface="Palatino Linotype" charset="0"/>
              </a:rPr>
              <a:t>®</a:t>
            </a:r>
            <a:r>
              <a:rPr lang="en-US" altLang="zh-CN" sz="2800" dirty="0" smtClean="0">
                <a:latin typeface="Palatino Linotype" charset="0"/>
              </a:rPr>
              <a:t> 48-core CMP</a:t>
            </a:r>
            <a:endParaRPr lang="en-US" sz="2800" dirty="0">
              <a:latin typeface="Palatino Linotype" charset="0"/>
            </a:endParaRP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 dirty="0">
                <a:solidFill>
                  <a:srgbClr val="E09EA1"/>
                </a:solidFill>
                <a:latin typeface="Gotham Black" charset="0"/>
                <a:cs typeface="Gotham Black" charset="0"/>
              </a:rPr>
              <a:t>Page </a:t>
            </a:r>
            <a:fld id="{615ACF92-87BA-E240-B384-507171FA580C}" type="slidenum">
              <a:rPr lang="en-US" sz="1000">
                <a:solidFill>
                  <a:srgbClr val="E09EA1"/>
                </a:solidFill>
                <a:latin typeface="Gotham Black" charset="0"/>
                <a:cs typeface="Gotham Black" charset="0"/>
              </a:rPr>
              <a:pPr eaLnBrk="1" hangingPunct="1"/>
              <a:t>3</a:t>
            </a:fld>
            <a:r>
              <a:rPr lang="en-US" sz="1000" dirty="0">
                <a:solidFill>
                  <a:srgbClr val="E09EA1"/>
                </a:solidFill>
                <a:latin typeface="Gotham Black" charset="0"/>
                <a:cs typeface="Gotham Black" charset="0"/>
              </a:rPr>
              <a:t> of </a:t>
            </a:r>
            <a:r>
              <a:rPr lang="is-IS" sz="1000" dirty="0" smtClean="0">
                <a:solidFill>
                  <a:srgbClr val="E09EA1"/>
                </a:solidFill>
                <a:latin typeface="Gotham Black" charset="0"/>
                <a:cs typeface="Gotham Black" charset="0"/>
              </a:rPr>
              <a:t>29</a:t>
            </a:r>
          </a:p>
        </p:txBody>
      </p:sp>
      <p:sp>
        <p:nvSpPr>
          <p:cNvPr id="20487" name="TextBox 4"/>
          <p:cNvSpPr txBox="1">
            <a:spLocks noChangeArrowheads="1"/>
          </p:cNvSpPr>
          <p:nvPr/>
        </p:nvSpPr>
        <p:spPr bwMode="auto">
          <a:xfrm>
            <a:off x="7696200" y="5638800"/>
            <a:ext cx="144904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altLang="zh-CN" sz="1400" dirty="0" smtClean="0">
                <a:latin typeface="Palatino Linotype"/>
                <a:cs typeface="Palatino Linotype"/>
              </a:rPr>
              <a:t>Source: Cavium</a:t>
            </a:r>
            <a:endParaRPr lang="en-US" sz="1400" dirty="0">
              <a:latin typeface="Palatino Linotype"/>
              <a:cs typeface="Palatino Linotype"/>
            </a:endParaRPr>
          </a:p>
        </p:txBody>
      </p:sp>
      <p:sp>
        <p:nvSpPr>
          <p:cNvPr id="7" name="Oval 6"/>
          <p:cNvSpPr/>
          <p:nvPr/>
        </p:nvSpPr>
        <p:spPr>
          <a:xfrm>
            <a:off x="5486400" y="3910622"/>
            <a:ext cx="1143000" cy="685800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971800" y="6096000"/>
            <a:ext cx="6172200" cy="2286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SWAP</a:t>
            </a:r>
            <a:endParaRPr lang="en-US" dirty="0"/>
          </a:p>
        </p:txBody>
      </p:sp>
      <p:sp>
        <p:nvSpPr>
          <p:cNvPr id="10" name="TextBox 5"/>
          <p:cNvSpPr txBox="1">
            <a:spLocks noChangeArrowheads="1"/>
          </p:cNvSpPr>
          <p:nvPr/>
        </p:nvSpPr>
        <p:spPr bwMode="auto">
          <a:xfrm>
            <a:off x="2895600" y="6381750"/>
            <a:ext cx="62484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0" rIns="4572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200" dirty="0" smtClean="0">
                <a:solidFill>
                  <a:schemeClr val="bg1"/>
                </a:solidFill>
                <a:latin typeface="Whitney-Semibold" charset="0"/>
              </a:rPr>
              <a:t>Motivation </a:t>
            </a:r>
            <a:r>
              <a:rPr lang="en-US" sz="1200" dirty="0" smtClean="0">
                <a:solidFill>
                  <a:srgbClr val="7F7F7F"/>
                </a:solidFill>
                <a:latin typeface="Whitney-Semibold" charset="0"/>
              </a:rPr>
              <a:t>• </a:t>
            </a:r>
            <a:r>
              <a:rPr lang="en-US" sz="1200" dirty="0" smtClean="0">
                <a:solidFill>
                  <a:srgbClr val="777777"/>
                </a:solidFill>
                <a:latin typeface="Whitney-Semibold" charset="0"/>
              </a:rPr>
              <a:t>Background</a:t>
            </a:r>
            <a:endParaRPr lang="en-US" sz="1200" dirty="0">
              <a:solidFill>
                <a:schemeClr val="bg1"/>
              </a:solidFill>
              <a:latin typeface="Whitney-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42781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+mj-ea"/>
              </a:rPr>
              <a:t>Motivation</a:t>
            </a:r>
            <a:endParaRPr lang="en-US" dirty="0">
              <a:ea typeface="+mj-ea"/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763000" cy="5105400"/>
          </a:xfrm>
        </p:spPr>
        <p:txBody>
          <a:bodyPr/>
          <a:lstStyle/>
          <a:p>
            <a:pPr eaLnBrk="1" hangingPunct="1"/>
            <a:r>
              <a:rPr lang="en-US" sz="2800" dirty="0" smtClean="0">
                <a:latin typeface="Palatino Linotype" charset="0"/>
              </a:rPr>
              <a:t>Last-level cache is critical to system performance</a:t>
            </a:r>
          </a:p>
          <a:p>
            <a:pPr lvl="1"/>
            <a:r>
              <a:rPr lang="en-US" altLang="zh-CN" sz="2400" dirty="0">
                <a:latin typeface="Palatino Linotype" charset="0"/>
              </a:rPr>
              <a:t>~</a:t>
            </a:r>
            <a:r>
              <a:rPr lang="en-US" altLang="zh-CN" sz="2400" dirty="0" smtClean="0">
                <a:latin typeface="Palatino Linotype" charset="0"/>
              </a:rPr>
              <a:t>50% chip area</a:t>
            </a:r>
          </a:p>
          <a:p>
            <a:pPr lvl="1"/>
            <a:endParaRPr lang="en-US" sz="2400" dirty="0">
              <a:latin typeface="Palatino Linotype" charset="0"/>
            </a:endParaRPr>
          </a:p>
          <a:p>
            <a:r>
              <a:rPr lang="en-US" sz="2800" dirty="0" smtClean="0">
                <a:latin typeface="Palatino Linotype" charset="0"/>
              </a:rPr>
              <a:t>Performance isolation in shared cache</a:t>
            </a:r>
          </a:p>
          <a:p>
            <a:pPr lvl="1"/>
            <a:r>
              <a:rPr lang="en-US" sz="2400" dirty="0" smtClean="0">
                <a:latin typeface="Palatino Linotype" charset="0"/>
              </a:rPr>
              <a:t>Improve system throughput </a:t>
            </a:r>
          </a:p>
          <a:p>
            <a:pPr lvl="1"/>
            <a:r>
              <a:rPr lang="en-US" sz="2400" dirty="0" smtClean="0">
                <a:latin typeface="Palatino Linotype" charset="0"/>
              </a:rPr>
              <a:t>Guarantee </a:t>
            </a:r>
            <a:r>
              <a:rPr lang="en-US" sz="2400" dirty="0" err="1" smtClean="0">
                <a:latin typeface="Palatino Linotype" charset="0"/>
              </a:rPr>
              <a:t>QoS</a:t>
            </a:r>
            <a:r>
              <a:rPr lang="en-US" sz="2400" dirty="0" smtClean="0">
                <a:latin typeface="Palatino Linotype" charset="0"/>
              </a:rPr>
              <a:t> of latency-critical </a:t>
            </a:r>
          </a:p>
          <a:p>
            <a:pPr marL="411163" lvl="1" indent="0">
              <a:buNone/>
            </a:pPr>
            <a:r>
              <a:rPr lang="en-US" sz="2400" dirty="0" smtClean="0">
                <a:latin typeface="Palatino Linotype" charset="0"/>
              </a:rPr>
              <a:t>   workloads</a:t>
            </a:r>
          </a:p>
          <a:p>
            <a:pPr lvl="1"/>
            <a:r>
              <a:rPr lang="en-US" sz="2400" dirty="0" smtClean="0">
                <a:latin typeface="Palatino Linotype" charset="0"/>
              </a:rPr>
              <a:t>Eliminate timing channels</a:t>
            </a:r>
            <a:endParaRPr lang="en-US" sz="2400" dirty="0">
              <a:latin typeface="Palatino Linotype" charset="0"/>
            </a:endParaRPr>
          </a:p>
          <a:p>
            <a:pPr lvl="1"/>
            <a:endParaRPr lang="en-US" sz="2400" dirty="0" smtClean="0">
              <a:latin typeface="Palatino Linotype" charset="0"/>
            </a:endParaRPr>
          </a:p>
          <a:p>
            <a:pPr lvl="1"/>
            <a:endParaRPr lang="en-US" sz="2400" dirty="0" smtClean="0">
              <a:latin typeface="Palatino Linotype" charset="0"/>
            </a:endParaRPr>
          </a:p>
          <a:p>
            <a:pPr lvl="1"/>
            <a:endParaRPr lang="en-US" sz="2400" dirty="0" smtClean="0">
              <a:latin typeface="Palatino Linotype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E09EA1"/>
                </a:solidFill>
                <a:latin typeface="Gotham Black" charset="0"/>
              </a:rPr>
              <a:t>Page </a:t>
            </a:r>
            <a:fld id="{8B5DC338-EDA5-EE47-B2A0-58316DF2FE80}" type="slidenum">
              <a:rPr lang="en-US">
                <a:solidFill>
                  <a:srgbClr val="E09EA1"/>
                </a:solidFill>
                <a:latin typeface="Gotham Black" charset="0"/>
              </a:rPr>
              <a:pPr eaLnBrk="1" hangingPunct="1"/>
              <a:t>4</a:t>
            </a:fld>
            <a:r>
              <a:rPr lang="en-US" dirty="0">
                <a:solidFill>
                  <a:srgbClr val="E09EA1"/>
                </a:solidFill>
                <a:latin typeface="Gotham Black" charset="0"/>
              </a:rPr>
              <a:t> of </a:t>
            </a:r>
            <a:r>
              <a:rPr lang="is-IS" dirty="0" smtClean="0">
                <a:solidFill>
                  <a:srgbClr val="E09EA1"/>
                </a:solidFill>
                <a:latin typeface="Gotham Black" charset="0"/>
              </a:rPr>
              <a:t>29</a:t>
            </a:r>
            <a:endParaRPr lang="en-US" dirty="0">
              <a:solidFill>
                <a:srgbClr val="E09EA1"/>
              </a:solidFill>
              <a:latin typeface="Gotham Black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7400" y="2743200"/>
            <a:ext cx="838200" cy="533400"/>
          </a:xfrm>
          <a:prstGeom prst="roundRect">
            <a:avLst/>
          </a:prstGeom>
          <a:solidFill>
            <a:srgbClr val="F7964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Core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867400" y="3595204"/>
            <a:ext cx="838200" cy="533400"/>
          </a:xfrm>
          <a:prstGeom prst="roundRect">
            <a:avLst/>
          </a:prstGeom>
          <a:solidFill>
            <a:srgbClr val="B31B1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Private cache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 rot="5400000">
            <a:off x="6099590" y="3238500"/>
            <a:ext cx="381000" cy="30480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 rot="5400000">
            <a:off x="6106492" y="4131916"/>
            <a:ext cx="381000" cy="304800"/>
          </a:xfrm>
          <a:prstGeom prst="rightArrow">
            <a:avLst/>
          </a:prstGeom>
          <a:solidFill>
            <a:srgbClr val="B31B1B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5410200"/>
            <a:ext cx="2819400" cy="560832"/>
          </a:xfrm>
          <a:prstGeom prst="rect">
            <a:avLst/>
          </a:prstGeom>
        </p:spPr>
      </p:pic>
      <p:sp>
        <p:nvSpPr>
          <p:cNvPr id="48" name="Rounded Rectangle 47"/>
          <p:cNvSpPr/>
          <p:nvPr/>
        </p:nvSpPr>
        <p:spPr>
          <a:xfrm>
            <a:off x="5867400" y="4481996"/>
            <a:ext cx="3124200" cy="6096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Shared last-level cache</a:t>
            </a:r>
            <a:endParaRPr lang="en-US" sz="1600" dirty="0"/>
          </a:p>
        </p:txBody>
      </p:sp>
      <p:sp>
        <p:nvSpPr>
          <p:cNvPr id="66" name="Rounded Rectangle 65"/>
          <p:cNvSpPr/>
          <p:nvPr/>
        </p:nvSpPr>
        <p:spPr>
          <a:xfrm>
            <a:off x="6781800" y="2743200"/>
            <a:ext cx="838200" cy="533400"/>
          </a:xfrm>
          <a:prstGeom prst="roundRect">
            <a:avLst/>
          </a:prstGeom>
          <a:solidFill>
            <a:srgbClr val="F7964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Core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6781800" y="3595204"/>
            <a:ext cx="838200" cy="533400"/>
          </a:xfrm>
          <a:prstGeom prst="roundRect">
            <a:avLst/>
          </a:prstGeom>
          <a:solidFill>
            <a:srgbClr val="B31B1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Private cache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8" name="Right Arrow 67"/>
          <p:cNvSpPr/>
          <p:nvPr/>
        </p:nvSpPr>
        <p:spPr>
          <a:xfrm rot="5400000">
            <a:off x="7013990" y="3238500"/>
            <a:ext cx="381000" cy="30480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Arrow 68"/>
          <p:cNvSpPr/>
          <p:nvPr/>
        </p:nvSpPr>
        <p:spPr>
          <a:xfrm rot="5400000">
            <a:off x="7020892" y="4131916"/>
            <a:ext cx="381000" cy="304800"/>
          </a:xfrm>
          <a:prstGeom prst="rightArrow">
            <a:avLst/>
          </a:prstGeom>
          <a:solidFill>
            <a:srgbClr val="B31B1B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ounded Rectangle 69"/>
          <p:cNvSpPr/>
          <p:nvPr/>
        </p:nvSpPr>
        <p:spPr>
          <a:xfrm>
            <a:off x="8153400" y="2743200"/>
            <a:ext cx="838200" cy="533400"/>
          </a:xfrm>
          <a:prstGeom prst="roundRect">
            <a:avLst/>
          </a:prstGeom>
          <a:solidFill>
            <a:srgbClr val="F7964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Core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8153400" y="3595204"/>
            <a:ext cx="838200" cy="533400"/>
          </a:xfrm>
          <a:prstGeom prst="roundRect">
            <a:avLst/>
          </a:prstGeom>
          <a:solidFill>
            <a:srgbClr val="B31B1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Private cache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72" name="Right Arrow 71"/>
          <p:cNvSpPr/>
          <p:nvPr/>
        </p:nvSpPr>
        <p:spPr>
          <a:xfrm rot="5400000">
            <a:off x="8385590" y="3238500"/>
            <a:ext cx="381000" cy="304800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ight Arrow 72"/>
          <p:cNvSpPr/>
          <p:nvPr/>
        </p:nvSpPr>
        <p:spPr>
          <a:xfrm rot="5400000">
            <a:off x="8392492" y="4131916"/>
            <a:ext cx="381000" cy="304800"/>
          </a:xfrm>
          <a:prstGeom prst="rightArrow">
            <a:avLst/>
          </a:prstGeom>
          <a:solidFill>
            <a:srgbClr val="B31B1B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7696200" y="2971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7848600" y="2971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8001000" y="2971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7696200" y="3810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7848600" y="3810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8001000" y="3810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 rot="5400000">
            <a:off x="7239000" y="5029200"/>
            <a:ext cx="381000" cy="381000"/>
          </a:xfrm>
          <a:prstGeom prst="rightArrow">
            <a:avLst/>
          </a:prstGeom>
          <a:solidFill>
            <a:srgbClr val="558E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971800" y="6096000"/>
            <a:ext cx="6172200" cy="2286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SWAP</a:t>
            </a:r>
            <a:endParaRPr lang="en-US" dirty="0"/>
          </a:p>
        </p:txBody>
      </p:sp>
      <p:sp>
        <p:nvSpPr>
          <p:cNvPr id="30" name="TextBox 5"/>
          <p:cNvSpPr txBox="1">
            <a:spLocks noChangeArrowheads="1"/>
          </p:cNvSpPr>
          <p:nvPr/>
        </p:nvSpPr>
        <p:spPr bwMode="auto">
          <a:xfrm>
            <a:off x="2895600" y="6381750"/>
            <a:ext cx="62484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0" rIns="4572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200" dirty="0" smtClean="0">
                <a:solidFill>
                  <a:schemeClr val="bg1"/>
                </a:solidFill>
                <a:latin typeface="Whitney-Semibold" charset="0"/>
              </a:rPr>
              <a:t>Motivation </a:t>
            </a:r>
            <a:r>
              <a:rPr lang="en-US" sz="1200" dirty="0" smtClean="0">
                <a:solidFill>
                  <a:srgbClr val="7F7F7F"/>
                </a:solidFill>
                <a:latin typeface="Whitney-Semibold" charset="0"/>
              </a:rPr>
              <a:t>• </a:t>
            </a:r>
            <a:r>
              <a:rPr lang="en-US" sz="1200" dirty="0" smtClean="0">
                <a:solidFill>
                  <a:srgbClr val="777777"/>
                </a:solidFill>
                <a:latin typeface="Whitney-Semibold" charset="0"/>
              </a:rPr>
              <a:t>Background</a:t>
            </a:r>
            <a:endParaRPr lang="en-US" sz="1200" dirty="0">
              <a:solidFill>
                <a:schemeClr val="bg1"/>
              </a:solidFill>
              <a:latin typeface="Whitney-Semibold" charset="0"/>
            </a:endParaRPr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/>
          <p:cNvSpPr/>
          <p:nvPr/>
        </p:nvSpPr>
        <p:spPr>
          <a:xfrm>
            <a:off x="2667000" y="4585804"/>
            <a:ext cx="2895600" cy="1281596"/>
          </a:xfrm>
          <a:prstGeom prst="round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2667000" y="4585804"/>
            <a:ext cx="2895600" cy="1281596"/>
          </a:xfrm>
          <a:prstGeom prst="roundRect">
            <a:avLst/>
          </a:prstGeom>
          <a:solidFill>
            <a:srgbClr val="18B7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8839200" cy="2362200"/>
          </a:xfrm>
        </p:spPr>
        <p:txBody>
          <a:bodyPr/>
          <a:lstStyle/>
          <a:p>
            <a:r>
              <a:rPr lang="en-US" sz="2800" dirty="0" smtClean="0"/>
              <a:t>Cache way partition</a:t>
            </a:r>
          </a:p>
          <a:p>
            <a:pPr lvl="1"/>
            <a:r>
              <a:rPr lang="en-US" sz="2400" dirty="0" smtClean="0"/>
              <a:t>Assign different cache ways to different cores</a:t>
            </a:r>
          </a:p>
          <a:p>
            <a:pPr lvl="1"/>
            <a:r>
              <a:rPr lang="en-US" sz="2400" dirty="0" smtClean="0"/>
              <a:t>Perfect isolation</a:t>
            </a:r>
          </a:p>
          <a:p>
            <a:pPr lvl="1"/>
            <a:r>
              <a:rPr lang="en-US" altLang="zh-CN" sz="2400" dirty="0" smtClean="0"/>
              <a:t>Readily available in existing CPUs</a:t>
            </a:r>
            <a:endParaRPr lang="en-US" sz="2400" dirty="0" smtClean="0"/>
          </a:p>
          <a:p>
            <a:pPr lvl="1"/>
            <a:r>
              <a:rPr lang="en-US" sz="2400" dirty="0" smtClean="0"/>
              <a:t>Low repartition </a:t>
            </a:r>
            <a:r>
              <a:rPr lang="en-US" sz="2400" dirty="0" smtClean="0"/>
              <a:t>overhead</a:t>
            </a:r>
            <a:endParaRPr lang="en-US" sz="24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fld id="{487CE9E1-62AB-DE44-9ADA-39A09E418A02}" type="slidenum">
              <a:rPr lang="en-US" smtClean="0"/>
              <a:pPr/>
              <a:t>5</a:t>
            </a:fld>
            <a:r>
              <a:rPr lang="en-US" dirty="0" smtClean="0"/>
              <a:t> of 29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667000" y="3761408"/>
            <a:ext cx="838200" cy="533400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Core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 rot="5400000">
            <a:off x="2899190" y="4256708"/>
            <a:ext cx="381000" cy="304800"/>
          </a:xfrm>
          <a:prstGeom prst="rightArrow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581400" y="3761408"/>
            <a:ext cx="838200" cy="533400"/>
          </a:xfrm>
          <a:prstGeom prst="roundRect">
            <a:avLst/>
          </a:prstGeom>
          <a:solidFill>
            <a:srgbClr val="0031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Core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 rot="5400000">
            <a:off x="3813590" y="4256708"/>
            <a:ext cx="381000" cy="304800"/>
          </a:xfrm>
          <a:prstGeom prst="rightArrow">
            <a:avLst/>
          </a:prstGeom>
          <a:solidFill>
            <a:srgbClr val="0031FF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410200" y="3761408"/>
            <a:ext cx="838200" cy="533400"/>
          </a:xfrm>
          <a:prstGeom prst="roundRect">
            <a:avLst/>
          </a:prstGeom>
          <a:solidFill>
            <a:srgbClr val="18B70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Core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 rot="5400000">
            <a:off x="5642390" y="4256708"/>
            <a:ext cx="381000" cy="304800"/>
          </a:xfrm>
          <a:prstGeom prst="rightArrow">
            <a:avLst/>
          </a:prstGeom>
          <a:solidFill>
            <a:srgbClr val="18B708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4495800" y="3747604"/>
            <a:ext cx="838200" cy="5334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Core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6" name="Right Arrow 25"/>
          <p:cNvSpPr/>
          <p:nvPr/>
        </p:nvSpPr>
        <p:spPr>
          <a:xfrm rot="5400000">
            <a:off x="4727990" y="4242904"/>
            <a:ext cx="381000" cy="30480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352800" y="5029200"/>
            <a:ext cx="23174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Shared last-level cache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3352800" y="4585804"/>
            <a:ext cx="2895600" cy="1281596"/>
          </a:xfrm>
          <a:prstGeom prst="roundRect">
            <a:avLst/>
          </a:prstGeom>
          <a:solidFill>
            <a:srgbClr val="18B70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267200" y="4587240"/>
            <a:ext cx="1295400" cy="128016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276600" y="4585804"/>
            <a:ext cx="990600" cy="1280160"/>
          </a:xfrm>
          <a:prstGeom prst="rect">
            <a:avLst/>
          </a:prstGeom>
          <a:solidFill>
            <a:srgbClr val="0031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5"/>
          <p:cNvSpPr txBox="1">
            <a:spLocks noChangeArrowheads="1"/>
          </p:cNvSpPr>
          <p:nvPr/>
        </p:nvSpPr>
        <p:spPr bwMode="auto">
          <a:xfrm>
            <a:off x="2895600" y="6381750"/>
            <a:ext cx="62484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0" rIns="4572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200" dirty="0" smtClean="0">
                <a:solidFill>
                  <a:srgbClr val="777777"/>
                </a:solidFill>
                <a:latin typeface="Whitney-Semibold" charset="0"/>
              </a:rPr>
              <a:t>Motivation</a:t>
            </a:r>
            <a:r>
              <a:rPr lang="en-US" sz="1200" dirty="0" smtClean="0">
                <a:solidFill>
                  <a:srgbClr val="FFFFFF"/>
                </a:solidFill>
                <a:latin typeface="Whitney-Semibold" charset="0"/>
              </a:rPr>
              <a:t> </a:t>
            </a:r>
            <a:r>
              <a:rPr lang="en-US" sz="1200" dirty="0" smtClean="0">
                <a:solidFill>
                  <a:srgbClr val="7F7F7F"/>
                </a:solidFill>
                <a:latin typeface="Whitney-Semibold" charset="0"/>
              </a:rPr>
              <a:t>• </a:t>
            </a:r>
            <a:r>
              <a:rPr lang="en-US" sz="1200" dirty="0" smtClean="0">
                <a:solidFill>
                  <a:schemeClr val="bg1"/>
                </a:solidFill>
                <a:latin typeface="Whitney-Semibold" charset="0"/>
              </a:rPr>
              <a:t>Background </a:t>
            </a:r>
            <a:r>
              <a:rPr lang="en-US" sz="1200" dirty="0" smtClean="0">
                <a:solidFill>
                  <a:srgbClr val="7F7F7F"/>
                </a:solidFill>
                <a:latin typeface="Whitney-Semibold" charset="0"/>
              </a:rPr>
              <a:t>• SWAP</a:t>
            </a:r>
            <a:endParaRPr lang="en-US" sz="1200" dirty="0">
              <a:solidFill>
                <a:srgbClr val="7F7F7F"/>
              </a:solidFill>
              <a:latin typeface="Whitney-Semibold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276600" y="4585804"/>
            <a:ext cx="533400" cy="1280160"/>
          </a:xfrm>
          <a:prstGeom prst="rect">
            <a:avLst/>
          </a:prstGeom>
          <a:solidFill>
            <a:srgbClr val="FF66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743392">
            <a:off x="3015298" y="4303392"/>
            <a:ext cx="484972" cy="304800"/>
          </a:xfrm>
          <a:prstGeom prst="rightArrow">
            <a:avLst>
              <a:gd name="adj1" fmla="val 50000"/>
              <a:gd name="adj2" fmla="val 59672"/>
            </a:avLst>
          </a:prstGeom>
          <a:solidFill>
            <a:srgbClr val="FF6600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2053" y="5313637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971800" y="6096000"/>
            <a:ext cx="6172200" cy="2286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SWAP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762000" y="1752600"/>
            <a:ext cx="7543800" cy="1921133"/>
            <a:chOff x="762000" y="1373326"/>
            <a:chExt cx="7543800" cy="1921133"/>
          </a:xfrm>
        </p:grpSpPr>
        <p:sp>
          <p:nvSpPr>
            <p:cNvPr id="7" name="Round Diagonal Corner Rectangle 6"/>
            <p:cNvSpPr/>
            <p:nvPr/>
          </p:nvSpPr>
          <p:spPr>
            <a:xfrm>
              <a:off x="762000" y="1373326"/>
              <a:ext cx="7543800" cy="1600200"/>
            </a:xfrm>
            <a:prstGeom prst="round2Diag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38200" y="1447800"/>
              <a:ext cx="6070893" cy="18466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/>
                <a:buChar char="•"/>
              </a:pPr>
              <a:r>
                <a:rPr lang="en-US" sz="2400" dirty="0">
                  <a:solidFill>
                    <a:schemeClr val="bg1"/>
                  </a:solidFill>
                  <a:latin typeface="Palatino Linotype"/>
                  <a:cs typeface="Palatino Linotype"/>
                </a:rPr>
                <a:t>Coarse-</a:t>
              </a:r>
              <a:r>
                <a:rPr lang="en-US" sz="2400" dirty="0" smtClean="0">
                  <a:solidFill>
                    <a:schemeClr val="bg1"/>
                  </a:solidFill>
                  <a:latin typeface="Palatino Linotype"/>
                  <a:cs typeface="Palatino Linotype"/>
                </a:rPr>
                <a:t>grained</a:t>
              </a:r>
            </a:p>
            <a:p>
              <a:pPr marL="742950" lvl="1" indent="-285750">
                <a:buFont typeface="Arial"/>
                <a:buChar char="•"/>
              </a:pPr>
              <a:r>
                <a:rPr lang="en-US" sz="2000" dirty="0" smtClean="0">
                  <a:solidFill>
                    <a:schemeClr val="bg1"/>
                  </a:solidFill>
                  <a:latin typeface="Palatino Linotype"/>
                  <a:cs typeface="Palatino Linotype"/>
                </a:rPr>
                <a:t>16 cache ways in </a:t>
              </a:r>
              <a:r>
                <a:rPr lang="en-US" sz="2000" dirty="0" err="1" smtClean="0">
                  <a:solidFill>
                    <a:schemeClr val="bg1"/>
                  </a:solidFill>
                  <a:latin typeface="Palatino Linotype"/>
                  <a:cs typeface="Palatino Linotype"/>
                </a:rPr>
                <a:t>ThunderX</a:t>
              </a:r>
              <a:r>
                <a:rPr lang="en-US" sz="2000" dirty="0" smtClean="0">
                  <a:solidFill>
                    <a:schemeClr val="bg1"/>
                  </a:solidFill>
                  <a:latin typeface="Palatino Linotype"/>
                  <a:cs typeface="Palatino Linotype"/>
                </a:rPr>
                <a:t> 48-core processor</a:t>
              </a:r>
            </a:p>
            <a:p>
              <a:pPr marL="285750" indent="-285750">
                <a:spcBef>
                  <a:spcPts val="1200"/>
                </a:spcBef>
                <a:buFont typeface="Arial"/>
                <a:buChar char="•"/>
              </a:pPr>
              <a:r>
                <a:rPr lang="en-US" sz="2400" dirty="0">
                  <a:solidFill>
                    <a:schemeClr val="bg1"/>
                  </a:solidFill>
                  <a:latin typeface="Palatino Linotype"/>
                  <a:cs typeface="Palatino Linotype"/>
                </a:rPr>
                <a:t>A</a:t>
              </a:r>
              <a:r>
                <a:rPr lang="en-US" sz="2400" dirty="0" smtClean="0">
                  <a:solidFill>
                    <a:schemeClr val="bg1"/>
                  </a:solidFill>
                  <a:latin typeface="Palatino Linotype"/>
                  <a:cs typeface="Palatino Linotype"/>
                </a:rPr>
                <a:t>ssociativity </a:t>
              </a:r>
              <a:r>
                <a:rPr lang="en-US" sz="2400" dirty="0">
                  <a:solidFill>
                    <a:schemeClr val="bg1"/>
                  </a:solidFill>
                  <a:latin typeface="Palatino Linotype"/>
                  <a:cs typeface="Palatino Linotype"/>
                </a:rPr>
                <a:t>lost</a:t>
              </a:r>
            </a:p>
            <a:p>
              <a:endParaRPr lang="en-US" dirty="0"/>
            </a:p>
            <a:p>
              <a:endParaRPr lang="en-US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67000" y="4572000"/>
            <a:ext cx="3581400" cy="1281596"/>
            <a:chOff x="2667000" y="4572000"/>
            <a:chExt cx="3581400" cy="1281596"/>
          </a:xfrm>
        </p:grpSpPr>
        <p:sp>
          <p:nvSpPr>
            <p:cNvPr id="28" name="Rounded Rectangle 27"/>
            <p:cNvSpPr/>
            <p:nvPr/>
          </p:nvSpPr>
          <p:spPr>
            <a:xfrm>
              <a:off x="2667000" y="4572000"/>
              <a:ext cx="3581400" cy="1281596"/>
            </a:xfrm>
            <a:prstGeom prst="roundRect">
              <a:avLst/>
            </a:prstGeom>
            <a:solidFill>
              <a:srgbClr val="FFFFFF"/>
            </a:solidFill>
            <a:ln w="381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352800" y="4854714"/>
              <a:ext cx="209499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latin typeface="Palatino Linotype"/>
                  <a:cs typeface="Palatino Linotype"/>
                </a:rPr>
                <a:t>Shared last-level </a:t>
              </a:r>
            </a:p>
            <a:p>
              <a:pPr algn="ctr"/>
              <a:r>
                <a:rPr lang="en-US" sz="2000" dirty="0" smtClean="0">
                  <a:latin typeface="Palatino Linotype"/>
                  <a:cs typeface="Palatino Linotype"/>
                </a:rPr>
                <a:t>cache</a:t>
              </a:r>
              <a:endParaRPr lang="en-US" sz="2000" dirty="0">
                <a:latin typeface="Palatino Linotype"/>
                <a:cs typeface="Palatino Linotyp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4519295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8" grpId="0" animBg="1"/>
      <p:bldP spid="20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8839200" cy="5105400"/>
          </a:xfrm>
        </p:spPr>
        <p:txBody>
          <a:bodyPr/>
          <a:lstStyle/>
          <a:p>
            <a:r>
              <a:rPr lang="en-US" sz="2800" dirty="0" smtClean="0"/>
              <a:t>Page coloring</a:t>
            </a:r>
          </a:p>
          <a:p>
            <a:pPr lvl="1"/>
            <a:r>
              <a:rPr lang="en-US" sz="2400" dirty="0" smtClean="0"/>
              <a:t>Assign different cache sets to different cores</a:t>
            </a:r>
          </a:p>
          <a:p>
            <a:pPr lvl="1"/>
            <a:r>
              <a:rPr lang="en-US" sz="2400" dirty="0" smtClean="0"/>
              <a:t>Perfect isolation</a:t>
            </a:r>
          </a:p>
          <a:p>
            <a:pPr lvl="1"/>
            <a:r>
              <a:rPr lang="en-US" altLang="zh-CN" sz="2400" dirty="0" smtClean="0"/>
              <a:t>OS-level software technique</a:t>
            </a:r>
            <a:endParaRPr lang="en-US" sz="2400" dirty="0" smtClean="0"/>
          </a:p>
          <a:p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fld id="{487CE9E1-62AB-DE44-9ADA-39A09E418A02}" type="slidenum">
              <a:rPr lang="en-US" smtClean="0"/>
              <a:pPr/>
              <a:t>6</a:t>
            </a:fld>
            <a:r>
              <a:rPr lang="en-US" dirty="0" smtClean="0"/>
              <a:t> of </a:t>
            </a:r>
            <a:r>
              <a:rPr lang="is-IS" dirty="0" smtClean="0"/>
              <a:t>29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667000" y="3505200"/>
            <a:ext cx="838200" cy="533400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Palatino Linotype"/>
                <a:cs typeface="Palatino Linotype"/>
              </a:rPr>
              <a:t>Core</a:t>
            </a:r>
            <a:endParaRPr lang="en-US" sz="1600" dirty="0">
              <a:solidFill>
                <a:schemeClr val="bg1"/>
              </a:solidFill>
              <a:latin typeface="Palatino Linotype"/>
              <a:cs typeface="Palatino Linotype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581400" y="3505200"/>
            <a:ext cx="838200" cy="533400"/>
          </a:xfrm>
          <a:prstGeom prst="roundRect">
            <a:avLst/>
          </a:prstGeom>
          <a:solidFill>
            <a:srgbClr val="0031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Palatino Linotype"/>
                <a:cs typeface="Palatino Linotype"/>
              </a:rPr>
              <a:t>Core</a:t>
            </a:r>
            <a:endParaRPr lang="en-US" sz="1600" dirty="0">
              <a:solidFill>
                <a:schemeClr val="bg1"/>
              </a:solidFill>
              <a:latin typeface="Palatino Linotype"/>
              <a:cs typeface="Palatino Linotype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410200" y="3505200"/>
            <a:ext cx="838200" cy="533400"/>
          </a:xfrm>
          <a:prstGeom prst="roundRect">
            <a:avLst/>
          </a:prstGeom>
          <a:solidFill>
            <a:srgbClr val="18B70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Palatino Linotype"/>
                <a:cs typeface="Palatino Linotype"/>
              </a:rPr>
              <a:t>Core</a:t>
            </a:r>
            <a:endParaRPr lang="en-US" sz="1600" dirty="0">
              <a:solidFill>
                <a:schemeClr val="bg1"/>
              </a:solidFill>
              <a:latin typeface="Palatino Linotype"/>
              <a:cs typeface="Palatino Linotype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495800" y="3491396"/>
            <a:ext cx="838200" cy="533400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bg1"/>
                </a:solidFill>
                <a:latin typeface="Palatino Linotype"/>
                <a:cs typeface="Palatino Linotype"/>
              </a:rPr>
              <a:t>Core</a:t>
            </a:r>
            <a:endParaRPr lang="en-US" sz="1600" dirty="0">
              <a:solidFill>
                <a:schemeClr val="bg1"/>
              </a:solidFill>
              <a:latin typeface="Palatino Linotype"/>
              <a:cs typeface="Palatino Linotype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667000" y="4191000"/>
            <a:ext cx="3581400" cy="990600"/>
          </a:xfrm>
          <a:prstGeom prst="roundRect">
            <a:avLst/>
          </a:prstGeom>
          <a:solidFill>
            <a:srgbClr val="FF66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 Linotype"/>
              <a:cs typeface="Palatino Linotype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81400" y="4800600"/>
            <a:ext cx="1903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  <a:latin typeface="Palatino Linotype"/>
                <a:cs typeface="Palatino Linotype"/>
              </a:rPr>
              <a:t>Shared last-level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Palatino Linotype"/>
                <a:cs typeface="Palatino Linotype"/>
              </a:rPr>
              <a:t>cache</a:t>
            </a:r>
            <a:endParaRPr lang="en-US" dirty="0">
              <a:solidFill>
                <a:schemeClr val="bg1"/>
              </a:solidFill>
              <a:latin typeface="Palatino Linotype"/>
              <a:cs typeface="Palatino Linotype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667000" y="4876800"/>
            <a:ext cx="3581400" cy="990600"/>
          </a:xfrm>
          <a:prstGeom prst="roundRect">
            <a:avLst/>
          </a:prstGeom>
          <a:solidFill>
            <a:srgbClr val="18B70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 Linotype"/>
              <a:cs typeface="Palatino Linotype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67000" y="4495800"/>
            <a:ext cx="3581400" cy="457200"/>
          </a:xfrm>
          <a:prstGeom prst="rect">
            <a:avLst/>
          </a:prstGeom>
          <a:solidFill>
            <a:srgbClr val="0031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 Linotype"/>
              <a:cs typeface="Palatino Linotype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667000" y="4953000"/>
            <a:ext cx="3581400" cy="5334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 Linotype"/>
              <a:cs typeface="Palatino Linotype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29000" y="4572000"/>
            <a:ext cx="20949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Shared last-level </a:t>
            </a:r>
          </a:p>
          <a:p>
            <a:pPr algn="ctr"/>
            <a:r>
              <a:rPr lang="en-US" sz="2000" dirty="0" smtClean="0">
                <a:solidFill>
                  <a:srgbClr val="FFFFFF"/>
                </a:solidFill>
                <a:latin typeface="Palatino Linotype"/>
                <a:cs typeface="Palatino Linotype"/>
              </a:rPr>
              <a:t>cache</a:t>
            </a:r>
            <a:endParaRPr lang="en-US" sz="2000" dirty="0">
              <a:solidFill>
                <a:srgbClr val="FFFFFF"/>
              </a:solidFill>
              <a:latin typeface="Palatino Linotype"/>
              <a:cs typeface="Palatino Linotype"/>
            </a:endParaRPr>
          </a:p>
        </p:txBody>
      </p:sp>
      <p:sp>
        <p:nvSpPr>
          <p:cNvPr id="23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971800" y="6096000"/>
            <a:ext cx="6172200" cy="2286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SWAP</a:t>
            </a:r>
            <a:endParaRPr lang="en-US" dirty="0"/>
          </a:p>
        </p:txBody>
      </p:sp>
      <p:sp>
        <p:nvSpPr>
          <p:cNvPr id="24" name="TextBox 5"/>
          <p:cNvSpPr txBox="1">
            <a:spLocks noChangeArrowheads="1"/>
          </p:cNvSpPr>
          <p:nvPr/>
        </p:nvSpPr>
        <p:spPr bwMode="auto">
          <a:xfrm>
            <a:off x="2895600" y="6381750"/>
            <a:ext cx="62484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0" rIns="4572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200" dirty="0" smtClean="0">
                <a:solidFill>
                  <a:srgbClr val="777777"/>
                </a:solidFill>
                <a:latin typeface="Whitney-Semibold" charset="0"/>
              </a:rPr>
              <a:t>Motivation</a:t>
            </a:r>
            <a:r>
              <a:rPr lang="en-US" sz="1200" dirty="0" smtClean="0">
                <a:solidFill>
                  <a:srgbClr val="FFFFFF"/>
                </a:solidFill>
                <a:latin typeface="Whitney-Semibold" charset="0"/>
              </a:rPr>
              <a:t> </a:t>
            </a:r>
            <a:r>
              <a:rPr lang="en-US" sz="1200" dirty="0" smtClean="0">
                <a:solidFill>
                  <a:srgbClr val="7F7F7F"/>
                </a:solidFill>
                <a:latin typeface="Whitney-Semibold" charset="0"/>
              </a:rPr>
              <a:t>• </a:t>
            </a:r>
            <a:r>
              <a:rPr lang="en-US" sz="1200" dirty="0" smtClean="0">
                <a:solidFill>
                  <a:schemeClr val="bg1"/>
                </a:solidFill>
                <a:latin typeface="Whitney-Semibold" charset="0"/>
              </a:rPr>
              <a:t>Background </a:t>
            </a:r>
            <a:r>
              <a:rPr lang="en-US" sz="1200" dirty="0" smtClean="0">
                <a:solidFill>
                  <a:srgbClr val="7F7F7F"/>
                </a:solidFill>
                <a:latin typeface="Whitney-Semibold" charset="0"/>
              </a:rPr>
              <a:t>• SWAP</a:t>
            </a:r>
            <a:endParaRPr lang="en-US" sz="1200" dirty="0">
              <a:solidFill>
                <a:srgbClr val="7F7F7F"/>
              </a:solidFill>
              <a:latin typeface="Whitney-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33503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8839200" cy="5105400"/>
          </a:xfrm>
        </p:spPr>
        <p:txBody>
          <a:bodyPr/>
          <a:lstStyle/>
          <a:p>
            <a:r>
              <a:rPr lang="en-US" sz="2800" dirty="0" smtClean="0"/>
              <a:t>Page coloring</a:t>
            </a:r>
          </a:p>
          <a:p>
            <a:pPr lvl="1"/>
            <a:r>
              <a:rPr lang="en-US" sz="2400" dirty="0" smtClean="0"/>
              <a:t>Assign different cache sets to different cores</a:t>
            </a:r>
          </a:p>
          <a:p>
            <a:pPr lvl="1"/>
            <a:r>
              <a:rPr lang="en-US" sz="2400" dirty="0" smtClean="0"/>
              <a:t>Perfect isolation</a:t>
            </a:r>
          </a:p>
          <a:p>
            <a:pPr lvl="1"/>
            <a:r>
              <a:rPr lang="en-US" altLang="zh-CN" sz="2400" dirty="0" smtClean="0"/>
              <a:t>OS-level software technique</a:t>
            </a:r>
            <a:endParaRPr lang="en-US" sz="2400" dirty="0" smtClean="0"/>
          </a:p>
          <a:p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fld id="{487CE9E1-62AB-DE44-9ADA-39A09E418A02}" type="slidenum">
              <a:rPr lang="en-US" smtClean="0"/>
              <a:pPr/>
              <a:t>7</a:t>
            </a:fld>
            <a:r>
              <a:rPr lang="en-US" dirty="0" smtClean="0"/>
              <a:t> of </a:t>
            </a:r>
            <a:r>
              <a:rPr lang="is-IS" dirty="0" smtClean="0"/>
              <a:t>29</a:t>
            </a:r>
            <a:endParaRPr lang="en-US" dirty="0"/>
          </a:p>
        </p:txBody>
      </p:sp>
      <p:pic>
        <p:nvPicPr>
          <p:cNvPr id="15" name="Picture 14" descr="mem_addr_thunder.pdf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359" y="3644900"/>
            <a:ext cx="4686300" cy="2298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99451" y="4191000"/>
            <a:ext cx="487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Palatino Linotype"/>
                <a:cs typeface="Palatino Linotype"/>
              </a:rPr>
              <a:t>OS</a:t>
            </a:r>
            <a:endParaRPr lang="en-US" dirty="0">
              <a:latin typeface="Palatino Linotype"/>
              <a:cs typeface="Palatino Linotype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33600" y="457200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Palatino Linotype"/>
                <a:cs typeface="Palatino Linotype"/>
              </a:rPr>
              <a:t>HW</a:t>
            </a:r>
            <a:endParaRPr lang="en-US" dirty="0">
              <a:latin typeface="Palatino Linotype"/>
              <a:cs typeface="Palatino Linotype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" y="4343400"/>
            <a:ext cx="1889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Palatino Linotype"/>
                <a:cs typeface="Palatino Linotype"/>
              </a:rPr>
              <a:t>Physical address</a:t>
            </a:r>
            <a:endParaRPr lang="en-US" dirty="0">
              <a:latin typeface="Palatino Linotype"/>
              <a:cs typeface="Palatino Linotype"/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971800" y="6096000"/>
            <a:ext cx="6172200" cy="2286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SWAP</a:t>
            </a:r>
            <a:endParaRPr lang="en-US" dirty="0"/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2895600" y="6381750"/>
            <a:ext cx="62484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0" rIns="4572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200" dirty="0" smtClean="0">
                <a:solidFill>
                  <a:srgbClr val="777777"/>
                </a:solidFill>
                <a:latin typeface="Whitney-Semibold" charset="0"/>
              </a:rPr>
              <a:t>Motivation</a:t>
            </a:r>
            <a:r>
              <a:rPr lang="en-US" sz="1200" dirty="0" smtClean="0">
                <a:solidFill>
                  <a:srgbClr val="FFFFFF"/>
                </a:solidFill>
                <a:latin typeface="Whitney-Semibold" charset="0"/>
              </a:rPr>
              <a:t> </a:t>
            </a:r>
            <a:r>
              <a:rPr lang="en-US" sz="1200" dirty="0" smtClean="0">
                <a:solidFill>
                  <a:srgbClr val="7F7F7F"/>
                </a:solidFill>
                <a:latin typeface="Whitney-Semibold" charset="0"/>
              </a:rPr>
              <a:t>• </a:t>
            </a:r>
            <a:r>
              <a:rPr lang="en-US" sz="1200" dirty="0" smtClean="0">
                <a:solidFill>
                  <a:schemeClr val="bg1"/>
                </a:solidFill>
                <a:latin typeface="Whitney-Semibold" charset="0"/>
              </a:rPr>
              <a:t>Background </a:t>
            </a:r>
            <a:r>
              <a:rPr lang="en-US" sz="1200" dirty="0" smtClean="0">
                <a:solidFill>
                  <a:srgbClr val="7F7F7F"/>
                </a:solidFill>
                <a:latin typeface="Whitney-Semibold" charset="0"/>
              </a:rPr>
              <a:t>• SWAP</a:t>
            </a:r>
            <a:endParaRPr lang="en-US" sz="1200" dirty="0">
              <a:solidFill>
                <a:srgbClr val="7F7F7F"/>
              </a:solidFill>
              <a:latin typeface="Whitney-Semibold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0664" y="2041029"/>
            <a:ext cx="8135560" cy="1999059"/>
            <a:chOff x="259264" y="1371600"/>
            <a:chExt cx="8135560" cy="1999059"/>
          </a:xfrm>
        </p:grpSpPr>
        <p:sp>
          <p:nvSpPr>
            <p:cNvPr id="13" name="Round Diagonal Corner Rectangle 12"/>
            <p:cNvSpPr/>
            <p:nvPr/>
          </p:nvSpPr>
          <p:spPr>
            <a:xfrm>
              <a:off x="762000" y="1371600"/>
              <a:ext cx="7543800" cy="1600200"/>
            </a:xfrm>
            <a:prstGeom prst="round2Diag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59264" y="1524000"/>
              <a:ext cx="8135560" cy="18466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800100" lvl="1" indent="-342900">
                <a:buFont typeface="Arial"/>
                <a:buChar char="•"/>
              </a:pPr>
              <a:r>
                <a:rPr lang="en-US" sz="2400" dirty="0">
                  <a:solidFill>
                    <a:srgbClr val="FFFFFF"/>
                  </a:solidFill>
                  <a:latin typeface="Palatino Linotype"/>
                  <a:cs typeface="Palatino Linotype"/>
                </a:rPr>
                <a:t>High repartition </a:t>
              </a:r>
              <a:r>
                <a:rPr lang="en-US" sz="2400" dirty="0" smtClean="0">
                  <a:solidFill>
                    <a:srgbClr val="FFFFFF"/>
                  </a:solidFill>
                  <a:latin typeface="Palatino Linotype"/>
                  <a:cs typeface="Palatino Linotype"/>
                </a:rPr>
                <a:t>overhead</a:t>
              </a:r>
            </a:p>
            <a:p>
              <a:pPr marL="800100" lvl="1" indent="-342900">
                <a:spcBef>
                  <a:spcPts val="1200"/>
                </a:spcBef>
                <a:buFont typeface="Arial"/>
                <a:buChar char="•"/>
              </a:pPr>
              <a:r>
                <a:rPr lang="en-US" sz="2400" dirty="0" smtClean="0">
                  <a:solidFill>
                    <a:srgbClr val="FFFFFF"/>
                  </a:solidFill>
                  <a:latin typeface="Palatino Linotype"/>
                  <a:cs typeface="Palatino Linotype"/>
                </a:rPr>
                <a:t>Coarse</a:t>
              </a:r>
              <a:r>
                <a:rPr lang="en-US" sz="2400" dirty="0">
                  <a:solidFill>
                    <a:srgbClr val="FFFFFF"/>
                  </a:solidFill>
                  <a:latin typeface="Palatino Linotype"/>
                  <a:cs typeface="Palatino Linotype"/>
                </a:rPr>
                <a:t>-grained: the number of page colors is </a:t>
              </a:r>
              <a:r>
                <a:rPr lang="en-US" sz="2400" dirty="0" smtClean="0">
                  <a:solidFill>
                    <a:srgbClr val="FFFFFF"/>
                  </a:solidFill>
                  <a:latin typeface="Palatino Linotype"/>
                  <a:cs typeface="Palatino Linotype"/>
                </a:rPr>
                <a:t>limited</a:t>
              </a:r>
            </a:p>
            <a:p>
              <a:pPr marL="1257300" lvl="2" indent="-342900">
                <a:buFont typeface="Arial"/>
                <a:buChar char="•"/>
              </a:pPr>
              <a:r>
                <a:rPr lang="en-US" sz="2000" dirty="0" smtClean="0">
                  <a:solidFill>
                    <a:srgbClr val="FFFFFF"/>
                  </a:solidFill>
                  <a:latin typeface="Palatino Linotype"/>
                  <a:cs typeface="Palatino Linotype"/>
                </a:rPr>
                <a:t>4 </a:t>
              </a:r>
              <a:r>
                <a:rPr lang="en-US" sz="2000" dirty="0">
                  <a:solidFill>
                    <a:srgbClr val="FFFFFF"/>
                  </a:solidFill>
                  <a:latin typeface="Palatino Linotype"/>
                  <a:cs typeface="Palatino Linotype"/>
                </a:rPr>
                <a:t>color bits, 16 colors in </a:t>
              </a:r>
              <a:r>
                <a:rPr lang="en-US" sz="2000" dirty="0" err="1">
                  <a:solidFill>
                    <a:srgbClr val="FFFFFF"/>
                  </a:solidFill>
                  <a:latin typeface="Palatino Linotype"/>
                  <a:cs typeface="Palatino Linotype"/>
                </a:rPr>
                <a:t>ThunderX</a:t>
              </a:r>
              <a:r>
                <a:rPr lang="en-US" sz="2000" dirty="0">
                  <a:solidFill>
                    <a:srgbClr val="FFFFFF"/>
                  </a:solidFill>
                  <a:latin typeface="Palatino Linotype"/>
                  <a:cs typeface="Palatino Linotype"/>
                </a:rPr>
                <a:t> 48-core processor</a:t>
              </a:r>
            </a:p>
            <a:p>
              <a:pPr marL="285750" indent="-285750">
                <a:buFont typeface="Arial"/>
                <a:buChar char="•"/>
              </a:pPr>
              <a:endParaRPr lang="en-US" dirty="0"/>
            </a:p>
            <a:p>
              <a:pPr marL="285750" indent="-285750">
                <a:buFont typeface="Arial"/>
                <a:buChar char="•"/>
              </a:pP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27067180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3352800"/>
          </a:xfrm>
        </p:spPr>
        <p:txBody>
          <a:bodyPr/>
          <a:lstStyle/>
          <a:p>
            <a:r>
              <a:rPr lang="en-US" dirty="0" smtClean="0"/>
              <a:t>Fine-grained cache partitioning [1, 2, 3, 4]</a:t>
            </a:r>
          </a:p>
          <a:p>
            <a:pPr lvl="1"/>
            <a:r>
              <a:rPr lang="en-US" dirty="0" smtClean="0"/>
              <a:t>Probabilistically </a:t>
            </a:r>
            <a:r>
              <a:rPr lang="en-US" dirty="0"/>
              <a:t>guarantee the size of partitions </a:t>
            </a:r>
            <a:r>
              <a:rPr lang="en-US" dirty="0" smtClean="0"/>
              <a:t>at the granularity of cache lines</a:t>
            </a:r>
          </a:p>
          <a:p>
            <a:pPr lvl="1"/>
            <a:r>
              <a:rPr lang="en-US" dirty="0"/>
              <a:t>Requires non-trivial hardware </a:t>
            </a:r>
            <a:r>
              <a:rPr lang="en-US" dirty="0" smtClean="0"/>
              <a:t>changes</a:t>
            </a:r>
          </a:p>
          <a:p>
            <a:pPr lvl="1"/>
            <a:r>
              <a:rPr lang="en-US" dirty="0" smtClean="0"/>
              <a:t>No clear boundary across partitions: isolation is not strict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 smtClean="0"/>
              <a:t>Page </a:t>
            </a:r>
            <a:fld id="{487CE9E1-62AB-DE44-9ADA-39A09E418A02}" type="slidenum">
              <a:rPr lang="en-US" smtClean="0"/>
              <a:pPr/>
              <a:t>8</a:t>
            </a:fld>
            <a:r>
              <a:rPr lang="en-US" dirty="0" smtClean="0"/>
              <a:t> of </a:t>
            </a:r>
            <a:r>
              <a:rPr lang="is-IS" dirty="0" smtClean="0"/>
              <a:t>29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5065693"/>
            <a:ext cx="4267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Palatino Linotype"/>
                <a:cs typeface="Palatino Linotype"/>
              </a:rPr>
              <a:t>[1] </a:t>
            </a:r>
            <a:r>
              <a:rPr lang="en-US" sz="1400" dirty="0" err="1" smtClean="0">
                <a:latin typeface="Palatino Linotype"/>
                <a:cs typeface="Palatino Linotype"/>
              </a:rPr>
              <a:t>Xie</a:t>
            </a:r>
            <a:r>
              <a:rPr lang="en-US" sz="1400" dirty="0" smtClean="0">
                <a:latin typeface="Palatino Linotype"/>
                <a:cs typeface="Palatino Linotype"/>
              </a:rPr>
              <a:t> and </a:t>
            </a:r>
            <a:r>
              <a:rPr lang="en-US" sz="1400" dirty="0" err="1" smtClean="0">
                <a:latin typeface="Palatino Linotype"/>
                <a:cs typeface="Palatino Linotype"/>
              </a:rPr>
              <a:t>Loh</a:t>
            </a:r>
            <a:r>
              <a:rPr lang="en-US" sz="1400" dirty="0" smtClean="0">
                <a:latin typeface="Palatino Linotype"/>
                <a:cs typeface="Palatino Linotype"/>
              </a:rPr>
              <a:t>, ISCA’ 09</a:t>
            </a:r>
          </a:p>
          <a:p>
            <a:r>
              <a:rPr lang="en-US" sz="1400" dirty="0" smtClean="0">
                <a:latin typeface="Palatino Linotype"/>
                <a:cs typeface="Palatino Linotype"/>
              </a:rPr>
              <a:t>[2] Sanchez and </a:t>
            </a:r>
            <a:r>
              <a:rPr lang="en-US" sz="1400" dirty="0" err="1" smtClean="0">
                <a:latin typeface="Palatino Linotype"/>
                <a:cs typeface="Palatino Linotype"/>
              </a:rPr>
              <a:t>Kozyrakis</a:t>
            </a:r>
            <a:r>
              <a:rPr lang="en-US" sz="1400" dirty="0" smtClean="0">
                <a:latin typeface="Palatino Linotype"/>
                <a:cs typeface="Palatino Linotype"/>
              </a:rPr>
              <a:t>, ISCA’ 11</a:t>
            </a:r>
          </a:p>
          <a:p>
            <a:r>
              <a:rPr lang="en-US" sz="1400" dirty="0" smtClean="0">
                <a:latin typeface="Palatino Linotype"/>
                <a:cs typeface="Palatino Linotype"/>
              </a:rPr>
              <a:t>[3] </a:t>
            </a:r>
            <a:r>
              <a:rPr lang="en-US" sz="1400" dirty="0" err="1">
                <a:latin typeface="Palatino Linotype"/>
                <a:cs typeface="Palatino Linotype"/>
              </a:rPr>
              <a:t>Manikantan</a:t>
            </a:r>
            <a:r>
              <a:rPr lang="en-US" sz="1400" dirty="0">
                <a:latin typeface="Palatino Linotype"/>
                <a:cs typeface="Palatino Linotype"/>
              </a:rPr>
              <a:t> et al</a:t>
            </a:r>
            <a:r>
              <a:rPr lang="en-US" sz="1400" dirty="0" smtClean="0">
                <a:latin typeface="Palatino Linotype"/>
                <a:cs typeface="Palatino Linotype"/>
              </a:rPr>
              <a:t>., </a:t>
            </a:r>
            <a:r>
              <a:rPr lang="en-US" sz="1400" dirty="0">
                <a:latin typeface="Palatino Linotype"/>
                <a:cs typeface="Palatino Linotype"/>
              </a:rPr>
              <a:t>ISCA’ </a:t>
            </a:r>
            <a:r>
              <a:rPr lang="en-US" sz="1400" dirty="0" smtClean="0">
                <a:latin typeface="Palatino Linotype"/>
                <a:cs typeface="Palatino Linotype"/>
              </a:rPr>
              <a:t>12</a:t>
            </a:r>
          </a:p>
          <a:p>
            <a:r>
              <a:rPr lang="en-US" sz="1400" dirty="0" smtClean="0">
                <a:latin typeface="Palatino Linotype"/>
                <a:cs typeface="Palatino Linotype"/>
              </a:rPr>
              <a:t>[4] Wang and Chen, MICRO’ 14</a:t>
            </a:r>
            <a:endParaRPr lang="en-US" sz="1400" dirty="0">
              <a:latin typeface="Palatino Linotype"/>
              <a:cs typeface="Palatino Linotype"/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2971800" y="6096000"/>
            <a:ext cx="6172200" cy="2286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SWAP</a:t>
            </a:r>
            <a:endParaRPr lang="en-US" dirty="0"/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2895600" y="6381750"/>
            <a:ext cx="6248400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0" rIns="4572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1200" dirty="0" smtClean="0">
                <a:solidFill>
                  <a:srgbClr val="777777"/>
                </a:solidFill>
                <a:latin typeface="Whitney-Semibold" charset="0"/>
              </a:rPr>
              <a:t>Motivation</a:t>
            </a:r>
            <a:r>
              <a:rPr lang="en-US" sz="1200" dirty="0" smtClean="0">
                <a:solidFill>
                  <a:srgbClr val="FFFFFF"/>
                </a:solidFill>
                <a:latin typeface="Whitney-Semibold" charset="0"/>
              </a:rPr>
              <a:t> </a:t>
            </a:r>
            <a:r>
              <a:rPr lang="en-US" sz="1200" dirty="0" smtClean="0">
                <a:solidFill>
                  <a:srgbClr val="7F7F7F"/>
                </a:solidFill>
                <a:latin typeface="Whitney-Semibold" charset="0"/>
              </a:rPr>
              <a:t>• </a:t>
            </a:r>
            <a:r>
              <a:rPr lang="en-US" sz="1200" dirty="0" smtClean="0">
                <a:solidFill>
                  <a:schemeClr val="bg1"/>
                </a:solidFill>
                <a:latin typeface="Whitney-Semibold" charset="0"/>
              </a:rPr>
              <a:t>Background </a:t>
            </a:r>
            <a:r>
              <a:rPr lang="en-US" sz="1200" dirty="0" smtClean="0">
                <a:solidFill>
                  <a:srgbClr val="7F7F7F"/>
                </a:solidFill>
                <a:latin typeface="Whitney-Semibold" charset="0"/>
              </a:rPr>
              <a:t>• SWAP</a:t>
            </a:r>
            <a:endParaRPr lang="en-US" sz="1200" dirty="0">
              <a:solidFill>
                <a:srgbClr val="7F7F7F"/>
              </a:solidFill>
              <a:latin typeface="Whitney-Semi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20901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CornellCS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CornellCSL.pot</Template>
  <TotalTime>3192</TotalTime>
  <Words>1780</Words>
  <Application>Microsoft Macintosh PowerPoint</Application>
  <PresentationFormat>On-screen Show (4:3)</PresentationFormat>
  <Paragraphs>550</Paragraphs>
  <Slides>32</Slides>
  <Notes>8</Notes>
  <HiddenSlides>1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CornellCSL</vt:lpstr>
      <vt:lpstr>Equation</vt:lpstr>
      <vt:lpstr>SWAP: Effective fine-grain management of shared last-level caches with minimum hardware support </vt:lpstr>
      <vt:lpstr>PowerPoint Presentation</vt:lpstr>
      <vt:lpstr>Motivation</vt:lpstr>
      <vt:lpstr>Motivation</vt:lpstr>
      <vt:lpstr>Motivation</vt:lpstr>
      <vt:lpstr>Background</vt:lpstr>
      <vt:lpstr>Background</vt:lpstr>
      <vt:lpstr>Background</vt:lpstr>
      <vt:lpstr>Background</vt:lpstr>
      <vt:lpstr>Comparison of schemes</vt:lpstr>
      <vt:lpstr>SWAP: Set and WAy Partitioning</vt:lpstr>
      <vt:lpstr>SWAP: Set and WAy Partitioning</vt:lpstr>
      <vt:lpstr>SWAP: Set and WAy Partitioning</vt:lpstr>
      <vt:lpstr>SWAP: Set and WAy Partitioning</vt:lpstr>
      <vt:lpstr>SWAP: Set and WAy Partitioning</vt:lpstr>
      <vt:lpstr>SWAP: Set and WAy Partitioning</vt:lpstr>
      <vt:lpstr>SWAP: Set and WAy Partitioning</vt:lpstr>
      <vt:lpstr>SWAP: Set and WAy Partitioning</vt:lpstr>
      <vt:lpstr>SWAP: Set and WAy Partitioning</vt:lpstr>
      <vt:lpstr>SWAP: Set and WAy Partitioning</vt:lpstr>
      <vt:lpstr>SWAP: Set and WAy Partitioning</vt:lpstr>
      <vt:lpstr>SWAP: Set and WAy Partitioning</vt:lpstr>
      <vt:lpstr>Other issues</vt:lpstr>
      <vt:lpstr>Experimental setup</vt:lpstr>
      <vt:lpstr>Static partitioning</vt:lpstr>
      <vt:lpstr>Dynamic partitioning</vt:lpstr>
      <vt:lpstr>Dynamic partitioning</vt:lpstr>
      <vt:lpstr>Guarantee QoS</vt:lpstr>
      <vt:lpstr>Guarantee QoS</vt:lpstr>
      <vt:lpstr>Conclusions</vt:lpstr>
      <vt:lpstr>SWAP: Effective Fine-Grain Management of Shared Last-Level Caches with Minimum Hardware Support </vt:lpstr>
      <vt:lpstr>Static partitioning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0</dc:title>
  <dc:creator>Saugata Ghose</dc:creator>
  <cp:lastModifiedBy>Xiaodong Wang</cp:lastModifiedBy>
  <cp:revision>150</cp:revision>
  <dcterms:created xsi:type="dcterms:W3CDTF">2012-03-08T06:52:04Z</dcterms:created>
  <dcterms:modified xsi:type="dcterms:W3CDTF">2017-02-06T20:45:23Z</dcterms:modified>
</cp:coreProperties>
</file>