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7" r:id="rId4"/>
    <p:sldId id="282" r:id="rId5"/>
    <p:sldId id="283" r:id="rId6"/>
    <p:sldId id="284" r:id="rId7"/>
    <p:sldId id="285" r:id="rId8"/>
    <p:sldId id="286" r:id="rId9"/>
    <p:sldId id="278" r:id="rId10"/>
    <p:sldId id="280" r:id="rId11"/>
    <p:sldId id="279" r:id="rId12"/>
    <p:sldId id="291" r:id="rId13"/>
    <p:sldId id="292" r:id="rId14"/>
    <p:sldId id="257" r:id="rId15"/>
    <p:sldId id="275" r:id="rId16"/>
    <p:sldId id="276" r:id="rId17"/>
    <p:sldId id="288" r:id="rId18"/>
    <p:sldId id="289" r:id="rId19"/>
    <p:sldId id="290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52E"/>
    <a:srgbClr val="FFCB05"/>
    <a:srgbClr val="FFFFFF"/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2160" y="-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A76D-BD30-7B9A-3739-DCAA08C24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F7ED3-591F-978C-537E-3A046BF5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D9875-BB57-7FDA-B12D-815C2CC2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72FE-1C61-0176-DAEA-1C719C04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39D01-C8C4-0591-B399-BB5CF133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D174-72DD-84AC-42E3-613E8D66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E92AD-BEE6-3F9A-8A9B-A779DC99E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2649-F290-BB80-7139-D138A6C6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97E7-05C7-3F54-98FE-62751247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DF07-2552-3D97-0978-ED1CF28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9529B-7E70-96A1-C579-3849E47A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BDA1-5E5A-0A63-AF32-1CE47501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3302-26BF-06D1-FD26-163981E4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743BA-8E2C-E676-EA00-8DC721D9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10A4-7CA3-B494-545A-D0CAA18C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5C80-CB28-DED2-A490-335BBAF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CBAF-1740-527C-E21A-66443507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CE84-F161-624A-AEDF-34E804C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DE09C-78DF-67E6-D0A0-58073E74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AF11-C413-6AAF-26D6-3D86D8E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EE07-4A52-D0A0-5E3B-383C6CD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1A55-3B64-C9E9-CDA8-8D19FCCE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6500-3B23-DD5F-5411-458ACAAF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EAC4-39D3-FA3E-9B5F-B828913E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00A0-C2D8-A472-9429-5645CEDC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8B23-E5F0-2404-7F38-414E1A3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D0A3-5FD3-8880-9A7B-156039E48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90873-40F9-9464-D87D-1446F4F85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6332-3529-D085-E172-1601A522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4514-2C68-687B-994E-F5DD5268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7A357-B64F-3613-6846-D3C24228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AD54-5A15-D79C-18C6-86E2777B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42C8-4728-4AD6-44D2-FDD55DB9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0574C-1389-987D-1AD6-55208762B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711AE-2A71-F7FF-F9EC-4ED3424B0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DC13F-D18B-D473-D044-A73C64E70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42711-0815-F86D-15CC-0FADA8D8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4989B-1565-B394-A439-BDE7B96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D26D0-9C06-B0E8-0A59-50EC9EC7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0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ED03-CBD1-DC48-56BB-29117201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7096F-5FD3-469E-73C4-21DF2227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B2793-BB7F-D459-8028-8311A229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468ED-8DD1-DF19-CF40-D2867562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8E6BF-D359-EE10-993E-71F9C37D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70000-EB6D-CA71-A5FC-CFC07AC0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2A82-E537-1817-6A01-A9264768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0A44-08A1-A960-9DEB-552C2DC8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7D70-0DE1-CB1D-5E06-E30654F0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E5EF1-037F-58AB-0A56-77BB9794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66CC-BAB7-6C00-17E9-9A57961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AB4E5-90D3-2611-3B1A-DC01CF68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D39AC-B1AA-38F8-444A-BE6BB76C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E29D-7BED-1460-3870-FF145F6A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E8EC9-7CF7-6AE1-1BEA-0B899FEA0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F36F0-8B38-B33A-E155-98EC1E4A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68F7-5B37-C284-AFEB-8F9F3B64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D60B-F5C2-CA84-F8B6-2BB4D6FD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46FE-B97A-A4D3-6C56-BB74212C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46681-D776-35CC-EE8C-09BAE205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5960-1FF0-11B9-EF94-6490FF81F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ACD1-9087-8DC2-1E0C-00249FCBF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7D10-3FE5-4D44-A58B-1FA11B293AD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8DE6-F5B9-B591-5390-CC535D06D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47CF-0FF6-8EF5-0513-81ADBEE26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E128-EE6E-43A7-A4DD-2CA1C4D29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4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17.sv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uple of men sitting at a table with a computer and a cup of coffee&#10;&#10;Description automatically generated">
            <a:extLst>
              <a:ext uri="{FF2B5EF4-FFF2-40B4-BE49-F238E27FC236}">
                <a16:creationId xmlns:a16="http://schemas.microsoft.com/office/drawing/2014/main" id="{C06307D8-9254-A886-F66B-0F93E592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653"/>
            <a:ext cx="12192000" cy="12192000"/>
          </a:xfrm>
          <a:prstGeom prst="rect">
            <a:avLst/>
          </a:prstGeom>
        </p:spPr>
      </p:pic>
      <p:pic>
        <p:nvPicPr>
          <p:cNvPr id="18" name="Picture 17" descr="A couple of men sitting at a table with a computer and a cup of coffee&#10;&#10;Description automatically generated">
            <a:extLst>
              <a:ext uri="{FF2B5EF4-FFF2-40B4-BE49-F238E27FC236}">
                <a16:creationId xmlns:a16="http://schemas.microsoft.com/office/drawing/2014/main" id="{0C867AE7-F8DC-9749-B32D-344BDB723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42653"/>
            <a:ext cx="12192000" cy="12192000"/>
          </a:xfrm>
          <a:custGeom>
            <a:avLst/>
            <a:gdLst>
              <a:gd name="connsiteX0" fmla="*/ 0 w 12192000"/>
              <a:gd name="connsiteY0" fmla="*/ 0 h 12192000"/>
              <a:gd name="connsiteX1" fmla="*/ 12192000 w 12192000"/>
              <a:gd name="connsiteY1" fmla="*/ 0 h 12192000"/>
              <a:gd name="connsiteX2" fmla="*/ 12192000 w 12192000"/>
              <a:gd name="connsiteY2" fmla="*/ 2243530 h 12192000"/>
              <a:gd name="connsiteX3" fmla="*/ 12115907 w 12192000"/>
              <a:gd name="connsiteY3" fmla="*/ 2249020 h 12192000"/>
              <a:gd name="connsiteX4" fmla="*/ 11690405 w 12192000"/>
              <a:gd name="connsiteY4" fmla="*/ 2437961 h 12192000"/>
              <a:gd name="connsiteX5" fmla="*/ 8874758 w 12192000"/>
              <a:gd name="connsiteY5" fmla="*/ 4705696 h 12192000"/>
              <a:gd name="connsiteX6" fmla="*/ 8737776 w 12192000"/>
              <a:gd name="connsiteY6" fmla="*/ 5976580 h 12192000"/>
              <a:gd name="connsiteX7" fmla="*/ 9482028 w 12192000"/>
              <a:gd name="connsiteY7" fmla="*/ 6900652 h 12192000"/>
              <a:gd name="connsiteX8" fmla="*/ 12191999 w 12192000"/>
              <a:gd name="connsiteY8" fmla="*/ 6900653 h 12192000"/>
              <a:gd name="connsiteX9" fmla="*/ 12192000 w 12192000"/>
              <a:gd name="connsiteY9" fmla="*/ 2243530 h 12192000"/>
              <a:gd name="connsiteX10" fmla="*/ 12192000 w 12192000"/>
              <a:gd name="connsiteY10" fmla="*/ 12192000 h 12192000"/>
              <a:gd name="connsiteX11" fmla="*/ 0 w 12192000"/>
              <a:gd name="connsiteY11" fmla="*/ 12192000 h 12192000"/>
              <a:gd name="connsiteX12" fmla="*/ 0 w 12192000"/>
              <a:gd name="connsiteY12" fmla="*/ 5512275 h 12192000"/>
              <a:gd name="connsiteX13" fmla="*/ 58179 w 12192000"/>
              <a:gd name="connsiteY13" fmla="*/ 5492532 h 12192000"/>
              <a:gd name="connsiteX14" fmla="*/ 292996 w 12192000"/>
              <a:gd name="connsiteY14" fmla="*/ 5355585 h 12192000"/>
              <a:gd name="connsiteX15" fmla="*/ 3108643 w 12192000"/>
              <a:gd name="connsiteY15" fmla="*/ 3087851 h 12192000"/>
              <a:gd name="connsiteX16" fmla="*/ 3245624 w 12192000"/>
              <a:gd name="connsiteY16" fmla="*/ 1816965 h 12192000"/>
              <a:gd name="connsiteX17" fmla="*/ 1816584 w 12192000"/>
              <a:gd name="connsiteY17" fmla="*/ 42653 h 12192000"/>
              <a:gd name="connsiteX18" fmla="*/ 0 w 12192000"/>
              <a:gd name="connsiteY18" fmla="*/ 4265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2192000">
                <a:moveTo>
                  <a:pt x="0" y="0"/>
                </a:moveTo>
                <a:lnTo>
                  <a:pt x="12192000" y="0"/>
                </a:lnTo>
                <a:lnTo>
                  <a:pt x="12192000" y="2243530"/>
                </a:lnTo>
                <a:lnTo>
                  <a:pt x="12115907" y="2249020"/>
                </a:lnTo>
                <a:cubicBezTo>
                  <a:pt x="11964941" y="2272793"/>
                  <a:pt x="11817970" y="2335219"/>
                  <a:pt x="11690405" y="2437961"/>
                </a:cubicBezTo>
                <a:lnTo>
                  <a:pt x="8874758" y="4705696"/>
                </a:lnTo>
                <a:cubicBezTo>
                  <a:pt x="8485986" y="5018814"/>
                  <a:pt x="8424657" y="5587809"/>
                  <a:pt x="8737776" y="5976580"/>
                </a:cubicBezTo>
                <a:lnTo>
                  <a:pt x="9482028" y="6900652"/>
                </a:lnTo>
                <a:lnTo>
                  <a:pt x="12191999" y="6900653"/>
                </a:lnTo>
                <a:lnTo>
                  <a:pt x="12192000" y="2243530"/>
                </a:lnTo>
                <a:lnTo>
                  <a:pt x="12192000" y="12192000"/>
                </a:lnTo>
                <a:lnTo>
                  <a:pt x="0" y="12192000"/>
                </a:lnTo>
                <a:lnTo>
                  <a:pt x="0" y="5512275"/>
                </a:lnTo>
                <a:lnTo>
                  <a:pt x="58179" y="5492532"/>
                </a:lnTo>
                <a:cubicBezTo>
                  <a:pt x="140870" y="5459841"/>
                  <a:pt x="220101" y="5414294"/>
                  <a:pt x="292996" y="5355585"/>
                </a:cubicBezTo>
                <a:lnTo>
                  <a:pt x="3108643" y="3087851"/>
                </a:lnTo>
                <a:cubicBezTo>
                  <a:pt x="3497414" y="2774732"/>
                  <a:pt x="3558743" y="2205737"/>
                  <a:pt x="3245624" y="1816965"/>
                </a:cubicBezTo>
                <a:lnTo>
                  <a:pt x="1816584" y="42653"/>
                </a:lnTo>
                <a:lnTo>
                  <a:pt x="0" y="42652"/>
                </a:lnTo>
                <a:close/>
              </a:path>
            </a:pathLst>
          </a:custGeom>
          <a:effectLst>
            <a:innerShdw blurRad="1117600">
              <a:prstClr val="black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F4EB5-74EC-E4FD-D5B9-697808575501}"/>
              </a:ext>
            </a:extLst>
          </p:cNvPr>
          <p:cNvSpPr txBox="1"/>
          <p:nvPr/>
        </p:nvSpPr>
        <p:spPr>
          <a:xfrm>
            <a:off x="98192" y="1190978"/>
            <a:ext cx="27332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Scientific Computing Student Club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E86B1-8076-F15C-80ED-832F7A140144}"/>
              </a:ext>
            </a:extLst>
          </p:cNvPr>
          <p:cNvSpPr txBox="1"/>
          <p:nvPr/>
        </p:nvSpPr>
        <p:spPr>
          <a:xfrm>
            <a:off x="8539843" y="4873616"/>
            <a:ext cx="2420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Club meetings once a month with many more activities in between!</a:t>
            </a:r>
          </a:p>
        </p:txBody>
      </p:sp>
    </p:spTree>
    <p:extLst>
      <p:ext uri="{BB962C8B-B14F-4D97-AF65-F5344CB8AC3E}">
        <p14:creationId xmlns:p14="http://schemas.microsoft.com/office/powerpoint/2010/main" val="130329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1A3B-EC33-634D-E168-4CE74D49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D019CD-FBDE-6A0C-F8E3-E615A2582E5B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1F958-5CE9-CF0B-BA80-5316938F6A28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A84BA3-9FC0-1D39-E653-31EEEDB52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3F33C-6BCA-18BB-C376-13F40D409134}"/>
              </a:ext>
            </a:extLst>
          </p:cNvPr>
          <p:cNvSpPr txBox="1"/>
          <p:nvPr/>
        </p:nvSpPr>
        <p:spPr>
          <a:xfrm>
            <a:off x="1810553" y="343972"/>
            <a:ext cx="6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B8F06-F290-7FDE-06C2-45B19626FDF4}"/>
              </a:ext>
            </a:extLst>
          </p:cNvPr>
          <p:cNvSpPr txBox="1"/>
          <p:nvPr/>
        </p:nvSpPr>
        <p:spPr>
          <a:xfrm>
            <a:off x="766293" y="2327969"/>
            <a:ext cx="302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(mostly) terminal-based version control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8FFCC-775A-3A84-70A6-37E111DB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01" y="3157446"/>
            <a:ext cx="2309829" cy="33528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69BD79-9A7D-79CC-22F1-6A0E3771DCFD}"/>
              </a:ext>
            </a:extLst>
          </p:cNvPr>
          <p:cNvSpPr/>
          <p:nvPr/>
        </p:nvSpPr>
        <p:spPr>
          <a:xfrm>
            <a:off x="5294288" y="2362175"/>
            <a:ext cx="3786389" cy="1939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79C71-FE4C-76D2-E473-6022782F6D99}"/>
              </a:ext>
            </a:extLst>
          </p:cNvPr>
          <p:cNvSpPr/>
          <p:nvPr/>
        </p:nvSpPr>
        <p:spPr>
          <a:xfrm>
            <a:off x="7926945" y="2362174"/>
            <a:ext cx="1153731" cy="19393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aper with solid fill">
            <a:extLst>
              <a:ext uri="{FF2B5EF4-FFF2-40B4-BE49-F238E27FC236}">
                <a16:creationId xmlns:a16="http://schemas.microsoft.com/office/drawing/2014/main" id="{AC5C17BF-307D-09A8-0B30-AA5880823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4963" y="257255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AE7E8-FCBC-06CE-0129-C8455A1D6D0D}"/>
              </a:ext>
            </a:extLst>
          </p:cNvPr>
          <p:cNvSpPr txBox="1"/>
          <p:nvPr/>
        </p:nvSpPr>
        <p:spPr>
          <a:xfrm>
            <a:off x="9878653" y="35932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16ABFE-E18A-15DF-0A98-65208EF8CA91}"/>
              </a:ext>
            </a:extLst>
          </p:cNvPr>
          <p:cNvCxnSpPr/>
          <p:nvPr/>
        </p:nvCxnSpPr>
        <p:spPr>
          <a:xfrm flipH="1">
            <a:off x="8828468" y="2974300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D4D8B9-7007-01AE-DCC1-18E5DDFEE198}"/>
              </a:ext>
            </a:extLst>
          </p:cNvPr>
          <p:cNvSpPr txBox="1"/>
          <p:nvPr/>
        </p:nvSpPr>
        <p:spPr>
          <a:xfrm>
            <a:off x="9598865" y="1717960"/>
            <a:ext cx="114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Untracked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FBD42-8E94-85F5-E61D-8BFB2AEDE773}"/>
              </a:ext>
            </a:extLst>
          </p:cNvPr>
          <p:cNvSpPr txBox="1"/>
          <p:nvPr/>
        </p:nvSpPr>
        <p:spPr>
          <a:xfrm>
            <a:off x="8094050" y="1717960"/>
            <a:ext cx="81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065F0-F465-EEA3-196A-C1441F83F334}"/>
              </a:ext>
            </a:extLst>
          </p:cNvPr>
          <p:cNvCxnSpPr/>
          <p:nvPr/>
        </p:nvCxnSpPr>
        <p:spPr>
          <a:xfrm flipH="1">
            <a:off x="7096258" y="2974300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Paper with solid fill">
            <a:extLst>
              <a:ext uri="{FF2B5EF4-FFF2-40B4-BE49-F238E27FC236}">
                <a16:creationId xmlns:a16="http://schemas.microsoft.com/office/drawing/2014/main" id="{FBD28343-FF54-0723-3202-3CF13CF21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9244" y="2572555"/>
            <a:ext cx="914400" cy="914400"/>
          </a:xfrm>
          <a:prstGeom prst="rect">
            <a:avLst/>
          </a:prstGeom>
        </p:spPr>
      </p:pic>
      <p:pic>
        <p:nvPicPr>
          <p:cNvPr id="18" name="Graphic 17" descr="Paper with solid fill">
            <a:extLst>
              <a:ext uri="{FF2B5EF4-FFF2-40B4-BE49-F238E27FC236}">
                <a16:creationId xmlns:a16="http://schemas.microsoft.com/office/drawing/2014/main" id="{89EE3073-7F4E-8B90-D83B-28D60BBC9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0002" y="2572555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20C2FB-CAF6-9830-52C6-F9A276DB33EF}"/>
              </a:ext>
            </a:extLst>
          </p:cNvPr>
          <p:cNvSpPr txBox="1"/>
          <p:nvPr/>
        </p:nvSpPr>
        <p:spPr>
          <a:xfrm>
            <a:off x="6228992" y="1725314"/>
            <a:ext cx="73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84F7A-D9B1-51D9-4CA6-7F50BE4F87A4}"/>
              </a:ext>
            </a:extLst>
          </p:cNvPr>
          <p:cNvSpPr txBox="1"/>
          <p:nvPr/>
        </p:nvSpPr>
        <p:spPr>
          <a:xfrm>
            <a:off x="9104503" y="260196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4F21D-B5C0-E412-83F0-CAEBD60EF79D}"/>
              </a:ext>
            </a:extLst>
          </p:cNvPr>
          <p:cNvSpPr txBox="1"/>
          <p:nvPr/>
        </p:nvSpPr>
        <p:spPr>
          <a:xfrm>
            <a:off x="7108052" y="2579234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C158F-36BC-9086-150C-0F3103F30D72}"/>
              </a:ext>
            </a:extLst>
          </p:cNvPr>
          <p:cNvSpPr txBox="1"/>
          <p:nvPr/>
        </p:nvSpPr>
        <p:spPr>
          <a:xfrm>
            <a:off x="3907516" y="315744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Commit_1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1D156-5369-B884-CC5F-8D5F7C753191}"/>
              </a:ext>
            </a:extLst>
          </p:cNvPr>
          <p:cNvSpPr/>
          <p:nvPr/>
        </p:nvSpPr>
        <p:spPr>
          <a:xfrm>
            <a:off x="5294288" y="4493750"/>
            <a:ext cx="3786389" cy="1939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EA240-288E-1908-A95B-1C2E8E53AD32}"/>
              </a:ext>
            </a:extLst>
          </p:cNvPr>
          <p:cNvSpPr/>
          <p:nvPr/>
        </p:nvSpPr>
        <p:spPr>
          <a:xfrm>
            <a:off x="7926945" y="4493749"/>
            <a:ext cx="1153731" cy="19393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Paper with solid fill">
            <a:extLst>
              <a:ext uri="{FF2B5EF4-FFF2-40B4-BE49-F238E27FC236}">
                <a16:creationId xmlns:a16="http://schemas.microsoft.com/office/drawing/2014/main" id="{EDF8DCF3-A944-BF06-5F86-9660B1C5E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14963" y="470413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5BA071-795E-B3CB-1AF7-522EDFFBCD8F}"/>
              </a:ext>
            </a:extLst>
          </p:cNvPr>
          <p:cNvSpPr txBox="1"/>
          <p:nvPr/>
        </p:nvSpPr>
        <p:spPr>
          <a:xfrm>
            <a:off x="9878653" y="572478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0131D2-0051-0AFD-3354-034E071373F1}"/>
              </a:ext>
            </a:extLst>
          </p:cNvPr>
          <p:cNvCxnSpPr/>
          <p:nvPr/>
        </p:nvCxnSpPr>
        <p:spPr>
          <a:xfrm flipH="1">
            <a:off x="8828468" y="5105875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2B87EC-EA62-33BA-0701-5DEFC7FB85D9}"/>
              </a:ext>
            </a:extLst>
          </p:cNvPr>
          <p:cNvCxnSpPr/>
          <p:nvPr/>
        </p:nvCxnSpPr>
        <p:spPr>
          <a:xfrm flipH="1">
            <a:off x="7096258" y="5105875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A82D1DDB-BCF0-791F-CD87-50F7488F8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9244" y="4704130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BC435AE2-68C2-BDF4-024C-706A4EA08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0002" y="4704130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338E82B-59FB-BE6F-C6BC-FFF73DB173BD}"/>
              </a:ext>
            </a:extLst>
          </p:cNvPr>
          <p:cNvSpPr txBox="1"/>
          <p:nvPr/>
        </p:nvSpPr>
        <p:spPr>
          <a:xfrm>
            <a:off x="9104503" y="473353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8AE2B-38BF-08A7-E1DB-FC893067D1B0}"/>
              </a:ext>
            </a:extLst>
          </p:cNvPr>
          <p:cNvSpPr txBox="1"/>
          <p:nvPr/>
        </p:nvSpPr>
        <p:spPr>
          <a:xfrm>
            <a:off x="7108052" y="4710809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270968-E1F1-0FE3-427E-78C52789A61B}"/>
              </a:ext>
            </a:extLst>
          </p:cNvPr>
          <p:cNvSpPr txBox="1"/>
          <p:nvPr/>
        </p:nvSpPr>
        <p:spPr>
          <a:xfrm>
            <a:off x="3907516" y="528902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Commit_2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A270B2-3579-3994-3D67-7B8C299244B4}"/>
              </a:ext>
            </a:extLst>
          </p:cNvPr>
          <p:cNvCxnSpPr>
            <a:cxnSpLocks/>
          </p:cNvCxnSpPr>
          <p:nvPr/>
        </p:nvCxnSpPr>
        <p:spPr>
          <a:xfrm flipH="1">
            <a:off x="3060117" y="3429000"/>
            <a:ext cx="681196" cy="53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BC9823-E475-60E1-9088-67A53D3AEE5F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159380" y="4369001"/>
            <a:ext cx="748136" cy="110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Paper with solid fill">
            <a:extLst>
              <a:ext uri="{FF2B5EF4-FFF2-40B4-BE49-F238E27FC236}">
                <a16:creationId xmlns:a16="http://schemas.microsoft.com/office/drawing/2014/main" id="{833716F9-EACA-355B-9269-4F55A1C2A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8387" y="4704130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E750B52-AF19-E1DA-84DC-7D0EDD5BD9C9}"/>
              </a:ext>
            </a:extLst>
          </p:cNvPr>
          <p:cNvSpPr txBox="1"/>
          <p:nvPr/>
        </p:nvSpPr>
        <p:spPr>
          <a:xfrm>
            <a:off x="5464979" y="56143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BBE05C-8029-3AF4-C5BC-BEE86489F578}"/>
              </a:ext>
            </a:extLst>
          </p:cNvPr>
          <p:cNvSpPr txBox="1"/>
          <p:nvPr/>
        </p:nvSpPr>
        <p:spPr>
          <a:xfrm>
            <a:off x="6290790" y="56143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</a:t>
            </a:r>
          </a:p>
        </p:txBody>
      </p:sp>
    </p:spTree>
    <p:extLst>
      <p:ext uri="{BB962C8B-B14F-4D97-AF65-F5344CB8AC3E}">
        <p14:creationId xmlns:p14="http://schemas.microsoft.com/office/powerpoint/2010/main" val="394548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DC60-5B46-66FC-DB20-01F26C52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FE0287B-247D-AD7E-C776-7827281D1F33}"/>
              </a:ext>
            </a:extLst>
          </p:cNvPr>
          <p:cNvSpPr/>
          <p:nvPr/>
        </p:nvSpPr>
        <p:spPr>
          <a:xfrm>
            <a:off x="792051" y="2261156"/>
            <a:ext cx="3155322" cy="4793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3BD32C-7225-5EEB-91FE-7BC3632B753F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625517-E380-0CF6-5740-8CAE81DC0E7B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BCA614-E87E-809F-BEF9-355E49E2D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D9810-4332-4A73-2036-5A86E701C5F1}"/>
              </a:ext>
            </a:extLst>
          </p:cNvPr>
          <p:cNvSpPr txBox="1"/>
          <p:nvPr/>
        </p:nvSpPr>
        <p:spPr>
          <a:xfrm>
            <a:off x="1810553" y="343972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51960-2652-CADA-2766-C39A74B0B038}"/>
              </a:ext>
            </a:extLst>
          </p:cNvPr>
          <p:cNvSpPr txBox="1"/>
          <p:nvPr/>
        </p:nvSpPr>
        <p:spPr>
          <a:xfrm>
            <a:off x="3026165" y="2994657"/>
            <a:ext cx="523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you to securely connect to a terminal remotely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BB38974F-F3E2-47A7-F971-42DA1719D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3330" y="4446430"/>
            <a:ext cx="1509119" cy="1509119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68E0F321-F0B6-4C42-78FC-8E1A4B917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7650" y="4118020"/>
            <a:ext cx="914400" cy="914400"/>
          </a:xfrm>
          <a:prstGeom prst="rect">
            <a:avLst/>
          </a:prstGeom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9F80F36F-5F41-00BF-10F4-75855BC40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5476" y="3532030"/>
            <a:ext cx="914400" cy="914400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A2E43C10-8085-2B19-8157-1B580A792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5476" y="507750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0E9A63-51BF-51F1-FB93-6279D8416314}"/>
              </a:ext>
            </a:extLst>
          </p:cNvPr>
          <p:cNvSpPr txBox="1"/>
          <p:nvPr/>
        </p:nvSpPr>
        <p:spPr>
          <a:xfrm>
            <a:off x="982549" y="2316175"/>
            <a:ext cx="262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SSH: Secure Shell Protocol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EC6A0E-0548-8B88-1610-4E23DE08A489}"/>
              </a:ext>
            </a:extLst>
          </p:cNvPr>
          <p:cNvCxnSpPr/>
          <p:nvPr/>
        </p:nvCxnSpPr>
        <p:spPr>
          <a:xfrm flipV="1">
            <a:off x="5061397" y="3989230"/>
            <a:ext cx="1693572" cy="331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5CE77-7CC3-40A2-7B91-2816A94988D2}"/>
              </a:ext>
            </a:extLst>
          </p:cNvPr>
          <p:cNvCxnSpPr>
            <a:cxnSpLocks/>
          </p:cNvCxnSpPr>
          <p:nvPr/>
        </p:nvCxnSpPr>
        <p:spPr>
          <a:xfrm>
            <a:off x="4997003" y="4740681"/>
            <a:ext cx="1893194" cy="7514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E07138-D4E2-49CE-A615-56AB808948C3}"/>
              </a:ext>
            </a:extLst>
          </p:cNvPr>
          <p:cNvSpPr txBox="1"/>
          <p:nvPr/>
        </p:nvSpPr>
        <p:spPr>
          <a:xfrm>
            <a:off x="5581034" y="38045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1F551F-14C7-533E-83F8-AB6599F67CAD}"/>
              </a:ext>
            </a:extLst>
          </p:cNvPr>
          <p:cNvSpPr txBox="1"/>
          <p:nvPr/>
        </p:nvSpPr>
        <p:spPr>
          <a:xfrm>
            <a:off x="5729141" y="47890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354949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21777-8541-3737-0999-2FDA58C42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B0A89DC-6B1A-1C70-53B9-3C526A118851}"/>
              </a:ext>
            </a:extLst>
          </p:cNvPr>
          <p:cNvSpPr/>
          <p:nvPr/>
        </p:nvSpPr>
        <p:spPr>
          <a:xfrm>
            <a:off x="2962677" y="4521544"/>
            <a:ext cx="7302933" cy="1627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B2AA5-C2A4-2B09-62E1-5720D3468D78}"/>
              </a:ext>
            </a:extLst>
          </p:cNvPr>
          <p:cNvSpPr/>
          <p:nvPr/>
        </p:nvSpPr>
        <p:spPr>
          <a:xfrm>
            <a:off x="2962677" y="2161492"/>
            <a:ext cx="7302933" cy="162705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AE3F8C-FCBE-3A2E-DAE5-2527E4D8B01F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60B7C-5CDB-2172-E65E-3A10CB2EF38B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4F92F9-A21B-0381-D178-3D2E84386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86193-27AA-78B9-D27F-F9E7817E7C24}"/>
              </a:ext>
            </a:extLst>
          </p:cNvPr>
          <p:cNvSpPr txBox="1"/>
          <p:nvPr/>
        </p:nvSpPr>
        <p:spPr>
          <a:xfrm>
            <a:off x="1810553" y="343972"/>
            <a:ext cx="182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Remotes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1AA50538-A4F9-D44C-3D67-5CB2C42A1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8813" y="2517820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C40AAD-285C-B5B2-32CB-DDD152EE28FC}"/>
              </a:ext>
            </a:extLst>
          </p:cNvPr>
          <p:cNvCxnSpPr>
            <a:cxnSpLocks/>
          </p:cNvCxnSpPr>
          <p:nvPr/>
        </p:nvCxnSpPr>
        <p:spPr>
          <a:xfrm flipV="1">
            <a:off x="4875081" y="3558493"/>
            <a:ext cx="854060" cy="1319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E8286A-AD84-0924-F9AF-0212E1EAC948}"/>
              </a:ext>
            </a:extLst>
          </p:cNvPr>
          <p:cNvCxnSpPr>
            <a:cxnSpLocks/>
          </p:cNvCxnSpPr>
          <p:nvPr/>
        </p:nvCxnSpPr>
        <p:spPr>
          <a:xfrm>
            <a:off x="5302111" y="5335072"/>
            <a:ext cx="20968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96836C-B87C-8FF5-FBDD-BDC7971C16B1}"/>
              </a:ext>
            </a:extLst>
          </p:cNvPr>
          <p:cNvSpPr txBox="1"/>
          <p:nvPr/>
        </p:nvSpPr>
        <p:spPr>
          <a:xfrm>
            <a:off x="5852766" y="3194620"/>
            <a:ext cx="18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demo_repository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9CFA5E-DB08-AA50-08A2-C93C6BDA5490}"/>
              </a:ext>
            </a:extLst>
          </p:cNvPr>
          <p:cNvSpPr txBox="1"/>
          <p:nvPr/>
        </p:nvSpPr>
        <p:spPr>
          <a:xfrm>
            <a:off x="3848903" y="3999988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add</a:t>
            </a:r>
          </a:p>
        </p:txBody>
      </p:sp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748D4FB1-FD0C-A12B-7EC6-5D0020652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4493" y="4993941"/>
            <a:ext cx="1509119" cy="1509119"/>
          </a:xfrm>
          <a:prstGeom prst="rect">
            <a:avLst/>
          </a:prstGeom>
        </p:spPr>
      </p:pic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6420BB32-84B3-11C0-7DCF-172861ED0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8813" y="4665531"/>
            <a:ext cx="914400" cy="914400"/>
          </a:xfrm>
          <a:prstGeom prst="rect">
            <a:avLst/>
          </a:prstGeom>
        </p:spPr>
      </p:pic>
      <p:pic>
        <p:nvPicPr>
          <p:cNvPr id="13" name="Graphic 12" descr="Open folder with solid fill">
            <a:extLst>
              <a:ext uri="{FF2B5EF4-FFF2-40B4-BE49-F238E27FC236}">
                <a16:creationId xmlns:a16="http://schemas.microsoft.com/office/drawing/2014/main" id="{37E16507-5882-9837-8613-A7EDAE9B32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9674" y="2424956"/>
            <a:ext cx="914400" cy="914400"/>
          </a:xfrm>
          <a:prstGeom prst="rect">
            <a:avLst/>
          </a:prstGeom>
        </p:spPr>
      </p:pic>
      <p:pic>
        <p:nvPicPr>
          <p:cNvPr id="21" name="Graphic 20" descr="Open folder with solid fill">
            <a:extLst>
              <a:ext uri="{FF2B5EF4-FFF2-40B4-BE49-F238E27FC236}">
                <a16:creationId xmlns:a16="http://schemas.microsoft.com/office/drawing/2014/main" id="{10E98C32-BBA7-D897-7804-648852AEDE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46997" y="4877872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A0624E-E1F9-DD3E-7D7D-DB6446E979CB}"/>
              </a:ext>
            </a:extLst>
          </p:cNvPr>
          <p:cNvSpPr txBox="1"/>
          <p:nvPr/>
        </p:nvSpPr>
        <p:spPr>
          <a:xfrm>
            <a:off x="4146997" y="572953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BC343371-2A98-4A26-02BA-6FD87C00D1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40175" y="4877872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AF0C094-7E3E-2732-B030-9DDF6E8555E5}"/>
              </a:ext>
            </a:extLst>
          </p:cNvPr>
          <p:cNvSpPr txBox="1"/>
          <p:nvPr/>
        </p:nvSpPr>
        <p:spPr>
          <a:xfrm>
            <a:off x="7184074" y="5665139"/>
            <a:ext cx="180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demo_repository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D8D23-1082-4920-F710-760E4A0A3FB3}"/>
              </a:ext>
            </a:extLst>
          </p:cNvPr>
          <p:cNvCxnSpPr>
            <a:cxnSpLocks/>
          </p:cNvCxnSpPr>
          <p:nvPr/>
        </p:nvCxnSpPr>
        <p:spPr>
          <a:xfrm>
            <a:off x="7321639" y="3648273"/>
            <a:ext cx="557623" cy="12838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E03009-D255-D86C-7EC9-BB7BCB5DABF1}"/>
              </a:ext>
            </a:extLst>
          </p:cNvPr>
          <p:cNvSpPr txBox="1"/>
          <p:nvPr/>
        </p:nvSpPr>
        <p:spPr>
          <a:xfrm>
            <a:off x="7879262" y="399998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E43135-8225-FAF0-E923-C5F0FB3033A7}"/>
              </a:ext>
            </a:extLst>
          </p:cNvPr>
          <p:cNvSpPr txBox="1"/>
          <p:nvPr/>
        </p:nvSpPr>
        <p:spPr>
          <a:xfrm>
            <a:off x="5741171" y="4965740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add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6600EA-F980-707B-D3E0-90FE6CEC30D9}"/>
              </a:ext>
            </a:extLst>
          </p:cNvPr>
          <p:cNvCxnSpPr>
            <a:cxnSpLocks/>
          </p:cNvCxnSpPr>
          <p:nvPr/>
        </p:nvCxnSpPr>
        <p:spPr>
          <a:xfrm flipH="1" flipV="1">
            <a:off x="3127830" y="3878061"/>
            <a:ext cx="1004" cy="553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E2E12DD-9DAC-58D2-F98F-99D100ED6857}"/>
              </a:ext>
            </a:extLst>
          </p:cNvPr>
          <p:cNvSpPr txBox="1"/>
          <p:nvPr/>
        </p:nvSpPr>
        <p:spPr>
          <a:xfrm>
            <a:off x="2358294" y="397038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02376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EFF00-3F61-3AA8-35C5-650F730C8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C840B21-B16B-EB24-989C-F785BB6FAFDE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206A-FA3F-D745-8541-2796065FA181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1F80FB-C227-78C6-8660-7EC899D5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0F8562-ED2E-23BB-5EF7-FBF5CFA83CAA}"/>
              </a:ext>
            </a:extLst>
          </p:cNvPr>
          <p:cNvSpPr txBox="1"/>
          <p:nvPr/>
        </p:nvSpPr>
        <p:spPr>
          <a:xfrm>
            <a:off x="1810553" y="343972"/>
            <a:ext cx="189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Branches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52F6B5-1197-4E6B-50CE-B0640B1D0FA1}"/>
              </a:ext>
            </a:extLst>
          </p:cNvPr>
          <p:cNvSpPr/>
          <p:nvPr/>
        </p:nvSpPr>
        <p:spPr>
          <a:xfrm>
            <a:off x="639956" y="2600318"/>
            <a:ext cx="3786389" cy="1939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213B5D-BAA7-4FAB-49A8-C07A66A2FE7E}"/>
              </a:ext>
            </a:extLst>
          </p:cNvPr>
          <p:cNvSpPr/>
          <p:nvPr/>
        </p:nvSpPr>
        <p:spPr>
          <a:xfrm>
            <a:off x="3272613" y="2600317"/>
            <a:ext cx="1153731" cy="19393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Paper with solid fill">
            <a:extLst>
              <a:ext uri="{FF2B5EF4-FFF2-40B4-BE49-F238E27FC236}">
                <a16:creationId xmlns:a16="http://schemas.microsoft.com/office/drawing/2014/main" id="{B837A989-9814-ABAA-8E9C-022E08F78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0631" y="281069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CFE57-384A-28A0-7FAD-DB57ED9990EA}"/>
              </a:ext>
            </a:extLst>
          </p:cNvPr>
          <p:cNvSpPr txBox="1"/>
          <p:nvPr/>
        </p:nvSpPr>
        <p:spPr>
          <a:xfrm>
            <a:off x="5224321" y="383134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0C6D33-5121-60D1-26CC-33C03064D9E0}"/>
              </a:ext>
            </a:extLst>
          </p:cNvPr>
          <p:cNvCxnSpPr/>
          <p:nvPr/>
        </p:nvCxnSpPr>
        <p:spPr>
          <a:xfrm flipH="1">
            <a:off x="4174136" y="3212443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C89F3-5578-E721-BD49-0874101E7546}"/>
              </a:ext>
            </a:extLst>
          </p:cNvPr>
          <p:cNvCxnSpPr/>
          <p:nvPr/>
        </p:nvCxnSpPr>
        <p:spPr>
          <a:xfrm flipH="1">
            <a:off x="2441926" y="3212443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Paper with solid fill">
            <a:extLst>
              <a:ext uri="{FF2B5EF4-FFF2-40B4-BE49-F238E27FC236}">
                <a16:creationId xmlns:a16="http://schemas.microsoft.com/office/drawing/2014/main" id="{E39DEC1F-C036-6BBE-B998-803C266E9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4912" y="2810698"/>
            <a:ext cx="914400" cy="914400"/>
          </a:xfrm>
          <a:prstGeom prst="rect">
            <a:avLst/>
          </a:prstGeom>
        </p:spPr>
      </p:pic>
      <p:pic>
        <p:nvPicPr>
          <p:cNvPr id="18" name="Graphic 17" descr="Paper with solid fill">
            <a:extLst>
              <a:ext uri="{FF2B5EF4-FFF2-40B4-BE49-F238E27FC236}">
                <a16:creationId xmlns:a16="http://schemas.microsoft.com/office/drawing/2014/main" id="{5CED1D97-90F3-943B-9D4D-2965EBF7E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670" y="281069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68B4F9-B3CA-65E7-D7E3-C3A66DAC157E}"/>
              </a:ext>
            </a:extLst>
          </p:cNvPr>
          <p:cNvSpPr txBox="1"/>
          <p:nvPr/>
        </p:nvSpPr>
        <p:spPr>
          <a:xfrm>
            <a:off x="4450171" y="284010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86D49-8EE6-07C6-2520-E99A1508A41C}"/>
              </a:ext>
            </a:extLst>
          </p:cNvPr>
          <p:cNvSpPr txBox="1"/>
          <p:nvPr/>
        </p:nvSpPr>
        <p:spPr>
          <a:xfrm>
            <a:off x="2453720" y="2817377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935E8-BCE1-C63F-0090-BCD0780F8BB4}"/>
              </a:ext>
            </a:extLst>
          </p:cNvPr>
          <p:cNvSpPr txBox="1"/>
          <p:nvPr/>
        </p:nvSpPr>
        <p:spPr>
          <a:xfrm>
            <a:off x="761480" y="409781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Commit_1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A0B13E-3AE0-C68C-6F40-676E06A87A15}"/>
              </a:ext>
            </a:extLst>
          </p:cNvPr>
          <p:cNvSpPr/>
          <p:nvPr/>
        </p:nvSpPr>
        <p:spPr>
          <a:xfrm>
            <a:off x="639956" y="4731893"/>
            <a:ext cx="3786389" cy="1939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C7BE9B-727D-8B06-6627-088FC7C423D3}"/>
              </a:ext>
            </a:extLst>
          </p:cNvPr>
          <p:cNvSpPr/>
          <p:nvPr/>
        </p:nvSpPr>
        <p:spPr>
          <a:xfrm>
            <a:off x="3272613" y="4731892"/>
            <a:ext cx="1153731" cy="19393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Paper with solid fill">
            <a:extLst>
              <a:ext uri="{FF2B5EF4-FFF2-40B4-BE49-F238E27FC236}">
                <a16:creationId xmlns:a16="http://schemas.microsoft.com/office/drawing/2014/main" id="{95132386-759D-DC6A-7B75-EFD305D32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0631" y="494227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4D7D0D-AD58-1F38-17FD-C83EB548AE2C}"/>
              </a:ext>
            </a:extLst>
          </p:cNvPr>
          <p:cNvSpPr txBox="1"/>
          <p:nvPr/>
        </p:nvSpPr>
        <p:spPr>
          <a:xfrm>
            <a:off x="5224321" y="596292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86EE4B-4A3A-15A9-CFF4-E089DA7C8B91}"/>
              </a:ext>
            </a:extLst>
          </p:cNvPr>
          <p:cNvCxnSpPr/>
          <p:nvPr/>
        </p:nvCxnSpPr>
        <p:spPr>
          <a:xfrm flipH="1">
            <a:off x="4174136" y="5344018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807945-5EFB-8294-15CA-D932B623E216}"/>
              </a:ext>
            </a:extLst>
          </p:cNvPr>
          <p:cNvCxnSpPr/>
          <p:nvPr/>
        </p:nvCxnSpPr>
        <p:spPr>
          <a:xfrm flipH="1">
            <a:off x="2441926" y="5344018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Paper with solid fill">
            <a:extLst>
              <a:ext uri="{FF2B5EF4-FFF2-40B4-BE49-F238E27FC236}">
                <a16:creationId xmlns:a16="http://schemas.microsoft.com/office/drawing/2014/main" id="{A7DF490A-180D-58D9-E43D-F2C965BFC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4912" y="4942273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4E87EF2D-7594-E268-EF95-CD15AD84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670" y="4942273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C5C3054-4F4E-A2EF-7D66-9F31503D520C}"/>
              </a:ext>
            </a:extLst>
          </p:cNvPr>
          <p:cNvSpPr txBox="1"/>
          <p:nvPr/>
        </p:nvSpPr>
        <p:spPr>
          <a:xfrm>
            <a:off x="4450171" y="497168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3689C6-101D-B494-8307-51F7364425A4}"/>
              </a:ext>
            </a:extLst>
          </p:cNvPr>
          <p:cNvSpPr txBox="1"/>
          <p:nvPr/>
        </p:nvSpPr>
        <p:spPr>
          <a:xfrm>
            <a:off x="2453720" y="4948952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B72EE-04D8-1C9B-48D2-9352E90B96B4}"/>
              </a:ext>
            </a:extLst>
          </p:cNvPr>
          <p:cNvSpPr txBox="1"/>
          <p:nvPr/>
        </p:nvSpPr>
        <p:spPr>
          <a:xfrm>
            <a:off x="781975" y="62592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Commit_2</a:t>
            </a:r>
          </a:p>
        </p:txBody>
      </p:sp>
      <p:pic>
        <p:nvPicPr>
          <p:cNvPr id="41" name="Graphic 40" descr="Paper with solid fill">
            <a:extLst>
              <a:ext uri="{FF2B5EF4-FFF2-40B4-BE49-F238E27FC236}">
                <a16:creationId xmlns:a16="http://schemas.microsoft.com/office/drawing/2014/main" id="{2F38B6FE-9D65-7B9E-F1CA-E9C30B70C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055" y="4942273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F85CCA3-9136-202C-1B76-2C609D1C2A52}"/>
              </a:ext>
            </a:extLst>
          </p:cNvPr>
          <p:cNvSpPr txBox="1"/>
          <p:nvPr/>
        </p:nvSpPr>
        <p:spPr>
          <a:xfrm>
            <a:off x="810647" y="5852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CDB12E-2A26-EE5D-D27D-059EDAE88E3A}"/>
              </a:ext>
            </a:extLst>
          </p:cNvPr>
          <p:cNvSpPr txBox="1"/>
          <p:nvPr/>
        </p:nvSpPr>
        <p:spPr>
          <a:xfrm>
            <a:off x="1636458" y="585251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823C-FC6B-BDE7-3AE9-B86D2C7AE3C7}"/>
              </a:ext>
            </a:extLst>
          </p:cNvPr>
          <p:cNvSpPr/>
          <p:nvPr/>
        </p:nvSpPr>
        <p:spPr>
          <a:xfrm>
            <a:off x="6897318" y="4741482"/>
            <a:ext cx="3786389" cy="1939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8DA81-003A-AB51-F643-717B5DCCA324}"/>
              </a:ext>
            </a:extLst>
          </p:cNvPr>
          <p:cNvSpPr/>
          <p:nvPr/>
        </p:nvSpPr>
        <p:spPr>
          <a:xfrm>
            <a:off x="9529975" y="4741481"/>
            <a:ext cx="1153731" cy="193936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2E65DBF5-D8D4-FF56-CA74-FA48694A1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7993" y="4951862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F3E0D6-F2A5-1A02-A134-AF6554D37401}"/>
              </a:ext>
            </a:extLst>
          </p:cNvPr>
          <p:cNvSpPr txBox="1"/>
          <p:nvPr/>
        </p:nvSpPr>
        <p:spPr>
          <a:xfrm>
            <a:off x="11481683" y="597251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hw3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E68B7-E4F9-66E0-0BA2-7D037D83D610}"/>
              </a:ext>
            </a:extLst>
          </p:cNvPr>
          <p:cNvCxnSpPr/>
          <p:nvPr/>
        </p:nvCxnSpPr>
        <p:spPr>
          <a:xfrm flipH="1">
            <a:off x="10431498" y="5353607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C565B8-229B-6283-61F4-2C5B6F3C91C8}"/>
              </a:ext>
            </a:extLst>
          </p:cNvPr>
          <p:cNvCxnSpPr/>
          <p:nvPr/>
        </p:nvCxnSpPr>
        <p:spPr>
          <a:xfrm flipH="1">
            <a:off x="8699288" y="5353607"/>
            <a:ext cx="959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Paper with solid fill">
            <a:extLst>
              <a:ext uri="{FF2B5EF4-FFF2-40B4-BE49-F238E27FC236}">
                <a16:creationId xmlns:a16="http://schemas.microsoft.com/office/drawing/2014/main" id="{58EDFE34-09D2-17B4-CA2F-44FA7A9F1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2274" y="4951862"/>
            <a:ext cx="914400" cy="914400"/>
          </a:xfrm>
          <a:prstGeom prst="rect">
            <a:avLst/>
          </a:prstGeom>
        </p:spPr>
      </p:pic>
      <p:pic>
        <p:nvPicPr>
          <p:cNvPr id="47" name="Graphic 46" descr="Paper with solid fill">
            <a:extLst>
              <a:ext uri="{FF2B5EF4-FFF2-40B4-BE49-F238E27FC236}">
                <a16:creationId xmlns:a16="http://schemas.microsoft.com/office/drawing/2014/main" id="{CB67A7AA-0C07-6D3F-5AD0-C314A5026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3032" y="4951862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D6E72F4-80D9-5A8F-963A-1BBE13B4C541}"/>
              </a:ext>
            </a:extLst>
          </p:cNvPr>
          <p:cNvSpPr txBox="1"/>
          <p:nvPr/>
        </p:nvSpPr>
        <p:spPr>
          <a:xfrm>
            <a:off x="10707533" y="498126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5D8ECF-9951-5F73-47EA-9CED2C5D56A9}"/>
              </a:ext>
            </a:extLst>
          </p:cNvPr>
          <p:cNvSpPr txBox="1"/>
          <p:nvPr/>
        </p:nvSpPr>
        <p:spPr>
          <a:xfrm>
            <a:off x="8711082" y="495854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C6F5D8-5C45-7F7C-B499-7B1B6492B286}"/>
              </a:ext>
            </a:extLst>
          </p:cNvPr>
          <p:cNvSpPr txBox="1"/>
          <p:nvPr/>
        </p:nvSpPr>
        <p:spPr>
          <a:xfrm>
            <a:off x="7039337" y="621280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Commit_3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41C859-6EBC-2360-304E-EE632F4550B3}"/>
              </a:ext>
            </a:extLst>
          </p:cNvPr>
          <p:cNvCxnSpPr/>
          <p:nvPr/>
        </p:nvCxnSpPr>
        <p:spPr>
          <a:xfrm>
            <a:off x="2769116" y="4200680"/>
            <a:ext cx="0" cy="74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456C7D-A6D0-9085-4E72-A6EFC3CF5116}"/>
              </a:ext>
            </a:extLst>
          </p:cNvPr>
          <p:cNvCxnSpPr>
            <a:cxnSpLocks/>
          </p:cNvCxnSpPr>
          <p:nvPr/>
        </p:nvCxnSpPr>
        <p:spPr>
          <a:xfrm>
            <a:off x="4920952" y="4210270"/>
            <a:ext cx="2097890" cy="73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Paper with solid fill">
            <a:extLst>
              <a:ext uri="{FF2B5EF4-FFF2-40B4-BE49-F238E27FC236}">
                <a16:creationId xmlns:a16="http://schemas.microsoft.com/office/drawing/2014/main" id="{46980C82-A921-BE12-D841-121237061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8761" y="4951863"/>
            <a:ext cx="914400" cy="9144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401B266-0B5B-6BBA-CB7B-3C6EBCE5E85E}"/>
              </a:ext>
            </a:extLst>
          </p:cNvPr>
          <p:cNvSpPr txBox="1"/>
          <p:nvPr/>
        </p:nvSpPr>
        <p:spPr>
          <a:xfrm>
            <a:off x="7145353" y="586210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E2FA8F-1A35-2C77-2780-840313F19CCD}"/>
              </a:ext>
            </a:extLst>
          </p:cNvPr>
          <p:cNvSpPr txBox="1"/>
          <p:nvPr/>
        </p:nvSpPr>
        <p:spPr>
          <a:xfrm>
            <a:off x="7893465" y="586210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C2146B5-E81A-C0B1-51E6-3C990CA47808}"/>
              </a:ext>
            </a:extLst>
          </p:cNvPr>
          <p:cNvSpPr txBox="1"/>
          <p:nvPr/>
        </p:nvSpPr>
        <p:spPr>
          <a:xfrm>
            <a:off x="1420408" y="1980994"/>
            <a:ext cx="2074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Main Branch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3D0258-CBF8-7E6D-6934-5CABC235E1A9}"/>
              </a:ext>
            </a:extLst>
          </p:cNvPr>
          <p:cNvSpPr txBox="1"/>
          <p:nvPr/>
        </p:nvSpPr>
        <p:spPr>
          <a:xfrm>
            <a:off x="7821208" y="1980994"/>
            <a:ext cx="2036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HW3 Branch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96A675-9A4D-D5A3-EC4D-19E93734DA17}"/>
              </a:ext>
            </a:extLst>
          </p:cNvPr>
          <p:cNvCxnSpPr/>
          <p:nvPr/>
        </p:nvCxnSpPr>
        <p:spPr>
          <a:xfrm>
            <a:off x="6095998" y="1763872"/>
            <a:ext cx="0" cy="4958367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6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B8035A1-07B4-C4F9-BF88-42FBE845FB9F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7E042-1DB7-A65E-CD05-5654CE63DA35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87E992-BEBB-38FB-6B0A-26B52D331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51203-C1EB-31F6-A142-C667C2A513D2}"/>
              </a:ext>
            </a:extLst>
          </p:cNvPr>
          <p:cNvSpPr txBox="1"/>
          <p:nvPr/>
        </p:nvSpPr>
        <p:spPr>
          <a:xfrm>
            <a:off x="1810553" y="343972"/>
            <a:ext cx="253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Poll Results: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0C9F01-E7E6-1084-11D5-8EB5195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2" y="2844727"/>
            <a:ext cx="517546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9BC1DE5-AA37-BEA5-7ABB-9C5C2E1BA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769" y="2844727"/>
            <a:ext cx="517546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4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3BF98-0C3C-74FD-8684-381EA91ED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AC3393-9326-9296-1975-F3871F4146C8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8E4F3-0F4E-5D41-AAE4-649D3F8D4FBB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666700-F8F1-80FF-A3CE-8928BE548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45EC8-F1AC-985F-0D5E-D2445B082363}"/>
              </a:ext>
            </a:extLst>
          </p:cNvPr>
          <p:cNvSpPr txBox="1"/>
          <p:nvPr/>
        </p:nvSpPr>
        <p:spPr>
          <a:xfrm>
            <a:off x="1810553" y="343972"/>
            <a:ext cx="253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Poll Results: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D68347-C70D-1E9D-97D1-FBB32CE9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1" y="2962138"/>
            <a:ext cx="517546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7BACA9-2390-8FA6-387B-B510B44E1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28" y="2962138"/>
            <a:ext cx="517546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7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07812-B57B-A59B-9466-23D7704C4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16DA421-7F72-D22A-C6B2-DDF1037FA8BE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CBB06-E3CC-D2ED-C243-1CA62076378C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E3900D-8EC9-80AB-3E89-70D32D2E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2A180-A37E-A555-F188-3570A2E3EA90}"/>
              </a:ext>
            </a:extLst>
          </p:cNvPr>
          <p:cNvSpPr txBox="1"/>
          <p:nvPr/>
        </p:nvSpPr>
        <p:spPr>
          <a:xfrm>
            <a:off x="1810553" y="343972"/>
            <a:ext cx="2536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Poll Results: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F7D712-AF78-F4BA-B81B-98DE3362A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67" y="2866587"/>
            <a:ext cx="517546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21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9E9A9-717A-5487-32C9-CFCEA64C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8918AF-3B71-977C-B492-04C071F26293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AA983-39FD-6DDB-9464-7DFD3D6ACBFF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C688BF1-FD84-5FEA-B1E9-6E9066676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0618FE-E59A-2CD1-8CB2-0A000E627C3E}"/>
              </a:ext>
            </a:extLst>
          </p:cNvPr>
          <p:cNvSpPr txBox="1"/>
          <p:nvPr/>
        </p:nvSpPr>
        <p:spPr>
          <a:xfrm>
            <a:off x="1810553" y="343972"/>
            <a:ext cx="362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Coffee Social Hour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56B65-0F2A-85FF-7A4B-42A7FD2D8AA2}"/>
              </a:ext>
            </a:extLst>
          </p:cNvPr>
          <p:cNvSpPr txBox="1"/>
          <p:nvPr/>
        </p:nvSpPr>
        <p:spPr>
          <a:xfrm>
            <a:off x="957863" y="2516260"/>
            <a:ext cx="388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 M36 Roasters (Central Campus)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19F5-10F5-09C8-0640-4FE85A9BECA4}"/>
              </a:ext>
            </a:extLst>
          </p:cNvPr>
          <p:cNvSpPr txBox="1"/>
          <p:nvPr/>
        </p:nvSpPr>
        <p:spPr>
          <a:xfrm>
            <a:off x="957863" y="3189805"/>
            <a:ext cx="26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When: Every Tue 10-11am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F3A78-0BB7-B6AD-EF7E-9C13A9945611}"/>
              </a:ext>
            </a:extLst>
          </p:cNvPr>
          <p:cNvSpPr txBox="1"/>
          <p:nvPr/>
        </p:nvSpPr>
        <p:spPr>
          <a:xfrm>
            <a:off x="1679080" y="2863472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1101 S. University Ave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D9815-CD58-98AA-58EF-21285CAB1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93" y="1880118"/>
            <a:ext cx="3486281" cy="46559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BF52E5-9707-9844-9038-833688734133}"/>
              </a:ext>
            </a:extLst>
          </p:cNvPr>
          <p:cNvSpPr txBox="1"/>
          <p:nvPr/>
        </p:nvSpPr>
        <p:spPr>
          <a:xfrm>
            <a:off x="982549" y="4210563"/>
            <a:ext cx="3166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buy you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Hang out or work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Ask questions about the club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DF55B-10F5-F231-B681-E1621144F31D}"/>
              </a:ext>
            </a:extLst>
          </p:cNvPr>
          <p:cNvSpPr txBox="1"/>
          <p:nvPr/>
        </p:nvSpPr>
        <p:spPr>
          <a:xfrm>
            <a:off x="957863" y="3817333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What: </a:t>
            </a:r>
          </a:p>
        </p:txBody>
      </p:sp>
    </p:spTree>
    <p:extLst>
      <p:ext uri="{BB962C8B-B14F-4D97-AF65-F5344CB8AC3E}">
        <p14:creationId xmlns:p14="http://schemas.microsoft.com/office/powerpoint/2010/main" val="301578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946B6-2EEF-563F-C7FC-E8122B65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BF340FB-2979-DB7D-2B05-8C2D663EDCF3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096F5-64F0-CABD-B5F4-8418F908F322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934085D-62A2-5483-D298-E7B149D09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14BB8-42FF-D73E-422D-7C7A37F387A3}"/>
              </a:ext>
            </a:extLst>
          </p:cNvPr>
          <p:cNvSpPr txBox="1"/>
          <p:nvPr/>
        </p:nvSpPr>
        <p:spPr>
          <a:xfrm>
            <a:off x="1810553" y="343972"/>
            <a:ext cx="458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Document </a:t>
            </a:r>
            <a:r>
              <a:rPr lang="en-US" sz="3600" dirty="0" err="1">
                <a:solidFill>
                  <a:schemeClr val="bg1"/>
                </a:solidFill>
              </a:rPr>
              <a:t>Github</a:t>
            </a:r>
            <a:r>
              <a:rPr lang="en-US" sz="3600" dirty="0">
                <a:solidFill>
                  <a:schemeClr val="bg1"/>
                </a:solidFill>
              </a:rPr>
              <a:t> Repo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3CF2F-5FB1-A9E9-2FF8-FF7541640BB5}"/>
              </a:ext>
            </a:extLst>
          </p:cNvPr>
          <p:cNvSpPr txBox="1"/>
          <p:nvPr/>
        </p:nvSpPr>
        <p:spPr>
          <a:xfrm>
            <a:off x="291275" y="2392919"/>
            <a:ext cx="424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https://github.com/sc2umich/documents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F9C105-EFF6-454A-1758-14DF5BE6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706" y="2356833"/>
            <a:ext cx="5693728" cy="39618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3CE4A-0F28-C953-5AC9-F90C3621CB66}"/>
              </a:ext>
            </a:extLst>
          </p:cNvPr>
          <p:cNvSpPr txBox="1"/>
          <p:nvPr/>
        </p:nvSpPr>
        <p:spPr>
          <a:xfrm>
            <a:off x="291275" y="2860920"/>
            <a:ext cx="424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https://sc2umich.github.io/documents/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9FF4E-2467-01A0-0F82-0AA78113A09D}"/>
              </a:ext>
            </a:extLst>
          </p:cNvPr>
          <p:cNvSpPr txBox="1"/>
          <p:nvPr/>
        </p:nvSpPr>
        <p:spPr>
          <a:xfrm>
            <a:off x="291275" y="3627749"/>
            <a:ext cx="4242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Meeting agendas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81764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9539C-0176-3A65-38A6-AF28F220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87F929-3D90-15D2-0E52-96327D1E3297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AD581-D7B0-8193-C1C0-C46C188F7FC6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998E73-0B34-72A9-3597-D8D055DF0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9CA5FF-9AE8-476C-159C-2D51C1E52199}"/>
              </a:ext>
            </a:extLst>
          </p:cNvPr>
          <p:cNvSpPr txBox="1"/>
          <p:nvPr/>
        </p:nvSpPr>
        <p:spPr>
          <a:xfrm>
            <a:off x="1810553" y="343972"/>
            <a:ext cx="538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Official SSO and COE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0F094-51E8-0B81-06FC-788CC84B8A4A}"/>
              </a:ext>
            </a:extLst>
          </p:cNvPr>
          <p:cNvSpPr txBox="1"/>
          <p:nvPr/>
        </p:nvSpPr>
        <p:spPr>
          <a:xfrm>
            <a:off x="598868" y="2395471"/>
            <a:ext cx="20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official now!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1FC18-EB9E-5F0D-CBF8-30821E7F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734" y="2128350"/>
            <a:ext cx="8386293" cy="4125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7E72B-EA45-F5DB-368D-4C21696B7DE9}"/>
              </a:ext>
            </a:extLst>
          </p:cNvPr>
          <p:cNvSpPr txBox="1"/>
          <p:nvPr/>
        </p:nvSpPr>
        <p:spPr>
          <a:xfrm>
            <a:off x="598869" y="3059668"/>
            <a:ext cx="257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to officially register on maize pages</a:t>
            </a:r>
          </a:p>
        </p:txBody>
      </p:sp>
    </p:spTree>
    <p:extLst>
      <p:ext uri="{BB962C8B-B14F-4D97-AF65-F5344CB8AC3E}">
        <p14:creationId xmlns:p14="http://schemas.microsoft.com/office/powerpoint/2010/main" val="394711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53FD-58E5-E377-EFF0-A24148C2E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575B5-1281-3D0B-913A-0BB422A0B6D9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3A542-AAC8-408E-3158-64535A25C54B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5316A1-864B-F769-FC02-4795A24F9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43B4B7-31FC-9430-4E9C-7D07B5EF0293}"/>
              </a:ext>
            </a:extLst>
          </p:cNvPr>
          <p:cNvSpPr txBox="1"/>
          <p:nvPr/>
        </p:nvSpPr>
        <p:spPr>
          <a:xfrm>
            <a:off x="1810553" y="343972"/>
            <a:ext cx="1181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Trivia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66320-2C93-5A27-7A9E-15AFE6589C8B}"/>
              </a:ext>
            </a:extLst>
          </p:cNvPr>
          <p:cNvSpPr txBox="1"/>
          <p:nvPr/>
        </p:nvSpPr>
        <p:spPr>
          <a:xfrm>
            <a:off x="502276" y="2575774"/>
            <a:ext cx="5456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up and pick a team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Grab supplies (answer cards, team sheet, pen/pencil)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in a card for every answer with team name on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B366D-7319-C62D-1A46-5AC583D27165}"/>
              </a:ext>
            </a:extLst>
          </p:cNvPr>
          <p:cNvSpPr txBox="1"/>
          <p:nvPr/>
        </p:nvSpPr>
        <p:spPr>
          <a:xfrm>
            <a:off x="502276" y="4313948"/>
            <a:ext cx="4018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questions worth 2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bonus question based on wager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will tell you bonus question category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A31AA-C80A-0B0A-38BE-9D2B3ED6029E}"/>
              </a:ext>
            </a:extLst>
          </p:cNvPr>
          <p:cNvSpPr txBox="1"/>
          <p:nvPr/>
        </p:nvSpPr>
        <p:spPr>
          <a:xfrm>
            <a:off x="553791" y="4054562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5C965-2224-4CF5-FC7E-099F4C0C73FA}"/>
              </a:ext>
            </a:extLst>
          </p:cNvPr>
          <p:cNvSpPr txBox="1"/>
          <p:nvPr/>
        </p:nvSpPr>
        <p:spPr>
          <a:xfrm>
            <a:off x="553791" y="2272337"/>
            <a:ext cx="13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B336F-3DA3-4D74-8CBB-AFB4CC2022FA}"/>
              </a:ext>
            </a:extLst>
          </p:cNvPr>
          <p:cNvSpPr txBox="1"/>
          <p:nvPr/>
        </p:nvSpPr>
        <p:spPr>
          <a:xfrm>
            <a:off x="8667482" y="2807594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Names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E00692-6254-8A62-BDF3-5351337B92AB}"/>
              </a:ext>
            </a:extLst>
          </p:cNvPr>
          <p:cNvCxnSpPr/>
          <p:nvPr/>
        </p:nvCxnSpPr>
        <p:spPr>
          <a:xfrm>
            <a:off x="8435662" y="3200400"/>
            <a:ext cx="25435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A16232-ECF0-7850-D7D9-D1DEA084CDC4}"/>
              </a:ext>
            </a:extLst>
          </p:cNvPr>
          <p:cNvSpPr txBox="1"/>
          <p:nvPr/>
        </p:nvSpPr>
        <p:spPr>
          <a:xfrm>
            <a:off x="8422786" y="3361385"/>
            <a:ext cx="1208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Alpha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2466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BCED1-AF29-4EDB-55EA-761395B5BFDC}"/>
              </a:ext>
            </a:extLst>
          </p:cNvPr>
          <p:cNvSpPr txBox="1"/>
          <p:nvPr/>
        </p:nvSpPr>
        <p:spPr>
          <a:xfrm>
            <a:off x="2517599" y="699882"/>
            <a:ext cx="150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 the Club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CAC6B-703A-3B7A-EA9D-D197597A7DB5}"/>
              </a:ext>
            </a:extLst>
          </p:cNvPr>
          <p:cNvSpPr txBox="1"/>
          <p:nvPr/>
        </p:nvSpPr>
        <p:spPr>
          <a:xfrm>
            <a:off x="2552144" y="3364479"/>
            <a:ext cx="135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70124-FB1F-C084-E5D4-FBAC3EF66B92}"/>
              </a:ext>
            </a:extLst>
          </p:cNvPr>
          <p:cNvSpPr txBox="1"/>
          <p:nvPr/>
        </p:nvSpPr>
        <p:spPr>
          <a:xfrm>
            <a:off x="7735841" y="564786"/>
            <a:ext cx="220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Proposal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C81EF-20EE-F633-52BC-9E2A8392D0F2}"/>
              </a:ext>
            </a:extLst>
          </p:cNvPr>
          <p:cNvSpPr txBox="1"/>
          <p:nvPr/>
        </p:nvSpPr>
        <p:spPr>
          <a:xfrm>
            <a:off x="7842330" y="3136463"/>
            <a:ext cx="192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 Workshop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2B559-0FEF-F865-EA9A-7C9226D5A541}"/>
              </a:ext>
            </a:extLst>
          </p:cNvPr>
          <p:cNvSpPr txBox="1"/>
          <p:nvPr/>
        </p:nvSpPr>
        <p:spPr>
          <a:xfrm>
            <a:off x="3048000" y="5798548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sc2-officers@umich.edu if you want to submit a project proposal, want to form a competition team, or if you have any questions!</a:t>
            </a:r>
          </a:p>
        </p:txBody>
      </p:sp>
      <p:pic>
        <p:nvPicPr>
          <p:cNvPr id="10" name="Picture 9" descr="A qr code with red squares&#10;&#10;Description automatically generated">
            <a:extLst>
              <a:ext uri="{FF2B5EF4-FFF2-40B4-BE49-F238E27FC236}">
                <a16:creationId xmlns:a16="http://schemas.microsoft.com/office/drawing/2014/main" id="{E0B0706E-0187-720F-0EB0-CB3B7825B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79" y="3733811"/>
            <a:ext cx="2064737" cy="2064737"/>
          </a:xfrm>
          <a:prstGeom prst="rect">
            <a:avLst/>
          </a:prstGeom>
        </p:spPr>
      </p:pic>
      <p:pic>
        <p:nvPicPr>
          <p:cNvPr id="12" name="Picture 11" descr="A qr code with red squares&#10;&#10;Description automatically generated">
            <a:extLst>
              <a:ext uri="{FF2B5EF4-FFF2-40B4-BE49-F238E27FC236}">
                <a16:creationId xmlns:a16="http://schemas.microsoft.com/office/drawing/2014/main" id="{BB28078F-86CA-4F36-8F0F-F45CE0F10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79" y="1069214"/>
            <a:ext cx="2066544" cy="2066544"/>
          </a:xfrm>
          <a:prstGeom prst="rect">
            <a:avLst/>
          </a:prstGeom>
        </p:spPr>
      </p:pic>
      <p:pic>
        <p:nvPicPr>
          <p:cNvPr id="14" name="Picture 13" descr="A qr code with red squares&#10;&#10;Description automatically generated">
            <a:extLst>
              <a:ext uri="{FF2B5EF4-FFF2-40B4-BE49-F238E27FC236}">
                <a16:creationId xmlns:a16="http://schemas.microsoft.com/office/drawing/2014/main" id="{B75A248F-8DC1-8BDF-353D-F62F7595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782794"/>
            <a:ext cx="1828800" cy="1828800"/>
          </a:xfrm>
          <a:prstGeom prst="rect">
            <a:avLst/>
          </a:prstGeom>
        </p:spPr>
      </p:pic>
      <p:pic>
        <p:nvPicPr>
          <p:cNvPr id="16" name="Picture 15" descr="A qr code with red squares&#10;&#10;Description automatically generated">
            <a:extLst>
              <a:ext uri="{FF2B5EF4-FFF2-40B4-BE49-F238E27FC236}">
                <a16:creationId xmlns:a16="http://schemas.microsoft.com/office/drawing/2014/main" id="{39F7D0AB-B4DF-50B0-45BD-DAB523194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211117"/>
            <a:ext cx="18288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F8B485-EB87-D7E7-5BCD-AB9FD7C7DCD9}"/>
              </a:ext>
            </a:extLst>
          </p:cNvPr>
          <p:cNvSpPr txBox="1"/>
          <p:nvPr/>
        </p:nvSpPr>
        <p:spPr>
          <a:xfrm>
            <a:off x="4977946" y="136122"/>
            <a:ext cx="2082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9091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C1EB7-9F3F-62FE-157A-8C78BB29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FF74C2-8892-67D2-D260-ABD4C622A322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9762E-16DD-6511-4FFF-A38E4A2F2525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540698-87D8-CC4F-3EBE-0E31B7529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BC79F0-4F03-BFEE-BECF-3F9C49865CD0}"/>
              </a:ext>
            </a:extLst>
          </p:cNvPr>
          <p:cNvSpPr txBox="1"/>
          <p:nvPr/>
        </p:nvSpPr>
        <p:spPr>
          <a:xfrm>
            <a:off x="1810553" y="343972"/>
            <a:ext cx="332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Trivia Question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6A6BB-4DA5-935D-C6B9-BE2600EB68B2}"/>
              </a:ext>
            </a:extLst>
          </p:cNvPr>
          <p:cNvSpPr txBox="1"/>
          <p:nvPr/>
        </p:nvSpPr>
        <p:spPr>
          <a:xfrm>
            <a:off x="1475715" y="3567065"/>
            <a:ext cx="9441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Who invented MATLAB based on their PhD thesis in the 1960’s?</a:t>
            </a:r>
          </a:p>
        </p:txBody>
      </p:sp>
    </p:spTree>
    <p:extLst>
      <p:ext uri="{BB962C8B-B14F-4D97-AF65-F5344CB8AC3E}">
        <p14:creationId xmlns:p14="http://schemas.microsoft.com/office/powerpoint/2010/main" val="152953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00F18-E6BE-7864-F96B-AA33DF1DC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EE99C8F-24DE-8AC2-7996-5F9958B2DAAD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8C7B9-AB86-F95C-F9F7-8DC312B5D939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DE3AE2-9BE1-33BC-7266-076BAB27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F4A9F5-1BD5-5E66-EA4C-921B7BAEBA9F}"/>
              </a:ext>
            </a:extLst>
          </p:cNvPr>
          <p:cNvSpPr txBox="1"/>
          <p:nvPr/>
        </p:nvSpPr>
        <p:spPr>
          <a:xfrm>
            <a:off x="1810553" y="343972"/>
            <a:ext cx="332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Trivia Question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9F2BB-01ED-C8DA-485A-F92D27EB31A0}"/>
              </a:ext>
            </a:extLst>
          </p:cNvPr>
          <p:cNvSpPr txBox="1"/>
          <p:nvPr/>
        </p:nvSpPr>
        <p:spPr>
          <a:xfrm>
            <a:off x="1323122" y="2860895"/>
            <a:ext cx="9545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Library “Basic Linear Algebra Subroutines” is written in what language?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297CE-EFDF-EF53-21F0-A4E249CEF44B}"/>
              </a:ext>
            </a:extLst>
          </p:cNvPr>
          <p:cNvSpPr txBox="1"/>
          <p:nvPr/>
        </p:nvSpPr>
        <p:spPr>
          <a:xfrm>
            <a:off x="1323122" y="4365434"/>
            <a:ext cx="9545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UcParenR"/>
            </a:pPr>
            <a:r>
              <a:rPr lang="en-US" sz="2800" dirty="0" err="1"/>
              <a:t>Javascript</a:t>
            </a:r>
            <a:endParaRPr lang="en-US" sz="2800" dirty="0"/>
          </a:p>
          <a:p>
            <a:pPr marL="514350" indent="-514350">
              <a:buAutoNum type="alphaUcParenR"/>
            </a:pPr>
            <a:r>
              <a:rPr lang="en-US" sz="2800" dirty="0"/>
              <a:t>Rust</a:t>
            </a:r>
          </a:p>
          <a:p>
            <a:pPr marL="514350" indent="-514350">
              <a:buAutoNum type="alphaUcParenR"/>
            </a:pPr>
            <a:r>
              <a:rPr lang="en-US" sz="2800" dirty="0"/>
              <a:t>Fortran</a:t>
            </a:r>
          </a:p>
        </p:txBody>
      </p:sp>
    </p:spTree>
    <p:extLst>
      <p:ext uri="{BB962C8B-B14F-4D97-AF65-F5344CB8AC3E}">
        <p14:creationId xmlns:p14="http://schemas.microsoft.com/office/powerpoint/2010/main" val="28294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1BFAD-F235-5227-2EE7-C66C2228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8AB441-7E10-D9B9-464B-2BF4740A4174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6B5D6-23E5-4928-E81B-F78C27D7190F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1017A3-B599-F052-4E3D-C8B58EBC8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8648F3-6B23-F29D-09FA-5DE520067644}"/>
              </a:ext>
            </a:extLst>
          </p:cNvPr>
          <p:cNvSpPr txBox="1"/>
          <p:nvPr/>
        </p:nvSpPr>
        <p:spPr>
          <a:xfrm>
            <a:off x="1810553" y="343972"/>
            <a:ext cx="332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Trivia Question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1C571-ED31-71FE-E5B6-EF71F70CFA65}"/>
              </a:ext>
            </a:extLst>
          </p:cNvPr>
          <p:cNvSpPr txBox="1"/>
          <p:nvPr/>
        </p:nvSpPr>
        <p:spPr>
          <a:xfrm>
            <a:off x="2033893" y="3567065"/>
            <a:ext cx="835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What is the name of the most powerful supercomputer according to the High-performance LINPACK benchmark?</a:t>
            </a:r>
          </a:p>
        </p:txBody>
      </p:sp>
    </p:spTree>
    <p:extLst>
      <p:ext uri="{BB962C8B-B14F-4D97-AF65-F5344CB8AC3E}">
        <p14:creationId xmlns:p14="http://schemas.microsoft.com/office/powerpoint/2010/main" val="418059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E8A7-C06C-C3FF-0D72-03E13319E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D1C827-D8AC-E123-A1A0-3281FB4D7324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F9698-6B13-325C-A5C3-2CEA526558AC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DAC405A-E3EC-FD00-D000-305ACFE1A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801B9-52A5-B0E9-C080-31E777707F65}"/>
              </a:ext>
            </a:extLst>
          </p:cNvPr>
          <p:cNvSpPr txBox="1"/>
          <p:nvPr/>
        </p:nvSpPr>
        <p:spPr>
          <a:xfrm>
            <a:off x="1810553" y="343972"/>
            <a:ext cx="332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Trivia Question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5B6E6-4F3C-CED4-2670-F07E761EE763}"/>
              </a:ext>
            </a:extLst>
          </p:cNvPr>
          <p:cNvSpPr txBox="1"/>
          <p:nvPr/>
        </p:nvSpPr>
        <p:spPr>
          <a:xfrm>
            <a:off x="708530" y="3567065"/>
            <a:ext cx="10975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Originally developed to analyze nuclear fuel rod assemblies and distributed using the CDC’s Cybernet service, Abaqus is a simulation tool for which analysis methods?</a:t>
            </a:r>
          </a:p>
        </p:txBody>
      </p:sp>
    </p:spTree>
    <p:extLst>
      <p:ext uri="{BB962C8B-B14F-4D97-AF65-F5344CB8AC3E}">
        <p14:creationId xmlns:p14="http://schemas.microsoft.com/office/powerpoint/2010/main" val="306467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9F29F-E59F-45AA-37F9-7169BDC6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8EF3C5-8B98-DD1B-A704-405931343F39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FA52F-F0BD-9A75-F31A-20F47DCEA1BD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ED8174-F429-89C7-F040-D038009A4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8E975-F560-093A-428D-47E22419274F}"/>
              </a:ext>
            </a:extLst>
          </p:cNvPr>
          <p:cNvSpPr txBox="1"/>
          <p:nvPr/>
        </p:nvSpPr>
        <p:spPr>
          <a:xfrm>
            <a:off x="1810553" y="343972"/>
            <a:ext cx="3328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Trivia 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D0DF4B-B2BE-E4ED-4AD4-8066A4D1CCAC}"/>
                  </a:ext>
                </a:extLst>
              </p:cNvPr>
              <p:cNvSpPr txBox="1"/>
              <p:nvPr/>
            </p:nvSpPr>
            <p:spPr>
              <a:xfrm>
                <a:off x="914226" y="3567065"/>
                <a:ext cx="10564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 a QR decomposition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2800" dirty="0"/>
                  <a:t>, which matrix has orthogonal columns?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D0DF4B-B2BE-E4ED-4AD4-8066A4D1C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26" y="3567065"/>
                <a:ext cx="10564046" cy="523220"/>
              </a:xfrm>
              <a:prstGeom prst="rect">
                <a:avLst/>
              </a:prstGeom>
              <a:blipFill>
                <a:blip r:embed="rId4"/>
                <a:stretch>
                  <a:fillRect l="-635" t="-10465" r="-69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50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274C5-03B8-95A0-F2AD-BDB8DE8CE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EB1A4FB-8815-B9E3-44C3-DF5BB78D5536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219FC-E6C7-CD4F-674E-3DBA6119289C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BD2BDD-E99F-9F2B-03D0-D7D223AF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28198-9DAC-DFB0-452D-3E7C97911399}"/>
              </a:ext>
            </a:extLst>
          </p:cNvPr>
          <p:cNvSpPr txBox="1"/>
          <p:nvPr/>
        </p:nvSpPr>
        <p:spPr>
          <a:xfrm>
            <a:off x="1810553" y="343972"/>
            <a:ext cx="315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Bonus 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DAE82E-C923-71C1-B9C0-BD21112F5AF5}"/>
              </a:ext>
            </a:extLst>
          </p:cNvPr>
          <p:cNvSpPr txBox="1"/>
          <p:nvPr/>
        </p:nvSpPr>
        <p:spPr>
          <a:xfrm>
            <a:off x="2813948" y="5078991"/>
            <a:ext cx="6764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Rank these numerical methods for solving differential equations by their global accuracy (most to least accurate)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748E2-655A-FA2C-D8A2-0DD26EB4786E}"/>
              </a:ext>
            </a:extLst>
          </p:cNvPr>
          <p:cNvSpPr txBox="1"/>
          <p:nvPr/>
        </p:nvSpPr>
        <p:spPr>
          <a:xfrm>
            <a:off x="3107635" y="2637879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Forward Euler: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4394A-62F0-D1C0-7997-609AAC04B6E1}"/>
              </a:ext>
            </a:extLst>
          </p:cNvPr>
          <p:cNvSpPr txBox="1"/>
          <p:nvPr/>
        </p:nvSpPr>
        <p:spPr>
          <a:xfrm>
            <a:off x="2749075" y="3906248"/>
            <a:ext cx="19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Midpoint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786B0-DE0E-EED7-E63E-2F161EEB22BC}"/>
              </a:ext>
            </a:extLst>
          </p:cNvPr>
          <p:cNvSpPr txBox="1"/>
          <p:nvPr/>
        </p:nvSpPr>
        <p:spPr>
          <a:xfrm>
            <a:off x="2176738" y="3272063"/>
            <a:ext cx="24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3 step Adams-</a:t>
            </a:r>
            <a:r>
              <a:rPr lang="en-US" dirty="0" err="1"/>
              <a:t>Bashforth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A8E69-1B92-4ED4-44A4-C19B9737FE40}"/>
              </a:ext>
            </a:extLst>
          </p:cNvPr>
          <p:cNvSpPr txBox="1"/>
          <p:nvPr/>
        </p:nvSpPr>
        <p:spPr>
          <a:xfrm>
            <a:off x="1984570" y="2003695"/>
            <a:ext cx="26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Fourth Order Runge-</a:t>
            </a:r>
            <a:r>
              <a:rPr lang="en-US" dirty="0" err="1"/>
              <a:t>Kutta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8CA585-05C3-6482-DDB8-26D37DF5CA1A}"/>
                  </a:ext>
                </a:extLst>
              </p:cNvPr>
              <p:cNvSpPr txBox="1"/>
              <p:nvPr/>
            </p:nvSpPr>
            <p:spPr>
              <a:xfrm>
                <a:off x="5080335" y="2637879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8CA585-05C3-6482-DDB8-26D37DF5C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35" y="2637879"/>
                <a:ext cx="203132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5A4327-FBEC-9EA1-D103-D645C88FAD9D}"/>
                  </a:ext>
                </a:extLst>
              </p:cNvPr>
              <p:cNvSpPr txBox="1"/>
              <p:nvPr/>
            </p:nvSpPr>
            <p:spPr>
              <a:xfrm>
                <a:off x="5080335" y="3686796"/>
                <a:ext cx="3185424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5A4327-FBEC-9EA1-D103-D645C88FA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35" y="3686796"/>
                <a:ext cx="3185424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37AE3-5212-AAF0-1F1E-8522898BAFF2}"/>
                  </a:ext>
                </a:extLst>
              </p:cNvPr>
              <p:cNvSpPr txBox="1"/>
              <p:nvPr/>
            </p:nvSpPr>
            <p:spPr>
              <a:xfrm>
                <a:off x="5080335" y="3254237"/>
                <a:ext cx="508325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537AE3-5212-AAF0-1F1E-8522898B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35" y="3254237"/>
                <a:ext cx="5083251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080F3D-CA90-F77F-2583-033A6696060C}"/>
                  </a:ext>
                </a:extLst>
              </p:cNvPr>
              <p:cNvSpPr txBox="1"/>
              <p:nvPr/>
            </p:nvSpPr>
            <p:spPr>
              <a:xfrm>
                <a:off x="5080335" y="1968044"/>
                <a:ext cx="3774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080F3D-CA90-F77F-2583-033A6696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35" y="1968044"/>
                <a:ext cx="37742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3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411B-AA24-E31E-A0E7-F474AE56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847D6F-9F0B-8DE4-A5CD-8F228EE3A129}"/>
              </a:ext>
            </a:extLst>
          </p:cNvPr>
          <p:cNvSpPr/>
          <p:nvPr/>
        </p:nvSpPr>
        <p:spPr>
          <a:xfrm>
            <a:off x="-4" y="1"/>
            <a:ext cx="12192004" cy="1200283"/>
          </a:xfrm>
          <a:custGeom>
            <a:avLst/>
            <a:gdLst>
              <a:gd name="connsiteX0" fmla="*/ 0 w 12192004"/>
              <a:gd name="connsiteY0" fmla="*/ 0 h 1200283"/>
              <a:gd name="connsiteX1" fmla="*/ 12192004 w 12192004"/>
              <a:gd name="connsiteY1" fmla="*/ 0 h 1200283"/>
              <a:gd name="connsiteX2" fmla="*/ 12192004 w 12192004"/>
              <a:gd name="connsiteY2" fmla="*/ 692871 h 1200283"/>
              <a:gd name="connsiteX3" fmla="*/ 10784688 w 12192004"/>
              <a:gd name="connsiteY3" fmla="*/ 692871 h 1200283"/>
              <a:gd name="connsiteX4" fmla="*/ 10784688 w 12192004"/>
              <a:gd name="connsiteY4" fmla="*/ 717209 h 1200283"/>
              <a:gd name="connsiteX5" fmla="*/ 10612363 w 12192004"/>
              <a:gd name="connsiteY5" fmla="*/ 889534 h 1200283"/>
              <a:gd name="connsiteX6" fmla="*/ 9440234 w 12192004"/>
              <a:gd name="connsiteY6" fmla="*/ 889534 h 1200283"/>
              <a:gd name="connsiteX7" fmla="*/ 9432331 w 12192004"/>
              <a:gd name="connsiteY7" fmla="*/ 928681 h 1200283"/>
              <a:gd name="connsiteX8" fmla="*/ 9273548 w 12192004"/>
              <a:gd name="connsiteY8" fmla="*/ 1033930 h 1200283"/>
              <a:gd name="connsiteX9" fmla="*/ 8277279 w 12192004"/>
              <a:gd name="connsiteY9" fmla="*/ 1033930 h 1200283"/>
              <a:gd name="connsiteX10" fmla="*/ 8264943 w 12192004"/>
              <a:gd name="connsiteY10" fmla="*/ 1095035 h 1200283"/>
              <a:gd name="connsiteX11" fmla="*/ 8106160 w 12192004"/>
              <a:gd name="connsiteY11" fmla="*/ 1200283 h 1200283"/>
              <a:gd name="connsiteX12" fmla="*/ 172326 w 12192004"/>
              <a:gd name="connsiteY12" fmla="*/ 1200283 h 1200283"/>
              <a:gd name="connsiteX13" fmla="*/ 1 w 12192004"/>
              <a:gd name="connsiteY13" fmla="*/ 1027958 h 1200283"/>
              <a:gd name="connsiteX14" fmla="*/ 1 w 12192004"/>
              <a:gd name="connsiteY14" fmla="*/ 520550 h 1200283"/>
              <a:gd name="connsiteX15" fmla="*/ 0 w 12192004"/>
              <a:gd name="connsiteY15" fmla="*/ 520546 h 120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4" h="1200283">
                <a:moveTo>
                  <a:pt x="0" y="0"/>
                </a:moveTo>
                <a:lnTo>
                  <a:pt x="12192004" y="0"/>
                </a:lnTo>
                <a:lnTo>
                  <a:pt x="12192004" y="692871"/>
                </a:lnTo>
                <a:lnTo>
                  <a:pt x="10784688" y="692871"/>
                </a:lnTo>
                <a:lnTo>
                  <a:pt x="10784688" y="717209"/>
                </a:lnTo>
                <a:cubicBezTo>
                  <a:pt x="10784688" y="812381"/>
                  <a:pt x="10707535" y="889534"/>
                  <a:pt x="10612363" y="889534"/>
                </a:cubicBezTo>
                <a:lnTo>
                  <a:pt x="9440234" y="889534"/>
                </a:lnTo>
                <a:lnTo>
                  <a:pt x="9432331" y="928681"/>
                </a:lnTo>
                <a:cubicBezTo>
                  <a:pt x="9406170" y="990531"/>
                  <a:pt x="9344927" y="1033930"/>
                  <a:pt x="9273548" y="1033930"/>
                </a:cubicBezTo>
                <a:lnTo>
                  <a:pt x="8277279" y="1033930"/>
                </a:lnTo>
                <a:lnTo>
                  <a:pt x="8264943" y="1095035"/>
                </a:lnTo>
                <a:cubicBezTo>
                  <a:pt x="8238783" y="1156884"/>
                  <a:pt x="8177539" y="1200283"/>
                  <a:pt x="8106160" y="1200283"/>
                </a:cubicBezTo>
                <a:lnTo>
                  <a:pt x="172326" y="1200283"/>
                </a:lnTo>
                <a:cubicBezTo>
                  <a:pt x="77154" y="1200283"/>
                  <a:pt x="1" y="1123130"/>
                  <a:pt x="1" y="1027958"/>
                </a:cubicBezTo>
                <a:lnTo>
                  <a:pt x="1" y="520550"/>
                </a:lnTo>
                <a:lnTo>
                  <a:pt x="0" y="52054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5D7C95-E7B5-2F25-BE51-E774074625A2}"/>
              </a:ext>
            </a:extLst>
          </p:cNvPr>
          <p:cNvSpPr/>
          <p:nvPr/>
        </p:nvSpPr>
        <p:spPr>
          <a:xfrm>
            <a:off x="1810553" y="347729"/>
            <a:ext cx="5376930" cy="12702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D03C2BF-21BD-0260-8242-63AA6E86F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46" y="166353"/>
            <a:ext cx="1656007" cy="1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B71D0B-1980-3500-768F-083B952EA0E7}"/>
              </a:ext>
            </a:extLst>
          </p:cNvPr>
          <p:cNvSpPr txBox="1"/>
          <p:nvPr/>
        </p:nvSpPr>
        <p:spPr>
          <a:xfrm>
            <a:off x="1810553" y="343972"/>
            <a:ext cx="2094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DC44B-8198-3DA3-1F3E-30A37BBF32CA}"/>
              </a:ext>
            </a:extLst>
          </p:cNvPr>
          <p:cNvSpPr txBox="1"/>
          <p:nvPr/>
        </p:nvSpPr>
        <p:spPr>
          <a:xfrm>
            <a:off x="3435859" y="3206839"/>
            <a:ext cx="5027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SSH and 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907E2-D118-54B2-1354-10CE2B89E03E}"/>
              </a:ext>
            </a:extLst>
          </p:cNvPr>
          <p:cNvSpPr txBox="1"/>
          <p:nvPr/>
        </p:nvSpPr>
        <p:spPr>
          <a:xfrm>
            <a:off x="6612085" y="4739424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basics</a:t>
            </a:r>
          </a:p>
        </p:txBody>
      </p:sp>
    </p:spTree>
    <p:extLst>
      <p:ext uri="{BB962C8B-B14F-4D97-AF65-F5344CB8AC3E}">
        <p14:creationId xmlns:p14="http://schemas.microsoft.com/office/powerpoint/2010/main" val="92271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74C"/>
      </a:accent1>
      <a:accent2>
        <a:srgbClr val="CF352E"/>
      </a:accent2>
      <a:accent3>
        <a:srgbClr val="FFCB05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466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Pavelka</dc:creator>
  <cp:lastModifiedBy>Jacob Pavelka</cp:lastModifiedBy>
  <cp:revision>18</cp:revision>
  <dcterms:created xsi:type="dcterms:W3CDTF">2024-01-12T20:02:47Z</dcterms:created>
  <dcterms:modified xsi:type="dcterms:W3CDTF">2024-02-13T21:39:04Z</dcterms:modified>
</cp:coreProperties>
</file>