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Mo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c93052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c93052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c93052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c93052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c93052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c93052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c93052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c93052e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ca6dee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ca6dee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ca6deec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ca6deec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1675" y="512700"/>
            <a:ext cx="85206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4C9DD6"/>
                </a:solidFill>
              </a:rPr>
              <a:t>מבוא למדעי הנתונים בפייתון</a:t>
            </a:r>
            <a:endParaRPr>
              <a:solidFill>
                <a:srgbClr val="4C9DD6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-1800" t="20444" r="1800" b="11860"/>
          <a:stretch/>
        </p:blipFill>
        <p:spPr>
          <a:xfrm>
            <a:off x="977204" y="1575000"/>
            <a:ext cx="6521095" cy="3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66CCD4"/>
                </a:solidFill>
              </a:rPr>
              <a:t>מה זה מדעי הנתונים (Data Science) ולמה זה חשוב?</a:t>
            </a:r>
            <a:endParaRPr>
              <a:solidFill>
                <a:srgbClr val="66CCD4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638100" y="2536200"/>
            <a:ext cx="5194200" cy="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50" dirty="0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50" dirty="0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iw" sz="1550" dirty="0">
                <a:solidFill>
                  <a:schemeClr val="dk1"/>
                </a:solidFill>
              </a:rPr>
              <a:t>אבל הנתונים האלה לבד – בלי עיבוד וניתוח – הם רק </a:t>
            </a:r>
            <a:r>
              <a:rPr lang="iw" sz="1550" i="1" dirty="0">
                <a:solidFill>
                  <a:schemeClr val="dk1"/>
                </a:solidFill>
              </a:rPr>
              <a:t>רעש</a:t>
            </a:r>
            <a:r>
              <a:rPr lang="iw" sz="1550" dirty="0">
                <a:solidFill>
                  <a:schemeClr val="dk1"/>
                </a:solidFill>
              </a:rPr>
              <a:t>.</a:t>
            </a:r>
            <a:br>
              <a:rPr lang="iw" sz="1550" dirty="0">
                <a:solidFill>
                  <a:schemeClr val="dk1"/>
                </a:solidFill>
              </a:rPr>
            </a:br>
            <a:r>
              <a:rPr lang="iw" sz="1550" dirty="0">
                <a:solidFill>
                  <a:schemeClr val="dk1"/>
                </a:solidFill>
              </a:rPr>
              <a:t> כדי להפוך אותם לידע בעל ערך, צריך לדעת </a:t>
            </a:r>
            <a:r>
              <a:rPr lang="iw" sz="1550" b="1" dirty="0">
                <a:solidFill>
                  <a:schemeClr val="dk1"/>
                </a:solidFill>
              </a:rPr>
              <a:t>לארגן, להבין, ולנתח</a:t>
            </a:r>
            <a:r>
              <a:rPr lang="iw" sz="1550" dirty="0">
                <a:solidFill>
                  <a:schemeClr val="dk1"/>
                </a:solidFill>
              </a:rPr>
              <a:t> אותם – וזה בדיוק מה שעושה מדע הנתונים.</a:t>
            </a:r>
            <a:endParaRPr sz="1550" dirty="0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84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7735750" y="3453600"/>
            <a:ext cx="14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078750"/>
            <a:ext cx="87831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 dirty="0">
                <a:solidFill>
                  <a:schemeClr val="dk1"/>
                </a:solidFill>
              </a:rPr>
              <a:t>בעולם המודרני, הנתונים הם המשאב החדש – כמו שהנפט היה במאה ה-20, הנתונים הם מנוע ההחלטות של המאה ה-21.</a:t>
            </a:r>
            <a:br>
              <a:rPr lang="iw" sz="1500" dirty="0">
                <a:solidFill>
                  <a:schemeClr val="dk1"/>
                </a:solidFill>
              </a:rPr>
            </a:br>
            <a:r>
              <a:rPr lang="iw" sz="1500" dirty="0">
                <a:solidFill>
                  <a:schemeClr val="dk1"/>
                </a:solidFill>
              </a:rPr>
              <a:t> בכל יום נוצרים </a:t>
            </a:r>
            <a:r>
              <a:rPr lang="iw" sz="1500" i="1" dirty="0">
                <a:solidFill>
                  <a:schemeClr val="dk1"/>
                </a:solidFill>
              </a:rPr>
              <a:t>טריליוני</a:t>
            </a:r>
            <a:r>
              <a:rPr lang="iw" sz="1500" dirty="0">
                <a:solidFill>
                  <a:schemeClr val="dk1"/>
                </a:solidFill>
              </a:rPr>
              <a:t> יחידות של מידע ממקורות מגוונים: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טלפונים חכמים, רשתות חברתיות, מצלמות תנועה, חיישנים במפעלים, קופות רושמות, אפליקציות בריאות, ועוד.</a:t>
            </a:r>
            <a:br>
              <a:rPr lang="iw" sz="1500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0" y="3027679"/>
            <a:ext cx="2890333" cy="19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2620">
                <a:solidFill>
                  <a:srgbClr val="2C429B"/>
                </a:solidFill>
              </a:rPr>
              <a:t>למה כל כך חשוב לנתח נתונים?</a:t>
            </a:r>
            <a:endParaRPr sz="2620">
              <a:solidFill>
                <a:srgbClr val="2C429B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0750" y="1201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 b="1">
                <a:solidFill>
                  <a:srgbClr val="2C429B"/>
                </a:solidFill>
              </a:rPr>
              <a:t>✔ קבלת החלטות מבוססת דאטה</a:t>
            </a:r>
            <a:endParaRPr sz="1335" b="1">
              <a:solidFill>
                <a:srgbClr val="2C429B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>
                <a:solidFill>
                  <a:schemeClr val="dk1"/>
                </a:solidFill>
              </a:rPr>
              <a:t>במקום להסתמך על תחושת בטן או אינטואיציה – חברות וארגונים יכולים לבסס את ההחלטות שלהם על נתונים אמיתיים, מדויקים ועדכניים.</a:t>
            </a:r>
            <a:endParaRPr sz="133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 b="1">
                <a:solidFill>
                  <a:srgbClr val="2C429B"/>
                </a:solidFill>
                <a:highlight>
                  <a:schemeClr val="lt1"/>
                </a:highlight>
              </a:rPr>
              <a:t>✔ זיהוי תבניות, מגמות והזדמנויות</a:t>
            </a:r>
            <a:endParaRPr sz="1335" b="1">
              <a:solidFill>
                <a:srgbClr val="2C429B"/>
              </a:solidFill>
              <a:highlight>
                <a:schemeClr val="lt1"/>
              </a:highlight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>
                <a:solidFill>
                  <a:schemeClr val="dk1"/>
                </a:solidFill>
              </a:rPr>
              <a:t>נתונים יכולים לחשוף דברים שאי אפשר לראות בעין אנושית:</a:t>
            </a:r>
            <a:br>
              <a:rPr lang="iw" sz="1335">
                <a:solidFill>
                  <a:schemeClr val="dk1"/>
                </a:solidFill>
              </a:rPr>
            </a:br>
            <a:r>
              <a:rPr lang="iw" sz="1335">
                <a:solidFill>
                  <a:schemeClr val="dk1"/>
                </a:solidFill>
              </a:rPr>
              <a:t> מגמות צריכה, דפוסי שימוש, בעיות בתהליך, סיכונים פוטנציאליים, ועוד.</a:t>
            </a:r>
            <a:endParaRPr sz="133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 b="1">
                <a:solidFill>
                  <a:srgbClr val="2C429B"/>
                </a:solidFill>
              </a:rPr>
              <a:t>✔ אוטומציה וחיזוי</a:t>
            </a:r>
            <a:endParaRPr sz="1335" b="1">
              <a:solidFill>
                <a:srgbClr val="2C429B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w" sz="1335">
                <a:solidFill>
                  <a:schemeClr val="dk1"/>
                </a:solidFill>
              </a:rPr>
              <a:t>באמצעות למידת מכונה (Machine Learning), אפשר לפתח מודלים שחוזים תוצאות עתידיות או מקבלים החלטות אוטומטיות, כמו:</a:t>
            </a:r>
            <a:endParaRPr sz="1335">
              <a:solidFill>
                <a:schemeClr val="dk1"/>
              </a:solidFill>
            </a:endParaRPr>
          </a:p>
          <a:p>
            <a:pPr marL="457200" lvl="0" indent="-313372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lang="iw" sz="1335">
                <a:solidFill>
                  <a:schemeClr val="dk1"/>
                </a:solidFill>
              </a:rPr>
              <a:t>חיזוי תקלות במכונה לפני שהן קורות.</a:t>
            </a:r>
            <a:br>
              <a:rPr lang="iw" sz="1335">
                <a:solidFill>
                  <a:schemeClr val="dk1"/>
                </a:solidFill>
              </a:rPr>
            </a:br>
            <a:endParaRPr sz="1335">
              <a:solidFill>
                <a:schemeClr val="dk1"/>
              </a:solidFill>
            </a:endParaRPr>
          </a:p>
          <a:p>
            <a:pPr marL="457200" lvl="0" indent="-313372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lang="iw" sz="1335">
                <a:solidFill>
                  <a:schemeClr val="dk1"/>
                </a:solidFill>
              </a:rPr>
              <a:t>ניבוי נטישת לקוחות.</a:t>
            </a:r>
            <a:br>
              <a:rPr lang="iw" sz="1335">
                <a:solidFill>
                  <a:schemeClr val="dk1"/>
                </a:solidFill>
              </a:rPr>
            </a:br>
            <a:endParaRPr sz="1335">
              <a:solidFill>
                <a:schemeClr val="dk1"/>
              </a:solidFill>
            </a:endParaRPr>
          </a:p>
          <a:p>
            <a:pPr marL="457200" lvl="0" indent="-313372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lang="iw" sz="1335">
                <a:solidFill>
                  <a:schemeClr val="dk1"/>
                </a:solidFill>
              </a:rPr>
              <a:t>המלצה על מוצרים מותאמים אישית.</a:t>
            </a:r>
            <a:br>
              <a:rPr lang="iw" sz="1335">
                <a:solidFill>
                  <a:schemeClr val="dk1"/>
                </a:solidFill>
              </a:rPr>
            </a:br>
            <a:endParaRPr sz="133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33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929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176725"/>
            <a:ext cx="2198500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EFBB9D"/>
                </a:solidFill>
              </a:rPr>
              <a:t>דוגמאות מהחיים האמיתיים</a:t>
            </a:r>
            <a:endParaRPr>
              <a:solidFill>
                <a:srgbClr val="EFBB9D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w" sz="1700" b="1">
                <a:solidFill>
                  <a:srgbClr val="EFBB9D"/>
                </a:solidFill>
                <a:highlight>
                  <a:schemeClr val="lt1"/>
                </a:highlight>
              </a:rPr>
              <a:t>בתחום הבריאות</a:t>
            </a:r>
            <a:r>
              <a:rPr lang="iw" sz="1700">
                <a:solidFill>
                  <a:schemeClr val="dk1"/>
                </a:solidFill>
              </a:rPr>
              <a:t>, ניתוח נתונים יכול לעזור לרופאים לחזות מחלות או תגובות לטיפולים על בסיס מידע רפואי קודם של המטופל.</a:t>
            </a:r>
            <a:br>
              <a:rPr lang="i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w" sz="1700" b="1">
                <a:solidFill>
                  <a:srgbClr val="EFBB9D"/>
                </a:solidFill>
                <a:highlight>
                  <a:schemeClr val="lt1"/>
                </a:highlight>
              </a:rPr>
              <a:t>בתחום התחבורה</a:t>
            </a:r>
            <a:r>
              <a:rPr lang="iw" sz="1700">
                <a:solidFill>
                  <a:schemeClr val="dk1"/>
                </a:solidFill>
              </a:rPr>
              <a:t>, אפליקציות כמו Waze משתמשות בניתוח נתונים כדי לחשב מסלולים יעילים, לחזות עומסים ולהציע דרכים חלופיות.</a:t>
            </a:r>
            <a:br>
              <a:rPr lang="i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w" sz="1700" b="1">
                <a:solidFill>
                  <a:srgbClr val="EFBB9D"/>
                </a:solidFill>
                <a:highlight>
                  <a:schemeClr val="lt1"/>
                </a:highlight>
              </a:rPr>
              <a:t>בתחום הפיננסים</a:t>
            </a:r>
            <a:r>
              <a:rPr lang="iw" sz="1700">
                <a:solidFill>
                  <a:schemeClr val="dk1"/>
                </a:solidFill>
              </a:rPr>
              <a:t>, ניתוח דאטה מאפשר לזהות עסקאות חריגות ולהתריע על הונאות בזמן אמת.</a:t>
            </a:r>
            <a:br>
              <a:rPr lang="i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w" sz="1700" b="1">
                <a:solidFill>
                  <a:srgbClr val="EFBB9D"/>
                </a:solidFill>
                <a:highlight>
                  <a:srgbClr val="FFFFFF"/>
                </a:highlight>
              </a:rPr>
              <a:t>בחברות מסחריות</a:t>
            </a:r>
            <a:r>
              <a:rPr lang="iw" sz="1700">
                <a:solidFill>
                  <a:schemeClr val="dk1"/>
                </a:solidFill>
              </a:rPr>
              <a:t>, דאטה עוזר להבין התנהגות קונים, להתאים מבצעים אישיים, לשפר מוצרים ולחזות ביקוש עתידי.</a:t>
            </a:r>
            <a:br>
              <a:rPr lang="i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r="43936"/>
          <a:stretch/>
        </p:blipFill>
        <p:spPr>
          <a:xfrm>
            <a:off x="117100" y="3718625"/>
            <a:ext cx="1269275" cy="14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b="1">
                <a:solidFill>
                  <a:srgbClr val="44B22B"/>
                </a:solidFill>
              </a:rPr>
              <a:t>סביבת העבודה במדעי הנתונים</a:t>
            </a:r>
            <a:endParaRPr sz="3200">
              <a:solidFill>
                <a:srgbClr val="44B22B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 b="1">
                <a:solidFill>
                  <a:srgbClr val="44B22B"/>
                </a:solidFill>
              </a:rPr>
              <a:t> מה זה Anaconda?</a:t>
            </a:r>
            <a:endParaRPr sz="1500" b="1">
              <a:solidFill>
                <a:srgbClr val="44B22B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>
                <a:solidFill>
                  <a:schemeClr val="dk1"/>
                </a:solidFill>
              </a:rPr>
              <a:t>Anaconda</a:t>
            </a:r>
            <a:r>
              <a:rPr lang="iw" sz="1300">
                <a:solidFill>
                  <a:schemeClr val="dk1"/>
                </a:solidFill>
              </a:rPr>
              <a:t> היא הפצה של פייתון שמגיעה מראש עם כלים נפוצים לעבודה במדעי הנתונים – כולל ספריות כמו </a:t>
            </a:r>
            <a:r>
              <a:rPr lang="iw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iw" sz="1300">
                <a:solidFill>
                  <a:schemeClr val="dk1"/>
                </a:solidFill>
              </a:rPr>
              <a:t>, </a:t>
            </a:r>
            <a:r>
              <a:rPr lang="iw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iw" sz="1300">
                <a:solidFill>
                  <a:schemeClr val="dk1"/>
                </a:solidFill>
              </a:rPr>
              <a:t>, </a:t>
            </a:r>
            <a:r>
              <a:rPr lang="iw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iw" sz="1300">
                <a:solidFill>
                  <a:schemeClr val="dk1"/>
                </a:solidFill>
              </a:rPr>
              <a:t> ועוד.</a:t>
            </a:r>
            <a:br>
              <a:rPr lang="iw" sz="1300">
                <a:solidFill>
                  <a:schemeClr val="dk1"/>
                </a:solidFill>
              </a:rPr>
            </a:br>
            <a:r>
              <a:rPr lang="iw" sz="1300">
                <a:solidFill>
                  <a:schemeClr val="dk1"/>
                </a:solidFill>
              </a:rPr>
              <a:t> היתרונות שלה: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התקנה פשוטה</a:t>
            </a:r>
            <a:r>
              <a:rPr lang="iw" sz="1300">
                <a:solidFill>
                  <a:schemeClr val="dk1"/>
                </a:solidFill>
              </a:rPr>
              <a:t>: במקום להתקין כל ספרייה בנפרד, Anaconda מביאה איתה את הכל מראש.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ניהול גרסאות וסביבות</a:t>
            </a:r>
            <a:r>
              <a:rPr lang="iw" sz="1300">
                <a:solidFill>
                  <a:schemeClr val="dk1"/>
                </a:solidFill>
              </a:rPr>
              <a:t>: מאפשרת לנהל סביבות מבודדות – כך שאפשר לעבוד על פרויקטים שונים בלי להתנגש עם גרסאות שונות של ספריות.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כוללת את Jupyter Notebook</a:t>
            </a:r>
            <a:r>
              <a:rPr lang="iw" sz="1300">
                <a:solidFill>
                  <a:schemeClr val="dk1"/>
                </a:solidFill>
              </a:rPr>
              <a:t>: שזה הכלי המרכזי שנשתמש בו.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>
                <a:solidFill>
                  <a:schemeClr val="dk1"/>
                </a:solidFill>
              </a:rPr>
              <a:t>💡 שימושי במיוחד כשעובדים על פרויקטים שונים, או כשלומדים נושאים רבים במקביל.</a:t>
            </a:r>
            <a:endParaRPr sz="13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4410825"/>
            <a:ext cx="3965275" cy="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586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1400"/>
              </a:spcBef>
              <a:spcAft>
                <a:spcPts val="0"/>
              </a:spcAft>
              <a:buNone/>
            </a:pPr>
            <a:r>
              <a:rPr lang="iw" sz="1600" b="1">
                <a:solidFill>
                  <a:srgbClr val="E28809"/>
                </a:solidFill>
              </a:rPr>
              <a:t> מה זה Jupyter Notebook?</a:t>
            </a:r>
            <a:endParaRPr sz="1600" b="1">
              <a:solidFill>
                <a:srgbClr val="E28809"/>
              </a:solidFill>
            </a:endParaRPr>
          </a:p>
          <a:p>
            <a:pPr marL="0" lvl="0" indent="0" algn="r" rtl="1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>
                <a:solidFill>
                  <a:srgbClr val="E28809"/>
                </a:solidFill>
              </a:rPr>
              <a:t>Jupyter Notebook</a:t>
            </a:r>
            <a:r>
              <a:rPr lang="iw" sz="1300">
                <a:solidFill>
                  <a:schemeClr val="dk1"/>
                </a:solidFill>
              </a:rPr>
              <a:t> היא סביבת עבודה אינטראקטיבית המיועדת לכתיבת קוד פייתון בשילוב טקסט, הסברים וגרפים.</a:t>
            </a:r>
            <a:br>
              <a:rPr lang="iw" sz="1300">
                <a:solidFill>
                  <a:schemeClr val="dk1"/>
                </a:solidFill>
              </a:rPr>
            </a:br>
            <a:r>
              <a:rPr lang="iw" sz="1300">
                <a:solidFill>
                  <a:schemeClr val="dk1"/>
                </a:solidFill>
              </a:rPr>
              <a:t> זהו כלי שהופך את תהליך הלמידה והפיתוח להרבה יותר נוח.</a:t>
            </a:r>
            <a:endParaRPr sz="13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>
                <a:solidFill>
                  <a:schemeClr val="dk1"/>
                </a:solidFill>
              </a:rPr>
              <a:t>ב־Notebook אפשר: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לכתוב קוד פייתון ולהריץ אותו שורה־שורה</a:t>
            </a:r>
            <a:br>
              <a:rPr lang="iw" sz="1300" b="1">
                <a:solidFill>
                  <a:schemeClr val="dk1"/>
                </a:solidFill>
              </a:rPr>
            </a:br>
            <a:endParaRPr sz="1300" b="1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להוסיף הסברים בטקסט</a:t>
            </a:r>
            <a:r>
              <a:rPr lang="iw" sz="1300">
                <a:solidFill>
                  <a:schemeClr val="dk1"/>
                </a:solidFill>
              </a:rPr>
              <a:t> (Markdown) לצד הקוד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 </a:t>
            </a:r>
            <a:r>
              <a:rPr lang="iw" sz="1300" b="1">
                <a:solidFill>
                  <a:schemeClr val="dk1"/>
                </a:solidFill>
              </a:rPr>
              <a:t>להציג גרפים ותוצאות בצורה ויזואלית</a:t>
            </a:r>
            <a:br>
              <a:rPr lang="iw" sz="1300" b="1">
                <a:solidFill>
                  <a:schemeClr val="dk1"/>
                </a:solidFill>
              </a:rPr>
            </a:br>
            <a:endParaRPr sz="1300" b="1">
              <a:solidFill>
                <a:schemeClr val="dk1"/>
              </a:solidFill>
            </a:endParaRPr>
          </a:p>
          <a:p>
            <a:pPr marL="457200" lvl="0" indent="-3111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לשנות ולהריץ מחדש בלוקים של קוד</a:t>
            </a:r>
            <a:r>
              <a:rPr lang="iw" sz="1300">
                <a:solidFill>
                  <a:schemeClr val="dk1"/>
                </a:solidFill>
              </a:rPr>
              <a:t> מבלי להריץ הכל מהתחלה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r="25650"/>
          <a:stretch/>
        </p:blipFill>
        <p:spPr>
          <a:xfrm>
            <a:off x="219925" y="3043875"/>
            <a:ext cx="31229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233700"/>
            <a:ext cx="8520600" cy="46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lang="iw" sz="1540" b="1">
                <a:solidFill>
                  <a:schemeClr val="dk1"/>
                </a:solidFill>
              </a:rPr>
              <a:t>למה Jupyter כל כך שימושי למדעי הנתונים?</a:t>
            </a:r>
            <a:endParaRPr sz="1540" b="1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540" b="1">
              <a:solidFill>
                <a:schemeClr val="dk1"/>
              </a:solidFill>
            </a:endParaRPr>
          </a:p>
          <a:p>
            <a:pPr marL="457200" lvl="0" indent="-316547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5"/>
              <a:buAutoNum type="arabicPeriod"/>
            </a:pPr>
            <a:r>
              <a:rPr lang="iw" sz="1385" b="1">
                <a:solidFill>
                  <a:schemeClr val="dk1"/>
                </a:solidFill>
              </a:rPr>
              <a:t>פיתוח הדרגתי</a:t>
            </a:r>
            <a:r>
              <a:rPr lang="iw" sz="1385">
                <a:solidFill>
                  <a:schemeClr val="dk1"/>
                </a:solidFill>
              </a:rPr>
              <a:t> – אפשר לבדוק כל שלב בניתוח בנפרד: טעינת הנתונים, ניקוי, סיכום ראשוני, ויזואליזציה וכו'.</a:t>
            </a:r>
            <a:br>
              <a:rPr lang="iw" sz="1385">
                <a:solidFill>
                  <a:schemeClr val="dk1"/>
                </a:solidFill>
              </a:rPr>
            </a:br>
            <a:endParaRPr sz="1385">
              <a:solidFill>
                <a:schemeClr val="dk1"/>
              </a:solidFill>
            </a:endParaRPr>
          </a:p>
          <a:p>
            <a:pPr marL="457200" lvl="0" indent="-316547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AutoNum type="arabicPeriod"/>
            </a:pPr>
            <a:r>
              <a:rPr lang="iw" sz="1385" b="1">
                <a:solidFill>
                  <a:schemeClr val="dk1"/>
                </a:solidFill>
              </a:rPr>
              <a:t>תיעוד פנימי</a:t>
            </a:r>
            <a:r>
              <a:rPr lang="iw" sz="1385">
                <a:solidFill>
                  <a:schemeClr val="dk1"/>
                </a:solidFill>
              </a:rPr>
              <a:t> – אפשר להסביר כל שלב ולהפוך את הקוד לקובץ לימודי או מחקרי.</a:t>
            </a:r>
            <a:br>
              <a:rPr lang="iw" sz="1385">
                <a:solidFill>
                  <a:schemeClr val="dk1"/>
                </a:solidFill>
              </a:rPr>
            </a:br>
            <a:endParaRPr sz="1385">
              <a:solidFill>
                <a:schemeClr val="dk1"/>
              </a:solidFill>
            </a:endParaRPr>
          </a:p>
          <a:p>
            <a:pPr marL="457200" lvl="0" indent="-316547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AutoNum type="arabicPeriod"/>
            </a:pPr>
            <a:r>
              <a:rPr lang="iw" sz="1385" b="1">
                <a:solidFill>
                  <a:schemeClr val="dk1"/>
                </a:solidFill>
              </a:rPr>
              <a:t>תמיכה בגרפים ותמונות</a:t>
            </a:r>
            <a:r>
              <a:rPr lang="iw" sz="1385">
                <a:solidFill>
                  <a:schemeClr val="dk1"/>
                </a:solidFill>
              </a:rPr>
              <a:t> – הקוד מפיק ויזואליזציות כחלק מהקובץ עצמו.</a:t>
            </a:r>
            <a:br>
              <a:rPr lang="iw" sz="1385">
                <a:solidFill>
                  <a:schemeClr val="dk1"/>
                </a:solidFill>
              </a:rPr>
            </a:br>
            <a:endParaRPr sz="1385">
              <a:solidFill>
                <a:schemeClr val="dk1"/>
              </a:solidFill>
            </a:endParaRPr>
          </a:p>
          <a:p>
            <a:pPr marL="457200" lvl="0" indent="-316547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AutoNum type="arabicPeriod"/>
            </a:pPr>
            <a:r>
              <a:rPr lang="iw" sz="1385" b="1">
                <a:solidFill>
                  <a:schemeClr val="dk1"/>
                </a:solidFill>
              </a:rPr>
              <a:t>נפוץ באקדמיה ובתעשייה</a:t>
            </a:r>
            <a:r>
              <a:rPr lang="iw" sz="1385">
                <a:solidFill>
                  <a:schemeClr val="dk1"/>
                </a:solidFill>
              </a:rPr>
              <a:t> – כלי תקני בכל תחום של Data Science ו־Machine Learning.</a:t>
            </a:r>
            <a:endParaRPr sz="138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endParaRPr sz="1630" b="1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lang="iw" sz="1630" b="1">
                <a:solidFill>
                  <a:schemeClr val="dk1"/>
                </a:solidFill>
              </a:rPr>
              <a:t> לסיכום:</a:t>
            </a:r>
            <a:endParaRPr sz="1630" b="1">
              <a:solidFill>
                <a:schemeClr val="dk1"/>
              </a:solidFill>
            </a:endParaRPr>
          </a:p>
          <a:p>
            <a:pPr marL="457200" lvl="0" indent="-322266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75"/>
              <a:buChar char="●"/>
            </a:pPr>
            <a:r>
              <a:rPr lang="iw" sz="1500" b="1">
                <a:solidFill>
                  <a:srgbClr val="44B22B"/>
                </a:solidFill>
              </a:rPr>
              <a:t>Anaconda </a:t>
            </a:r>
            <a:r>
              <a:rPr lang="iw" sz="1475">
                <a:solidFill>
                  <a:schemeClr val="dk1"/>
                </a:solidFill>
              </a:rPr>
              <a:t>היא קיצור דרך שמכיל את כל הכלים שאנחנו צריכים לעבודה עם דאטה.</a:t>
            </a:r>
            <a:br>
              <a:rPr lang="iw" sz="1475">
                <a:solidFill>
                  <a:schemeClr val="dk1"/>
                </a:solidFill>
              </a:rPr>
            </a:br>
            <a:endParaRPr sz="1475">
              <a:solidFill>
                <a:schemeClr val="dk1"/>
              </a:solidFill>
            </a:endParaRPr>
          </a:p>
          <a:p>
            <a:pPr marL="457200" lvl="0" indent="-322266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"/>
              <a:buChar char="●"/>
            </a:pPr>
            <a:r>
              <a:rPr lang="iw" sz="1300" b="1">
                <a:solidFill>
                  <a:srgbClr val="E28809"/>
                </a:solidFill>
              </a:rPr>
              <a:t>Jupyter Notebook</a:t>
            </a:r>
            <a:r>
              <a:rPr lang="iw" sz="1475">
                <a:solidFill>
                  <a:schemeClr val="dk1"/>
                </a:solidFill>
              </a:rPr>
              <a:t> היא סביבת עבודה אינטראקטיבית שבה נכתוב קוד, ננתח נתונים, נציג גרפים, ונשלב הסברים.</a:t>
            </a:r>
            <a:br>
              <a:rPr lang="iw" sz="1475">
                <a:solidFill>
                  <a:schemeClr val="dk1"/>
                </a:solidFill>
              </a:rPr>
            </a:br>
            <a:endParaRPr sz="147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iw" sz="1385">
                <a:solidFill>
                  <a:schemeClr val="dk1"/>
                </a:solidFill>
              </a:rPr>
            </a:br>
            <a:endParaRPr sz="1385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927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5" y="56250"/>
            <a:ext cx="1718600" cy="1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‫הצגה על המסך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Roboto Mono</vt:lpstr>
      <vt:lpstr>Simple Light</vt:lpstr>
      <vt:lpstr>מבוא למדעי הנתונים בפייתון</vt:lpstr>
      <vt:lpstr>מה זה מדעי הנתונים (Data Science) ולמה זה חשוב?</vt:lpstr>
      <vt:lpstr>למה כל כך חשוב לנתח נתונים?</vt:lpstr>
      <vt:lpstr>דוגמאות מהחיים האמיתיים</vt:lpstr>
      <vt:lpstr>סביבת העבודה במדעי הנתונים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למדעי הנתונים בפייתון</dc:title>
  <cp:lastModifiedBy>t-huser</cp:lastModifiedBy>
  <cp:revision>1</cp:revision>
  <dcterms:modified xsi:type="dcterms:W3CDTF">2025-04-27T16:14:18Z</dcterms:modified>
</cp:coreProperties>
</file>