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2.jpg" ContentType="image/pn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7"/>
  </p:notesMasterIdLst>
  <p:sldIdLst>
    <p:sldId id="256" r:id="rId2"/>
    <p:sldId id="258" r:id="rId3"/>
    <p:sldId id="259" r:id="rId4"/>
    <p:sldId id="260" r:id="rId5"/>
    <p:sldId id="261" r:id="rId6"/>
    <p:sldId id="263" r:id="rId7"/>
    <p:sldId id="262" r:id="rId8"/>
    <p:sldId id="290" r:id="rId9"/>
    <p:sldId id="291"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5" r:id="rId29"/>
    <p:sldId id="282" r:id="rId30"/>
    <p:sldId id="283" r:id="rId31"/>
    <p:sldId id="284" r:id="rId32"/>
    <p:sldId id="286" r:id="rId33"/>
    <p:sldId id="287" r:id="rId34"/>
    <p:sldId id="288" r:id="rId35"/>
    <p:sldId id="28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4660"/>
  </p:normalViewPr>
  <p:slideViewPr>
    <p:cSldViewPr snapToGrid="0">
      <p:cViewPr varScale="1">
        <p:scale>
          <a:sx n="90" d="100"/>
          <a:sy n="90" d="100"/>
        </p:scale>
        <p:origin x="84" y="2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42D93-0320-4F7E-A741-7021CFA10AF0}" type="datetimeFigureOut">
              <a:rPr lang="en-US" smtClean="0"/>
              <a:t>6/29/2023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8F4BF-BB00-43BC-983A-9F35DEA4B5AF}" type="slidenum">
              <a:rPr lang="en-US" smtClean="0"/>
              <a:t>‹#›</a:t>
            </a:fld>
            <a:endParaRPr lang="en-US" dirty="0"/>
          </a:p>
        </p:txBody>
      </p:sp>
    </p:spTree>
    <p:extLst>
      <p:ext uri="{BB962C8B-B14F-4D97-AF65-F5344CB8AC3E}">
        <p14:creationId xmlns:p14="http://schemas.microsoft.com/office/powerpoint/2010/main" val="3317155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08F4BF-BB00-43BC-983A-9F35DEA4B5AF}" type="slidenum">
              <a:rPr lang="en-US" smtClean="0"/>
              <a:t>15</a:t>
            </a:fld>
            <a:endParaRPr lang="en-US" dirty="0"/>
          </a:p>
        </p:txBody>
      </p:sp>
    </p:spTree>
    <p:extLst>
      <p:ext uri="{BB962C8B-B14F-4D97-AF65-F5344CB8AC3E}">
        <p14:creationId xmlns:p14="http://schemas.microsoft.com/office/powerpoint/2010/main" val="1458438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9F68FD-3D52-4F76-83DB-7F42C973FED1}" type="datetimeFigureOut">
              <a:rPr lang="en-US" smtClean="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877234-D86D-40E7-9FFE-3899D6A59BF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91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9F68FD-3D52-4F76-83DB-7F42C973FED1}" type="datetimeFigureOut">
              <a:rPr lang="en-US" smtClean="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877234-D86D-40E7-9FFE-3899D6A59BFC}" type="slidenum">
              <a:rPr lang="en-US" smtClean="0"/>
              <a:t>‹#›</a:t>
            </a:fld>
            <a:endParaRPr lang="en-US" dirty="0"/>
          </a:p>
        </p:txBody>
      </p:sp>
    </p:spTree>
    <p:extLst>
      <p:ext uri="{BB962C8B-B14F-4D97-AF65-F5344CB8AC3E}">
        <p14:creationId xmlns:p14="http://schemas.microsoft.com/office/powerpoint/2010/main" val="1240043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9F68FD-3D52-4F76-83DB-7F42C973FED1}" type="datetimeFigureOut">
              <a:rPr lang="en-US" smtClean="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877234-D86D-40E7-9FFE-3899D6A59BFC}" type="slidenum">
              <a:rPr lang="en-US" smtClean="0"/>
              <a:t>‹#›</a:t>
            </a:fld>
            <a:endParaRPr lang="en-US" dirty="0"/>
          </a:p>
        </p:txBody>
      </p:sp>
    </p:spTree>
    <p:extLst>
      <p:ext uri="{BB962C8B-B14F-4D97-AF65-F5344CB8AC3E}">
        <p14:creationId xmlns:p14="http://schemas.microsoft.com/office/powerpoint/2010/main" val="853785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9F68FD-3D52-4F76-83DB-7F42C973FED1}" type="datetimeFigureOut">
              <a:rPr lang="en-US" smtClean="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877234-D86D-40E7-9FFE-3899D6A59BFC}" type="slidenum">
              <a:rPr lang="en-US" smtClean="0"/>
              <a:t>‹#›</a:t>
            </a:fld>
            <a:endParaRPr lang="en-US" dirty="0"/>
          </a:p>
        </p:txBody>
      </p:sp>
    </p:spTree>
    <p:extLst>
      <p:ext uri="{BB962C8B-B14F-4D97-AF65-F5344CB8AC3E}">
        <p14:creationId xmlns:p14="http://schemas.microsoft.com/office/powerpoint/2010/main" val="388478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9F68FD-3D52-4F76-83DB-7F42C973FED1}" type="datetimeFigureOut">
              <a:rPr lang="en-US" smtClean="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877234-D86D-40E7-9FFE-3899D6A59BF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86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9F68FD-3D52-4F76-83DB-7F42C973FED1}" type="datetimeFigureOut">
              <a:rPr lang="en-US" smtClean="0"/>
              <a:t>6/29/2023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877234-D86D-40E7-9FFE-3899D6A59BFC}" type="slidenum">
              <a:rPr lang="en-US" smtClean="0"/>
              <a:t>‹#›</a:t>
            </a:fld>
            <a:endParaRPr lang="en-US" dirty="0"/>
          </a:p>
        </p:txBody>
      </p:sp>
    </p:spTree>
    <p:extLst>
      <p:ext uri="{BB962C8B-B14F-4D97-AF65-F5344CB8AC3E}">
        <p14:creationId xmlns:p14="http://schemas.microsoft.com/office/powerpoint/2010/main" val="1892798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9F68FD-3D52-4F76-83DB-7F42C973FED1}" type="datetimeFigureOut">
              <a:rPr lang="en-US" smtClean="0"/>
              <a:t>6/29/2023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877234-D86D-40E7-9FFE-3899D6A59BFC}" type="slidenum">
              <a:rPr lang="en-US" smtClean="0"/>
              <a:t>‹#›</a:t>
            </a:fld>
            <a:endParaRPr lang="en-US" dirty="0"/>
          </a:p>
        </p:txBody>
      </p:sp>
    </p:spTree>
    <p:extLst>
      <p:ext uri="{BB962C8B-B14F-4D97-AF65-F5344CB8AC3E}">
        <p14:creationId xmlns:p14="http://schemas.microsoft.com/office/powerpoint/2010/main" val="2417444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9F68FD-3D52-4F76-83DB-7F42C973FED1}" type="datetimeFigureOut">
              <a:rPr lang="en-US" smtClean="0"/>
              <a:t>6/29/2023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877234-D86D-40E7-9FFE-3899D6A59BFC}" type="slidenum">
              <a:rPr lang="en-US" smtClean="0"/>
              <a:t>‹#›</a:t>
            </a:fld>
            <a:endParaRPr lang="en-US" dirty="0"/>
          </a:p>
        </p:txBody>
      </p:sp>
    </p:spTree>
    <p:extLst>
      <p:ext uri="{BB962C8B-B14F-4D97-AF65-F5344CB8AC3E}">
        <p14:creationId xmlns:p14="http://schemas.microsoft.com/office/powerpoint/2010/main" val="101266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49F68FD-3D52-4F76-83DB-7F42C973FED1}" type="datetimeFigureOut">
              <a:rPr lang="en-US" smtClean="0"/>
              <a:t>6/29/2023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FB877234-D86D-40E7-9FFE-3899D6A59BFC}" type="slidenum">
              <a:rPr lang="en-US" smtClean="0"/>
              <a:t>‹#›</a:t>
            </a:fld>
            <a:endParaRPr lang="en-US" dirty="0"/>
          </a:p>
        </p:txBody>
      </p:sp>
    </p:spTree>
    <p:extLst>
      <p:ext uri="{BB962C8B-B14F-4D97-AF65-F5344CB8AC3E}">
        <p14:creationId xmlns:p14="http://schemas.microsoft.com/office/powerpoint/2010/main" val="64113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49F68FD-3D52-4F76-83DB-7F42C973FED1}" type="datetimeFigureOut">
              <a:rPr lang="en-US" smtClean="0"/>
              <a:t>6/29/2023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B877234-D86D-40E7-9FFE-3899D6A59BFC}" type="slidenum">
              <a:rPr lang="en-US" smtClean="0"/>
              <a:t>‹#›</a:t>
            </a:fld>
            <a:endParaRPr lang="en-US" dirty="0"/>
          </a:p>
        </p:txBody>
      </p:sp>
    </p:spTree>
    <p:extLst>
      <p:ext uri="{BB962C8B-B14F-4D97-AF65-F5344CB8AC3E}">
        <p14:creationId xmlns:p14="http://schemas.microsoft.com/office/powerpoint/2010/main" val="357545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9F68FD-3D52-4F76-83DB-7F42C973FED1}" type="datetimeFigureOut">
              <a:rPr lang="en-US" smtClean="0"/>
              <a:t>6/29/2023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877234-D86D-40E7-9FFE-3899D6A59BFC}" type="slidenum">
              <a:rPr lang="en-US" smtClean="0"/>
              <a:t>‹#›</a:t>
            </a:fld>
            <a:endParaRPr lang="en-US" dirty="0"/>
          </a:p>
        </p:txBody>
      </p:sp>
    </p:spTree>
    <p:extLst>
      <p:ext uri="{BB962C8B-B14F-4D97-AF65-F5344CB8AC3E}">
        <p14:creationId xmlns:p14="http://schemas.microsoft.com/office/powerpoint/2010/main" val="338712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49F68FD-3D52-4F76-83DB-7F42C973FED1}" type="datetimeFigureOut">
              <a:rPr lang="en-US" smtClean="0"/>
              <a:t>6/29/2023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B877234-D86D-40E7-9FFE-3899D6A59BF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2542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istrowatch.com/"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rockylinux.org/download/"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8642-7106-297B-4B46-F88476E0D0B4}"/>
              </a:ext>
            </a:extLst>
          </p:cNvPr>
          <p:cNvSpPr>
            <a:spLocks noGrp="1"/>
          </p:cNvSpPr>
          <p:nvPr>
            <p:ph type="ctrTitle"/>
          </p:nvPr>
        </p:nvSpPr>
        <p:spPr>
          <a:xfrm>
            <a:off x="1168163" y="1259380"/>
            <a:ext cx="10166143" cy="3065732"/>
          </a:xfrm>
        </p:spPr>
        <p:txBody>
          <a:bodyPr/>
          <a:lstStyle/>
          <a:p>
            <a:r>
              <a:rPr lang="en-US" dirty="0"/>
              <a:t>LINUX ESSENTIALS COURSE</a:t>
            </a:r>
          </a:p>
        </p:txBody>
      </p:sp>
      <p:sp>
        <p:nvSpPr>
          <p:cNvPr id="3" name="Subtitle 2">
            <a:extLst>
              <a:ext uri="{FF2B5EF4-FFF2-40B4-BE49-F238E27FC236}">
                <a16:creationId xmlns:a16="http://schemas.microsoft.com/office/drawing/2014/main" id="{EB69ADB6-5336-DF1B-4B47-A3E8A5C32BE3}"/>
              </a:ext>
            </a:extLst>
          </p:cNvPr>
          <p:cNvSpPr>
            <a:spLocks noGrp="1"/>
          </p:cNvSpPr>
          <p:nvPr>
            <p:ph type="subTitle" idx="1"/>
          </p:nvPr>
        </p:nvSpPr>
        <p:spPr/>
        <p:txBody>
          <a:bodyPr>
            <a:normAutofit fontScale="85000" lnSpcReduction="20000"/>
          </a:bodyPr>
          <a:lstStyle/>
          <a:p>
            <a:endParaRPr lang="en-US" dirty="0"/>
          </a:p>
          <a:p>
            <a:endParaRPr lang="en-US" dirty="0"/>
          </a:p>
          <a:p>
            <a:r>
              <a:rPr lang="en-US" dirty="0"/>
              <a:t>Present By Vital Tech Myanmar</a:t>
            </a:r>
          </a:p>
        </p:txBody>
      </p:sp>
      <p:grpSp>
        <p:nvGrpSpPr>
          <p:cNvPr id="7" name="Group 6">
            <a:extLst>
              <a:ext uri="{FF2B5EF4-FFF2-40B4-BE49-F238E27FC236}">
                <a16:creationId xmlns:a16="http://schemas.microsoft.com/office/drawing/2014/main" id="{BE687DF4-C9CF-34CF-C465-EBD41833C2C9}"/>
              </a:ext>
            </a:extLst>
          </p:cNvPr>
          <p:cNvGrpSpPr/>
          <p:nvPr/>
        </p:nvGrpSpPr>
        <p:grpSpPr>
          <a:xfrm>
            <a:off x="106959" y="51105"/>
            <a:ext cx="2239291" cy="707886"/>
            <a:chOff x="170755" y="157432"/>
            <a:chExt cx="2239291" cy="707886"/>
          </a:xfrm>
        </p:grpSpPr>
        <p:pic>
          <p:nvPicPr>
            <p:cNvPr id="5" name="Picture 4">
              <a:extLst>
                <a:ext uri="{FF2B5EF4-FFF2-40B4-BE49-F238E27FC236}">
                  <a16:creationId xmlns:a16="http://schemas.microsoft.com/office/drawing/2014/main" id="{96C6CDE6-C31A-977D-7E8C-44EA55CB9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E844ACFF-4FE5-8FA1-C300-21DEFA2F963B}"/>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4" name="TextBox 3">
            <a:extLst>
              <a:ext uri="{FF2B5EF4-FFF2-40B4-BE49-F238E27FC236}">
                <a16:creationId xmlns:a16="http://schemas.microsoft.com/office/drawing/2014/main" id="{FF247279-FA94-73EF-ABC3-E89784A2BEC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Tree>
    <p:extLst>
      <p:ext uri="{BB962C8B-B14F-4D97-AF65-F5344CB8AC3E}">
        <p14:creationId xmlns:p14="http://schemas.microsoft.com/office/powerpoint/2010/main" val="417990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450550" y="1040524"/>
            <a:ext cx="9002731" cy="707886"/>
          </a:xfrm>
          <a:prstGeom prst="rect">
            <a:avLst/>
          </a:prstGeom>
          <a:noFill/>
        </p:spPr>
        <p:txBody>
          <a:bodyPr wrap="square" rtlCol="0">
            <a:spAutoFit/>
          </a:bodyPr>
          <a:lstStyle/>
          <a:p>
            <a:r>
              <a:rPr lang="en-US" sz="4000" dirty="0"/>
              <a:t>Linux File System Hierarchy</a:t>
            </a:r>
          </a:p>
        </p:txBody>
      </p:sp>
      <p:sp>
        <p:nvSpPr>
          <p:cNvPr id="8" name="TextBox 7">
            <a:extLst>
              <a:ext uri="{FF2B5EF4-FFF2-40B4-BE49-F238E27FC236}">
                <a16:creationId xmlns:a16="http://schemas.microsoft.com/office/drawing/2014/main" id="{292CAA66-0EA8-BA2E-7991-F0E22B66A367}"/>
              </a:ext>
            </a:extLst>
          </p:cNvPr>
          <p:cNvSpPr txBox="1"/>
          <p:nvPr/>
        </p:nvSpPr>
        <p:spPr>
          <a:xfrm>
            <a:off x="450550" y="2038939"/>
            <a:ext cx="8530418" cy="400110"/>
          </a:xfrm>
          <a:prstGeom prst="rect">
            <a:avLst/>
          </a:prstGeom>
          <a:noFill/>
        </p:spPr>
        <p:txBody>
          <a:bodyPr wrap="square" rtlCol="0">
            <a:spAutoFit/>
          </a:bodyPr>
          <a:lstStyle/>
          <a:p>
            <a:r>
              <a:rPr lang="en-US" sz="2000" dirty="0"/>
              <a:t>In Windows we call them folders, in Linux the term used is directory/directories.</a:t>
            </a:r>
          </a:p>
        </p:txBody>
      </p:sp>
      <p:pic>
        <p:nvPicPr>
          <p:cNvPr id="1026" name="Picture 2">
            <a:extLst>
              <a:ext uri="{FF2B5EF4-FFF2-40B4-BE49-F238E27FC236}">
                <a16:creationId xmlns:a16="http://schemas.microsoft.com/office/drawing/2014/main" id="{0FCBD6DA-6340-1C33-6577-8587CE3992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7765" y="2439049"/>
            <a:ext cx="4680321" cy="38526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Tree>
    <p:extLst>
      <p:ext uri="{BB962C8B-B14F-4D97-AF65-F5344CB8AC3E}">
        <p14:creationId xmlns:p14="http://schemas.microsoft.com/office/powerpoint/2010/main" val="3295958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450550" y="1040524"/>
            <a:ext cx="9002731" cy="707886"/>
          </a:xfrm>
          <a:prstGeom prst="rect">
            <a:avLst/>
          </a:prstGeom>
          <a:noFill/>
        </p:spPr>
        <p:txBody>
          <a:bodyPr wrap="square" rtlCol="0">
            <a:spAutoFit/>
          </a:bodyPr>
          <a:lstStyle/>
          <a:p>
            <a:r>
              <a:rPr lang="en-US" sz="4000" dirty="0"/>
              <a:t>Linux File System Hierarchy</a:t>
            </a:r>
          </a:p>
        </p:txBody>
      </p:sp>
      <p:sp>
        <p:nvSpPr>
          <p:cNvPr id="8" name="TextBox 7">
            <a:extLst>
              <a:ext uri="{FF2B5EF4-FFF2-40B4-BE49-F238E27FC236}">
                <a16:creationId xmlns:a16="http://schemas.microsoft.com/office/drawing/2014/main" id="{292CAA66-0EA8-BA2E-7991-F0E22B66A367}"/>
              </a:ext>
            </a:extLst>
          </p:cNvPr>
          <p:cNvSpPr txBox="1"/>
          <p:nvPr/>
        </p:nvSpPr>
        <p:spPr>
          <a:xfrm>
            <a:off x="393843" y="1868108"/>
            <a:ext cx="11558570"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a:t>The equivalent of the “C:\” partition in Windows is referred in Linux as “/” – also called “root” directory, or “slash”.</a:t>
            </a:r>
          </a:p>
          <a:p>
            <a:pPr marL="285750" indent="-285750">
              <a:buFont typeface="Wingdings" panose="05000000000000000000" pitchFamily="2" charset="2"/>
              <a:buChar char="§"/>
            </a:pPr>
            <a:r>
              <a:rPr lang="en-US" dirty="0"/>
              <a:t>The Linux file system has the root directory at the top of the directory tree.</a:t>
            </a:r>
          </a:p>
          <a:p>
            <a:pPr marL="285750" indent="-285750">
              <a:buFont typeface="Wingdings" panose="05000000000000000000" pitchFamily="2" charset="2"/>
              <a:buChar char="§"/>
            </a:pPr>
            <a:r>
              <a:rPr lang="en-US" dirty="0"/>
              <a:t>The Following list of directories are subdirectories of the root directory. This directory is denoted by the / (pronounced “slash”) symbol.</a:t>
            </a:r>
          </a:p>
          <a:p>
            <a:endParaRPr lang="en-US" dirty="0"/>
          </a:p>
          <a:p>
            <a:pPr marL="342900" indent="-342900">
              <a:buFont typeface="Wingdings" panose="05000000000000000000" pitchFamily="2" charset="2"/>
              <a:buChar char="§"/>
            </a:pPr>
            <a:r>
              <a:rPr lang="en-US" sz="2000" dirty="0"/>
              <a:t>	</a:t>
            </a:r>
            <a:r>
              <a:rPr lang="en-US" sz="1600" b="1" dirty="0"/>
              <a:t>/bin</a:t>
            </a:r>
          </a:p>
          <a:p>
            <a:r>
              <a:rPr lang="en-US" sz="1600" dirty="0"/>
              <a:t>	Contain executable program such as ls (“dir” in Windows) and cp (“copy” in Windows). These programs are designed to make the 	system usable.</a:t>
            </a:r>
          </a:p>
          <a:p>
            <a:r>
              <a:rPr lang="en-US" sz="1600" dirty="0"/>
              <a:t>	</a:t>
            </a:r>
          </a:p>
          <a:p>
            <a:pPr marL="285750" indent="-285750">
              <a:buFont typeface="Wingdings" panose="05000000000000000000" pitchFamily="2" charset="2"/>
              <a:buChar char="§"/>
            </a:pPr>
            <a:r>
              <a:rPr lang="en-US" sz="1600" dirty="0"/>
              <a:t>	</a:t>
            </a:r>
            <a:r>
              <a:rPr lang="en-US" sz="1600" b="1" dirty="0"/>
              <a:t>/etc</a:t>
            </a:r>
          </a:p>
          <a:p>
            <a:r>
              <a:rPr lang="en-US" sz="1600" dirty="0"/>
              <a:t>	Contains system configuration files which are local to the machine. Programs store configuration files in the directory and these files 	are referenced when programs are run.</a:t>
            </a:r>
          </a:p>
          <a:p>
            <a:endParaRPr lang="en-US" sz="1600" dirty="0"/>
          </a:p>
          <a:p>
            <a:pPr marL="285750" indent="-285750">
              <a:buFont typeface="Wingdings" panose="05000000000000000000" pitchFamily="2" charset="2"/>
              <a:buChar char="§"/>
            </a:pPr>
            <a:r>
              <a:rPr lang="en-US" sz="1600" dirty="0"/>
              <a:t>	</a:t>
            </a:r>
            <a:r>
              <a:rPr lang="en-US" sz="1600" b="1" dirty="0"/>
              <a:t>/home</a:t>
            </a:r>
          </a:p>
          <a:p>
            <a:r>
              <a:rPr lang="en-US" sz="1600" dirty="0"/>
              <a:t>	Contains user account directories. Each user created by the system administrator will have a subdirectory under /home with the 	name of the accounts. This is default behaviour of Linux System. E.g. User account for </a:t>
            </a:r>
            <a:r>
              <a:rPr lang="en-US" sz="1600" b="1" dirty="0"/>
              <a:t>Carter</a:t>
            </a:r>
            <a:r>
              <a:rPr lang="en-US" sz="1600" dirty="0"/>
              <a:t> is created, her home directory will be 	located in </a:t>
            </a:r>
            <a:r>
              <a:rPr lang="en-US" sz="1600" b="1" dirty="0"/>
              <a:t>/home/carter</a:t>
            </a:r>
            <a:r>
              <a:rPr lang="en-US" sz="1600" dirty="0"/>
              <a:t>.</a:t>
            </a:r>
          </a:p>
          <a:p>
            <a:endParaRPr lang="en-US" sz="2000" dirty="0"/>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Tree>
    <p:extLst>
      <p:ext uri="{BB962C8B-B14F-4D97-AF65-F5344CB8AC3E}">
        <p14:creationId xmlns:p14="http://schemas.microsoft.com/office/powerpoint/2010/main" val="77495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106959" y="736597"/>
            <a:ext cx="9002731" cy="707886"/>
          </a:xfrm>
          <a:prstGeom prst="rect">
            <a:avLst/>
          </a:prstGeom>
          <a:noFill/>
        </p:spPr>
        <p:txBody>
          <a:bodyPr wrap="square" rtlCol="0">
            <a:spAutoFit/>
          </a:bodyPr>
          <a:lstStyle/>
          <a:p>
            <a:r>
              <a:rPr lang="en-US" sz="4000" dirty="0"/>
              <a:t>Linux File System Hierarchy</a:t>
            </a:r>
          </a:p>
        </p:txBody>
      </p:sp>
      <p:sp>
        <p:nvSpPr>
          <p:cNvPr id="8" name="TextBox 7">
            <a:extLst>
              <a:ext uri="{FF2B5EF4-FFF2-40B4-BE49-F238E27FC236}">
                <a16:creationId xmlns:a16="http://schemas.microsoft.com/office/drawing/2014/main" id="{292CAA66-0EA8-BA2E-7991-F0E22B66A367}"/>
              </a:ext>
            </a:extLst>
          </p:cNvPr>
          <p:cNvSpPr txBox="1"/>
          <p:nvPr/>
        </p:nvSpPr>
        <p:spPr>
          <a:xfrm>
            <a:off x="207894" y="1450644"/>
            <a:ext cx="11984106" cy="5016758"/>
          </a:xfrm>
          <a:prstGeom prst="rect">
            <a:avLst/>
          </a:prstGeom>
          <a:noFill/>
        </p:spPr>
        <p:txBody>
          <a:bodyPr wrap="square" rtlCol="0">
            <a:spAutoFit/>
          </a:bodyPr>
          <a:lstStyle/>
          <a:p>
            <a:r>
              <a:rPr lang="en-US" sz="1600" b="1" dirty="0"/>
              <a:t>/mnt </a:t>
            </a:r>
          </a:p>
          <a:p>
            <a:r>
              <a:rPr lang="en-US" sz="1600" dirty="0"/>
              <a:t>Used for mounting temporary filesystems. When mounting a CD-ROM for instance, the standard mount point location is /mnt/cdrom.</a:t>
            </a:r>
          </a:p>
          <a:p>
            <a:endParaRPr lang="en-US" sz="1600" dirty="0"/>
          </a:p>
          <a:p>
            <a:r>
              <a:rPr lang="en-US" sz="1600" b="1" dirty="0"/>
              <a:t>/opt</a:t>
            </a:r>
          </a:p>
          <a:p>
            <a:r>
              <a:rPr lang="en-US" sz="1600" dirty="0"/>
              <a:t>Used for storing random data that has no other logical destination.</a:t>
            </a:r>
          </a:p>
          <a:p>
            <a:endParaRPr lang="en-US" sz="1600" dirty="0"/>
          </a:p>
          <a:p>
            <a:r>
              <a:rPr lang="en-US" sz="1600" b="1" dirty="0"/>
              <a:t>/proc</a:t>
            </a:r>
          </a:p>
          <a:p>
            <a:r>
              <a:rPr lang="en-US" sz="1600" dirty="0"/>
              <a:t>Provides information about running process and the kernel. A directory is provided for each running process. Useful system information such as the amount of Random Access Memory (RAM) available on the system as well as Central Processing Unit(CPU) speed in Megahertz (MHz) can be found within the </a:t>
            </a:r>
            <a:r>
              <a:rPr lang="en-US" sz="1600" b="1" dirty="0"/>
              <a:t>/proc </a:t>
            </a:r>
            <a:r>
              <a:rPr lang="en-US" sz="1600" dirty="0"/>
              <a:t>directory.</a:t>
            </a:r>
            <a:br>
              <a:rPr lang="en-US" sz="1600" dirty="0"/>
            </a:br>
            <a:endParaRPr lang="en-US" sz="1600" dirty="0"/>
          </a:p>
          <a:p>
            <a:r>
              <a:rPr lang="en-US" sz="1600" b="1" dirty="0"/>
              <a:t>/root</a:t>
            </a:r>
          </a:p>
          <a:p>
            <a:r>
              <a:rPr lang="en-US" sz="1600" dirty="0"/>
              <a:t>This is home directory for the super user (root). This directory is not viewable from user accounts. The /root directory usually contains system administration files.</a:t>
            </a:r>
          </a:p>
          <a:p>
            <a:endParaRPr lang="en-US" sz="1600" dirty="0"/>
          </a:p>
          <a:p>
            <a:r>
              <a:rPr lang="en-US" sz="1600" b="1" dirty="0"/>
              <a:t>/sbin</a:t>
            </a:r>
          </a:p>
          <a:p>
            <a:r>
              <a:rPr lang="en-US" sz="1600" dirty="0"/>
              <a:t>Similar to /bin, this directory contains executable programs needed to boot the system, however the programs within /sbin are executed by the root user.</a:t>
            </a:r>
          </a:p>
          <a:p>
            <a:endParaRPr lang="en-US" sz="1600" dirty="0"/>
          </a:p>
          <a:p>
            <a:endParaRPr lang="en-US" sz="1600" dirty="0"/>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Tree>
    <p:extLst>
      <p:ext uri="{BB962C8B-B14F-4D97-AF65-F5344CB8AC3E}">
        <p14:creationId xmlns:p14="http://schemas.microsoft.com/office/powerpoint/2010/main" val="1830701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106959" y="736597"/>
            <a:ext cx="9002731" cy="707886"/>
          </a:xfrm>
          <a:prstGeom prst="rect">
            <a:avLst/>
          </a:prstGeom>
          <a:noFill/>
        </p:spPr>
        <p:txBody>
          <a:bodyPr wrap="square" rtlCol="0">
            <a:spAutoFit/>
          </a:bodyPr>
          <a:lstStyle/>
          <a:p>
            <a:r>
              <a:rPr lang="en-US" sz="4000" dirty="0"/>
              <a:t>Linux File System Hierarchy</a:t>
            </a:r>
          </a:p>
        </p:txBody>
      </p:sp>
      <p:sp>
        <p:nvSpPr>
          <p:cNvPr id="8" name="TextBox 7">
            <a:extLst>
              <a:ext uri="{FF2B5EF4-FFF2-40B4-BE49-F238E27FC236}">
                <a16:creationId xmlns:a16="http://schemas.microsoft.com/office/drawing/2014/main" id="{292CAA66-0EA8-BA2E-7991-F0E22B66A367}"/>
              </a:ext>
            </a:extLst>
          </p:cNvPr>
          <p:cNvSpPr txBox="1"/>
          <p:nvPr/>
        </p:nvSpPr>
        <p:spPr>
          <a:xfrm>
            <a:off x="207894" y="1450644"/>
            <a:ext cx="11984106" cy="5016758"/>
          </a:xfrm>
          <a:prstGeom prst="rect">
            <a:avLst/>
          </a:prstGeom>
          <a:noFill/>
        </p:spPr>
        <p:txBody>
          <a:bodyPr wrap="square" rtlCol="0">
            <a:spAutoFit/>
          </a:bodyPr>
          <a:lstStyle/>
          <a:p>
            <a:r>
              <a:rPr lang="en-US" sz="1600" b="1" dirty="0"/>
              <a:t>/tmp</a:t>
            </a:r>
          </a:p>
          <a:p>
            <a:r>
              <a:rPr lang="en-US" sz="1600" dirty="0"/>
              <a:t>This directory is used for temporary storages spaces. Files within this directory are often cleaned out either at boot time or by a regular process</a:t>
            </a:r>
          </a:p>
          <a:p>
            <a:endParaRPr lang="en-US" sz="1600" dirty="0"/>
          </a:p>
          <a:p>
            <a:r>
              <a:rPr lang="en-US" sz="1600" b="1" dirty="0"/>
              <a:t>/usr</a:t>
            </a:r>
          </a:p>
          <a:p>
            <a:r>
              <a:rPr lang="en-US" sz="1600" dirty="0"/>
              <a:t>Used to store applications. When installing an application on a Debian GNU/Linux machine, the typical path to install would be /usr/local. You will notice the directory structure within /usr appears similar to the root directory structure.</a:t>
            </a:r>
          </a:p>
          <a:p>
            <a:endParaRPr lang="en-US" sz="1600" dirty="0"/>
          </a:p>
          <a:p>
            <a:r>
              <a:rPr lang="en-US" sz="1600" b="1" dirty="0"/>
              <a:t>/var</a:t>
            </a:r>
          </a:p>
          <a:p>
            <a:r>
              <a:rPr lang="en-US" sz="1600" dirty="0"/>
              <a:t>This directory contains files of variable file storage. File in /var are dynamic and are constantly being written to or changed. This the directory where websites are usually stored in.</a:t>
            </a:r>
          </a:p>
          <a:p>
            <a:endParaRPr lang="en-US" sz="1600" dirty="0"/>
          </a:p>
          <a:p>
            <a:r>
              <a:rPr lang="en-US" sz="1600" b="1" dirty="0"/>
              <a:t>/boot </a:t>
            </a:r>
          </a:p>
          <a:p>
            <a:r>
              <a:rPr lang="en-US" sz="1600" dirty="0"/>
              <a:t>The files necessary for the system to boot.</a:t>
            </a:r>
          </a:p>
          <a:p>
            <a:endParaRPr lang="en-US" sz="1600" dirty="0"/>
          </a:p>
          <a:p>
            <a:r>
              <a:rPr lang="en-US" sz="1600" b="1" dirty="0"/>
              <a:t>/dev </a:t>
            </a:r>
          </a:p>
          <a:p>
            <a:r>
              <a:rPr lang="en-US" sz="1600" dirty="0"/>
              <a:t>All device drivers are the files that your there’s a file in the /dev directory for your particular make and model of monitor, and all of your Linux computer’s communication with the monitor go through that file.</a:t>
            </a:r>
          </a:p>
          <a:p>
            <a:endParaRPr lang="en-US" sz="1600" dirty="0"/>
          </a:p>
          <a:p>
            <a:r>
              <a:rPr lang="en-US" sz="1600" b="1" dirty="0"/>
              <a:t>/lib</a:t>
            </a:r>
          </a:p>
          <a:p>
            <a:r>
              <a:rPr lang="en-US" sz="1600" dirty="0"/>
              <a:t>System libraries. Libraries are just bunches of programming code that the programs on your system use to get things done.</a:t>
            </a:r>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Tree>
    <p:extLst>
      <p:ext uri="{BB962C8B-B14F-4D97-AF65-F5344CB8AC3E}">
        <p14:creationId xmlns:p14="http://schemas.microsoft.com/office/powerpoint/2010/main" val="2240562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106959" y="736597"/>
            <a:ext cx="9002731" cy="707886"/>
          </a:xfrm>
          <a:prstGeom prst="rect">
            <a:avLst/>
          </a:prstGeom>
          <a:noFill/>
        </p:spPr>
        <p:txBody>
          <a:bodyPr wrap="square" rtlCol="0">
            <a:spAutoFit/>
          </a:bodyPr>
          <a:lstStyle/>
          <a:p>
            <a:r>
              <a:rPr lang="en-US" sz="4000" dirty="0"/>
              <a:t>File System</a:t>
            </a:r>
          </a:p>
        </p:txBody>
      </p:sp>
      <p:sp>
        <p:nvSpPr>
          <p:cNvPr id="8" name="TextBox 7">
            <a:extLst>
              <a:ext uri="{FF2B5EF4-FFF2-40B4-BE49-F238E27FC236}">
                <a16:creationId xmlns:a16="http://schemas.microsoft.com/office/drawing/2014/main" id="{292CAA66-0EA8-BA2E-7991-F0E22B66A367}"/>
              </a:ext>
            </a:extLst>
          </p:cNvPr>
          <p:cNvSpPr txBox="1"/>
          <p:nvPr/>
        </p:nvSpPr>
        <p:spPr>
          <a:xfrm>
            <a:off x="207894" y="1450644"/>
            <a:ext cx="11984106" cy="4401205"/>
          </a:xfrm>
          <a:prstGeom prst="rect">
            <a:avLst/>
          </a:prstGeom>
          <a:noFill/>
        </p:spPr>
        <p:txBody>
          <a:bodyPr wrap="square" rtlCol="0">
            <a:spAutoFit/>
          </a:bodyPr>
          <a:lstStyle/>
          <a:p>
            <a:pPr marL="342900" indent="-342900">
              <a:buFont typeface="Wingdings" panose="05000000000000000000" pitchFamily="2" charset="2"/>
              <a:buChar char="§"/>
            </a:pPr>
            <a:r>
              <a:rPr lang="en-US" sz="2000" dirty="0"/>
              <a:t>Windows  uses letters of the alphabet to represent different devices and different hard disk partitions. Under Windows, you need to know what volume (C:, D:, …) a file resides on to select it, the file’s physical location is part of it’s name.</a:t>
            </a:r>
          </a:p>
          <a:p>
            <a:pPr marL="342900" indent="-342900">
              <a:buFont typeface="Wingdings" panose="05000000000000000000" pitchFamily="2" charset="2"/>
              <a:buChar char="§"/>
            </a:pPr>
            <a:r>
              <a:rPr lang="en-US" sz="2000" dirty="0"/>
              <a:t>In Linux all directories are attached to the root directory, which is identified by a forward-slash, “/”. – root.</a:t>
            </a:r>
          </a:p>
          <a:p>
            <a:pPr marL="342900" indent="-342900">
              <a:buFont typeface="Wingdings" panose="05000000000000000000" pitchFamily="2" charset="2"/>
              <a:buChar char="§"/>
            </a:pPr>
            <a:r>
              <a:rPr lang="en-US" sz="2000" dirty="0"/>
              <a:t>For example, below are some second-level directories:</a:t>
            </a:r>
          </a:p>
          <a:p>
            <a:endParaRPr lang="en-US" sz="2000" dirty="0"/>
          </a:p>
          <a:p>
            <a:r>
              <a:rPr lang="en-US" sz="2000" dirty="0"/>
              <a:t># - shell command.</a:t>
            </a:r>
          </a:p>
          <a:p>
            <a:r>
              <a:rPr lang="en-US" sz="2000" dirty="0"/>
              <a:t># fdisk –l /*list partitions*/</a:t>
            </a:r>
          </a:p>
          <a:p>
            <a:r>
              <a:rPr lang="en-US" sz="2000" dirty="0"/>
              <a:t>#/dev/sda1</a:t>
            </a:r>
          </a:p>
          <a:p>
            <a:r>
              <a:rPr lang="en-US" sz="2000" dirty="0"/>
              <a:t>	/dev   device</a:t>
            </a:r>
          </a:p>
          <a:p>
            <a:r>
              <a:rPr lang="en-US" sz="2000" dirty="0"/>
              <a:t>	/sda1 or /hda1</a:t>
            </a:r>
          </a:p>
          <a:p>
            <a:r>
              <a:rPr lang="en-US" sz="2000" dirty="0"/>
              <a:t>		sd – SATA /*SATA – tech to read/write data*/</a:t>
            </a:r>
          </a:p>
          <a:p>
            <a:r>
              <a:rPr lang="en-US" sz="2000" dirty="0"/>
              <a:t>		hd – IDE</a:t>
            </a:r>
          </a:p>
          <a:p>
            <a:r>
              <a:rPr lang="en-US" sz="2000" dirty="0"/>
              <a:t>		a</a:t>
            </a:r>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Tree>
    <p:extLst>
      <p:ext uri="{BB962C8B-B14F-4D97-AF65-F5344CB8AC3E}">
        <p14:creationId xmlns:p14="http://schemas.microsoft.com/office/powerpoint/2010/main" val="2908528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106959" y="736597"/>
            <a:ext cx="9002731" cy="707886"/>
          </a:xfrm>
          <a:prstGeom prst="rect">
            <a:avLst/>
          </a:prstGeom>
          <a:noFill/>
        </p:spPr>
        <p:txBody>
          <a:bodyPr wrap="square" rtlCol="0">
            <a:spAutoFit/>
          </a:bodyPr>
          <a:lstStyle/>
          <a:p>
            <a:r>
              <a:rPr lang="en-US" sz="4000" dirty="0"/>
              <a:t>File System</a:t>
            </a:r>
          </a:p>
        </p:txBody>
      </p:sp>
      <p:sp>
        <p:nvSpPr>
          <p:cNvPr id="8" name="TextBox 7">
            <a:extLst>
              <a:ext uri="{FF2B5EF4-FFF2-40B4-BE49-F238E27FC236}">
                <a16:creationId xmlns:a16="http://schemas.microsoft.com/office/drawing/2014/main" id="{292CAA66-0EA8-BA2E-7991-F0E22B66A367}"/>
              </a:ext>
            </a:extLst>
          </p:cNvPr>
          <p:cNvSpPr txBox="1"/>
          <p:nvPr/>
        </p:nvSpPr>
        <p:spPr>
          <a:xfrm>
            <a:off x="207894" y="1450644"/>
            <a:ext cx="11984106" cy="2246769"/>
          </a:xfrm>
          <a:prstGeom prst="rect">
            <a:avLst/>
          </a:prstGeom>
          <a:noFill/>
        </p:spPr>
        <p:txBody>
          <a:bodyPr wrap="square" rtlCol="0">
            <a:spAutoFit/>
          </a:bodyPr>
          <a:lstStyle/>
          <a:p>
            <a:pPr marL="342900" indent="-342900">
              <a:buFont typeface="Wingdings" panose="05000000000000000000" pitchFamily="2" charset="2"/>
              <a:buChar char="§"/>
            </a:pPr>
            <a:r>
              <a:rPr lang="en-US" sz="2000" dirty="0"/>
              <a:t>Sd ..a/b/c/d…1/2/3…</a:t>
            </a:r>
          </a:p>
          <a:p>
            <a:pPr marL="800100" lvl="1" indent="-342900">
              <a:buFont typeface="Wingdings" panose="05000000000000000000" pitchFamily="2" charset="2"/>
              <a:buChar char="§"/>
            </a:pPr>
            <a:r>
              <a:rPr lang="en-US" sz="2000" dirty="0"/>
              <a:t>a – primary master</a:t>
            </a:r>
          </a:p>
          <a:p>
            <a:pPr marL="800100" lvl="1" indent="-342900">
              <a:buFont typeface="Wingdings" panose="05000000000000000000" pitchFamily="2" charset="2"/>
              <a:buChar char="§"/>
            </a:pPr>
            <a:r>
              <a:rPr lang="en-US" sz="2000" dirty="0"/>
              <a:t>b -  primary slave</a:t>
            </a:r>
          </a:p>
          <a:p>
            <a:pPr marL="800100" lvl="1" indent="-342900">
              <a:buFont typeface="Wingdings" panose="05000000000000000000" pitchFamily="2" charset="2"/>
              <a:buChar char="§"/>
            </a:pPr>
            <a:r>
              <a:rPr lang="en-US" sz="2000" dirty="0"/>
              <a:t>c - secondary master</a:t>
            </a:r>
          </a:p>
          <a:p>
            <a:pPr marL="800100" lvl="1" indent="-342900">
              <a:buFont typeface="Wingdings" panose="05000000000000000000" pitchFamily="2" charset="2"/>
              <a:buChar char="§"/>
            </a:pPr>
            <a:r>
              <a:rPr lang="en-US" sz="2000" dirty="0"/>
              <a:t>d  - secondary slave</a:t>
            </a:r>
          </a:p>
          <a:p>
            <a:pPr marL="800100" lvl="1" indent="-342900">
              <a:buFont typeface="Wingdings" panose="05000000000000000000" pitchFamily="2" charset="2"/>
              <a:buChar char="§"/>
            </a:pPr>
            <a:r>
              <a:rPr lang="en-US" sz="2000" dirty="0"/>
              <a:t>1/2/3 … - first/second/third partition</a:t>
            </a:r>
          </a:p>
          <a:p>
            <a:pPr marL="800100" lvl="1" indent="-342900">
              <a:buFont typeface="Wingdings" panose="05000000000000000000" pitchFamily="2" charset="2"/>
              <a:buChar char="§"/>
            </a:pPr>
            <a:endParaRPr lang="en-US" sz="2000" dirty="0"/>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
        <p:nvSpPr>
          <p:cNvPr id="3" name="TextBox 2">
            <a:extLst>
              <a:ext uri="{FF2B5EF4-FFF2-40B4-BE49-F238E27FC236}">
                <a16:creationId xmlns:a16="http://schemas.microsoft.com/office/drawing/2014/main" id="{CFBC8A40-7229-4FFF-039C-D1CA5A3CBA6B}"/>
              </a:ext>
            </a:extLst>
          </p:cNvPr>
          <p:cNvSpPr txBox="1"/>
          <p:nvPr/>
        </p:nvSpPr>
        <p:spPr>
          <a:xfrm>
            <a:off x="207894" y="3546761"/>
            <a:ext cx="11984106" cy="1631216"/>
          </a:xfrm>
          <a:prstGeom prst="rect">
            <a:avLst/>
          </a:prstGeom>
          <a:noFill/>
        </p:spPr>
        <p:txBody>
          <a:bodyPr wrap="square" rtlCol="0">
            <a:spAutoFit/>
          </a:bodyPr>
          <a:lstStyle/>
          <a:p>
            <a:pPr marL="800100" lvl="1" indent="-342900">
              <a:buFont typeface="Wingdings" panose="05000000000000000000" pitchFamily="2" charset="2"/>
              <a:buChar char="§"/>
            </a:pPr>
            <a:r>
              <a:rPr lang="en-US" sz="2000" dirty="0"/>
              <a:t># fdisk /dev/sda /* ‘m’ for help*/</a:t>
            </a:r>
          </a:p>
          <a:p>
            <a:pPr marL="800100" lvl="1" indent="-342900">
              <a:buFont typeface="Wingdings" panose="05000000000000000000" pitchFamily="2" charset="2"/>
              <a:buChar char="§"/>
            </a:pPr>
            <a:r>
              <a:rPr lang="en-US" sz="2000" dirty="0"/>
              <a:t>(if type “l” it will list all available file sys with their Id e.g. Windows - 7and Linux – 83)</a:t>
            </a:r>
          </a:p>
          <a:p>
            <a:pPr marL="800100" lvl="1" indent="-342900">
              <a:buFont typeface="Wingdings" panose="05000000000000000000" pitchFamily="2" charset="2"/>
              <a:buChar char="§"/>
            </a:pPr>
            <a:r>
              <a:rPr lang="en-US" sz="2000" dirty="0"/>
              <a:t>/dev/sda1 – sys reserve</a:t>
            </a:r>
          </a:p>
          <a:p>
            <a:pPr marL="800100" lvl="1" indent="-342900">
              <a:buFont typeface="Wingdings" panose="05000000000000000000" pitchFamily="2" charset="2"/>
              <a:buChar char="§"/>
            </a:pPr>
            <a:r>
              <a:rPr lang="en-US" sz="2000" dirty="0"/>
              <a:t>/dev/sda2 – is C:\</a:t>
            </a:r>
          </a:p>
          <a:p>
            <a:pPr marL="800100" lvl="1" indent="-342900">
              <a:buFont typeface="Wingdings" panose="05000000000000000000" pitchFamily="2" charset="2"/>
              <a:buChar char="§"/>
            </a:pPr>
            <a:r>
              <a:rPr lang="en-US" sz="2000" dirty="0"/>
              <a:t>(Windows makes 2 partition: 100MB (From 100GB) for sys reserve and remaining C:\(100GB))</a:t>
            </a:r>
          </a:p>
        </p:txBody>
      </p:sp>
    </p:spTree>
    <p:extLst>
      <p:ext uri="{BB962C8B-B14F-4D97-AF65-F5344CB8AC3E}">
        <p14:creationId xmlns:p14="http://schemas.microsoft.com/office/powerpoint/2010/main" val="3324870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106959" y="736597"/>
            <a:ext cx="9002731" cy="707886"/>
          </a:xfrm>
          <a:prstGeom prst="rect">
            <a:avLst/>
          </a:prstGeom>
          <a:noFill/>
        </p:spPr>
        <p:txBody>
          <a:bodyPr wrap="square" rtlCol="0">
            <a:spAutoFit/>
          </a:bodyPr>
          <a:lstStyle/>
          <a:p>
            <a:r>
              <a:rPr lang="en-US" sz="4000" dirty="0"/>
              <a:t>Linux Help (Man)</a:t>
            </a:r>
          </a:p>
        </p:txBody>
      </p:sp>
      <p:sp>
        <p:nvSpPr>
          <p:cNvPr id="8" name="TextBox 7">
            <a:extLst>
              <a:ext uri="{FF2B5EF4-FFF2-40B4-BE49-F238E27FC236}">
                <a16:creationId xmlns:a16="http://schemas.microsoft.com/office/drawing/2014/main" id="{292CAA66-0EA8-BA2E-7991-F0E22B66A367}"/>
              </a:ext>
            </a:extLst>
          </p:cNvPr>
          <p:cNvSpPr txBox="1"/>
          <p:nvPr/>
        </p:nvSpPr>
        <p:spPr>
          <a:xfrm>
            <a:off x="207894" y="1450644"/>
            <a:ext cx="11984106" cy="2554545"/>
          </a:xfrm>
          <a:prstGeom prst="rect">
            <a:avLst/>
          </a:prstGeom>
          <a:noFill/>
        </p:spPr>
        <p:txBody>
          <a:bodyPr wrap="square" rtlCol="0">
            <a:spAutoFit/>
          </a:bodyPr>
          <a:lstStyle/>
          <a:p>
            <a:pPr marL="800100" lvl="1" indent="-342900">
              <a:buFont typeface="Wingdings" panose="05000000000000000000" pitchFamily="2" charset="2"/>
              <a:buChar char="§"/>
            </a:pPr>
            <a:r>
              <a:rPr lang="en-US" sz="2000" dirty="0"/>
              <a:t>You can keyword search for commands </a:t>
            </a:r>
          </a:p>
          <a:p>
            <a:pPr marL="800100" lvl="1" indent="-342900">
              <a:buFont typeface="Wingdings" panose="05000000000000000000" pitchFamily="2" charset="2"/>
              <a:buChar char="§"/>
            </a:pPr>
            <a:r>
              <a:rPr lang="en-US" sz="2000" dirty="0"/>
              <a:t>For instance, what commands show a calendar?</a:t>
            </a:r>
          </a:p>
          <a:p>
            <a:pPr lvl="1"/>
            <a:endParaRPr lang="en-US" sz="2000" dirty="0"/>
          </a:p>
          <a:p>
            <a:pPr marL="800100" lvl="1" indent="-342900">
              <a:buFont typeface="Wingdings" panose="05000000000000000000" pitchFamily="2" charset="2"/>
              <a:buChar char="§"/>
            </a:pPr>
            <a:r>
              <a:rPr lang="en-US" sz="2000" dirty="0"/>
              <a:t>$ man –k calendar</a:t>
            </a:r>
          </a:p>
          <a:p>
            <a:pPr lvl="1"/>
            <a:r>
              <a:rPr lang="en-US" sz="2000" dirty="0"/>
              <a:t>cal 	(1)	- displays a calendar</a:t>
            </a:r>
          </a:p>
          <a:p>
            <a:pPr lvl="1"/>
            <a:r>
              <a:rPr lang="en-US" sz="2000" dirty="0"/>
              <a:t>cal 	(1p) – print a calendar</a:t>
            </a:r>
          </a:p>
          <a:p>
            <a:pPr lvl="1"/>
            <a:r>
              <a:rPr lang="en-US" sz="2000" dirty="0"/>
              <a:t>Difftime (3p) – compute the difference</a:t>
            </a:r>
          </a:p>
          <a:p>
            <a:pPr lvl="1"/>
            <a:endParaRPr lang="en-US" sz="2000" dirty="0"/>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
        <p:nvSpPr>
          <p:cNvPr id="9" name="TextBox 8">
            <a:extLst>
              <a:ext uri="{FF2B5EF4-FFF2-40B4-BE49-F238E27FC236}">
                <a16:creationId xmlns:a16="http://schemas.microsoft.com/office/drawing/2014/main" id="{40FBD19A-8B58-5A80-4114-40F5C65F714F}"/>
              </a:ext>
            </a:extLst>
          </p:cNvPr>
          <p:cNvSpPr txBox="1"/>
          <p:nvPr/>
        </p:nvSpPr>
        <p:spPr>
          <a:xfrm>
            <a:off x="106959" y="3770421"/>
            <a:ext cx="9002731" cy="707886"/>
          </a:xfrm>
          <a:prstGeom prst="rect">
            <a:avLst/>
          </a:prstGeom>
          <a:noFill/>
        </p:spPr>
        <p:txBody>
          <a:bodyPr wrap="square" rtlCol="0">
            <a:spAutoFit/>
          </a:bodyPr>
          <a:lstStyle/>
          <a:p>
            <a:r>
              <a:rPr lang="en-US" sz="4000" dirty="0"/>
              <a:t>Linux Help (Info)</a:t>
            </a:r>
          </a:p>
        </p:txBody>
      </p:sp>
      <p:sp>
        <p:nvSpPr>
          <p:cNvPr id="10" name="TextBox 9">
            <a:extLst>
              <a:ext uri="{FF2B5EF4-FFF2-40B4-BE49-F238E27FC236}">
                <a16:creationId xmlns:a16="http://schemas.microsoft.com/office/drawing/2014/main" id="{A9FF7CCA-FDF5-AFBD-9954-5957E735DE16}"/>
              </a:ext>
            </a:extLst>
          </p:cNvPr>
          <p:cNvSpPr txBox="1"/>
          <p:nvPr/>
        </p:nvSpPr>
        <p:spPr>
          <a:xfrm>
            <a:off x="207894" y="4484468"/>
            <a:ext cx="11984106" cy="1015663"/>
          </a:xfrm>
          <a:prstGeom prst="rect">
            <a:avLst/>
          </a:prstGeom>
          <a:noFill/>
        </p:spPr>
        <p:txBody>
          <a:bodyPr wrap="square" rtlCol="0">
            <a:spAutoFit/>
          </a:bodyPr>
          <a:lstStyle/>
          <a:p>
            <a:pPr marL="800100" lvl="1" indent="-342900">
              <a:buFont typeface="Wingdings" panose="05000000000000000000" pitchFamily="2" charset="2"/>
              <a:buChar char="§"/>
            </a:pPr>
            <a:r>
              <a:rPr lang="en-US" sz="2000" dirty="0"/>
              <a:t>A program for reading documentation, sometimes a replacement for manual pages </a:t>
            </a:r>
          </a:p>
          <a:p>
            <a:pPr marL="800100" lvl="1" indent="-342900">
              <a:buFont typeface="Wingdings" panose="05000000000000000000" pitchFamily="2" charset="2"/>
              <a:buChar char="§"/>
            </a:pPr>
            <a:endParaRPr lang="en-US" sz="2000" dirty="0"/>
          </a:p>
          <a:p>
            <a:pPr marL="800100" lvl="1" indent="-342900">
              <a:buFont typeface="Wingdings" panose="05000000000000000000" pitchFamily="2" charset="2"/>
              <a:buChar char="§"/>
            </a:pPr>
            <a:r>
              <a:rPr lang="en-US" sz="2000" dirty="0"/>
              <a:t>Example : info ls</a:t>
            </a:r>
          </a:p>
        </p:txBody>
      </p:sp>
    </p:spTree>
    <p:extLst>
      <p:ext uri="{BB962C8B-B14F-4D97-AF65-F5344CB8AC3E}">
        <p14:creationId xmlns:p14="http://schemas.microsoft.com/office/powerpoint/2010/main" val="2457117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106959" y="736597"/>
            <a:ext cx="9002731" cy="707886"/>
          </a:xfrm>
          <a:prstGeom prst="rect">
            <a:avLst/>
          </a:prstGeom>
          <a:noFill/>
        </p:spPr>
        <p:txBody>
          <a:bodyPr wrap="square" rtlCol="0">
            <a:spAutoFit/>
          </a:bodyPr>
          <a:lstStyle/>
          <a:p>
            <a:r>
              <a:rPr lang="en-US" sz="4000" dirty="0"/>
              <a:t>Terminal Overview</a:t>
            </a:r>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pic>
        <p:nvPicPr>
          <p:cNvPr id="2050" name="Picture 2">
            <a:extLst>
              <a:ext uri="{FF2B5EF4-FFF2-40B4-BE49-F238E27FC236}">
                <a16:creationId xmlns:a16="http://schemas.microsoft.com/office/drawing/2014/main" id="{4D1B9A7E-41D9-1764-1826-2FB81869F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962" y="1474641"/>
            <a:ext cx="8220075" cy="23336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806243-811F-CCCC-C842-226382CB948D}"/>
              </a:ext>
            </a:extLst>
          </p:cNvPr>
          <p:cNvSpPr txBox="1"/>
          <p:nvPr/>
        </p:nvSpPr>
        <p:spPr>
          <a:xfrm flipH="1">
            <a:off x="2276586" y="2404719"/>
            <a:ext cx="1500305" cy="369332"/>
          </a:xfrm>
          <a:prstGeom prst="rect">
            <a:avLst/>
          </a:prstGeom>
          <a:noFill/>
        </p:spPr>
        <p:txBody>
          <a:bodyPr wrap="square" rtlCol="0">
            <a:spAutoFit/>
          </a:bodyPr>
          <a:lstStyle/>
          <a:p>
            <a:r>
              <a:rPr lang="en-US" dirty="0"/>
              <a:t>(What to do)</a:t>
            </a:r>
          </a:p>
        </p:txBody>
      </p:sp>
      <p:sp>
        <p:nvSpPr>
          <p:cNvPr id="11" name="TextBox 10">
            <a:extLst>
              <a:ext uri="{FF2B5EF4-FFF2-40B4-BE49-F238E27FC236}">
                <a16:creationId xmlns:a16="http://schemas.microsoft.com/office/drawing/2014/main" id="{68012784-5D52-3882-3236-7B157457C3EA}"/>
              </a:ext>
            </a:extLst>
          </p:cNvPr>
          <p:cNvSpPr txBox="1"/>
          <p:nvPr/>
        </p:nvSpPr>
        <p:spPr>
          <a:xfrm flipH="1">
            <a:off x="6184603" y="1588462"/>
            <a:ext cx="1500305" cy="369332"/>
          </a:xfrm>
          <a:prstGeom prst="rect">
            <a:avLst/>
          </a:prstGeom>
          <a:noFill/>
        </p:spPr>
        <p:txBody>
          <a:bodyPr wrap="square" rtlCol="0">
            <a:spAutoFit/>
          </a:bodyPr>
          <a:lstStyle/>
          <a:p>
            <a:r>
              <a:rPr lang="en-US" dirty="0"/>
              <a:t>(How to do)</a:t>
            </a:r>
          </a:p>
        </p:txBody>
      </p:sp>
      <p:sp>
        <p:nvSpPr>
          <p:cNvPr id="12" name="TextBox 11">
            <a:extLst>
              <a:ext uri="{FF2B5EF4-FFF2-40B4-BE49-F238E27FC236}">
                <a16:creationId xmlns:a16="http://schemas.microsoft.com/office/drawing/2014/main" id="{1A454369-CC52-4A2A-B6F0-27AA4BECDD76}"/>
              </a:ext>
            </a:extLst>
          </p:cNvPr>
          <p:cNvSpPr txBox="1"/>
          <p:nvPr/>
        </p:nvSpPr>
        <p:spPr>
          <a:xfrm flipH="1">
            <a:off x="8172891" y="2875000"/>
            <a:ext cx="1500305" cy="369332"/>
          </a:xfrm>
          <a:prstGeom prst="rect">
            <a:avLst/>
          </a:prstGeom>
          <a:noFill/>
        </p:spPr>
        <p:txBody>
          <a:bodyPr wrap="square" rtlCol="0">
            <a:spAutoFit/>
          </a:bodyPr>
          <a:lstStyle/>
          <a:p>
            <a:r>
              <a:rPr lang="en-US" dirty="0"/>
              <a:t>(Target)</a:t>
            </a:r>
          </a:p>
        </p:txBody>
      </p:sp>
      <p:pic>
        <p:nvPicPr>
          <p:cNvPr id="2052" name="Picture 4">
            <a:extLst>
              <a:ext uri="{FF2B5EF4-FFF2-40B4-BE49-F238E27FC236}">
                <a16:creationId xmlns:a16="http://schemas.microsoft.com/office/drawing/2014/main" id="{45120ED1-4592-EE50-8F18-C9A71B98FF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1824" y="3922087"/>
            <a:ext cx="584835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64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106959" y="736597"/>
            <a:ext cx="9002731" cy="707886"/>
          </a:xfrm>
          <a:prstGeom prst="rect">
            <a:avLst/>
          </a:prstGeom>
          <a:noFill/>
        </p:spPr>
        <p:txBody>
          <a:bodyPr wrap="square" rtlCol="0">
            <a:spAutoFit/>
          </a:bodyPr>
          <a:lstStyle/>
          <a:p>
            <a:r>
              <a:rPr lang="en-US" sz="4000" dirty="0"/>
              <a:t>Linux File Paths</a:t>
            </a:r>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
        <p:nvSpPr>
          <p:cNvPr id="3" name="TextBox 2">
            <a:extLst>
              <a:ext uri="{FF2B5EF4-FFF2-40B4-BE49-F238E27FC236}">
                <a16:creationId xmlns:a16="http://schemas.microsoft.com/office/drawing/2014/main" id="{EA806243-811F-CCCC-C842-226382CB948D}"/>
              </a:ext>
            </a:extLst>
          </p:cNvPr>
          <p:cNvSpPr txBox="1"/>
          <p:nvPr/>
        </p:nvSpPr>
        <p:spPr>
          <a:xfrm flipH="1">
            <a:off x="242220" y="1575379"/>
            <a:ext cx="11350339" cy="4154984"/>
          </a:xfrm>
          <a:prstGeom prst="rect">
            <a:avLst/>
          </a:prstGeom>
          <a:noFill/>
        </p:spPr>
        <p:txBody>
          <a:bodyPr wrap="square" rtlCol="0">
            <a:spAutoFit/>
          </a:bodyPr>
          <a:lstStyle/>
          <a:p>
            <a:pPr marL="342900" indent="-342900">
              <a:buFont typeface="Wingdings" panose="05000000000000000000" pitchFamily="2" charset="2"/>
              <a:buChar char="§"/>
            </a:pPr>
            <a:r>
              <a:rPr lang="en-US" sz="2400" dirty="0"/>
              <a:t>Two type of file paths – Absolute file path and Relative file path.</a:t>
            </a:r>
          </a:p>
          <a:p>
            <a:endParaRPr lang="en-US" sz="2400" dirty="0"/>
          </a:p>
          <a:p>
            <a:r>
              <a:rPr lang="en-US" sz="2400" u="sng" dirty="0"/>
              <a:t>Absolute file path</a:t>
            </a:r>
          </a:p>
          <a:p>
            <a:pPr marL="342900" indent="-342900">
              <a:buFont typeface="Wingdings" panose="05000000000000000000" pitchFamily="2" charset="2"/>
              <a:buChar char="§"/>
            </a:pPr>
            <a:r>
              <a:rPr lang="en-US" sz="2400" dirty="0"/>
              <a:t>An absolute path is defined as the specifying the location of a file or directory from the root directory( / ).</a:t>
            </a:r>
          </a:p>
          <a:p>
            <a:pPr marL="342900" indent="-342900">
              <a:buFont typeface="Wingdings" panose="05000000000000000000" pitchFamily="2" charset="2"/>
              <a:buChar char="§"/>
            </a:pPr>
            <a:r>
              <a:rPr lang="en-US" sz="2400" dirty="0"/>
              <a:t>Start at the root directory ( / ) and work down.</a:t>
            </a:r>
          </a:p>
          <a:p>
            <a:pPr marL="342900" indent="-342900">
              <a:buFont typeface="Wingdings" panose="05000000000000000000" pitchFamily="2" charset="2"/>
              <a:buChar char="§"/>
            </a:pPr>
            <a:r>
              <a:rPr lang="en-US" sz="2400" dirty="0"/>
              <a:t>Write a slash ( / ) after every directory name (last one is optional)</a:t>
            </a:r>
          </a:p>
          <a:p>
            <a:endParaRPr lang="en-US" sz="2400" dirty="0"/>
          </a:p>
          <a:p>
            <a:r>
              <a:rPr lang="en-US" sz="2400" dirty="0"/>
              <a:t>Eg. cat /etc/passwd</a:t>
            </a:r>
          </a:p>
          <a:p>
            <a:r>
              <a:rPr lang="en-US" sz="2400" dirty="0"/>
              <a:t>	vim /etc/sysconfig/network-scripts/ifcfg-eth0</a:t>
            </a:r>
          </a:p>
          <a:p>
            <a:r>
              <a:rPr lang="en-US" sz="2400" dirty="0"/>
              <a:t>	ls /home/carter/Desktop/ </a:t>
            </a:r>
          </a:p>
        </p:txBody>
      </p:sp>
    </p:spTree>
    <p:extLst>
      <p:ext uri="{BB962C8B-B14F-4D97-AF65-F5344CB8AC3E}">
        <p14:creationId xmlns:p14="http://schemas.microsoft.com/office/powerpoint/2010/main" val="2817299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106959" y="736597"/>
            <a:ext cx="9002731" cy="707886"/>
          </a:xfrm>
          <a:prstGeom prst="rect">
            <a:avLst/>
          </a:prstGeom>
          <a:noFill/>
        </p:spPr>
        <p:txBody>
          <a:bodyPr wrap="square" rtlCol="0">
            <a:spAutoFit/>
          </a:bodyPr>
          <a:lstStyle/>
          <a:p>
            <a:r>
              <a:rPr lang="en-US" sz="4000" dirty="0"/>
              <a:t>Linux File Paths</a:t>
            </a:r>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
        <p:nvSpPr>
          <p:cNvPr id="3" name="TextBox 2">
            <a:extLst>
              <a:ext uri="{FF2B5EF4-FFF2-40B4-BE49-F238E27FC236}">
                <a16:creationId xmlns:a16="http://schemas.microsoft.com/office/drawing/2014/main" id="{EA806243-811F-CCCC-C842-226382CB948D}"/>
              </a:ext>
            </a:extLst>
          </p:cNvPr>
          <p:cNvSpPr txBox="1"/>
          <p:nvPr/>
        </p:nvSpPr>
        <p:spPr>
          <a:xfrm flipH="1">
            <a:off x="242220" y="1575379"/>
            <a:ext cx="11350339" cy="3046988"/>
          </a:xfrm>
          <a:prstGeom prst="rect">
            <a:avLst/>
          </a:prstGeom>
          <a:noFill/>
        </p:spPr>
        <p:txBody>
          <a:bodyPr wrap="square" rtlCol="0">
            <a:spAutoFit/>
          </a:bodyPr>
          <a:lstStyle/>
          <a:p>
            <a:r>
              <a:rPr lang="en-US" sz="2400" u="sng" dirty="0"/>
              <a:t>Relative file path</a:t>
            </a:r>
          </a:p>
          <a:p>
            <a:r>
              <a:rPr lang="en-US" sz="2400" dirty="0"/>
              <a:t>Relative path is defined as the path related to the present working directly(pwd). It start at your current directory and never starts with a / .</a:t>
            </a:r>
          </a:p>
          <a:p>
            <a:r>
              <a:rPr lang="en-US" sz="2400" dirty="0"/>
              <a:t>A shortcut in the relative pathname – that uses either the current or parent directory as reference and specifies the path relative to it . A relative path-name uses one of these cryptic symbols:</a:t>
            </a:r>
          </a:p>
          <a:p>
            <a:r>
              <a:rPr lang="en-US" sz="2400" dirty="0"/>
              <a:t>	. (a single dot) – this represents the current directory.</a:t>
            </a:r>
          </a:p>
          <a:p>
            <a:r>
              <a:rPr lang="en-US" sz="2400" dirty="0"/>
              <a:t>	.. (two dots) – this represents the parent directory.</a:t>
            </a:r>
          </a:p>
        </p:txBody>
      </p:sp>
    </p:spTree>
    <p:extLst>
      <p:ext uri="{BB962C8B-B14F-4D97-AF65-F5344CB8AC3E}">
        <p14:creationId xmlns:p14="http://schemas.microsoft.com/office/powerpoint/2010/main" val="265995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7DDA-7935-644C-DAB5-BF079B066179}"/>
              </a:ext>
            </a:extLst>
          </p:cNvPr>
          <p:cNvSpPr>
            <a:spLocks noGrp="1"/>
          </p:cNvSpPr>
          <p:nvPr>
            <p:ph type="title" idx="4294967295"/>
          </p:nvPr>
        </p:nvSpPr>
        <p:spPr>
          <a:xfrm>
            <a:off x="0" y="495005"/>
            <a:ext cx="6939516" cy="1138717"/>
          </a:xfrm>
        </p:spPr>
        <p:txBody>
          <a:bodyPr/>
          <a:lstStyle/>
          <a:p>
            <a:r>
              <a:rPr lang="en-US" b="1" dirty="0"/>
              <a:t>What is Linux?</a:t>
            </a:r>
          </a:p>
        </p:txBody>
      </p:sp>
      <p:sp>
        <p:nvSpPr>
          <p:cNvPr id="3" name="Content Placeholder 2">
            <a:extLst>
              <a:ext uri="{FF2B5EF4-FFF2-40B4-BE49-F238E27FC236}">
                <a16:creationId xmlns:a16="http://schemas.microsoft.com/office/drawing/2014/main" id="{D321512C-828E-30F9-2F46-66D21BE27094}"/>
              </a:ext>
            </a:extLst>
          </p:cNvPr>
          <p:cNvSpPr>
            <a:spLocks noGrp="1"/>
          </p:cNvSpPr>
          <p:nvPr>
            <p:ph idx="4294967295"/>
          </p:nvPr>
        </p:nvSpPr>
        <p:spPr>
          <a:xfrm>
            <a:off x="198475" y="1691093"/>
            <a:ext cx="8040414" cy="5248275"/>
          </a:xfrm>
        </p:spPr>
        <p:txBody>
          <a:bodyPr/>
          <a:lstStyle/>
          <a:p>
            <a:pPr>
              <a:buFont typeface="Wingdings" panose="05000000000000000000" pitchFamily="2" charset="2"/>
              <a:buChar char="q"/>
            </a:pPr>
            <a:r>
              <a:rPr lang="en-US" dirty="0"/>
              <a:t>Linux is a free and open source operating system.</a:t>
            </a:r>
          </a:p>
          <a:p>
            <a:pPr>
              <a:buFont typeface="Wingdings" panose="05000000000000000000" pitchFamily="2" charset="2"/>
              <a:buChar char="q"/>
            </a:pPr>
            <a:r>
              <a:rPr lang="en-US" dirty="0"/>
              <a:t>At it’s core, the linux operating system is derived from the Unix OS.</a:t>
            </a:r>
          </a:p>
          <a:p>
            <a:pPr>
              <a:buFont typeface="Wingdings" panose="05000000000000000000" pitchFamily="2" charset="2"/>
              <a:buChar char="q"/>
            </a:pPr>
            <a:r>
              <a:rPr lang="en-US" dirty="0"/>
              <a:t>Unix was created in the 1960s by Dennis Ritchie and Ken Thompson, both of them also invented the C Programming Language.</a:t>
            </a:r>
          </a:p>
          <a:p>
            <a:pPr>
              <a:buFont typeface="Wingdings" panose="05000000000000000000" pitchFamily="2" charset="2"/>
              <a:buChar char="q"/>
            </a:pPr>
            <a:r>
              <a:rPr lang="en-US" dirty="0"/>
              <a:t>Linux was initially named GNU and was developed by Richard Stallman</a:t>
            </a:r>
          </a:p>
          <a:p>
            <a:pPr>
              <a:buFont typeface="Wingdings" panose="05000000000000000000" pitchFamily="2" charset="2"/>
              <a:buChar char="q"/>
            </a:pPr>
            <a:r>
              <a:rPr lang="en-US" dirty="0"/>
              <a:t>Linux was the name of the kernel created in 1991 by Linus Torvalds, a student at the University of Helsinki</a:t>
            </a:r>
          </a:p>
          <a:p>
            <a:pPr>
              <a:buFont typeface="Wingdings" panose="05000000000000000000" pitchFamily="2" charset="2"/>
              <a:buChar char="q"/>
            </a:pPr>
            <a:r>
              <a:rPr lang="en-US" dirty="0"/>
              <a:t>Linus Torvalds had wanted to call his invention "Freax"  i.e., Free, Freak + x as an allusion to Unix. In this project his partner Mr. A.L. Torvalds did not think it's a good name, So they finally decided named their project name as "Linux".</a:t>
            </a:r>
          </a:p>
        </p:txBody>
      </p:sp>
      <p:grpSp>
        <p:nvGrpSpPr>
          <p:cNvPr id="8" name="Group 7">
            <a:extLst>
              <a:ext uri="{FF2B5EF4-FFF2-40B4-BE49-F238E27FC236}">
                <a16:creationId xmlns:a16="http://schemas.microsoft.com/office/drawing/2014/main" id="{F55A7726-A262-34D1-3307-63A6A9B700FA}"/>
              </a:ext>
            </a:extLst>
          </p:cNvPr>
          <p:cNvGrpSpPr/>
          <p:nvPr/>
        </p:nvGrpSpPr>
        <p:grpSpPr>
          <a:xfrm>
            <a:off x="106959" y="-1447"/>
            <a:ext cx="2239291" cy="707886"/>
            <a:chOff x="170755" y="157432"/>
            <a:chExt cx="2239291" cy="707886"/>
          </a:xfrm>
        </p:grpSpPr>
        <p:pic>
          <p:nvPicPr>
            <p:cNvPr id="9" name="Picture 8">
              <a:extLst>
                <a:ext uri="{FF2B5EF4-FFF2-40B4-BE49-F238E27FC236}">
                  <a16:creationId xmlns:a16="http://schemas.microsoft.com/office/drawing/2014/main" id="{7CBCDAED-1B13-8EED-B025-F5952FE6F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10" name="TextBox 9">
              <a:extLst>
                <a:ext uri="{FF2B5EF4-FFF2-40B4-BE49-F238E27FC236}">
                  <a16:creationId xmlns:a16="http://schemas.microsoft.com/office/drawing/2014/main" id="{5003FCB9-640D-5912-255F-FCBC0415492E}"/>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pic>
        <p:nvPicPr>
          <p:cNvPr id="1026" name="Picture 2">
            <a:extLst>
              <a:ext uri="{FF2B5EF4-FFF2-40B4-BE49-F238E27FC236}">
                <a16:creationId xmlns:a16="http://schemas.microsoft.com/office/drawing/2014/main" id="{6241ED80-FB78-1A77-71E6-04D2DC1A8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9721" y="2384727"/>
            <a:ext cx="3556911" cy="23148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95226CF-B012-438F-8B3E-9539CFECF1DD}"/>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Tree>
    <p:extLst>
      <p:ext uri="{BB962C8B-B14F-4D97-AF65-F5344CB8AC3E}">
        <p14:creationId xmlns:p14="http://schemas.microsoft.com/office/powerpoint/2010/main" val="1983660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106959" y="736597"/>
            <a:ext cx="9002731" cy="707886"/>
          </a:xfrm>
          <a:prstGeom prst="rect">
            <a:avLst/>
          </a:prstGeom>
          <a:noFill/>
        </p:spPr>
        <p:txBody>
          <a:bodyPr wrap="square" rtlCol="0">
            <a:spAutoFit/>
          </a:bodyPr>
          <a:lstStyle/>
          <a:p>
            <a:r>
              <a:rPr lang="en-US" sz="4000" dirty="0"/>
              <a:t>Linux File/Directory Properties</a:t>
            </a:r>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pic>
        <p:nvPicPr>
          <p:cNvPr id="1026" name="Picture 2">
            <a:extLst>
              <a:ext uri="{FF2B5EF4-FFF2-40B4-BE49-F238E27FC236}">
                <a16:creationId xmlns:a16="http://schemas.microsoft.com/office/drawing/2014/main" id="{3B0EC5F0-B376-31A5-958C-954F77905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61" y="2056736"/>
            <a:ext cx="8305800" cy="41338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7355439-E0B0-81D7-62E0-8D414FC40167}"/>
              </a:ext>
            </a:extLst>
          </p:cNvPr>
          <p:cNvSpPr txBox="1"/>
          <p:nvPr/>
        </p:nvSpPr>
        <p:spPr>
          <a:xfrm>
            <a:off x="942754" y="1498638"/>
            <a:ext cx="3586716" cy="369332"/>
          </a:xfrm>
          <a:prstGeom prst="rect">
            <a:avLst/>
          </a:prstGeom>
          <a:noFill/>
        </p:spPr>
        <p:txBody>
          <a:bodyPr wrap="square" rtlCol="0">
            <a:spAutoFit/>
          </a:bodyPr>
          <a:lstStyle/>
          <a:p>
            <a:pPr marL="285750" indent="-285750">
              <a:buFont typeface="Arial" panose="020B0604020202020204" pitchFamily="34" charset="0"/>
              <a:buChar char="•"/>
            </a:pPr>
            <a:r>
              <a:rPr lang="en-US" dirty="0"/>
              <a:t>Type </a:t>
            </a:r>
            <a:r>
              <a:rPr lang="en-US" b="1" dirty="0"/>
              <a:t>ls -l</a:t>
            </a:r>
            <a:r>
              <a:rPr lang="en-US" dirty="0"/>
              <a:t> in Terminal</a:t>
            </a:r>
          </a:p>
        </p:txBody>
      </p:sp>
    </p:spTree>
    <p:extLst>
      <p:ext uri="{BB962C8B-B14F-4D97-AF65-F5344CB8AC3E}">
        <p14:creationId xmlns:p14="http://schemas.microsoft.com/office/powerpoint/2010/main" val="1945966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106959" y="736597"/>
            <a:ext cx="9002731" cy="707886"/>
          </a:xfrm>
          <a:prstGeom prst="rect">
            <a:avLst/>
          </a:prstGeom>
          <a:noFill/>
        </p:spPr>
        <p:txBody>
          <a:bodyPr wrap="square" rtlCol="0">
            <a:spAutoFit/>
          </a:bodyPr>
          <a:lstStyle/>
          <a:p>
            <a:r>
              <a:rPr lang="en-US" sz="4000" dirty="0"/>
              <a:t>Linux Basic Command Part-1</a:t>
            </a:r>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
        <p:nvSpPr>
          <p:cNvPr id="3" name="TextBox 2">
            <a:extLst>
              <a:ext uri="{FF2B5EF4-FFF2-40B4-BE49-F238E27FC236}">
                <a16:creationId xmlns:a16="http://schemas.microsoft.com/office/drawing/2014/main" id="{C7355439-E0B0-81D7-62E0-8D414FC40167}"/>
              </a:ext>
            </a:extLst>
          </p:cNvPr>
          <p:cNvSpPr txBox="1"/>
          <p:nvPr/>
        </p:nvSpPr>
        <p:spPr>
          <a:xfrm>
            <a:off x="942754" y="1498638"/>
            <a:ext cx="7540846" cy="5078313"/>
          </a:xfrm>
          <a:prstGeom prst="rect">
            <a:avLst/>
          </a:prstGeom>
          <a:noFill/>
        </p:spPr>
        <p:txBody>
          <a:bodyPr wrap="square" rtlCol="0">
            <a:spAutoFit/>
          </a:bodyPr>
          <a:lstStyle/>
          <a:p>
            <a:pPr marL="285750" indent="-285750">
              <a:buFont typeface="Arial" panose="020B0604020202020204" pitchFamily="34" charset="0"/>
              <a:buChar char="•"/>
            </a:pPr>
            <a:r>
              <a:rPr lang="en-US" dirty="0"/>
              <a:t>cd (change the shell working directory</a:t>
            </a:r>
          </a:p>
          <a:p>
            <a:pPr marL="285750" indent="-285750">
              <a:buFont typeface="Arial" panose="020B0604020202020204" pitchFamily="34" charset="0"/>
              <a:buChar char="•"/>
            </a:pPr>
            <a:r>
              <a:rPr lang="en-US" dirty="0"/>
              <a:t>ls (list of file/directories)</a:t>
            </a:r>
          </a:p>
          <a:p>
            <a:pPr marL="285750" indent="-285750">
              <a:buFont typeface="Arial" panose="020B0604020202020204" pitchFamily="34" charset="0"/>
              <a:buChar char="•"/>
            </a:pPr>
            <a:r>
              <a:rPr lang="en-US" dirty="0"/>
              <a:t>pwd (Print Working Directory)</a:t>
            </a:r>
          </a:p>
          <a:p>
            <a:pPr marL="285750" indent="-285750">
              <a:buFont typeface="Arial" panose="020B0604020202020204" pitchFamily="34" charset="0"/>
              <a:buChar char="•"/>
            </a:pPr>
            <a:r>
              <a:rPr lang="en-US" dirty="0"/>
              <a:t>mkdir</a:t>
            </a:r>
          </a:p>
          <a:p>
            <a:pPr marL="285750" indent="-285750">
              <a:buFont typeface="Arial" panose="020B0604020202020204" pitchFamily="34" charset="0"/>
              <a:buChar char="•"/>
            </a:pPr>
            <a:r>
              <a:rPr lang="en-US" dirty="0"/>
              <a:t>touch</a:t>
            </a:r>
          </a:p>
          <a:p>
            <a:pPr marL="285750" indent="-285750">
              <a:buFont typeface="Arial" panose="020B0604020202020204" pitchFamily="34" charset="0"/>
              <a:buChar char="•"/>
            </a:pPr>
            <a:r>
              <a:rPr lang="en-US" dirty="0"/>
              <a:t>date (date and time)</a:t>
            </a:r>
          </a:p>
          <a:p>
            <a:pPr marL="285750" indent="-285750">
              <a:buFont typeface="Arial" panose="020B0604020202020204" pitchFamily="34" charset="0"/>
              <a:buChar char="•"/>
            </a:pPr>
            <a:r>
              <a:rPr lang="en-US" dirty="0"/>
              <a:t>cal (calendar)</a:t>
            </a:r>
          </a:p>
          <a:p>
            <a:pPr marL="285750" indent="-285750">
              <a:buFont typeface="Arial" panose="020B0604020202020204" pitchFamily="34" charset="0"/>
              <a:buChar char="•"/>
            </a:pPr>
            <a:r>
              <a:rPr lang="en-US" dirty="0"/>
              <a:t>cp</a:t>
            </a:r>
          </a:p>
          <a:p>
            <a:pPr marL="285750" indent="-285750">
              <a:buFont typeface="Arial" panose="020B0604020202020204" pitchFamily="34" charset="0"/>
              <a:buChar char="•"/>
            </a:pPr>
            <a:r>
              <a:rPr lang="en-US" dirty="0"/>
              <a:t>mv</a:t>
            </a:r>
          </a:p>
          <a:p>
            <a:pPr marL="285750" indent="-285750">
              <a:buFont typeface="Arial" panose="020B0604020202020204" pitchFamily="34" charset="0"/>
              <a:buChar char="•"/>
            </a:pPr>
            <a:r>
              <a:rPr lang="en-US" dirty="0"/>
              <a:t>echo</a:t>
            </a:r>
          </a:p>
          <a:p>
            <a:pPr marL="285750" indent="-285750">
              <a:buFont typeface="Arial" panose="020B0604020202020204" pitchFamily="34" charset="0"/>
              <a:buChar char="•"/>
            </a:pPr>
            <a:r>
              <a:rPr lang="en-US" dirty="0"/>
              <a:t>head (first 10 lines of each file)</a:t>
            </a:r>
          </a:p>
          <a:p>
            <a:pPr marL="285750" indent="-285750">
              <a:buFont typeface="Arial" panose="020B0604020202020204" pitchFamily="34" charset="0"/>
              <a:buChar char="•"/>
            </a:pPr>
            <a:r>
              <a:rPr lang="en-US" dirty="0"/>
              <a:t>tail (last 10 lines of each file)</a:t>
            </a:r>
          </a:p>
          <a:p>
            <a:pPr marL="285750" indent="-285750">
              <a:buFont typeface="Arial" panose="020B0604020202020204" pitchFamily="34" charset="0"/>
              <a:buChar char="•"/>
            </a:pPr>
            <a:r>
              <a:rPr lang="en-US" dirty="0"/>
              <a:t>cat (rad standard input)</a:t>
            </a:r>
          </a:p>
          <a:p>
            <a:pPr marL="285750" indent="-285750">
              <a:buFont typeface="Arial" panose="020B0604020202020204" pitchFamily="34" charset="0"/>
              <a:buChar char="•"/>
            </a:pPr>
            <a:r>
              <a:rPr lang="en-US" dirty="0"/>
              <a:t>more (scroll up and down)</a:t>
            </a:r>
          </a:p>
          <a:p>
            <a:pPr marL="285750" indent="-285750">
              <a:buFont typeface="Arial" panose="020B0604020202020204" pitchFamily="34" charset="0"/>
              <a:buChar char="•"/>
            </a:pPr>
            <a:r>
              <a:rPr lang="en-US" dirty="0"/>
              <a:t>less (up and down)</a:t>
            </a:r>
          </a:p>
          <a:p>
            <a:pPr marL="285750" indent="-285750">
              <a:buFont typeface="Arial" panose="020B0604020202020204" pitchFamily="34" charset="0"/>
              <a:buChar char="•"/>
            </a:pPr>
            <a:r>
              <a:rPr lang="en-US" dirty="0"/>
              <a:t>uname </a:t>
            </a:r>
          </a:p>
          <a:p>
            <a:pPr marL="285750" indent="-285750">
              <a:buFont typeface="Arial" panose="020B0604020202020204" pitchFamily="34" charset="0"/>
              <a:buChar char="•"/>
            </a:pPr>
            <a:r>
              <a:rPr lang="en-US" dirty="0"/>
              <a:t>df (Hard Disk Information)</a:t>
            </a:r>
          </a:p>
          <a:p>
            <a:endParaRPr lang="en-US" dirty="0"/>
          </a:p>
        </p:txBody>
      </p:sp>
    </p:spTree>
    <p:extLst>
      <p:ext uri="{BB962C8B-B14F-4D97-AF65-F5344CB8AC3E}">
        <p14:creationId xmlns:p14="http://schemas.microsoft.com/office/powerpoint/2010/main" val="499623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106959" y="736597"/>
            <a:ext cx="9002731" cy="707886"/>
          </a:xfrm>
          <a:prstGeom prst="rect">
            <a:avLst/>
          </a:prstGeom>
          <a:noFill/>
        </p:spPr>
        <p:txBody>
          <a:bodyPr wrap="square" rtlCol="0">
            <a:spAutoFit/>
          </a:bodyPr>
          <a:lstStyle/>
          <a:p>
            <a:r>
              <a:rPr lang="en-US" sz="4000" dirty="0"/>
              <a:t>Linux Basic Command Part-2</a:t>
            </a:r>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
        <p:nvSpPr>
          <p:cNvPr id="3" name="TextBox 2">
            <a:extLst>
              <a:ext uri="{FF2B5EF4-FFF2-40B4-BE49-F238E27FC236}">
                <a16:creationId xmlns:a16="http://schemas.microsoft.com/office/drawing/2014/main" id="{C7355439-E0B0-81D7-62E0-8D414FC40167}"/>
              </a:ext>
            </a:extLst>
          </p:cNvPr>
          <p:cNvSpPr txBox="1"/>
          <p:nvPr/>
        </p:nvSpPr>
        <p:spPr>
          <a:xfrm>
            <a:off x="942754" y="1498638"/>
            <a:ext cx="7540846" cy="5355312"/>
          </a:xfrm>
          <a:prstGeom prst="rect">
            <a:avLst/>
          </a:prstGeom>
          <a:noFill/>
        </p:spPr>
        <p:txBody>
          <a:bodyPr wrap="square" rtlCol="0">
            <a:spAutoFit/>
          </a:bodyPr>
          <a:lstStyle/>
          <a:p>
            <a:pPr marL="285750" indent="-285750">
              <a:buFont typeface="Arial" panose="020B0604020202020204" pitchFamily="34" charset="0"/>
              <a:buChar char="•"/>
            </a:pPr>
            <a:r>
              <a:rPr lang="en-US" dirty="0"/>
              <a:t>rmdir(delete an empty directory), rm(delete a file or directory)</a:t>
            </a:r>
          </a:p>
          <a:p>
            <a:pPr marL="285750" indent="-285750">
              <a:buFont typeface="Arial" panose="020B0604020202020204" pitchFamily="34" charset="0"/>
              <a:buChar char="•"/>
            </a:pPr>
            <a:r>
              <a:rPr lang="en-US" dirty="0"/>
              <a:t>top</a:t>
            </a:r>
          </a:p>
          <a:p>
            <a:pPr marL="285750" indent="-285750">
              <a:buFont typeface="Arial" panose="020B0604020202020204" pitchFamily="34" charset="0"/>
              <a:buChar char="•"/>
            </a:pPr>
            <a:r>
              <a:rPr lang="en-US" dirty="0"/>
              <a:t>ps</a:t>
            </a:r>
          </a:p>
          <a:p>
            <a:pPr marL="285750" indent="-285750">
              <a:buFont typeface="Arial" panose="020B0604020202020204" pitchFamily="34" charset="0"/>
              <a:buChar char="•"/>
            </a:pPr>
            <a:r>
              <a:rPr lang="en-US" dirty="0"/>
              <a:t>kill -9 process id</a:t>
            </a:r>
          </a:p>
          <a:p>
            <a:pPr marL="285750" indent="-285750">
              <a:buFont typeface="Arial" panose="020B0604020202020204" pitchFamily="34" charset="0"/>
              <a:buChar char="•"/>
            </a:pPr>
            <a:r>
              <a:rPr lang="en-US" dirty="0"/>
              <a:t>Ifconfig, ping, traceroute, dig (like nslookup)</a:t>
            </a:r>
          </a:p>
          <a:p>
            <a:pPr marL="285750" indent="-285750">
              <a:buFont typeface="Arial" panose="020B0604020202020204" pitchFamily="34" charset="0"/>
              <a:buChar char="•"/>
            </a:pPr>
            <a:r>
              <a:rPr lang="en-US" dirty="0"/>
              <a:t>whatis, whereis</a:t>
            </a:r>
          </a:p>
          <a:p>
            <a:pPr marL="285750" indent="-285750">
              <a:buFont typeface="Arial" panose="020B0604020202020204" pitchFamily="34" charset="0"/>
              <a:buChar char="•"/>
            </a:pPr>
            <a:r>
              <a:rPr lang="en-US" dirty="0"/>
              <a:t>free</a:t>
            </a:r>
          </a:p>
          <a:p>
            <a:pPr marL="285750" indent="-285750">
              <a:buFont typeface="Arial" panose="020B0604020202020204" pitchFamily="34" charset="0"/>
              <a:buChar char="•"/>
            </a:pPr>
            <a:r>
              <a:rPr lang="en-US" dirty="0"/>
              <a:t>lsblk</a:t>
            </a:r>
          </a:p>
          <a:p>
            <a:pPr marL="285750" indent="-285750">
              <a:buFont typeface="Arial" panose="020B0604020202020204" pitchFamily="34" charset="0"/>
              <a:buChar char="•"/>
            </a:pPr>
            <a:r>
              <a:rPr lang="en-US" dirty="0"/>
              <a:t>du –h</a:t>
            </a:r>
          </a:p>
          <a:p>
            <a:pPr marL="285750" indent="-285750">
              <a:buFont typeface="Arial" panose="020B0604020202020204" pitchFamily="34" charset="0"/>
              <a:buChar char="•"/>
            </a:pPr>
            <a:r>
              <a:rPr lang="en-US" dirty="0"/>
              <a:t>su</a:t>
            </a:r>
          </a:p>
          <a:p>
            <a:pPr marL="285750" indent="-285750">
              <a:buFont typeface="Arial" panose="020B0604020202020204" pitchFamily="34" charset="0"/>
              <a:buChar char="•"/>
            </a:pPr>
            <a:r>
              <a:rPr lang="en-US" dirty="0"/>
              <a:t>which (like locate)</a:t>
            </a:r>
          </a:p>
          <a:p>
            <a:pPr marL="285750" indent="-285750">
              <a:buFont typeface="Arial" panose="020B0604020202020204" pitchFamily="34" charset="0"/>
              <a:buChar char="•"/>
            </a:pPr>
            <a:r>
              <a:rPr lang="en-US" dirty="0"/>
              <a:t>uptime (check uptime of machine)</a:t>
            </a:r>
          </a:p>
          <a:p>
            <a:pPr marL="285750" indent="-285750">
              <a:buFont typeface="Arial" panose="020B0604020202020204" pitchFamily="34" charset="0"/>
              <a:buChar char="•"/>
            </a:pPr>
            <a:r>
              <a:rPr lang="en-US" dirty="0"/>
              <a:t>lastlog (check the last logging user and time)</a:t>
            </a:r>
          </a:p>
          <a:p>
            <a:pPr marL="285750" indent="-285750">
              <a:buFont typeface="Arial" panose="020B0604020202020204" pitchFamily="34" charset="0"/>
              <a:buChar char="•"/>
            </a:pPr>
            <a:r>
              <a:rPr lang="en-US" dirty="0"/>
              <a:t>history (display last commands in history)</a:t>
            </a:r>
          </a:p>
          <a:p>
            <a:pPr marL="285750" indent="-285750">
              <a:buFont typeface="Arial" panose="020B0604020202020204" pitchFamily="34" charset="0"/>
              <a:buChar char="•"/>
            </a:pPr>
            <a:r>
              <a:rPr lang="en-US" dirty="0"/>
              <a:t>nano, vi</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6292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106959" y="736597"/>
            <a:ext cx="9002731" cy="707886"/>
          </a:xfrm>
          <a:prstGeom prst="rect">
            <a:avLst/>
          </a:prstGeom>
          <a:noFill/>
        </p:spPr>
        <p:txBody>
          <a:bodyPr wrap="square" rtlCol="0">
            <a:spAutoFit/>
          </a:bodyPr>
          <a:lstStyle/>
          <a:p>
            <a:r>
              <a:rPr lang="en-US" sz="4000" dirty="0"/>
              <a:t>Text Editor (VI)</a:t>
            </a:r>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
        <p:nvSpPr>
          <p:cNvPr id="3" name="TextBox 2">
            <a:extLst>
              <a:ext uri="{FF2B5EF4-FFF2-40B4-BE49-F238E27FC236}">
                <a16:creationId xmlns:a16="http://schemas.microsoft.com/office/drawing/2014/main" id="{C7355439-E0B0-81D7-62E0-8D414FC40167}"/>
              </a:ext>
            </a:extLst>
          </p:cNvPr>
          <p:cNvSpPr txBox="1"/>
          <p:nvPr/>
        </p:nvSpPr>
        <p:spPr>
          <a:xfrm>
            <a:off x="942754" y="1498638"/>
            <a:ext cx="7540846" cy="2031325"/>
          </a:xfrm>
          <a:prstGeom prst="rect">
            <a:avLst/>
          </a:prstGeom>
          <a:noFill/>
        </p:spPr>
        <p:txBody>
          <a:bodyPr wrap="square" rtlCol="0">
            <a:spAutoFit/>
          </a:bodyPr>
          <a:lstStyle/>
          <a:p>
            <a:r>
              <a:rPr lang="en-US" dirty="0"/>
              <a:t>Editors are used for adding, modifying and / or deleting text.</a:t>
            </a:r>
          </a:p>
          <a:p>
            <a:endParaRPr lang="en-US" dirty="0"/>
          </a:p>
          <a:p>
            <a:r>
              <a:rPr lang="en-US" dirty="0"/>
              <a:t>The different editors used</a:t>
            </a:r>
          </a:p>
          <a:p>
            <a:pPr marL="285750" indent="-285750">
              <a:buFont typeface="Arial" panose="020B0604020202020204" pitchFamily="34" charset="0"/>
              <a:buChar char="•"/>
            </a:pPr>
            <a:r>
              <a:rPr lang="en-US" dirty="0"/>
              <a:t>Windows (Notepad)</a:t>
            </a:r>
          </a:p>
          <a:p>
            <a:pPr marL="285750" indent="-285750">
              <a:buFont typeface="Arial" panose="020B0604020202020204" pitchFamily="34" charset="0"/>
              <a:buChar char="•"/>
            </a:pPr>
            <a:r>
              <a:rPr lang="en-US" dirty="0"/>
              <a:t>Linux </a:t>
            </a:r>
          </a:p>
          <a:p>
            <a:pPr marL="742950" lvl="1" indent="-285750">
              <a:buFont typeface="Arial" panose="020B0604020202020204" pitchFamily="34" charset="0"/>
              <a:buChar char="•"/>
            </a:pPr>
            <a:r>
              <a:rPr lang="en-US" dirty="0"/>
              <a:t>1.CLI Based (vi, nano)</a:t>
            </a:r>
          </a:p>
          <a:p>
            <a:pPr marL="742950" lvl="1" indent="-285750">
              <a:buFont typeface="Arial" panose="020B0604020202020204" pitchFamily="34" charset="0"/>
              <a:buChar char="•"/>
            </a:pPr>
            <a:r>
              <a:rPr lang="en-US" dirty="0"/>
              <a:t>2.GUI Based (gedit)</a:t>
            </a:r>
          </a:p>
        </p:txBody>
      </p:sp>
      <p:sp>
        <p:nvSpPr>
          <p:cNvPr id="8" name="TextBox 7">
            <a:extLst>
              <a:ext uri="{FF2B5EF4-FFF2-40B4-BE49-F238E27FC236}">
                <a16:creationId xmlns:a16="http://schemas.microsoft.com/office/drawing/2014/main" id="{C1002EBA-BBF1-4F8F-6280-70609E233AAC}"/>
              </a:ext>
            </a:extLst>
          </p:cNvPr>
          <p:cNvSpPr txBox="1"/>
          <p:nvPr/>
        </p:nvSpPr>
        <p:spPr>
          <a:xfrm>
            <a:off x="876732" y="3774478"/>
            <a:ext cx="7540846" cy="646331"/>
          </a:xfrm>
          <a:prstGeom prst="rect">
            <a:avLst/>
          </a:prstGeom>
          <a:noFill/>
        </p:spPr>
        <p:txBody>
          <a:bodyPr wrap="square" rtlCol="0">
            <a:spAutoFit/>
          </a:bodyPr>
          <a:lstStyle/>
          <a:p>
            <a:pPr marL="285750" indent="-285750">
              <a:buFont typeface="Arial" panose="020B0604020202020204" pitchFamily="34" charset="0"/>
              <a:buChar char="•"/>
            </a:pPr>
            <a:r>
              <a:rPr lang="en-US" dirty="0"/>
              <a:t>Vi editors is a screen oriented text editors written by Bill Joy in 1976.</a:t>
            </a:r>
          </a:p>
          <a:p>
            <a:pPr marL="285750" indent="-285750">
              <a:buFont typeface="Arial" panose="020B0604020202020204" pitchFamily="34" charset="0"/>
              <a:buChar char="•"/>
            </a:pPr>
            <a:r>
              <a:rPr lang="en-US" dirty="0"/>
              <a:t>This is the most commonly used editor for editing files in linux.</a:t>
            </a:r>
          </a:p>
        </p:txBody>
      </p:sp>
      <p:sp>
        <p:nvSpPr>
          <p:cNvPr id="9" name="TextBox 8">
            <a:extLst>
              <a:ext uri="{FF2B5EF4-FFF2-40B4-BE49-F238E27FC236}">
                <a16:creationId xmlns:a16="http://schemas.microsoft.com/office/drawing/2014/main" id="{FD24777E-3E5D-B5B9-E27D-20903B6A242D}"/>
              </a:ext>
            </a:extLst>
          </p:cNvPr>
          <p:cNvSpPr txBox="1"/>
          <p:nvPr/>
        </p:nvSpPr>
        <p:spPr>
          <a:xfrm>
            <a:off x="815163" y="4797774"/>
            <a:ext cx="7540846" cy="1292662"/>
          </a:xfrm>
          <a:prstGeom prst="rect">
            <a:avLst/>
          </a:prstGeom>
          <a:noFill/>
        </p:spPr>
        <p:txBody>
          <a:bodyPr wrap="square" rtlCol="0">
            <a:spAutoFit/>
          </a:bodyPr>
          <a:lstStyle/>
          <a:p>
            <a:r>
              <a:rPr lang="en-US" sz="2400" dirty="0"/>
              <a:t>Vi Editor Modes</a:t>
            </a:r>
          </a:p>
          <a:p>
            <a:pPr marL="285750" indent="-285750">
              <a:buFont typeface="Arial" panose="020B0604020202020204" pitchFamily="34" charset="0"/>
              <a:buChar char="•"/>
            </a:pPr>
            <a:r>
              <a:rPr lang="en-US" dirty="0"/>
              <a:t>	Command mode</a:t>
            </a:r>
          </a:p>
          <a:p>
            <a:pPr marL="285750" indent="-285750">
              <a:buFont typeface="Arial" panose="020B0604020202020204" pitchFamily="34" charset="0"/>
              <a:buChar char="•"/>
            </a:pPr>
            <a:r>
              <a:rPr lang="en-US" dirty="0"/>
              <a:t>	Insert Mode</a:t>
            </a:r>
          </a:p>
          <a:p>
            <a:pPr marL="285750" indent="-285750">
              <a:buFont typeface="Arial" panose="020B0604020202020204" pitchFamily="34" charset="0"/>
              <a:buChar char="•"/>
            </a:pPr>
            <a:r>
              <a:rPr lang="en-US" dirty="0"/>
              <a:t>	Ex Mode</a:t>
            </a:r>
          </a:p>
        </p:txBody>
      </p:sp>
    </p:spTree>
    <p:extLst>
      <p:ext uri="{BB962C8B-B14F-4D97-AF65-F5344CB8AC3E}">
        <p14:creationId xmlns:p14="http://schemas.microsoft.com/office/powerpoint/2010/main" val="4220957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106959" y="736597"/>
            <a:ext cx="9002731" cy="707886"/>
          </a:xfrm>
          <a:prstGeom prst="rect">
            <a:avLst/>
          </a:prstGeom>
          <a:noFill/>
        </p:spPr>
        <p:txBody>
          <a:bodyPr wrap="square" rtlCol="0">
            <a:spAutoFit/>
          </a:bodyPr>
          <a:lstStyle/>
          <a:p>
            <a:r>
              <a:rPr lang="en-US" sz="4000" dirty="0"/>
              <a:t>Insert mode</a:t>
            </a:r>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
        <p:nvSpPr>
          <p:cNvPr id="3" name="TextBox 2">
            <a:extLst>
              <a:ext uri="{FF2B5EF4-FFF2-40B4-BE49-F238E27FC236}">
                <a16:creationId xmlns:a16="http://schemas.microsoft.com/office/drawing/2014/main" id="{C7355439-E0B0-81D7-62E0-8D414FC40167}"/>
              </a:ext>
            </a:extLst>
          </p:cNvPr>
          <p:cNvSpPr txBox="1"/>
          <p:nvPr/>
        </p:nvSpPr>
        <p:spPr>
          <a:xfrm>
            <a:off x="942754" y="1498638"/>
            <a:ext cx="8661990" cy="3699474"/>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sz="2000" dirty="0"/>
              <a:t>i			-	 	Inserts the text at the current cursor position.</a:t>
            </a:r>
          </a:p>
          <a:p>
            <a:pPr marL="342900" indent="-342900">
              <a:lnSpc>
                <a:spcPct val="200000"/>
              </a:lnSpc>
              <a:buFont typeface="Wingdings" panose="05000000000000000000" pitchFamily="2" charset="2"/>
              <a:buChar char="Ø"/>
            </a:pPr>
            <a:r>
              <a:rPr lang="en-US" sz="2000" dirty="0"/>
              <a:t>l			-		Inserts the text in beginning of line.</a:t>
            </a:r>
          </a:p>
          <a:p>
            <a:pPr marL="342900" indent="-342900">
              <a:lnSpc>
                <a:spcPct val="200000"/>
              </a:lnSpc>
              <a:buFont typeface="Wingdings" panose="05000000000000000000" pitchFamily="2" charset="2"/>
              <a:buChar char="Ø"/>
            </a:pPr>
            <a:r>
              <a:rPr lang="en-US" sz="2000" dirty="0"/>
              <a:t>a		-		Adds the text after the current cursor position.</a:t>
            </a:r>
          </a:p>
          <a:p>
            <a:pPr marL="342900" indent="-342900">
              <a:lnSpc>
                <a:spcPct val="200000"/>
              </a:lnSpc>
              <a:buFont typeface="Wingdings" panose="05000000000000000000" pitchFamily="2" charset="2"/>
              <a:buChar char="Ø"/>
            </a:pPr>
            <a:r>
              <a:rPr lang="en-US" sz="2000" dirty="0"/>
              <a:t>A		-		Adds the text at the end of the line.</a:t>
            </a:r>
          </a:p>
          <a:p>
            <a:pPr marL="342900" indent="-342900">
              <a:lnSpc>
                <a:spcPct val="200000"/>
              </a:lnSpc>
              <a:buFont typeface="Wingdings" panose="05000000000000000000" pitchFamily="2" charset="2"/>
              <a:buChar char="Ø"/>
            </a:pPr>
            <a:r>
              <a:rPr lang="en-US" sz="2000" dirty="0"/>
              <a:t>o		-		Insert the text one line below current cursor point.	</a:t>
            </a:r>
          </a:p>
          <a:p>
            <a:pPr marL="342900" indent="-342900">
              <a:lnSpc>
                <a:spcPct val="200000"/>
              </a:lnSpc>
              <a:buFont typeface="Wingdings" panose="05000000000000000000" pitchFamily="2" charset="2"/>
              <a:buChar char="Ø"/>
            </a:pPr>
            <a:r>
              <a:rPr lang="en-US" sz="2000" dirty="0"/>
              <a:t>O		-		Insert the text one line above current cursor point.</a:t>
            </a:r>
          </a:p>
        </p:txBody>
      </p:sp>
    </p:spTree>
    <p:extLst>
      <p:ext uri="{BB962C8B-B14F-4D97-AF65-F5344CB8AC3E}">
        <p14:creationId xmlns:p14="http://schemas.microsoft.com/office/powerpoint/2010/main" val="3456283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106959" y="736597"/>
            <a:ext cx="9002731" cy="707886"/>
          </a:xfrm>
          <a:prstGeom prst="rect">
            <a:avLst/>
          </a:prstGeom>
          <a:noFill/>
        </p:spPr>
        <p:txBody>
          <a:bodyPr wrap="square" rtlCol="0">
            <a:spAutoFit/>
          </a:bodyPr>
          <a:lstStyle/>
          <a:p>
            <a:r>
              <a:rPr lang="en-US" sz="4000" dirty="0"/>
              <a:t>Command mode</a:t>
            </a:r>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
        <p:nvSpPr>
          <p:cNvPr id="3" name="TextBox 2">
            <a:extLst>
              <a:ext uri="{FF2B5EF4-FFF2-40B4-BE49-F238E27FC236}">
                <a16:creationId xmlns:a16="http://schemas.microsoft.com/office/drawing/2014/main" id="{C7355439-E0B0-81D7-62E0-8D414FC40167}"/>
              </a:ext>
            </a:extLst>
          </p:cNvPr>
          <p:cNvSpPr txBox="1"/>
          <p:nvPr/>
        </p:nvSpPr>
        <p:spPr>
          <a:xfrm>
            <a:off x="942754" y="1498638"/>
            <a:ext cx="8661990" cy="3699474"/>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sz="2000" dirty="0"/>
              <a:t>dd		-	 	Delete a line.</a:t>
            </a:r>
          </a:p>
          <a:p>
            <a:pPr marL="342900" indent="-342900">
              <a:lnSpc>
                <a:spcPct val="200000"/>
              </a:lnSpc>
              <a:buFont typeface="Wingdings" panose="05000000000000000000" pitchFamily="2" charset="2"/>
              <a:buChar char="Ø"/>
            </a:pPr>
            <a:r>
              <a:rPr lang="en-US" sz="2000" dirty="0"/>
              <a:t>3dd		-		Delete ‘3’ lines.</a:t>
            </a:r>
          </a:p>
          <a:p>
            <a:pPr marL="342900" indent="-342900">
              <a:lnSpc>
                <a:spcPct val="200000"/>
              </a:lnSpc>
              <a:buFont typeface="Wingdings" panose="05000000000000000000" pitchFamily="2" charset="2"/>
              <a:buChar char="Ø"/>
            </a:pPr>
            <a:r>
              <a:rPr lang="en-US" sz="2000" dirty="0"/>
              <a:t>yy		-		Copies a lines.</a:t>
            </a:r>
          </a:p>
          <a:p>
            <a:pPr marL="342900" indent="-342900">
              <a:lnSpc>
                <a:spcPct val="200000"/>
              </a:lnSpc>
              <a:buFont typeface="Wingdings" panose="05000000000000000000" pitchFamily="2" charset="2"/>
              <a:buChar char="Ø"/>
            </a:pPr>
            <a:r>
              <a:rPr lang="en-US" sz="2000" dirty="0"/>
              <a:t>3yy		-		Copies “3” lines.</a:t>
            </a:r>
          </a:p>
          <a:p>
            <a:pPr marL="342900" indent="-342900">
              <a:lnSpc>
                <a:spcPct val="200000"/>
              </a:lnSpc>
              <a:buFont typeface="Wingdings" panose="05000000000000000000" pitchFamily="2" charset="2"/>
              <a:buChar char="Ø"/>
            </a:pPr>
            <a:r>
              <a:rPr lang="en-US" sz="2000" dirty="0"/>
              <a:t>p		-		Put (Paste the deleted or copied text.)	</a:t>
            </a:r>
          </a:p>
          <a:p>
            <a:pPr marL="342900" indent="-342900">
              <a:lnSpc>
                <a:spcPct val="200000"/>
              </a:lnSpc>
              <a:buFont typeface="Wingdings" panose="05000000000000000000" pitchFamily="2" charset="2"/>
              <a:buChar char="Ø"/>
            </a:pPr>
            <a:r>
              <a:rPr lang="en-US" sz="2000" dirty="0"/>
              <a:t>u		-		Undo (you can undo 1000 times)</a:t>
            </a:r>
          </a:p>
        </p:txBody>
      </p:sp>
    </p:spTree>
    <p:extLst>
      <p:ext uri="{BB962C8B-B14F-4D97-AF65-F5344CB8AC3E}">
        <p14:creationId xmlns:p14="http://schemas.microsoft.com/office/powerpoint/2010/main" val="3365717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106959" y="736597"/>
            <a:ext cx="9002731" cy="707886"/>
          </a:xfrm>
          <a:prstGeom prst="rect">
            <a:avLst/>
          </a:prstGeom>
          <a:noFill/>
        </p:spPr>
        <p:txBody>
          <a:bodyPr wrap="square" rtlCol="0">
            <a:spAutoFit/>
          </a:bodyPr>
          <a:lstStyle/>
          <a:p>
            <a:r>
              <a:rPr lang="en-US" sz="4000" dirty="0"/>
              <a:t>Ex mode</a:t>
            </a:r>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
        <p:nvSpPr>
          <p:cNvPr id="3" name="TextBox 2">
            <a:extLst>
              <a:ext uri="{FF2B5EF4-FFF2-40B4-BE49-F238E27FC236}">
                <a16:creationId xmlns:a16="http://schemas.microsoft.com/office/drawing/2014/main" id="{C7355439-E0B0-81D7-62E0-8D414FC40167}"/>
              </a:ext>
            </a:extLst>
          </p:cNvPr>
          <p:cNvSpPr txBox="1"/>
          <p:nvPr/>
        </p:nvSpPr>
        <p:spPr>
          <a:xfrm>
            <a:off x="942754" y="1498638"/>
            <a:ext cx="8661990" cy="3699474"/>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sz="2000" dirty="0"/>
              <a:t>:q		-	 	Quit without saving.</a:t>
            </a:r>
          </a:p>
          <a:p>
            <a:pPr marL="342900" indent="-342900">
              <a:lnSpc>
                <a:spcPct val="200000"/>
              </a:lnSpc>
              <a:buFont typeface="Wingdings" panose="05000000000000000000" pitchFamily="2" charset="2"/>
              <a:buChar char="Ø"/>
            </a:pPr>
            <a:r>
              <a:rPr lang="en-US" sz="2000" dirty="0"/>
              <a:t>:w		-		Write (save).</a:t>
            </a:r>
          </a:p>
          <a:p>
            <a:pPr marL="342900" indent="-342900">
              <a:lnSpc>
                <a:spcPct val="200000"/>
              </a:lnSpc>
              <a:buFont typeface="Wingdings" panose="05000000000000000000" pitchFamily="2" charset="2"/>
              <a:buChar char="Ø"/>
            </a:pPr>
            <a:r>
              <a:rPr lang="en-US" sz="2000" dirty="0"/>
              <a:t>:wq		-		Save and quit.</a:t>
            </a:r>
          </a:p>
          <a:p>
            <a:pPr marL="342900" indent="-342900">
              <a:lnSpc>
                <a:spcPct val="200000"/>
              </a:lnSpc>
              <a:buFont typeface="Wingdings" panose="05000000000000000000" pitchFamily="2" charset="2"/>
              <a:buChar char="Ø"/>
            </a:pPr>
            <a:r>
              <a:rPr lang="en-US" sz="2000" dirty="0"/>
              <a:t>:se nu	-		Set line numbers.		</a:t>
            </a:r>
          </a:p>
          <a:p>
            <a:pPr marL="342900" indent="-342900">
              <a:lnSpc>
                <a:spcPct val="200000"/>
              </a:lnSpc>
              <a:buFont typeface="Wingdings" panose="05000000000000000000" pitchFamily="2" charset="2"/>
              <a:buChar char="Ø"/>
            </a:pPr>
            <a:r>
              <a:rPr lang="en-US" sz="2000" dirty="0"/>
              <a:t>:se nonu	-		remove line numbers.	</a:t>
            </a:r>
          </a:p>
          <a:p>
            <a:pPr marL="342900" indent="-342900">
              <a:lnSpc>
                <a:spcPct val="200000"/>
              </a:lnSpc>
              <a:buFont typeface="Wingdings" panose="05000000000000000000" pitchFamily="2" charset="2"/>
              <a:buChar char="Ø"/>
            </a:pPr>
            <a:r>
              <a:rPr lang="en-US" sz="2000" dirty="0"/>
              <a:t>:88		-		This cursor goes to line 84.</a:t>
            </a:r>
          </a:p>
        </p:txBody>
      </p:sp>
    </p:spTree>
    <p:extLst>
      <p:ext uri="{BB962C8B-B14F-4D97-AF65-F5344CB8AC3E}">
        <p14:creationId xmlns:p14="http://schemas.microsoft.com/office/powerpoint/2010/main" val="963278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106959" y="736597"/>
            <a:ext cx="9002731" cy="707886"/>
          </a:xfrm>
          <a:prstGeom prst="rect">
            <a:avLst/>
          </a:prstGeom>
          <a:noFill/>
        </p:spPr>
        <p:txBody>
          <a:bodyPr wrap="square" rtlCol="0">
            <a:spAutoFit/>
          </a:bodyPr>
          <a:lstStyle/>
          <a:p>
            <a:r>
              <a:rPr lang="en-US" sz="4000" dirty="0"/>
              <a:t>Tar Command</a:t>
            </a:r>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
        <p:nvSpPr>
          <p:cNvPr id="3" name="TextBox 2">
            <a:extLst>
              <a:ext uri="{FF2B5EF4-FFF2-40B4-BE49-F238E27FC236}">
                <a16:creationId xmlns:a16="http://schemas.microsoft.com/office/drawing/2014/main" id="{C7355439-E0B0-81D7-62E0-8D414FC40167}"/>
              </a:ext>
            </a:extLst>
          </p:cNvPr>
          <p:cNvSpPr txBox="1"/>
          <p:nvPr/>
        </p:nvSpPr>
        <p:spPr>
          <a:xfrm>
            <a:off x="942754" y="1498638"/>
            <a:ext cx="10070686" cy="1938992"/>
          </a:xfrm>
          <a:prstGeom prst="rect">
            <a:avLst/>
          </a:prstGeom>
          <a:noFill/>
        </p:spPr>
        <p:txBody>
          <a:bodyPr wrap="square" rtlCol="0">
            <a:spAutoFit/>
          </a:bodyPr>
          <a:lstStyle/>
          <a:p>
            <a:pPr marL="342900" indent="-342900">
              <a:buFont typeface="Wingdings" panose="05000000000000000000" pitchFamily="2" charset="2"/>
              <a:buChar char="q"/>
            </a:pPr>
            <a:r>
              <a:rPr lang="en-US" sz="2000" dirty="0"/>
              <a:t>The Linux ‘tar’ stands for tape archive, is used to create archive and extract the archive files. Tar command in Linux is one of the important command which provides archiving functionality in Linux. We can use Linux tar command to create compressed or uncompressed archives files and also maintain and modify them.</a:t>
            </a:r>
          </a:p>
          <a:p>
            <a:endParaRPr lang="en-US" sz="2000" dirty="0"/>
          </a:p>
          <a:p>
            <a:pPr marL="342900" indent="-342900">
              <a:buFont typeface="Wingdings" panose="05000000000000000000" pitchFamily="2" charset="2"/>
              <a:buChar char="q"/>
            </a:pPr>
            <a:r>
              <a:rPr lang="en-US" sz="2000" dirty="0"/>
              <a:t># tar &lt;option&gt;  &lt;archive name&gt;  &lt;source file or dir&gt;</a:t>
            </a:r>
          </a:p>
        </p:txBody>
      </p:sp>
      <p:sp>
        <p:nvSpPr>
          <p:cNvPr id="8" name="TextBox 7">
            <a:extLst>
              <a:ext uri="{FF2B5EF4-FFF2-40B4-BE49-F238E27FC236}">
                <a16:creationId xmlns:a16="http://schemas.microsoft.com/office/drawing/2014/main" id="{72052656-CCDF-BB9A-6660-A2F51B14B1E9}"/>
              </a:ext>
            </a:extLst>
          </p:cNvPr>
          <p:cNvSpPr txBox="1"/>
          <p:nvPr/>
        </p:nvSpPr>
        <p:spPr>
          <a:xfrm>
            <a:off x="942754" y="3437630"/>
            <a:ext cx="10070686" cy="2862322"/>
          </a:xfrm>
          <a:prstGeom prst="rect">
            <a:avLst/>
          </a:prstGeom>
          <a:noFill/>
        </p:spPr>
        <p:txBody>
          <a:bodyPr wrap="square" rtlCol="0">
            <a:spAutoFit/>
          </a:bodyPr>
          <a:lstStyle/>
          <a:p>
            <a:r>
              <a:rPr lang="en-US" sz="2000" dirty="0"/>
              <a:t>Options </a:t>
            </a:r>
          </a:p>
          <a:p>
            <a:r>
              <a:rPr lang="en-US" sz="2000" dirty="0"/>
              <a:t>-c = create an archive</a:t>
            </a:r>
          </a:p>
          <a:p>
            <a:r>
              <a:rPr lang="en-US" sz="2000" dirty="0"/>
              <a:t>-t = display or lists files in archived file</a:t>
            </a:r>
          </a:p>
          <a:p>
            <a:r>
              <a:rPr lang="en-US" sz="2000" dirty="0"/>
              <a:t>-x = extract an archive</a:t>
            </a:r>
          </a:p>
          <a:p>
            <a:r>
              <a:rPr lang="en-US" sz="2000" dirty="0"/>
              <a:t>-f =  creates archive with given filename</a:t>
            </a:r>
          </a:p>
          <a:p>
            <a:r>
              <a:rPr lang="en-US" sz="2000" dirty="0"/>
              <a:t>-v =  display Verbose Information</a:t>
            </a:r>
          </a:p>
          <a:p>
            <a:r>
              <a:rPr lang="en-US" sz="2000" dirty="0"/>
              <a:t>-z =  zip, tells tar command that creates tar file using gzip</a:t>
            </a:r>
          </a:p>
          <a:p>
            <a:r>
              <a:rPr lang="en-US" sz="2000" dirty="0"/>
              <a:t>-r = update or add file or directory in already existed .tar file</a:t>
            </a:r>
          </a:p>
          <a:p>
            <a:r>
              <a:rPr lang="en-US" sz="2000" dirty="0"/>
              <a:t>-j = filter archive tar file using tbzip</a:t>
            </a:r>
          </a:p>
        </p:txBody>
      </p:sp>
    </p:spTree>
    <p:extLst>
      <p:ext uri="{BB962C8B-B14F-4D97-AF65-F5344CB8AC3E}">
        <p14:creationId xmlns:p14="http://schemas.microsoft.com/office/powerpoint/2010/main" val="462604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2183217" y="2912728"/>
            <a:ext cx="9002731" cy="707886"/>
          </a:xfrm>
          <a:prstGeom prst="rect">
            <a:avLst/>
          </a:prstGeom>
          <a:noFill/>
        </p:spPr>
        <p:txBody>
          <a:bodyPr wrap="square" rtlCol="0">
            <a:spAutoFit/>
          </a:bodyPr>
          <a:lstStyle/>
          <a:p>
            <a:r>
              <a:rPr lang="en-US" sz="4000" dirty="0"/>
              <a:t>Local User and Group Management</a:t>
            </a:r>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Tree>
    <p:extLst>
      <p:ext uri="{BB962C8B-B14F-4D97-AF65-F5344CB8AC3E}">
        <p14:creationId xmlns:p14="http://schemas.microsoft.com/office/powerpoint/2010/main" val="2073578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106959" y="736597"/>
            <a:ext cx="9002731" cy="707886"/>
          </a:xfrm>
          <a:prstGeom prst="rect">
            <a:avLst/>
          </a:prstGeom>
          <a:noFill/>
        </p:spPr>
        <p:txBody>
          <a:bodyPr wrap="square" rtlCol="0">
            <a:spAutoFit/>
          </a:bodyPr>
          <a:lstStyle/>
          <a:p>
            <a:r>
              <a:rPr lang="en-US" sz="4000" dirty="0"/>
              <a:t>User Accounts</a:t>
            </a:r>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
        <p:nvSpPr>
          <p:cNvPr id="3" name="TextBox 2">
            <a:extLst>
              <a:ext uri="{FF2B5EF4-FFF2-40B4-BE49-F238E27FC236}">
                <a16:creationId xmlns:a16="http://schemas.microsoft.com/office/drawing/2014/main" id="{C7355439-E0B0-81D7-62E0-8D414FC40167}"/>
              </a:ext>
            </a:extLst>
          </p:cNvPr>
          <p:cNvSpPr txBox="1"/>
          <p:nvPr/>
        </p:nvSpPr>
        <p:spPr>
          <a:xfrm>
            <a:off x="942754" y="1498638"/>
            <a:ext cx="10070686" cy="923330"/>
          </a:xfrm>
          <a:prstGeom prst="rect">
            <a:avLst/>
          </a:prstGeom>
          <a:noFill/>
        </p:spPr>
        <p:txBody>
          <a:bodyPr wrap="square" rtlCol="0">
            <a:spAutoFit/>
          </a:bodyPr>
          <a:lstStyle/>
          <a:p>
            <a:pPr marL="342900" indent="-342900" algn="just">
              <a:buFont typeface="Wingdings" panose="05000000000000000000" pitchFamily="2" charset="2"/>
              <a:buChar char="q"/>
            </a:pPr>
            <a:r>
              <a:rPr lang="en-US" b="0" i="0" dirty="0">
                <a:solidFill>
                  <a:srgbClr val="212529"/>
                </a:solidFill>
                <a:effectLst/>
                <a:latin typeface="Arial" panose="020B0604020202020204" pitchFamily="34" charset="0"/>
              </a:rPr>
              <a:t>A user account is a systematic approach to track and monitor the usage of system resources. Each user account contains two unique identifiers; username and UID.</a:t>
            </a:r>
          </a:p>
          <a:p>
            <a:pPr marL="342900" indent="-342900" algn="just">
              <a:buFont typeface="Wingdings" panose="05000000000000000000" pitchFamily="2" charset="2"/>
              <a:buChar char="q"/>
            </a:pPr>
            <a:r>
              <a:rPr lang="en-US" b="0" i="0" dirty="0">
                <a:solidFill>
                  <a:srgbClr val="212529"/>
                </a:solidFill>
                <a:effectLst/>
                <a:latin typeface="Arial" panose="020B0604020202020204" pitchFamily="34" charset="0"/>
              </a:rPr>
              <a:t>When a user account is created, its username is mapped to a unique UID.</a:t>
            </a:r>
          </a:p>
        </p:txBody>
      </p:sp>
      <p:pic>
        <p:nvPicPr>
          <p:cNvPr id="1026" name="Picture 2" descr="username and uid">
            <a:extLst>
              <a:ext uri="{FF2B5EF4-FFF2-40B4-BE49-F238E27FC236}">
                <a16:creationId xmlns:a16="http://schemas.microsoft.com/office/drawing/2014/main" id="{EB3BBBA5-7015-6A8D-105A-0C0FDEEEF3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0" y="3037840"/>
            <a:ext cx="5438861" cy="2052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963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450551" y="1040524"/>
            <a:ext cx="6265560" cy="707886"/>
          </a:xfrm>
          <a:prstGeom prst="rect">
            <a:avLst/>
          </a:prstGeom>
          <a:noFill/>
        </p:spPr>
        <p:txBody>
          <a:bodyPr wrap="square" rtlCol="0">
            <a:spAutoFit/>
          </a:bodyPr>
          <a:lstStyle/>
          <a:p>
            <a:r>
              <a:rPr lang="en-US" sz="4000" dirty="0"/>
              <a:t>Linux Distribution</a:t>
            </a:r>
          </a:p>
        </p:txBody>
      </p:sp>
      <p:sp>
        <p:nvSpPr>
          <p:cNvPr id="8" name="TextBox 7">
            <a:extLst>
              <a:ext uri="{FF2B5EF4-FFF2-40B4-BE49-F238E27FC236}">
                <a16:creationId xmlns:a16="http://schemas.microsoft.com/office/drawing/2014/main" id="{292CAA66-0EA8-BA2E-7991-F0E22B66A367}"/>
              </a:ext>
            </a:extLst>
          </p:cNvPr>
          <p:cNvSpPr txBox="1"/>
          <p:nvPr/>
        </p:nvSpPr>
        <p:spPr>
          <a:xfrm>
            <a:off x="461061" y="1748410"/>
            <a:ext cx="10044029" cy="341632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Linux OS has multiple distributions (called distros) that are derived from it’s initial development.</a:t>
            </a:r>
          </a:p>
          <a:p>
            <a:pPr marL="342900" indent="-342900">
              <a:buFont typeface="Wingdings" panose="05000000000000000000" pitchFamily="2" charset="2"/>
              <a:buChar char="q"/>
            </a:pPr>
            <a:r>
              <a:rPr lang="en-US" sz="2400" dirty="0"/>
              <a:t>Most of the are FREE and offer full functionality:</a:t>
            </a:r>
          </a:p>
          <a:p>
            <a:pPr marL="800100" lvl="1" indent="-342900">
              <a:buFont typeface="Wingdings" panose="05000000000000000000" pitchFamily="2" charset="2"/>
              <a:buChar char="q"/>
            </a:pPr>
            <a:r>
              <a:rPr lang="en-US" sz="2400" dirty="0"/>
              <a:t>Debian </a:t>
            </a:r>
          </a:p>
          <a:p>
            <a:pPr marL="800100" lvl="1" indent="-342900">
              <a:buFont typeface="Wingdings" panose="05000000000000000000" pitchFamily="2" charset="2"/>
              <a:buChar char="q"/>
            </a:pPr>
            <a:r>
              <a:rPr lang="en-US" sz="2400" dirty="0"/>
              <a:t>Ubuntu</a:t>
            </a:r>
          </a:p>
          <a:p>
            <a:pPr marL="800100" lvl="1" indent="-342900">
              <a:buFont typeface="Wingdings" panose="05000000000000000000" pitchFamily="2" charset="2"/>
              <a:buChar char="q"/>
            </a:pPr>
            <a:r>
              <a:rPr lang="en-US" sz="2400" dirty="0"/>
              <a:t>RedHat</a:t>
            </a:r>
          </a:p>
          <a:p>
            <a:pPr marL="800100" lvl="1" indent="-342900">
              <a:buFont typeface="Wingdings" panose="05000000000000000000" pitchFamily="2" charset="2"/>
              <a:buChar char="q"/>
            </a:pPr>
            <a:r>
              <a:rPr lang="en-US" sz="2400" dirty="0"/>
              <a:t>Rocky Linux (Released April 30, 2021)</a:t>
            </a:r>
          </a:p>
          <a:p>
            <a:pPr marL="800100" lvl="1" indent="-342900">
              <a:buFont typeface="Wingdings" panose="05000000000000000000" pitchFamily="2" charset="2"/>
              <a:buChar char="q"/>
            </a:pPr>
            <a:r>
              <a:rPr lang="en-US" sz="2400" dirty="0"/>
              <a:t>CentOS</a:t>
            </a:r>
          </a:p>
          <a:p>
            <a:pPr marL="800100" lvl="1" indent="-342900">
              <a:buFont typeface="Wingdings" panose="05000000000000000000" pitchFamily="2" charset="2"/>
              <a:buChar char="q"/>
            </a:pPr>
            <a:r>
              <a:rPr lang="en-US" sz="2400" dirty="0"/>
              <a:t>OpenSUSE</a:t>
            </a:r>
          </a:p>
        </p:txBody>
      </p:sp>
      <p:sp>
        <p:nvSpPr>
          <p:cNvPr id="3" name="TextBox 2">
            <a:extLst>
              <a:ext uri="{FF2B5EF4-FFF2-40B4-BE49-F238E27FC236}">
                <a16:creationId xmlns:a16="http://schemas.microsoft.com/office/drawing/2014/main" id="{A66DB3A0-5191-1BB9-CAF7-288BA3488996}"/>
              </a:ext>
            </a:extLst>
          </p:cNvPr>
          <p:cNvSpPr txBox="1"/>
          <p:nvPr/>
        </p:nvSpPr>
        <p:spPr>
          <a:xfrm flipH="1">
            <a:off x="461061" y="5756003"/>
            <a:ext cx="4703002" cy="646331"/>
          </a:xfrm>
          <a:prstGeom prst="rect">
            <a:avLst/>
          </a:prstGeom>
          <a:noFill/>
        </p:spPr>
        <p:txBody>
          <a:bodyPr wrap="square" rtlCol="0">
            <a:spAutoFit/>
          </a:bodyPr>
          <a:lstStyle/>
          <a:p>
            <a:r>
              <a:rPr lang="en-US" dirty="0"/>
              <a:t>For  more info about various types of Linux: </a:t>
            </a:r>
            <a:r>
              <a:rPr lang="en-US" dirty="0">
                <a:hlinkClick r:id="rId3" tooltip="https://distrowatch.com/"/>
              </a:rPr>
              <a:t>https://distrowatch.com/</a:t>
            </a:r>
            <a:endParaRPr lang="en-US" dirty="0"/>
          </a:p>
        </p:txBody>
      </p:sp>
      <p:pic>
        <p:nvPicPr>
          <p:cNvPr id="10" name="Picture 9">
            <a:extLst>
              <a:ext uri="{FF2B5EF4-FFF2-40B4-BE49-F238E27FC236}">
                <a16:creationId xmlns:a16="http://schemas.microsoft.com/office/drawing/2014/main" id="{1B43711C-D099-846C-16AC-B1D2B12B60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9561" y="2997035"/>
            <a:ext cx="4577266" cy="2167695"/>
          </a:xfrm>
          <a:prstGeom prst="rect">
            <a:avLst/>
          </a:prstGeom>
        </p:spPr>
      </p:pic>
      <p:sp>
        <p:nvSpPr>
          <p:cNvPr id="9" name="TextBox 8">
            <a:extLst>
              <a:ext uri="{FF2B5EF4-FFF2-40B4-BE49-F238E27FC236}">
                <a16:creationId xmlns:a16="http://schemas.microsoft.com/office/drawing/2014/main" id="{9005E33B-2840-023F-FBE8-748E383734E0}"/>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Tree>
    <p:extLst>
      <p:ext uri="{BB962C8B-B14F-4D97-AF65-F5344CB8AC3E}">
        <p14:creationId xmlns:p14="http://schemas.microsoft.com/office/powerpoint/2010/main" val="2119549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106959" y="736597"/>
            <a:ext cx="9002731" cy="707886"/>
          </a:xfrm>
          <a:prstGeom prst="rect">
            <a:avLst/>
          </a:prstGeom>
          <a:noFill/>
        </p:spPr>
        <p:txBody>
          <a:bodyPr wrap="square" rtlCol="0">
            <a:spAutoFit/>
          </a:bodyPr>
          <a:lstStyle/>
          <a:p>
            <a:r>
              <a:rPr lang="en-US" sz="4000" dirty="0"/>
              <a:t>Types of user accounts</a:t>
            </a:r>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
        <p:nvSpPr>
          <p:cNvPr id="3" name="TextBox 2">
            <a:extLst>
              <a:ext uri="{FF2B5EF4-FFF2-40B4-BE49-F238E27FC236}">
                <a16:creationId xmlns:a16="http://schemas.microsoft.com/office/drawing/2014/main" id="{C7355439-E0B0-81D7-62E0-8D414FC40167}"/>
              </a:ext>
            </a:extLst>
          </p:cNvPr>
          <p:cNvSpPr txBox="1"/>
          <p:nvPr/>
        </p:nvSpPr>
        <p:spPr>
          <a:xfrm>
            <a:off x="942754" y="1498638"/>
            <a:ext cx="10070686" cy="1200329"/>
          </a:xfrm>
          <a:prstGeom prst="rect">
            <a:avLst/>
          </a:prstGeom>
          <a:noFill/>
        </p:spPr>
        <p:txBody>
          <a:bodyPr wrap="square" rtlCol="0">
            <a:spAutoFit/>
          </a:bodyPr>
          <a:lstStyle/>
          <a:p>
            <a:pPr marL="342900" indent="-342900" algn="just">
              <a:buFont typeface="Wingdings" panose="05000000000000000000" pitchFamily="2" charset="2"/>
              <a:buChar char="q"/>
            </a:pPr>
            <a:r>
              <a:rPr lang="en-US" b="0" i="0" dirty="0">
                <a:solidFill>
                  <a:srgbClr val="212529"/>
                </a:solidFill>
                <a:effectLst/>
                <a:latin typeface="Arial" panose="020B0604020202020204" pitchFamily="34" charset="0"/>
              </a:rPr>
              <a:t>There are three types of user in linux –</a:t>
            </a:r>
          </a:p>
          <a:p>
            <a:pPr marL="800100" lvl="1" indent="-342900" algn="just">
              <a:buFont typeface="Wingdings" panose="05000000000000000000" pitchFamily="2" charset="2"/>
              <a:buChar char="q"/>
            </a:pPr>
            <a:r>
              <a:rPr lang="en-US" dirty="0">
                <a:solidFill>
                  <a:srgbClr val="212529"/>
                </a:solidFill>
                <a:latin typeface="Arial" panose="020B0604020202020204" pitchFamily="34" charset="0"/>
              </a:rPr>
              <a:t>Super User (root)</a:t>
            </a:r>
          </a:p>
          <a:p>
            <a:pPr marL="800100" lvl="1" indent="-342900" algn="just">
              <a:buFont typeface="Wingdings" panose="05000000000000000000" pitchFamily="2" charset="2"/>
              <a:buChar char="q"/>
            </a:pPr>
            <a:r>
              <a:rPr lang="en-US" b="0" i="0" dirty="0">
                <a:solidFill>
                  <a:srgbClr val="212529"/>
                </a:solidFill>
                <a:effectLst/>
                <a:latin typeface="Arial" panose="020B0604020202020204" pitchFamily="34" charset="0"/>
              </a:rPr>
              <a:t>Normal User</a:t>
            </a:r>
          </a:p>
          <a:p>
            <a:pPr marL="800100" lvl="1" indent="-342900" algn="just">
              <a:buFont typeface="Wingdings" panose="05000000000000000000" pitchFamily="2" charset="2"/>
              <a:buChar char="q"/>
            </a:pPr>
            <a:r>
              <a:rPr lang="en-US" dirty="0">
                <a:solidFill>
                  <a:srgbClr val="212529"/>
                </a:solidFill>
                <a:latin typeface="Arial" panose="020B0604020202020204" pitchFamily="34" charset="0"/>
              </a:rPr>
              <a:t>System User (service user account)</a:t>
            </a:r>
            <a:endParaRPr lang="en-US" b="0" i="0" dirty="0">
              <a:solidFill>
                <a:srgbClr val="212529"/>
              </a:solidFill>
              <a:effectLst/>
              <a:latin typeface="Arial" panose="020B0604020202020204" pitchFamily="34" charset="0"/>
            </a:endParaRPr>
          </a:p>
        </p:txBody>
      </p:sp>
      <p:sp>
        <p:nvSpPr>
          <p:cNvPr id="8" name="TextBox 7">
            <a:extLst>
              <a:ext uri="{FF2B5EF4-FFF2-40B4-BE49-F238E27FC236}">
                <a16:creationId xmlns:a16="http://schemas.microsoft.com/office/drawing/2014/main" id="{56213268-8161-C29A-84D9-09727A69FB26}"/>
              </a:ext>
            </a:extLst>
          </p:cNvPr>
          <p:cNvSpPr txBox="1"/>
          <p:nvPr/>
        </p:nvSpPr>
        <p:spPr>
          <a:xfrm>
            <a:off x="942754" y="2828835"/>
            <a:ext cx="10659966" cy="3200876"/>
          </a:xfrm>
          <a:prstGeom prst="rect">
            <a:avLst/>
          </a:prstGeom>
          <a:noFill/>
        </p:spPr>
        <p:txBody>
          <a:bodyPr wrap="square" rtlCol="0">
            <a:spAutoFit/>
          </a:bodyPr>
          <a:lstStyle/>
          <a:p>
            <a:pPr algn="just"/>
            <a:r>
              <a:rPr lang="en-US" sz="2000" dirty="0">
                <a:solidFill>
                  <a:srgbClr val="212529"/>
                </a:solidFill>
                <a:latin typeface="Arial" panose="020B0604020202020204" pitchFamily="34" charset="0"/>
              </a:rPr>
              <a:t>Super User (UID 0)</a:t>
            </a:r>
          </a:p>
          <a:p>
            <a:pPr algn="just"/>
            <a:r>
              <a:rPr lang="en-US" dirty="0">
                <a:solidFill>
                  <a:srgbClr val="212529"/>
                </a:solidFill>
                <a:latin typeface="Arial" panose="020B0604020202020204" pitchFamily="34" charset="0"/>
              </a:rPr>
              <a:t>Super User is the main user account in Linux System. It is automatically created during the installation. It has the highest privilege in system. It can do any administrative work and can access any service.</a:t>
            </a:r>
          </a:p>
          <a:p>
            <a:pPr algn="just"/>
            <a:endParaRPr lang="en-US" b="0" i="0" dirty="0">
              <a:solidFill>
                <a:srgbClr val="212529"/>
              </a:solidFill>
              <a:effectLst/>
              <a:latin typeface="Arial" panose="020B0604020202020204" pitchFamily="34" charset="0"/>
            </a:endParaRPr>
          </a:p>
          <a:p>
            <a:pPr algn="just"/>
            <a:r>
              <a:rPr lang="en-US" sz="2000" b="0" i="0" dirty="0">
                <a:solidFill>
                  <a:srgbClr val="212529"/>
                </a:solidFill>
                <a:effectLst/>
                <a:latin typeface="Arial" panose="020B0604020202020204" pitchFamily="34" charset="0"/>
              </a:rPr>
              <a:t>Normal User (1001 – 60000)</a:t>
            </a:r>
          </a:p>
          <a:p>
            <a:pPr algn="just"/>
            <a:r>
              <a:rPr lang="en-US" dirty="0">
                <a:solidFill>
                  <a:srgbClr val="212529"/>
                </a:solidFill>
                <a:latin typeface="Arial" panose="020B0604020202020204" pitchFamily="34" charset="0"/>
              </a:rPr>
              <a:t>Normal User is the one of the user account is created automatically. After the installation, we can create as many normal user accounts as we need. This account has moderate privilege.</a:t>
            </a:r>
          </a:p>
          <a:p>
            <a:pPr algn="just"/>
            <a:endParaRPr lang="en-US" b="0" i="0" dirty="0">
              <a:solidFill>
                <a:srgbClr val="212529"/>
              </a:solidFill>
              <a:effectLst/>
              <a:latin typeface="Arial" panose="020B0604020202020204" pitchFamily="34" charset="0"/>
            </a:endParaRPr>
          </a:p>
          <a:p>
            <a:pPr algn="just"/>
            <a:r>
              <a:rPr lang="en-US" sz="2000" dirty="0">
                <a:solidFill>
                  <a:srgbClr val="212529"/>
                </a:solidFill>
                <a:latin typeface="Arial" panose="020B0604020202020204" pitchFamily="34" charset="0"/>
              </a:rPr>
              <a:t>System User (1 – 999)</a:t>
            </a:r>
          </a:p>
          <a:p>
            <a:pPr algn="just"/>
            <a:r>
              <a:rPr lang="en-US" b="0" i="0" dirty="0">
                <a:solidFill>
                  <a:srgbClr val="212529"/>
                </a:solidFill>
                <a:effectLst/>
                <a:latin typeface="Arial" panose="020B0604020202020204" pitchFamily="34" charset="0"/>
              </a:rPr>
              <a:t>System User are create</a:t>
            </a:r>
            <a:r>
              <a:rPr lang="en-US" dirty="0">
                <a:solidFill>
                  <a:srgbClr val="212529"/>
                </a:solidFill>
                <a:latin typeface="Arial" panose="020B0604020202020204" pitchFamily="34" charset="0"/>
              </a:rPr>
              <a:t>d by installation packages when they are installed. These accounts are used by services to run processes and execute functions.</a:t>
            </a:r>
            <a:endParaRPr lang="en-US" b="0" i="0" dirty="0">
              <a:solidFill>
                <a:srgbClr val="212529"/>
              </a:solidFill>
              <a:effectLst/>
              <a:latin typeface="Arial" panose="020B0604020202020204" pitchFamily="34" charset="0"/>
            </a:endParaRPr>
          </a:p>
        </p:txBody>
      </p:sp>
    </p:spTree>
    <p:extLst>
      <p:ext uri="{BB962C8B-B14F-4D97-AF65-F5344CB8AC3E}">
        <p14:creationId xmlns:p14="http://schemas.microsoft.com/office/powerpoint/2010/main" val="663353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106959" y="736597"/>
            <a:ext cx="9002731" cy="707886"/>
          </a:xfrm>
          <a:prstGeom prst="rect">
            <a:avLst/>
          </a:prstGeom>
          <a:noFill/>
        </p:spPr>
        <p:txBody>
          <a:bodyPr wrap="square" rtlCol="0">
            <a:spAutoFit/>
          </a:bodyPr>
          <a:lstStyle/>
          <a:p>
            <a:r>
              <a:rPr lang="en-US" sz="4000" dirty="0"/>
              <a:t>User and Group Management Command </a:t>
            </a:r>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
        <p:nvSpPr>
          <p:cNvPr id="3" name="TextBox 2">
            <a:extLst>
              <a:ext uri="{FF2B5EF4-FFF2-40B4-BE49-F238E27FC236}">
                <a16:creationId xmlns:a16="http://schemas.microsoft.com/office/drawing/2014/main" id="{C7355439-E0B0-81D7-62E0-8D414FC40167}"/>
              </a:ext>
            </a:extLst>
          </p:cNvPr>
          <p:cNvSpPr txBox="1"/>
          <p:nvPr/>
        </p:nvSpPr>
        <p:spPr>
          <a:xfrm>
            <a:off x="942754" y="1498638"/>
            <a:ext cx="10070686" cy="4708981"/>
          </a:xfrm>
          <a:prstGeom prst="rect">
            <a:avLst/>
          </a:prstGeom>
          <a:noFill/>
        </p:spPr>
        <p:txBody>
          <a:bodyPr wrap="square" rtlCol="0">
            <a:spAutoFit/>
          </a:bodyPr>
          <a:lstStyle/>
          <a:p>
            <a:pPr marL="342900" indent="-342900" algn="just">
              <a:buFont typeface="Wingdings" panose="05000000000000000000" pitchFamily="2" charset="2"/>
              <a:buChar char="§"/>
            </a:pPr>
            <a:r>
              <a:rPr lang="en-US" sz="2000" b="0" i="0" dirty="0">
                <a:solidFill>
                  <a:srgbClr val="212529"/>
                </a:solidFill>
                <a:effectLst/>
                <a:latin typeface="Arial" panose="020B0604020202020204" pitchFamily="34" charset="0"/>
              </a:rPr>
              <a:t>#id </a:t>
            </a:r>
          </a:p>
          <a:p>
            <a:pPr algn="just"/>
            <a:r>
              <a:rPr lang="en-US" sz="2000" dirty="0">
                <a:solidFill>
                  <a:srgbClr val="212529"/>
                </a:solidFill>
                <a:latin typeface="Arial" panose="020B0604020202020204" pitchFamily="34" charset="0"/>
              </a:rPr>
              <a:t>The id command is used to show information about current logged-in user.</a:t>
            </a:r>
          </a:p>
          <a:p>
            <a:pPr algn="just"/>
            <a:endParaRPr lang="en-US" sz="2000" dirty="0">
              <a:solidFill>
                <a:srgbClr val="212529"/>
              </a:solidFill>
              <a:latin typeface="Arial" panose="020B0604020202020204" pitchFamily="34" charset="0"/>
            </a:endParaRPr>
          </a:p>
          <a:p>
            <a:pPr marL="342900" indent="-342900" algn="just">
              <a:buFont typeface="Wingdings" panose="05000000000000000000" pitchFamily="2" charset="2"/>
              <a:buChar char="§"/>
            </a:pPr>
            <a:r>
              <a:rPr lang="en-US" sz="2000" dirty="0">
                <a:solidFill>
                  <a:srgbClr val="212529"/>
                </a:solidFill>
                <a:latin typeface="Arial" panose="020B0604020202020204" pitchFamily="34" charset="0"/>
              </a:rPr>
              <a:t>#id &lt;username&gt;</a:t>
            </a:r>
          </a:p>
          <a:p>
            <a:pPr algn="just"/>
            <a:r>
              <a:rPr lang="en-US" sz="2000" dirty="0">
                <a:solidFill>
                  <a:srgbClr val="212529"/>
                </a:solidFill>
                <a:latin typeface="Arial" panose="020B0604020202020204" pitchFamily="34" charset="0"/>
              </a:rPr>
              <a:t>Basic information about another user can also be requested by passing in the username of that user as the first argument to the id command.</a:t>
            </a:r>
          </a:p>
          <a:p>
            <a:pPr algn="just"/>
            <a:endParaRPr lang="en-US" sz="2000" dirty="0">
              <a:solidFill>
                <a:srgbClr val="212529"/>
              </a:solidFill>
              <a:latin typeface="Arial" panose="020B0604020202020204" pitchFamily="34" charset="0"/>
            </a:endParaRPr>
          </a:p>
          <a:p>
            <a:pPr marL="342900" indent="-342900" algn="just">
              <a:buFont typeface="Wingdings" panose="05000000000000000000" pitchFamily="2" charset="2"/>
              <a:buChar char="§"/>
            </a:pPr>
            <a:r>
              <a:rPr lang="en-US" sz="2000" dirty="0">
                <a:solidFill>
                  <a:srgbClr val="212529"/>
                </a:solidFill>
                <a:latin typeface="Arial" panose="020B0604020202020204" pitchFamily="34" charset="0"/>
              </a:rPr>
              <a:t>#useradd &lt;username&gt;</a:t>
            </a:r>
          </a:p>
          <a:p>
            <a:pPr algn="just"/>
            <a:endParaRPr lang="en-US" sz="2000" dirty="0">
              <a:solidFill>
                <a:srgbClr val="212529"/>
              </a:solidFill>
              <a:latin typeface="Arial" panose="020B0604020202020204" pitchFamily="34" charset="0"/>
            </a:endParaRPr>
          </a:p>
          <a:p>
            <a:pPr marL="342900" indent="-342900" algn="just">
              <a:buFont typeface="Wingdings" panose="05000000000000000000" pitchFamily="2" charset="2"/>
              <a:buChar char="§"/>
            </a:pPr>
            <a:r>
              <a:rPr lang="en-US" sz="2000" dirty="0">
                <a:solidFill>
                  <a:srgbClr val="212529"/>
                </a:solidFill>
                <a:latin typeface="Arial" panose="020B0604020202020204" pitchFamily="34" charset="0"/>
              </a:rPr>
              <a:t>#userdel -r &lt;username&gt;</a:t>
            </a:r>
          </a:p>
          <a:p>
            <a:pPr algn="just"/>
            <a:r>
              <a:rPr lang="en-US" sz="2000" dirty="0">
                <a:solidFill>
                  <a:srgbClr val="212529"/>
                </a:solidFill>
                <a:latin typeface="Arial" panose="020B0604020202020204" pitchFamily="34" charset="0"/>
              </a:rPr>
              <a:t>The “r” option is important for user delete</a:t>
            </a:r>
          </a:p>
          <a:p>
            <a:pPr algn="just"/>
            <a:endParaRPr lang="en-US" sz="2000" dirty="0">
              <a:solidFill>
                <a:srgbClr val="212529"/>
              </a:solidFill>
              <a:latin typeface="Arial" panose="020B0604020202020204" pitchFamily="34" charset="0"/>
            </a:endParaRPr>
          </a:p>
          <a:p>
            <a:pPr marL="342900" indent="-342900" algn="just">
              <a:buFont typeface="Wingdings" panose="05000000000000000000" pitchFamily="2" charset="2"/>
              <a:buChar char="§"/>
            </a:pPr>
            <a:r>
              <a:rPr lang="en-US" sz="2000" dirty="0">
                <a:solidFill>
                  <a:srgbClr val="212529"/>
                </a:solidFill>
                <a:latin typeface="Arial" panose="020B0604020202020204" pitchFamily="34" charset="0"/>
              </a:rPr>
              <a:t>#usermod &lt;option&gt;   &lt;username&gt;</a:t>
            </a:r>
          </a:p>
          <a:p>
            <a:pPr algn="just"/>
            <a:r>
              <a:rPr lang="en-US" sz="2000" dirty="0">
                <a:solidFill>
                  <a:srgbClr val="212529"/>
                </a:solidFill>
                <a:latin typeface="Arial" panose="020B0604020202020204" pitchFamily="34" charset="0"/>
              </a:rPr>
              <a:t>Usermod command is used to for user modify. You can check option with this command “usermod --help”</a:t>
            </a:r>
          </a:p>
        </p:txBody>
      </p:sp>
    </p:spTree>
    <p:extLst>
      <p:ext uri="{BB962C8B-B14F-4D97-AF65-F5344CB8AC3E}">
        <p14:creationId xmlns:p14="http://schemas.microsoft.com/office/powerpoint/2010/main" val="3590060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106959" y="736597"/>
            <a:ext cx="9002731" cy="707886"/>
          </a:xfrm>
          <a:prstGeom prst="rect">
            <a:avLst/>
          </a:prstGeom>
          <a:noFill/>
        </p:spPr>
        <p:txBody>
          <a:bodyPr wrap="square" rtlCol="0">
            <a:spAutoFit/>
          </a:bodyPr>
          <a:lstStyle/>
          <a:p>
            <a:r>
              <a:rPr lang="en-US" sz="4000" dirty="0"/>
              <a:t>User and Group Management Command</a:t>
            </a:r>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
        <p:nvSpPr>
          <p:cNvPr id="3" name="TextBox 2">
            <a:extLst>
              <a:ext uri="{FF2B5EF4-FFF2-40B4-BE49-F238E27FC236}">
                <a16:creationId xmlns:a16="http://schemas.microsoft.com/office/drawing/2014/main" id="{C7355439-E0B0-81D7-62E0-8D414FC40167}"/>
              </a:ext>
            </a:extLst>
          </p:cNvPr>
          <p:cNvSpPr txBox="1"/>
          <p:nvPr/>
        </p:nvSpPr>
        <p:spPr>
          <a:xfrm>
            <a:off x="942754" y="1498638"/>
            <a:ext cx="10070686" cy="4708981"/>
          </a:xfrm>
          <a:prstGeom prst="rect">
            <a:avLst/>
          </a:prstGeom>
          <a:noFill/>
        </p:spPr>
        <p:txBody>
          <a:bodyPr wrap="square" rtlCol="0">
            <a:spAutoFit/>
          </a:bodyPr>
          <a:lstStyle/>
          <a:p>
            <a:pPr marL="342900" indent="-342900" algn="just">
              <a:buFont typeface="Wingdings" panose="05000000000000000000" pitchFamily="2" charset="2"/>
              <a:buChar char="§"/>
            </a:pPr>
            <a:r>
              <a:rPr lang="en-US" sz="2000" b="0" i="0" dirty="0">
                <a:solidFill>
                  <a:srgbClr val="212529"/>
                </a:solidFill>
                <a:effectLst/>
                <a:latin typeface="Arial" panose="020B0604020202020204" pitchFamily="34" charset="0"/>
              </a:rPr>
              <a:t>#</a:t>
            </a:r>
            <a:r>
              <a:rPr lang="en-US" sz="2000" dirty="0">
                <a:solidFill>
                  <a:srgbClr val="212529"/>
                </a:solidFill>
                <a:latin typeface="Arial" panose="020B0604020202020204" pitchFamily="34" charset="0"/>
              </a:rPr>
              <a:t>passwd</a:t>
            </a:r>
            <a:endParaRPr lang="en-US" sz="2000" b="0" i="0" dirty="0">
              <a:solidFill>
                <a:srgbClr val="212529"/>
              </a:solidFill>
              <a:effectLst/>
              <a:latin typeface="Arial" panose="020B0604020202020204" pitchFamily="34" charset="0"/>
            </a:endParaRPr>
          </a:p>
          <a:p>
            <a:pPr algn="just"/>
            <a:r>
              <a:rPr lang="en-US" sz="2000" dirty="0">
                <a:solidFill>
                  <a:srgbClr val="212529"/>
                </a:solidFill>
                <a:latin typeface="Arial" panose="020B0604020202020204" pitchFamily="34" charset="0"/>
              </a:rPr>
              <a:t>Current user password change</a:t>
            </a:r>
          </a:p>
          <a:p>
            <a:pPr algn="just"/>
            <a:endParaRPr lang="en-US" sz="2000" dirty="0">
              <a:solidFill>
                <a:srgbClr val="212529"/>
              </a:solidFill>
              <a:latin typeface="Arial" panose="020B0604020202020204" pitchFamily="34" charset="0"/>
            </a:endParaRPr>
          </a:p>
          <a:p>
            <a:pPr marL="342900" indent="-342900" algn="just">
              <a:buFont typeface="Wingdings" panose="05000000000000000000" pitchFamily="2" charset="2"/>
              <a:buChar char="§"/>
            </a:pPr>
            <a:r>
              <a:rPr lang="en-US" sz="2000" dirty="0">
                <a:solidFill>
                  <a:srgbClr val="212529"/>
                </a:solidFill>
                <a:latin typeface="Arial" panose="020B0604020202020204" pitchFamily="34" charset="0"/>
              </a:rPr>
              <a:t>#passwd &lt;username&gt;</a:t>
            </a:r>
          </a:p>
          <a:p>
            <a:pPr algn="just"/>
            <a:r>
              <a:rPr lang="en-US" sz="2000" dirty="0">
                <a:solidFill>
                  <a:srgbClr val="212529"/>
                </a:solidFill>
                <a:latin typeface="Arial" panose="020B0604020202020204" pitchFamily="34" charset="0"/>
              </a:rPr>
              <a:t>Other user password change but root user only can change other user password.</a:t>
            </a:r>
          </a:p>
          <a:p>
            <a:pPr algn="just"/>
            <a:endParaRPr lang="en-US" sz="2000" dirty="0">
              <a:solidFill>
                <a:srgbClr val="212529"/>
              </a:solidFill>
              <a:latin typeface="Arial" panose="020B0604020202020204" pitchFamily="34" charset="0"/>
            </a:endParaRPr>
          </a:p>
          <a:p>
            <a:pPr marL="342900" indent="-342900" algn="just">
              <a:buFont typeface="Wingdings" panose="05000000000000000000" pitchFamily="2" charset="2"/>
              <a:buChar char="§"/>
            </a:pPr>
            <a:r>
              <a:rPr lang="en-US" sz="2000" dirty="0">
                <a:solidFill>
                  <a:srgbClr val="212529"/>
                </a:solidFill>
                <a:latin typeface="Arial" panose="020B0604020202020204" pitchFamily="34" charset="0"/>
              </a:rPr>
              <a:t>#groupadd &lt;group name&gt;</a:t>
            </a:r>
          </a:p>
          <a:p>
            <a:pPr algn="just"/>
            <a:endParaRPr lang="en-US" sz="2000" dirty="0">
              <a:solidFill>
                <a:srgbClr val="212529"/>
              </a:solidFill>
              <a:latin typeface="Arial" panose="020B0604020202020204" pitchFamily="34" charset="0"/>
            </a:endParaRPr>
          </a:p>
          <a:p>
            <a:pPr marL="342900" indent="-342900" algn="just">
              <a:buFont typeface="Wingdings" panose="05000000000000000000" pitchFamily="2" charset="2"/>
              <a:buChar char="§"/>
            </a:pPr>
            <a:r>
              <a:rPr lang="en-US" sz="2000" dirty="0">
                <a:solidFill>
                  <a:srgbClr val="212529"/>
                </a:solidFill>
                <a:latin typeface="Arial" panose="020B0604020202020204" pitchFamily="34" charset="0"/>
              </a:rPr>
              <a:t>#groupdel &lt;group name&gt;</a:t>
            </a:r>
          </a:p>
          <a:p>
            <a:pPr algn="just"/>
            <a:endParaRPr lang="en-US" sz="2000" dirty="0">
              <a:solidFill>
                <a:srgbClr val="212529"/>
              </a:solidFill>
              <a:latin typeface="Arial" panose="020B0604020202020204" pitchFamily="34" charset="0"/>
            </a:endParaRPr>
          </a:p>
          <a:p>
            <a:pPr marL="342900" indent="-342900" algn="just">
              <a:buFont typeface="Wingdings" panose="05000000000000000000" pitchFamily="2" charset="2"/>
              <a:buChar char="§"/>
            </a:pPr>
            <a:r>
              <a:rPr lang="en-US" sz="2000" dirty="0">
                <a:solidFill>
                  <a:srgbClr val="212529"/>
                </a:solidFill>
                <a:latin typeface="Arial" panose="020B0604020202020204" pitchFamily="34" charset="0"/>
              </a:rPr>
              <a:t>#usermod –aG &lt;group&gt;  &lt;username&gt;</a:t>
            </a:r>
          </a:p>
          <a:p>
            <a:pPr algn="just"/>
            <a:r>
              <a:rPr lang="en-US" sz="2000" dirty="0">
                <a:solidFill>
                  <a:srgbClr val="212529"/>
                </a:solidFill>
                <a:latin typeface="Arial" panose="020B0604020202020204" pitchFamily="34" charset="0"/>
              </a:rPr>
              <a:t>User Account add in group.</a:t>
            </a:r>
          </a:p>
          <a:p>
            <a:pPr algn="just"/>
            <a:endParaRPr lang="en-US" sz="2000" dirty="0">
              <a:solidFill>
                <a:srgbClr val="212529"/>
              </a:solidFill>
              <a:latin typeface="Arial" panose="020B0604020202020204" pitchFamily="34" charset="0"/>
            </a:endParaRPr>
          </a:p>
          <a:p>
            <a:pPr marL="342900" indent="-342900" algn="just">
              <a:buFont typeface="Wingdings" panose="05000000000000000000" pitchFamily="2" charset="2"/>
              <a:buChar char="§"/>
            </a:pPr>
            <a:r>
              <a:rPr lang="en-US" sz="2000" dirty="0">
                <a:solidFill>
                  <a:srgbClr val="212529"/>
                </a:solidFill>
                <a:latin typeface="Arial" panose="020B0604020202020204" pitchFamily="34" charset="0"/>
              </a:rPr>
              <a:t>#gpasswd -d &lt;username&gt;  &lt;group&gt;</a:t>
            </a:r>
          </a:p>
          <a:p>
            <a:pPr algn="just"/>
            <a:r>
              <a:rPr lang="en-US" sz="2000" dirty="0">
                <a:solidFill>
                  <a:srgbClr val="212529"/>
                </a:solidFill>
                <a:latin typeface="Arial" panose="020B0604020202020204" pitchFamily="34" charset="0"/>
              </a:rPr>
              <a:t>User Account remove from group</a:t>
            </a:r>
          </a:p>
        </p:txBody>
      </p:sp>
    </p:spTree>
    <p:extLst>
      <p:ext uri="{BB962C8B-B14F-4D97-AF65-F5344CB8AC3E}">
        <p14:creationId xmlns:p14="http://schemas.microsoft.com/office/powerpoint/2010/main" val="305047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106959" y="736597"/>
            <a:ext cx="9002731" cy="707886"/>
          </a:xfrm>
          <a:prstGeom prst="rect">
            <a:avLst/>
          </a:prstGeom>
          <a:noFill/>
        </p:spPr>
        <p:txBody>
          <a:bodyPr wrap="square" rtlCol="0">
            <a:spAutoFit/>
          </a:bodyPr>
          <a:lstStyle/>
          <a:p>
            <a:r>
              <a:rPr lang="en-US" sz="4000" dirty="0"/>
              <a:t>User and Group Management Command</a:t>
            </a:r>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
        <p:nvSpPr>
          <p:cNvPr id="3" name="TextBox 2">
            <a:extLst>
              <a:ext uri="{FF2B5EF4-FFF2-40B4-BE49-F238E27FC236}">
                <a16:creationId xmlns:a16="http://schemas.microsoft.com/office/drawing/2014/main" id="{C7355439-E0B0-81D7-62E0-8D414FC40167}"/>
              </a:ext>
            </a:extLst>
          </p:cNvPr>
          <p:cNvSpPr txBox="1"/>
          <p:nvPr/>
        </p:nvSpPr>
        <p:spPr>
          <a:xfrm>
            <a:off x="1060657" y="1690062"/>
            <a:ext cx="10070686" cy="3477875"/>
          </a:xfrm>
          <a:prstGeom prst="rect">
            <a:avLst/>
          </a:prstGeom>
          <a:noFill/>
        </p:spPr>
        <p:txBody>
          <a:bodyPr wrap="square" rtlCol="0">
            <a:spAutoFit/>
          </a:bodyPr>
          <a:lstStyle/>
          <a:p>
            <a:pPr marL="342900" indent="-342900" algn="just">
              <a:buFont typeface="Wingdings" panose="05000000000000000000" pitchFamily="2" charset="2"/>
              <a:buChar char="§"/>
            </a:pPr>
            <a:r>
              <a:rPr lang="en-US" sz="2000" b="0" i="0" dirty="0">
                <a:solidFill>
                  <a:srgbClr val="212529"/>
                </a:solidFill>
                <a:effectLst/>
                <a:latin typeface="Arial" panose="020B0604020202020204" pitchFamily="34" charset="0"/>
              </a:rPr>
              <a:t>#getent </a:t>
            </a:r>
            <a:r>
              <a:rPr lang="en-US" sz="2000" dirty="0">
                <a:solidFill>
                  <a:srgbClr val="212529"/>
                </a:solidFill>
                <a:latin typeface="Arial" panose="020B0604020202020204" pitchFamily="34" charset="0"/>
              </a:rPr>
              <a:t>&lt;group&gt;  &lt;groupname&gt;</a:t>
            </a:r>
            <a:endParaRPr lang="en-US" sz="2000" b="0" i="0" dirty="0">
              <a:solidFill>
                <a:srgbClr val="212529"/>
              </a:solidFill>
              <a:effectLst/>
              <a:latin typeface="Arial" panose="020B0604020202020204" pitchFamily="34" charset="0"/>
            </a:endParaRPr>
          </a:p>
          <a:p>
            <a:pPr algn="just"/>
            <a:r>
              <a:rPr lang="en-US" sz="2000" dirty="0">
                <a:solidFill>
                  <a:srgbClr val="212529"/>
                </a:solidFill>
                <a:latin typeface="Arial" panose="020B0604020202020204" pitchFamily="34" charset="0"/>
              </a:rPr>
              <a:t>Check Group UID</a:t>
            </a:r>
          </a:p>
          <a:p>
            <a:pPr algn="just"/>
            <a:endParaRPr lang="en-US" sz="2000" dirty="0">
              <a:solidFill>
                <a:srgbClr val="212529"/>
              </a:solidFill>
              <a:latin typeface="Arial" panose="020B0604020202020204" pitchFamily="34" charset="0"/>
            </a:endParaRPr>
          </a:p>
          <a:p>
            <a:pPr marL="342900" indent="-342900" algn="just">
              <a:buFont typeface="Wingdings" panose="05000000000000000000" pitchFamily="2" charset="2"/>
              <a:buChar char="§"/>
            </a:pPr>
            <a:r>
              <a:rPr lang="en-US" sz="2000" dirty="0">
                <a:solidFill>
                  <a:srgbClr val="212529"/>
                </a:solidFill>
                <a:latin typeface="Arial" panose="020B0604020202020204" pitchFamily="34" charset="0"/>
              </a:rPr>
              <a:t>#cat /etc/passwd</a:t>
            </a:r>
          </a:p>
          <a:p>
            <a:pPr algn="just"/>
            <a:r>
              <a:rPr lang="en-US" sz="2000" dirty="0">
                <a:solidFill>
                  <a:srgbClr val="212529"/>
                </a:solidFill>
                <a:latin typeface="Arial" panose="020B0604020202020204" pitchFamily="34" charset="0"/>
              </a:rPr>
              <a:t>User Information and config file</a:t>
            </a:r>
          </a:p>
          <a:p>
            <a:pPr algn="just"/>
            <a:endParaRPr lang="en-US" sz="2000" dirty="0">
              <a:solidFill>
                <a:srgbClr val="212529"/>
              </a:solidFill>
              <a:latin typeface="Arial" panose="020B0604020202020204" pitchFamily="34" charset="0"/>
            </a:endParaRPr>
          </a:p>
          <a:p>
            <a:pPr marL="342900" indent="-342900" algn="just">
              <a:buFont typeface="Wingdings" panose="05000000000000000000" pitchFamily="2" charset="2"/>
              <a:buChar char="§"/>
            </a:pPr>
            <a:r>
              <a:rPr lang="en-US" sz="2000" dirty="0">
                <a:solidFill>
                  <a:srgbClr val="212529"/>
                </a:solidFill>
                <a:latin typeface="Arial" panose="020B0604020202020204" pitchFamily="34" charset="0"/>
              </a:rPr>
              <a:t>#cat /etc/group</a:t>
            </a:r>
          </a:p>
          <a:p>
            <a:pPr algn="just"/>
            <a:r>
              <a:rPr lang="en-US" sz="2000" dirty="0">
                <a:solidFill>
                  <a:srgbClr val="212529"/>
                </a:solidFill>
                <a:latin typeface="Arial" panose="020B0604020202020204" pitchFamily="34" charset="0"/>
              </a:rPr>
              <a:t>Group Information and config file</a:t>
            </a:r>
          </a:p>
          <a:p>
            <a:pPr algn="just"/>
            <a:endParaRPr lang="en-US" sz="2000" dirty="0">
              <a:solidFill>
                <a:srgbClr val="212529"/>
              </a:solidFill>
              <a:latin typeface="Arial" panose="020B0604020202020204" pitchFamily="34" charset="0"/>
            </a:endParaRPr>
          </a:p>
          <a:p>
            <a:pPr marL="342900" indent="-342900" algn="just">
              <a:buFont typeface="Wingdings" panose="05000000000000000000" pitchFamily="2" charset="2"/>
              <a:buChar char="§"/>
            </a:pPr>
            <a:r>
              <a:rPr lang="en-US" sz="2000" dirty="0">
                <a:solidFill>
                  <a:srgbClr val="212529"/>
                </a:solidFill>
                <a:latin typeface="Arial" panose="020B0604020202020204" pitchFamily="34" charset="0"/>
              </a:rPr>
              <a:t>#cat /etc/shadow</a:t>
            </a:r>
          </a:p>
          <a:p>
            <a:pPr algn="just"/>
            <a:r>
              <a:rPr lang="en-US" sz="2000" dirty="0">
                <a:solidFill>
                  <a:srgbClr val="212529"/>
                </a:solidFill>
                <a:latin typeface="Arial" panose="020B0604020202020204" pitchFamily="34" charset="0"/>
              </a:rPr>
              <a:t>User Password Information and config file</a:t>
            </a:r>
          </a:p>
        </p:txBody>
      </p:sp>
    </p:spTree>
    <p:extLst>
      <p:ext uri="{BB962C8B-B14F-4D97-AF65-F5344CB8AC3E}">
        <p14:creationId xmlns:p14="http://schemas.microsoft.com/office/powerpoint/2010/main" val="2061227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1611491" y="2944428"/>
            <a:ext cx="9002731" cy="707886"/>
          </a:xfrm>
          <a:prstGeom prst="rect">
            <a:avLst/>
          </a:prstGeom>
          <a:noFill/>
        </p:spPr>
        <p:txBody>
          <a:bodyPr wrap="square" rtlCol="0">
            <a:spAutoFit/>
          </a:bodyPr>
          <a:lstStyle/>
          <a:p>
            <a:pPr algn="ctr"/>
            <a:r>
              <a:rPr lang="en-US" sz="4000" dirty="0"/>
              <a:t>File Permission in Linux</a:t>
            </a:r>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Tree>
    <p:extLst>
      <p:ext uri="{BB962C8B-B14F-4D97-AF65-F5344CB8AC3E}">
        <p14:creationId xmlns:p14="http://schemas.microsoft.com/office/powerpoint/2010/main" val="1321522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106959" y="736597"/>
            <a:ext cx="9002731" cy="707886"/>
          </a:xfrm>
          <a:prstGeom prst="rect">
            <a:avLst/>
          </a:prstGeom>
          <a:noFill/>
        </p:spPr>
        <p:txBody>
          <a:bodyPr wrap="square" rtlCol="0">
            <a:spAutoFit/>
          </a:bodyPr>
          <a:lstStyle/>
          <a:p>
            <a:r>
              <a:rPr lang="en-US" sz="4000" dirty="0"/>
              <a:t>File Permissions</a:t>
            </a:r>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
        <p:nvSpPr>
          <p:cNvPr id="3" name="TextBox 2">
            <a:extLst>
              <a:ext uri="{FF2B5EF4-FFF2-40B4-BE49-F238E27FC236}">
                <a16:creationId xmlns:a16="http://schemas.microsoft.com/office/drawing/2014/main" id="{C7355439-E0B0-81D7-62E0-8D414FC40167}"/>
              </a:ext>
            </a:extLst>
          </p:cNvPr>
          <p:cNvSpPr txBox="1"/>
          <p:nvPr/>
        </p:nvSpPr>
        <p:spPr>
          <a:xfrm>
            <a:off x="1060657" y="1690062"/>
            <a:ext cx="10070686" cy="1938992"/>
          </a:xfrm>
          <a:prstGeom prst="rect">
            <a:avLst/>
          </a:prstGeom>
          <a:noFill/>
        </p:spPr>
        <p:txBody>
          <a:bodyPr wrap="square" rtlCol="0">
            <a:spAutoFit/>
          </a:bodyPr>
          <a:lstStyle/>
          <a:p>
            <a:pPr marL="342900" indent="-342900" algn="just">
              <a:buFont typeface="Wingdings" panose="05000000000000000000" pitchFamily="2" charset="2"/>
              <a:buChar char="§"/>
            </a:pPr>
            <a:r>
              <a:rPr lang="en-US" sz="2000" dirty="0">
                <a:solidFill>
                  <a:srgbClr val="212529"/>
                </a:solidFill>
                <a:latin typeface="Arial" panose="020B0604020202020204" pitchFamily="34" charset="0"/>
              </a:rPr>
              <a:t>There are three defined categories of users.</a:t>
            </a:r>
          </a:p>
          <a:p>
            <a:pPr algn="just"/>
            <a:endParaRPr lang="en-US" sz="2000" dirty="0">
              <a:solidFill>
                <a:srgbClr val="212529"/>
              </a:solidFill>
              <a:latin typeface="Arial" panose="020B0604020202020204" pitchFamily="34" charset="0"/>
            </a:endParaRPr>
          </a:p>
          <a:p>
            <a:pPr marL="342900" indent="-342900" algn="just">
              <a:buFont typeface="Wingdings" panose="05000000000000000000" pitchFamily="2" charset="2"/>
              <a:buChar char="§"/>
            </a:pPr>
            <a:r>
              <a:rPr lang="en-US" sz="2000" dirty="0">
                <a:solidFill>
                  <a:srgbClr val="212529"/>
                </a:solidFill>
                <a:latin typeface="Arial" panose="020B0604020202020204" pitchFamily="34" charset="0"/>
              </a:rPr>
              <a:t>The categories are:</a:t>
            </a:r>
          </a:p>
          <a:p>
            <a:pPr marL="800100" lvl="1" indent="-342900" algn="just">
              <a:buFont typeface="Wingdings" panose="05000000000000000000" pitchFamily="2" charset="2"/>
              <a:buChar char="§"/>
            </a:pPr>
            <a:r>
              <a:rPr lang="en-US" sz="2000" dirty="0">
                <a:solidFill>
                  <a:srgbClr val="212529"/>
                </a:solidFill>
                <a:latin typeface="Arial" panose="020B0604020202020204" pitchFamily="34" charset="0"/>
              </a:rPr>
              <a:t>Owner - the owner of the file or application.</a:t>
            </a:r>
          </a:p>
          <a:p>
            <a:pPr marL="800100" lvl="1" indent="-342900" algn="just">
              <a:buFont typeface="Wingdings" panose="05000000000000000000" pitchFamily="2" charset="2"/>
              <a:buChar char="§"/>
            </a:pPr>
            <a:r>
              <a:rPr lang="en-US" sz="2000" dirty="0">
                <a:solidFill>
                  <a:srgbClr val="212529"/>
                </a:solidFill>
                <a:latin typeface="Arial" panose="020B0604020202020204" pitchFamily="34" charset="0"/>
              </a:rPr>
              <a:t>Others - All users with access to the system.</a:t>
            </a:r>
          </a:p>
          <a:p>
            <a:pPr marL="800100" lvl="1" indent="-342900" algn="just">
              <a:buFont typeface="Wingdings" panose="05000000000000000000" pitchFamily="2" charset="2"/>
              <a:buChar char="§"/>
            </a:pPr>
            <a:r>
              <a:rPr lang="en-US" sz="2000" dirty="0">
                <a:solidFill>
                  <a:srgbClr val="212529"/>
                </a:solidFill>
                <a:latin typeface="Arial" panose="020B0604020202020204" pitchFamily="34" charset="0"/>
              </a:rPr>
              <a:t>Group - The group that own the file or application.</a:t>
            </a:r>
          </a:p>
        </p:txBody>
      </p:sp>
      <p:sp>
        <p:nvSpPr>
          <p:cNvPr id="8" name="TextBox 7">
            <a:extLst>
              <a:ext uri="{FF2B5EF4-FFF2-40B4-BE49-F238E27FC236}">
                <a16:creationId xmlns:a16="http://schemas.microsoft.com/office/drawing/2014/main" id="{36E224B6-8621-5CDB-A655-B5FFB7A28DCC}"/>
              </a:ext>
            </a:extLst>
          </p:cNvPr>
          <p:cNvSpPr txBox="1"/>
          <p:nvPr/>
        </p:nvSpPr>
        <p:spPr>
          <a:xfrm>
            <a:off x="1060657" y="3874633"/>
            <a:ext cx="10070686" cy="1323439"/>
          </a:xfrm>
          <a:prstGeom prst="rect">
            <a:avLst/>
          </a:prstGeom>
          <a:noFill/>
        </p:spPr>
        <p:txBody>
          <a:bodyPr wrap="square" rtlCol="0">
            <a:spAutoFit/>
          </a:bodyPr>
          <a:lstStyle/>
          <a:p>
            <a:pPr marL="342900" indent="-342900" algn="just">
              <a:buFont typeface="Wingdings" panose="05000000000000000000" pitchFamily="2" charset="2"/>
              <a:buChar char="§"/>
            </a:pPr>
            <a:r>
              <a:rPr lang="en-US" sz="2000" dirty="0">
                <a:solidFill>
                  <a:srgbClr val="212529"/>
                </a:solidFill>
                <a:latin typeface="Arial" panose="020B0604020202020204" pitchFamily="34" charset="0"/>
              </a:rPr>
              <a:t>There are three permissions for any file, directory or application program.</a:t>
            </a:r>
          </a:p>
          <a:p>
            <a:pPr marL="800100" lvl="1" indent="-342900" algn="just">
              <a:buFont typeface="Wingdings" panose="05000000000000000000" pitchFamily="2" charset="2"/>
              <a:buChar char="§"/>
            </a:pPr>
            <a:r>
              <a:rPr lang="en-US" sz="2000" dirty="0">
                <a:solidFill>
                  <a:srgbClr val="212529"/>
                </a:solidFill>
                <a:latin typeface="Arial" panose="020B0604020202020204" pitchFamily="34" charset="0"/>
              </a:rPr>
              <a:t>read - indicate that a given category of user can read a file.</a:t>
            </a:r>
          </a:p>
          <a:p>
            <a:pPr marL="800100" lvl="1" indent="-342900" algn="just">
              <a:buFont typeface="Wingdings" panose="05000000000000000000" pitchFamily="2" charset="2"/>
              <a:buChar char="§"/>
            </a:pPr>
            <a:r>
              <a:rPr lang="en-US" sz="2000" dirty="0">
                <a:solidFill>
                  <a:srgbClr val="212529"/>
                </a:solidFill>
                <a:latin typeface="Arial" panose="020B0604020202020204" pitchFamily="34" charset="0"/>
              </a:rPr>
              <a:t>write - indicates that a given category of user can write to a file.</a:t>
            </a:r>
          </a:p>
          <a:p>
            <a:pPr marL="800100" lvl="1" indent="-342900" algn="just">
              <a:buFont typeface="Wingdings" panose="05000000000000000000" pitchFamily="2" charset="2"/>
              <a:buChar char="§"/>
            </a:pPr>
            <a:r>
              <a:rPr lang="en-US" sz="2000" dirty="0">
                <a:solidFill>
                  <a:srgbClr val="212529"/>
                </a:solidFill>
                <a:latin typeface="Arial" panose="020B0604020202020204" pitchFamily="34" charset="0"/>
              </a:rPr>
              <a:t>execute – indicates that a given category of user can execute the file.</a:t>
            </a:r>
          </a:p>
        </p:txBody>
      </p:sp>
      <p:pic>
        <p:nvPicPr>
          <p:cNvPr id="2050" name="Picture 2">
            <a:extLst>
              <a:ext uri="{FF2B5EF4-FFF2-40B4-BE49-F238E27FC236}">
                <a16:creationId xmlns:a16="http://schemas.microsoft.com/office/drawing/2014/main" id="{E471993D-EA3E-9DED-C1FD-972BE64B2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9861" y="1721595"/>
            <a:ext cx="4047460" cy="1767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138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450551" y="1040524"/>
            <a:ext cx="6265560" cy="707886"/>
          </a:xfrm>
          <a:prstGeom prst="rect">
            <a:avLst/>
          </a:prstGeom>
          <a:noFill/>
        </p:spPr>
        <p:txBody>
          <a:bodyPr wrap="square" rtlCol="0">
            <a:spAutoFit/>
          </a:bodyPr>
          <a:lstStyle/>
          <a:p>
            <a:r>
              <a:rPr lang="en-US" sz="4000" dirty="0"/>
              <a:t>Architecture of Linux</a:t>
            </a:r>
          </a:p>
        </p:txBody>
      </p:sp>
      <p:sp>
        <p:nvSpPr>
          <p:cNvPr id="8" name="TextBox 7">
            <a:extLst>
              <a:ext uri="{FF2B5EF4-FFF2-40B4-BE49-F238E27FC236}">
                <a16:creationId xmlns:a16="http://schemas.microsoft.com/office/drawing/2014/main" id="{292CAA66-0EA8-BA2E-7991-F0E22B66A367}"/>
              </a:ext>
            </a:extLst>
          </p:cNvPr>
          <p:cNvSpPr txBox="1"/>
          <p:nvPr/>
        </p:nvSpPr>
        <p:spPr>
          <a:xfrm>
            <a:off x="461061" y="1748410"/>
            <a:ext cx="10044029" cy="4585871"/>
          </a:xfrm>
          <a:prstGeom prst="rect">
            <a:avLst/>
          </a:prstGeom>
          <a:noFill/>
        </p:spPr>
        <p:txBody>
          <a:bodyPr wrap="square" rtlCol="0">
            <a:spAutoFit/>
          </a:bodyPr>
          <a:lstStyle/>
          <a:p>
            <a:r>
              <a:rPr lang="en-US" sz="2400" dirty="0"/>
              <a:t>Kernel:</a:t>
            </a:r>
          </a:p>
          <a:p>
            <a:pPr marL="800100" lvl="1" indent="-342900">
              <a:buFont typeface="Wingdings" panose="05000000000000000000" pitchFamily="2" charset="2"/>
              <a:buChar char="§"/>
            </a:pPr>
            <a:r>
              <a:rPr lang="en-US" sz="2000" dirty="0"/>
              <a:t>Linux is not a operating system, Linux is kernel.</a:t>
            </a:r>
          </a:p>
          <a:p>
            <a:pPr marL="800100" lvl="1" indent="-342900">
              <a:buFont typeface="Wingdings" panose="05000000000000000000" pitchFamily="2" charset="2"/>
              <a:buChar char="§"/>
            </a:pPr>
            <a:r>
              <a:rPr lang="en-US" sz="2000" dirty="0"/>
              <a:t>The kernel is the heart of the operating system.</a:t>
            </a:r>
          </a:p>
          <a:p>
            <a:pPr marL="800100" lvl="1" indent="-342900">
              <a:buFont typeface="Wingdings" panose="05000000000000000000" pitchFamily="2" charset="2"/>
              <a:buChar char="§"/>
            </a:pPr>
            <a:r>
              <a:rPr lang="en-US" sz="2000" dirty="0"/>
              <a:t>It interacts with hardware and most of the tasks like memory management, task scheduling and the file management</a:t>
            </a:r>
          </a:p>
          <a:p>
            <a:pPr marL="800100" lvl="1" indent="-342900">
              <a:buFont typeface="Wingdings" panose="05000000000000000000" pitchFamily="2" charset="2"/>
              <a:buChar char="§"/>
            </a:pPr>
            <a:endParaRPr lang="en-US" sz="2400" dirty="0"/>
          </a:p>
          <a:p>
            <a:r>
              <a:rPr lang="en-US" sz="2400" dirty="0"/>
              <a:t>Shell:</a:t>
            </a:r>
          </a:p>
          <a:p>
            <a:pPr marL="800100" lvl="1" indent="-342900">
              <a:buFont typeface="Wingdings" panose="05000000000000000000" pitchFamily="2" charset="2"/>
              <a:buChar char="§"/>
            </a:pPr>
            <a:r>
              <a:rPr lang="en-US" sz="2000" dirty="0"/>
              <a:t>The shell is the utility that processes your requests</a:t>
            </a:r>
          </a:p>
          <a:p>
            <a:pPr marL="800100" lvl="1" indent="-342900">
              <a:buFont typeface="Wingdings" panose="05000000000000000000" pitchFamily="2" charset="2"/>
              <a:buChar char="§"/>
            </a:pPr>
            <a:r>
              <a:rPr lang="en-US" sz="2000" dirty="0"/>
              <a:t>When you type in a command at your terminal, the shell interprets the command and calls the program that you want.</a:t>
            </a:r>
          </a:p>
          <a:p>
            <a:pPr marL="800100" lvl="1" indent="-342900">
              <a:buFont typeface="Wingdings" panose="05000000000000000000" pitchFamily="2" charset="2"/>
              <a:buChar char="§"/>
            </a:pPr>
            <a:r>
              <a:rPr lang="en-US" sz="2000" dirty="0"/>
              <a:t>The shell uses standard syntax for all commands.</a:t>
            </a:r>
          </a:p>
          <a:p>
            <a:pPr marL="800100" lvl="1" indent="-342900">
              <a:buFont typeface="Wingdings" panose="05000000000000000000" pitchFamily="2" charset="2"/>
              <a:buChar char="§"/>
            </a:pPr>
            <a:r>
              <a:rPr lang="en-US" sz="2000" dirty="0"/>
              <a:t>C Shell (csh), Bourne Again Shell(Bash) are most famous shells which available with most of the Unix variants.</a:t>
            </a:r>
          </a:p>
          <a:p>
            <a:pPr marL="800100" lvl="1" indent="-342900">
              <a:buFont typeface="Wingdings" panose="05000000000000000000" pitchFamily="2" charset="2"/>
              <a:buChar char="§"/>
            </a:pPr>
            <a:r>
              <a:rPr lang="en-US" sz="2000" dirty="0"/>
              <a:t>Bash is the default for Linux</a:t>
            </a:r>
          </a:p>
        </p:txBody>
      </p:sp>
      <p:sp>
        <p:nvSpPr>
          <p:cNvPr id="2" name="TextBox 1">
            <a:extLst>
              <a:ext uri="{FF2B5EF4-FFF2-40B4-BE49-F238E27FC236}">
                <a16:creationId xmlns:a16="http://schemas.microsoft.com/office/drawing/2014/main" id="{9F922FBD-0E21-7C6A-750A-D4D47EB615A2}"/>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Tree>
    <p:extLst>
      <p:ext uri="{BB962C8B-B14F-4D97-AF65-F5344CB8AC3E}">
        <p14:creationId xmlns:p14="http://schemas.microsoft.com/office/powerpoint/2010/main" val="47006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450550" y="1040524"/>
            <a:ext cx="9002731" cy="707886"/>
          </a:xfrm>
          <a:prstGeom prst="rect">
            <a:avLst/>
          </a:prstGeom>
          <a:noFill/>
        </p:spPr>
        <p:txBody>
          <a:bodyPr wrap="square" rtlCol="0">
            <a:spAutoFit/>
          </a:bodyPr>
          <a:lstStyle/>
          <a:p>
            <a:r>
              <a:rPr lang="en-US" sz="4000" dirty="0"/>
              <a:t>Advantages and Disadvantages of Linux</a:t>
            </a:r>
          </a:p>
        </p:txBody>
      </p:sp>
      <p:sp>
        <p:nvSpPr>
          <p:cNvPr id="8" name="TextBox 7">
            <a:extLst>
              <a:ext uri="{FF2B5EF4-FFF2-40B4-BE49-F238E27FC236}">
                <a16:creationId xmlns:a16="http://schemas.microsoft.com/office/drawing/2014/main" id="{292CAA66-0EA8-BA2E-7991-F0E22B66A367}"/>
              </a:ext>
            </a:extLst>
          </p:cNvPr>
          <p:cNvSpPr txBox="1"/>
          <p:nvPr/>
        </p:nvSpPr>
        <p:spPr>
          <a:xfrm>
            <a:off x="450550" y="1748410"/>
            <a:ext cx="10044029" cy="3293209"/>
          </a:xfrm>
          <a:prstGeom prst="rect">
            <a:avLst/>
          </a:prstGeom>
          <a:noFill/>
        </p:spPr>
        <p:txBody>
          <a:bodyPr wrap="square" rtlCol="0">
            <a:spAutoFit/>
          </a:bodyPr>
          <a:lstStyle/>
          <a:p>
            <a:r>
              <a:rPr lang="en-US" sz="2400" dirty="0"/>
              <a:t>Advantages </a:t>
            </a:r>
          </a:p>
          <a:p>
            <a:pPr marL="800100" lvl="1" indent="-342900">
              <a:buFont typeface="Wingdings" panose="05000000000000000000" pitchFamily="2" charset="2"/>
              <a:buChar char="§"/>
            </a:pPr>
            <a:r>
              <a:rPr lang="en-US" sz="2000" dirty="0"/>
              <a:t>It’s free and open source</a:t>
            </a:r>
          </a:p>
          <a:p>
            <a:pPr marL="800100" lvl="1" indent="-342900">
              <a:buFont typeface="Wingdings" panose="05000000000000000000" pitchFamily="2" charset="2"/>
              <a:buChar char="§"/>
            </a:pPr>
            <a:r>
              <a:rPr lang="en-US" sz="2000" dirty="0"/>
              <a:t>Linux is portable hardware platform</a:t>
            </a:r>
          </a:p>
          <a:p>
            <a:pPr marL="800100" lvl="1" indent="-342900">
              <a:buFont typeface="Wingdings" panose="05000000000000000000" pitchFamily="2" charset="2"/>
              <a:buChar char="§"/>
            </a:pPr>
            <a:r>
              <a:rPr lang="en-US" sz="2000" dirty="0"/>
              <a:t>Requires minimal hardware configuration</a:t>
            </a:r>
          </a:p>
          <a:p>
            <a:pPr marL="800100" lvl="1" indent="-342900">
              <a:buFont typeface="Wingdings" panose="05000000000000000000" pitchFamily="2" charset="2"/>
              <a:buChar char="§"/>
            </a:pPr>
            <a:r>
              <a:rPr lang="en-US" sz="2000" dirty="0"/>
              <a:t>Linux continue work well even when the hard disk is almost full</a:t>
            </a:r>
          </a:p>
          <a:p>
            <a:r>
              <a:rPr lang="en-US" sz="2400" dirty="0"/>
              <a:t>Disadvantages</a:t>
            </a:r>
          </a:p>
          <a:p>
            <a:pPr marL="800100" lvl="1" indent="-342900">
              <a:buFont typeface="Wingdings" panose="05000000000000000000" pitchFamily="2" charset="2"/>
              <a:buChar char="§"/>
            </a:pPr>
            <a:r>
              <a:rPr lang="en-US" sz="2000" dirty="0"/>
              <a:t>Text Interface is not as user-friendly as windows</a:t>
            </a:r>
          </a:p>
          <a:p>
            <a:pPr marL="800100" lvl="1" indent="-342900">
              <a:buFont typeface="Wingdings" panose="05000000000000000000" pitchFamily="2" charset="2"/>
              <a:buChar char="§"/>
            </a:pPr>
            <a:r>
              <a:rPr lang="en-US" sz="2000" dirty="0"/>
              <a:t>Less Commercial software available</a:t>
            </a:r>
          </a:p>
          <a:p>
            <a:pPr marL="800100" lvl="1" indent="-342900">
              <a:buFont typeface="Wingdings" panose="05000000000000000000" pitchFamily="2" charset="2"/>
              <a:buChar char="§"/>
            </a:pPr>
            <a:r>
              <a:rPr lang="en-US" sz="2000" dirty="0"/>
              <a:t>More difficult to setup</a:t>
            </a:r>
          </a:p>
          <a:p>
            <a:pPr marL="800100" lvl="1" indent="-342900">
              <a:buFont typeface="Wingdings" panose="05000000000000000000" pitchFamily="2" charset="2"/>
              <a:buChar char="§"/>
            </a:pPr>
            <a:r>
              <a:rPr lang="en-US" sz="2000" dirty="0"/>
              <a:t>There are far too many distro</a:t>
            </a:r>
          </a:p>
        </p:txBody>
      </p:sp>
      <p:sp>
        <p:nvSpPr>
          <p:cNvPr id="2" name="TextBox 1">
            <a:extLst>
              <a:ext uri="{FF2B5EF4-FFF2-40B4-BE49-F238E27FC236}">
                <a16:creationId xmlns:a16="http://schemas.microsoft.com/office/drawing/2014/main" id="{332E4660-7291-C886-06C7-DD3528324AA8}"/>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Tree>
    <p:extLst>
      <p:ext uri="{BB962C8B-B14F-4D97-AF65-F5344CB8AC3E}">
        <p14:creationId xmlns:p14="http://schemas.microsoft.com/office/powerpoint/2010/main" val="1410943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450550" y="1040524"/>
            <a:ext cx="9002731" cy="707886"/>
          </a:xfrm>
          <a:prstGeom prst="rect">
            <a:avLst/>
          </a:prstGeom>
          <a:noFill/>
        </p:spPr>
        <p:txBody>
          <a:bodyPr wrap="square" rtlCol="0">
            <a:spAutoFit/>
          </a:bodyPr>
          <a:lstStyle/>
          <a:p>
            <a:r>
              <a:rPr lang="en-US" sz="4000" dirty="0"/>
              <a:t>What is Operating System?</a:t>
            </a:r>
          </a:p>
        </p:txBody>
      </p:sp>
      <p:sp>
        <p:nvSpPr>
          <p:cNvPr id="8" name="TextBox 7">
            <a:extLst>
              <a:ext uri="{FF2B5EF4-FFF2-40B4-BE49-F238E27FC236}">
                <a16:creationId xmlns:a16="http://schemas.microsoft.com/office/drawing/2014/main" id="{292CAA66-0EA8-BA2E-7991-F0E22B66A367}"/>
              </a:ext>
            </a:extLst>
          </p:cNvPr>
          <p:cNvSpPr txBox="1"/>
          <p:nvPr/>
        </p:nvSpPr>
        <p:spPr>
          <a:xfrm>
            <a:off x="450550" y="1826856"/>
            <a:ext cx="7067850" cy="4093428"/>
          </a:xfrm>
          <a:prstGeom prst="rect">
            <a:avLst/>
          </a:prstGeom>
          <a:noFill/>
        </p:spPr>
        <p:txBody>
          <a:bodyPr wrap="square" rtlCol="0">
            <a:spAutoFit/>
          </a:bodyPr>
          <a:lstStyle/>
          <a:p>
            <a:r>
              <a:rPr lang="en-US" sz="2000" dirty="0"/>
              <a:t>An </a:t>
            </a:r>
            <a:r>
              <a:rPr lang="en-US" sz="2000" b="1" dirty="0"/>
              <a:t>Operating System </a:t>
            </a:r>
            <a:r>
              <a:rPr lang="en-US" sz="2000" dirty="0"/>
              <a:t>is a  system software that manage computer hardware and software  resources and provides common services for computer programs.</a:t>
            </a:r>
          </a:p>
          <a:p>
            <a:endParaRPr lang="en-US" sz="2000" dirty="0"/>
          </a:p>
          <a:p>
            <a:pPr marL="342900" indent="-342900">
              <a:buFontTx/>
              <a:buChar char="-"/>
            </a:pPr>
            <a:r>
              <a:rPr lang="en-US" dirty="0"/>
              <a:t>Manage </a:t>
            </a:r>
            <a:r>
              <a:rPr lang="en-US" b="1" dirty="0"/>
              <a:t>processor</a:t>
            </a:r>
            <a:r>
              <a:rPr lang="en-US" dirty="0"/>
              <a:t> resources to handle input, output and processing tasks.</a:t>
            </a:r>
          </a:p>
          <a:p>
            <a:pPr marL="342900" indent="-342900">
              <a:buFontTx/>
              <a:buChar char="-"/>
            </a:pPr>
            <a:r>
              <a:rPr lang="en-US" dirty="0"/>
              <a:t>Manage </a:t>
            </a:r>
            <a:r>
              <a:rPr lang="en-US" b="1" dirty="0"/>
              <a:t>memory</a:t>
            </a:r>
            <a:r>
              <a:rPr lang="en-US" dirty="0"/>
              <a:t> by allocating space for all the programs and data that are in use during a computing session</a:t>
            </a:r>
          </a:p>
          <a:p>
            <a:pPr marL="342900" indent="-342900">
              <a:buFontTx/>
              <a:buChar char="-"/>
            </a:pPr>
            <a:r>
              <a:rPr lang="en-US" dirty="0"/>
              <a:t>Keep track of </a:t>
            </a:r>
            <a:r>
              <a:rPr lang="en-US" b="1" dirty="0"/>
              <a:t>storage resources </a:t>
            </a:r>
            <a:r>
              <a:rPr lang="en-US" dirty="0"/>
              <a:t>so that files and programs can be found and manipulated.</a:t>
            </a:r>
          </a:p>
          <a:p>
            <a:pPr marL="342900" indent="-342900">
              <a:buFontTx/>
              <a:buChar char="-"/>
            </a:pPr>
            <a:r>
              <a:rPr lang="en-US" dirty="0"/>
              <a:t>Ensure that </a:t>
            </a:r>
            <a:r>
              <a:rPr lang="en-US" b="1" dirty="0"/>
              <a:t>input and output </a:t>
            </a:r>
            <a:r>
              <a:rPr lang="en-US" dirty="0"/>
              <a:t>proceed in an orderly manner by communicating with peripheral devices.</a:t>
            </a:r>
          </a:p>
          <a:p>
            <a:pPr marL="342900" indent="-342900">
              <a:buFontTx/>
              <a:buChar char="-"/>
            </a:pPr>
            <a:r>
              <a:rPr lang="en-US" dirty="0"/>
              <a:t>Establish basic elements of the </a:t>
            </a:r>
            <a:r>
              <a:rPr lang="en-US" b="1" dirty="0"/>
              <a:t>user interfaces</a:t>
            </a:r>
            <a:r>
              <a:rPr lang="en-US" dirty="0"/>
              <a:t>  such as the appearance of the desktop, menus, and toolbars.</a:t>
            </a:r>
          </a:p>
        </p:txBody>
      </p:sp>
      <p:sp>
        <p:nvSpPr>
          <p:cNvPr id="2" name="TextBox 1">
            <a:extLst>
              <a:ext uri="{FF2B5EF4-FFF2-40B4-BE49-F238E27FC236}">
                <a16:creationId xmlns:a16="http://schemas.microsoft.com/office/drawing/2014/main" id="{332E4660-7291-C886-06C7-DD3528324AA8}"/>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pic>
        <p:nvPicPr>
          <p:cNvPr id="1026" name="Picture 2">
            <a:extLst>
              <a:ext uri="{FF2B5EF4-FFF2-40B4-BE49-F238E27FC236}">
                <a16:creationId xmlns:a16="http://schemas.microsoft.com/office/drawing/2014/main" id="{5A1B25D6-1640-8643-F203-021CB6861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8400" y="1505621"/>
            <a:ext cx="2325723" cy="3423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654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450550" y="1040524"/>
            <a:ext cx="9002731" cy="707886"/>
          </a:xfrm>
          <a:prstGeom prst="rect">
            <a:avLst/>
          </a:prstGeom>
          <a:noFill/>
        </p:spPr>
        <p:txBody>
          <a:bodyPr wrap="square" rtlCol="0">
            <a:spAutoFit/>
          </a:bodyPr>
          <a:lstStyle/>
          <a:p>
            <a:r>
              <a:rPr lang="en-US" sz="4000" dirty="0"/>
              <a:t>Rocky Linux Installation</a:t>
            </a:r>
          </a:p>
        </p:txBody>
      </p:sp>
      <p:sp>
        <p:nvSpPr>
          <p:cNvPr id="8" name="TextBox 7">
            <a:extLst>
              <a:ext uri="{FF2B5EF4-FFF2-40B4-BE49-F238E27FC236}">
                <a16:creationId xmlns:a16="http://schemas.microsoft.com/office/drawing/2014/main" id="{292CAA66-0EA8-BA2E-7991-F0E22B66A367}"/>
              </a:ext>
            </a:extLst>
          </p:cNvPr>
          <p:cNvSpPr txBox="1"/>
          <p:nvPr/>
        </p:nvSpPr>
        <p:spPr>
          <a:xfrm>
            <a:off x="450550" y="1748410"/>
            <a:ext cx="10044029" cy="4585871"/>
          </a:xfrm>
          <a:prstGeom prst="rect">
            <a:avLst/>
          </a:prstGeom>
          <a:noFill/>
        </p:spPr>
        <p:txBody>
          <a:bodyPr wrap="square" rtlCol="0">
            <a:spAutoFit/>
          </a:bodyPr>
          <a:lstStyle/>
          <a:p>
            <a:r>
              <a:rPr lang="en-US" sz="2400" dirty="0"/>
              <a:t>Prerequisites </a:t>
            </a:r>
            <a:endParaRPr lang="en-US" sz="2000" dirty="0"/>
          </a:p>
          <a:p>
            <a:r>
              <a:rPr lang="en-US" sz="2000" dirty="0"/>
              <a:t>HDD minimum: 20GB</a:t>
            </a:r>
          </a:p>
          <a:p>
            <a:r>
              <a:rPr lang="en-US" sz="2000" dirty="0"/>
              <a:t>RAM minimum: 2GB (Recommended 4GB)</a:t>
            </a:r>
          </a:p>
          <a:p>
            <a:r>
              <a:rPr lang="en-US" sz="2000" dirty="0"/>
              <a:t>System Type: 64-bit x86 System</a:t>
            </a:r>
          </a:p>
          <a:p>
            <a:r>
              <a:rPr lang="en-US" sz="2000" dirty="0"/>
              <a:t>Installation kit: Bootable DVD/USB/.iso</a:t>
            </a:r>
          </a:p>
          <a:p>
            <a:endParaRPr lang="en-US" sz="2000" dirty="0"/>
          </a:p>
          <a:p>
            <a:r>
              <a:rPr lang="en-US" sz="2400" dirty="0"/>
              <a:t>Download Rocky Linux</a:t>
            </a:r>
          </a:p>
          <a:p>
            <a:pPr algn="just"/>
            <a:r>
              <a:rPr lang="en-US" sz="2000" b="0" i="0" dirty="0">
                <a:solidFill>
                  <a:srgbClr val="444444"/>
                </a:solidFill>
                <a:effectLst/>
                <a:latin typeface="Mulish"/>
              </a:rPr>
              <a:t>Rocky Linux's official site provides a direct download link </a:t>
            </a:r>
          </a:p>
          <a:p>
            <a:pPr algn="just"/>
            <a:r>
              <a:rPr lang="en-US" sz="2000" b="0" i="0" dirty="0">
                <a:solidFill>
                  <a:srgbClr val="444444"/>
                </a:solidFill>
                <a:effectLst/>
                <a:latin typeface="Mulish"/>
              </a:rPr>
              <a:t>for the iso file.</a:t>
            </a:r>
          </a:p>
          <a:p>
            <a:pPr algn="just"/>
            <a:endParaRPr lang="en-US" sz="2000" dirty="0">
              <a:solidFill>
                <a:srgbClr val="444444"/>
              </a:solidFill>
              <a:latin typeface="Mulish"/>
            </a:endParaRPr>
          </a:p>
          <a:p>
            <a:pPr algn="just"/>
            <a:r>
              <a:rPr lang="en-US" sz="2000" b="0" i="0" dirty="0">
                <a:solidFill>
                  <a:srgbClr val="444444"/>
                </a:solidFill>
                <a:effectLst/>
                <a:latin typeface="Mulish"/>
                <a:hlinkClick r:id="rId3"/>
              </a:rPr>
              <a:t>https://rockylinux.org/download/</a:t>
            </a:r>
            <a:endParaRPr lang="en-US" sz="2000" b="0" i="0" dirty="0">
              <a:solidFill>
                <a:srgbClr val="444444"/>
              </a:solidFill>
              <a:effectLst/>
              <a:latin typeface="Mulish"/>
            </a:endParaRPr>
          </a:p>
          <a:p>
            <a:br>
              <a:rPr lang="en-US" sz="2000" dirty="0"/>
            </a:br>
            <a:endParaRPr lang="en-US" sz="2000" dirty="0"/>
          </a:p>
          <a:p>
            <a:endParaRPr lang="en-US" sz="2400" dirty="0"/>
          </a:p>
        </p:txBody>
      </p:sp>
      <p:pic>
        <p:nvPicPr>
          <p:cNvPr id="3" name="Picture 2">
            <a:extLst>
              <a:ext uri="{FF2B5EF4-FFF2-40B4-BE49-F238E27FC236}">
                <a16:creationId xmlns:a16="http://schemas.microsoft.com/office/drawing/2014/main" id="{08EC8723-64E3-5BCB-CDC3-B5CF028A3A4F}"/>
              </a:ext>
            </a:extLst>
          </p:cNvPr>
          <p:cNvPicPr>
            <a:picLocks noChangeAspect="1"/>
          </p:cNvPicPr>
          <p:nvPr/>
        </p:nvPicPr>
        <p:blipFill>
          <a:blip r:embed="rId4"/>
          <a:stretch>
            <a:fillRect/>
          </a:stretch>
        </p:blipFill>
        <p:spPr>
          <a:xfrm>
            <a:off x="7067495" y="1801817"/>
            <a:ext cx="4475606" cy="3254365"/>
          </a:xfrm>
          <a:prstGeom prst="rect">
            <a:avLst/>
          </a:prstGeom>
        </p:spPr>
      </p:pic>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Tree>
    <p:extLst>
      <p:ext uri="{BB962C8B-B14F-4D97-AF65-F5344CB8AC3E}">
        <p14:creationId xmlns:p14="http://schemas.microsoft.com/office/powerpoint/2010/main" val="1292575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280429" y="871736"/>
            <a:ext cx="9002731" cy="707886"/>
          </a:xfrm>
          <a:prstGeom prst="rect">
            <a:avLst/>
          </a:prstGeom>
          <a:noFill/>
        </p:spPr>
        <p:txBody>
          <a:bodyPr wrap="square" rtlCol="0">
            <a:spAutoFit/>
          </a:bodyPr>
          <a:lstStyle/>
          <a:p>
            <a:r>
              <a:rPr lang="en-US" sz="4000" dirty="0"/>
              <a:t>Partition File System</a:t>
            </a:r>
          </a:p>
        </p:txBody>
      </p:sp>
      <p:pic>
        <p:nvPicPr>
          <p:cNvPr id="11" name="Picture 10">
            <a:extLst>
              <a:ext uri="{FF2B5EF4-FFF2-40B4-BE49-F238E27FC236}">
                <a16:creationId xmlns:a16="http://schemas.microsoft.com/office/drawing/2014/main" id="{022316A3-159E-1B7C-DE47-56D4F4748470}"/>
              </a:ext>
            </a:extLst>
          </p:cNvPr>
          <p:cNvPicPr>
            <a:picLocks noChangeAspect="1"/>
          </p:cNvPicPr>
          <p:nvPr/>
        </p:nvPicPr>
        <p:blipFill>
          <a:blip r:embed="rId3"/>
          <a:stretch>
            <a:fillRect/>
          </a:stretch>
        </p:blipFill>
        <p:spPr>
          <a:xfrm>
            <a:off x="2561508" y="1516911"/>
            <a:ext cx="7068984" cy="4777563"/>
          </a:xfrm>
          <a:prstGeom prst="rect">
            <a:avLst/>
          </a:prstGeom>
        </p:spPr>
      </p:pic>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spTree>
    <p:extLst>
      <p:ext uri="{BB962C8B-B14F-4D97-AF65-F5344CB8AC3E}">
        <p14:creationId xmlns:p14="http://schemas.microsoft.com/office/powerpoint/2010/main" val="2481691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078476-E20B-7CAF-08B3-85CB4CE7C9D6}"/>
              </a:ext>
            </a:extLst>
          </p:cNvPr>
          <p:cNvGrpSpPr/>
          <p:nvPr/>
        </p:nvGrpSpPr>
        <p:grpSpPr>
          <a:xfrm>
            <a:off x="106959" y="-1447"/>
            <a:ext cx="2239291" cy="707886"/>
            <a:chOff x="170755" y="157432"/>
            <a:chExt cx="2239291" cy="707886"/>
          </a:xfrm>
        </p:grpSpPr>
        <p:pic>
          <p:nvPicPr>
            <p:cNvPr id="5" name="Picture 4">
              <a:extLst>
                <a:ext uri="{FF2B5EF4-FFF2-40B4-BE49-F238E27FC236}">
                  <a16:creationId xmlns:a16="http://schemas.microsoft.com/office/drawing/2014/main" id="{041D8B75-E79B-C904-B5D5-C6C33B78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5" y="199960"/>
              <a:ext cx="708204" cy="641361"/>
            </a:xfrm>
            <a:prstGeom prst="rect">
              <a:avLst/>
            </a:prstGeom>
          </p:spPr>
        </p:pic>
        <p:sp>
          <p:nvSpPr>
            <p:cNvPr id="6" name="TextBox 5">
              <a:extLst>
                <a:ext uri="{FF2B5EF4-FFF2-40B4-BE49-F238E27FC236}">
                  <a16:creationId xmlns:a16="http://schemas.microsoft.com/office/drawing/2014/main" id="{7E34A6E1-0C91-336C-342F-C8E56E77594C}"/>
                </a:ext>
              </a:extLst>
            </p:cNvPr>
            <p:cNvSpPr txBox="1"/>
            <p:nvPr/>
          </p:nvSpPr>
          <p:spPr>
            <a:xfrm>
              <a:off x="940528" y="157432"/>
              <a:ext cx="1469518" cy="707886"/>
            </a:xfrm>
            <a:prstGeom prst="rect">
              <a:avLst/>
            </a:prstGeom>
            <a:noFill/>
          </p:spPr>
          <p:txBody>
            <a:bodyPr wrap="square" rtlCol="0">
              <a:spAutoFit/>
            </a:bodyPr>
            <a:lstStyle/>
            <a:p>
              <a:r>
                <a:rPr lang="en-US" sz="2000" dirty="0">
                  <a:latin typeface="Bauhaus 93" panose="04030905020B02020C02" pitchFamily="82" charset="0"/>
                </a:rPr>
                <a:t>Vital Tech</a:t>
              </a:r>
            </a:p>
            <a:p>
              <a:r>
                <a:rPr lang="en-US" sz="2000" dirty="0">
                  <a:latin typeface="Bauhaus 93" panose="04030905020B02020C02" pitchFamily="82" charset="0"/>
                </a:rPr>
                <a:t>Myanmar</a:t>
              </a:r>
            </a:p>
          </p:txBody>
        </p:sp>
      </p:grpSp>
      <p:sp>
        <p:nvSpPr>
          <p:cNvPr id="7" name="TextBox 6">
            <a:extLst>
              <a:ext uri="{FF2B5EF4-FFF2-40B4-BE49-F238E27FC236}">
                <a16:creationId xmlns:a16="http://schemas.microsoft.com/office/drawing/2014/main" id="{1A9B9470-D21B-4D1B-0FDF-8F232C85A4A8}"/>
              </a:ext>
            </a:extLst>
          </p:cNvPr>
          <p:cNvSpPr txBox="1"/>
          <p:nvPr/>
        </p:nvSpPr>
        <p:spPr>
          <a:xfrm>
            <a:off x="280429" y="871736"/>
            <a:ext cx="9002731" cy="707886"/>
          </a:xfrm>
          <a:prstGeom prst="rect">
            <a:avLst/>
          </a:prstGeom>
          <a:noFill/>
        </p:spPr>
        <p:txBody>
          <a:bodyPr wrap="square" rtlCol="0">
            <a:spAutoFit/>
          </a:bodyPr>
          <a:lstStyle/>
          <a:p>
            <a:r>
              <a:rPr lang="en-US" sz="4000" dirty="0"/>
              <a:t>Logical Volume Manager (LVM)</a:t>
            </a:r>
          </a:p>
        </p:txBody>
      </p:sp>
      <p:sp>
        <p:nvSpPr>
          <p:cNvPr id="2" name="TextBox 1">
            <a:extLst>
              <a:ext uri="{FF2B5EF4-FFF2-40B4-BE49-F238E27FC236}">
                <a16:creationId xmlns:a16="http://schemas.microsoft.com/office/drawing/2014/main" id="{785DC856-85D0-7E5A-C7BE-297D611E7A55}"/>
              </a:ext>
            </a:extLst>
          </p:cNvPr>
          <p:cNvSpPr txBox="1"/>
          <p:nvPr/>
        </p:nvSpPr>
        <p:spPr>
          <a:xfrm>
            <a:off x="3055091" y="6467402"/>
            <a:ext cx="5344629" cy="307777"/>
          </a:xfrm>
          <a:prstGeom prst="rect">
            <a:avLst/>
          </a:prstGeom>
          <a:noFill/>
        </p:spPr>
        <p:txBody>
          <a:bodyPr wrap="square" rtlCol="0">
            <a:spAutoFit/>
          </a:bodyPr>
          <a:lstStyle/>
          <a:p>
            <a:r>
              <a:rPr lang="en-US" sz="1400" dirty="0">
                <a:solidFill>
                  <a:schemeClr val="bg1"/>
                </a:solidFill>
              </a:rPr>
              <a:t>Vital Tech Myanmar IT Solution &amp; Training. All Right Reserved © 2023</a:t>
            </a:r>
          </a:p>
        </p:txBody>
      </p:sp>
      <p:pic>
        <p:nvPicPr>
          <p:cNvPr id="1026" name="Picture 2" descr="Red Hat diagram displaying three physical volumes combined into a single volume group with two logical volumes allocated from the volume group.">
            <a:extLst>
              <a:ext uri="{FF2B5EF4-FFF2-40B4-BE49-F238E27FC236}">
                <a16:creationId xmlns:a16="http://schemas.microsoft.com/office/drawing/2014/main" id="{91D039B3-FADC-79F5-2A03-D1491FBC0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158" y="1992616"/>
            <a:ext cx="3748494" cy="3787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084943"/>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1751</TotalTime>
  <Words>3420</Words>
  <Application>Microsoft Office PowerPoint</Application>
  <PresentationFormat>Widescreen</PresentationFormat>
  <Paragraphs>435</Paragraphs>
  <Slides>35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Bauhaus 93</vt:lpstr>
      <vt:lpstr>Calibri</vt:lpstr>
      <vt:lpstr>Calibri Light</vt:lpstr>
      <vt:lpstr>Mulish</vt:lpstr>
      <vt:lpstr>Wingdings</vt:lpstr>
      <vt:lpstr>Retrospect</vt:lpstr>
      <vt:lpstr>LINUX ESSENTIALS COURSE</vt:lpstr>
      <vt:lpstr>What is Linux?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Linux</dc:title>
  <dc:creator>dream</dc:creator>
  <cp:lastModifiedBy>dream</cp:lastModifiedBy>
  <cp:revision>140</cp:revision>
  <dcterms:created xsi:type="dcterms:W3CDTF">2023-06-13T16:33:35Z</dcterms:created>
  <dcterms:modified xsi:type="dcterms:W3CDTF">2023-06-29T06:24:08Z</dcterms:modified>
</cp:coreProperties>
</file>