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A0DC-574B-4149-B597-D466E71F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39600-FFBC-4FC9-84BA-F1F927E1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A480-C3BD-4363-B86D-00EB467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070E-06C5-455F-B32C-CB4639CB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BD3E-4520-45EA-9455-8D05FF6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10AC-9B3F-4F59-997A-1C072076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AAA2-5DA1-4C8F-8A7C-85E5498F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4132-F1FD-49E6-8531-B1B56B84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B243-8F3A-4C39-9B88-9A36FDD8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E6F9-A8F3-4735-A329-7C45C4EA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E9414-93D6-4A8B-891C-8E46C7F3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29EC0-88C0-4355-9D31-077367C75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36EB-7CE7-4D2F-A99B-87476E6C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5B19-4E1A-4FB4-B809-4B435287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054A-456F-423F-AA0E-444D0563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DA57-E144-48C3-8D9B-80400B57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DDB2-EFF2-48D8-91A8-41705F78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A590-0741-4E2B-A9E7-E018F106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2BA5-58AC-4813-947F-8BA01721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9A57-7FA9-4AFA-8F77-ADC99EA2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BA40-3F16-4187-BD1E-B0B706D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0DE44-4531-4C71-B2B9-7DCFF949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4593-53B9-4990-84A8-F361E9FD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A17C-DC5F-43D9-A299-7F921A50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C6D8-970A-4E36-9088-E24EAD8D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814F-A28F-4385-9372-2E079428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F8E9-A0BE-4786-9DDC-9878F99DC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AC4BA-37A2-4C3D-8450-D0F198B25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7686-2FFA-44D7-9CEE-BE249BF3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7D5B8-F3BD-46F5-B725-EC9247E2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4665-B40D-4853-9009-5FC2152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A808-F5FF-4FE3-B55E-BA06FDF1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D3A7-4233-4F86-AE90-35A5D986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96F1C-F940-4052-81D7-28FE2913B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E6094-03CA-4D43-BB48-F0D31FC9B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9DA74-1A62-49DB-B384-BBE193959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98E75-98FD-4531-B7CB-FD94853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C2E69-0E46-48CF-81E4-755F0714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339C7-022C-4EF5-959B-B96A8F37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AED9-3126-44C4-A9AE-A9D7D49A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B03EA-CE96-4E67-82EC-427C7C94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A7818-777B-4EB9-BFFF-72FE2928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A4C1-6A96-4626-A1EE-728B9278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5C22-9A38-4C85-B428-E590958E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42EDF-ACD3-41C0-BAE3-86469664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C546C-2299-41BA-8027-379A85EB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044D-DD4E-4919-80FE-D112EE99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20C2-F357-4BCC-A97C-1FF387D7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523B-8138-4560-A236-89B65D0E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B47D-37B7-4D49-A5A5-B4C95A25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6E24A-8DAE-4845-8F41-8A877F33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77E4-46C4-4B3C-8DE9-B3CB837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B927-F4AD-44F9-89B7-B1214DE0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4578A-E99A-4F5E-B1BD-FDD0D6A8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2B64C-EFE9-49CF-A906-B6B96ED7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C4733-AB0D-43ED-AD4D-AB1A4670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9FDAA-FE14-4133-A90B-34AB36F2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23557-CAE4-43B0-819B-0F5852B0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2435A-2041-491F-B660-E0B48991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78FF7-2C24-485A-A696-A71D34B3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A4A7-F6DC-40A7-BB7F-3FA731FA4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F853-40D0-47C7-8E73-034E255EC72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36FB-6BFE-4A08-90C9-A722C868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9DBE-993E-42A2-B182-E9124B03F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6575-E858-4A8F-82EE-0A225D8A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A994-AF61-4D42-A59A-8B44ECEDC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#11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995-D6F8-423A-96EC-7D76F38DA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2BA5-2E4A-463E-8C4E-D6340495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 to Egyptian Numeral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421D4-4CA0-4C8E-A815-18A8233406A2}"/>
              </a:ext>
            </a:extLst>
          </p:cNvPr>
          <p:cNvSpPr txBox="1"/>
          <p:nvPr/>
        </p:nvSpPr>
        <p:spPr>
          <a:xfrm>
            <a:off x="838200" y="3047165"/>
            <a:ext cx="5250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3942 = 3000 = 3*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1000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+ 900 = 9*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 40 = 4*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  2 = 2*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C8A08-8A99-4523-9798-43E8F1204F1F}"/>
              </a:ext>
            </a:extLst>
          </p:cNvPr>
          <p:cNvSpPr txBox="1"/>
          <p:nvPr/>
        </p:nvSpPr>
        <p:spPr>
          <a:xfrm>
            <a:off x="7679184" y="3047165"/>
            <a:ext cx="271420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3*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𓆼 </a:t>
            </a:r>
            <a:r>
              <a:rPr lang="en-US" sz="3600" dirty="0">
                <a:latin typeface="Consolas" panose="020B0609020204030204" pitchFamily="49" charset="0"/>
              </a:rPr>
              <a:t>= 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𓆼𓆼𓆼</a:t>
            </a:r>
            <a:endParaRPr lang="en-US" sz="3600" dirty="0">
              <a:solidFill>
                <a:schemeClr val="accent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9*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𓍢 </a:t>
            </a:r>
            <a:r>
              <a:rPr lang="en-US" sz="3600" dirty="0">
                <a:latin typeface="Consolas" panose="020B0609020204030204" pitchFamily="49" charset="0"/>
              </a:rPr>
              <a:t>= 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𓍢𓍢𓍢𓍢𓍢𓍢𓍢𓍢𓍢</a:t>
            </a:r>
            <a:endParaRPr lang="en-US" sz="3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4*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𓎆 </a:t>
            </a:r>
            <a:r>
              <a:rPr lang="en-US" sz="3600" dirty="0">
                <a:latin typeface="Consolas" panose="020B0609020204030204" pitchFamily="49" charset="0"/>
              </a:rPr>
              <a:t>=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𓎆𓎆𓎆𓎆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2*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𓏺 </a:t>
            </a:r>
            <a:r>
              <a:rPr lang="en-US" sz="3600" dirty="0">
                <a:latin typeface="Consolas" panose="020B0609020204030204" pitchFamily="49" charset="0"/>
              </a:rPr>
              <a:t>= 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𓏺𓏺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FE43B-7791-472F-8D93-75B0577B3ECA}"/>
              </a:ext>
            </a:extLst>
          </p:cNvPr>
          <p:cNvSpPr txBox="1"/>
          <p:nvPr/>
        </p:nvSpPr>
        <p:spPr>
          <a:xfrm>
            <a:off x="8097547" y="5661878"/>
            <a:ext cx="2927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𓆼𓆼𓆼</a:t>
            </a:r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𓍢𓍢𓍢𓍢𓍢𓍢𓍢𓍢𓍢</a:t>
            </a:r>
            <a:r>
              <a:rPr lang="en-US" sz="4800" dirty="0">
                <a:solidFill>
                  <a:schemeClr val="accent6"/>
                </a:solidFill>
                <a:latin typeface="Consolas" panose="020B0609020204030204" pitchFamily="49" charset="0"/>
              </a:rPr>
              <a:t>𓎆𓎆𓎆𓎆</a:t>
            </a:r>
            <a:r>
              <a:rPr lang="en-US" sz="4800" dirty="0">
                <a:solidFill>
                  <a:schemeClr val="accent4"/>
                </a:solidFill>
                <a:latin typeface="Consolas" panose="020B0609020204030204" pitchFamily="49" charset="0"/>
              </a:rPr>
              <a:t>𓏺𓏺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14372-2299-4754-932F-8616B29574DC}"/>
              </a:ext>
            </a:extLst>
          </p:cNvPr>
          <p:cNvCxnSpPr/>
          <p:nvPr/>
        </p:nvCxnSpPr>
        <p:spPr>
          <a:xfrm>
            <a:off x="6158144" y="3382389"/>
            <a:ext cx="143226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16810-AD95-418D-9791-686941794EA4}"/>
              </a:ext>
            </a:extLst>
          </p:cNvPr>
          <p:cNvCxnSpPr/>
          <p:nvPr/>
        </p:nvCxnSpPr>
        <p:spPr>
          <a:xfrm>
            <a:off x="6158144" y="3907651"/>
            <a:ext cx="14322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32CDF-F15C-43CD-AE4A-A06585614CD4}"/>
              </a:ext>
            </a:extLst>
          </p:cNvPr>
          <p:cNvCxnSpPr/>
          <p:nvPr/>
        </p:nvCxnSpPr>
        <p:spPr>
          <a:xfrm>
            <a:off x="6158144" y="4459546"/>
            <a:ext cx="143226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04474B-6299-4ADB-A17B-BE9B433EFFFE}"/>
              </a:ext>
            </a:extLst>
          </p:cNvPr>
          <p:cNvCxnSpPr/>
          <p:nvPr/>
        </p:nvCxnSpPr>
        <p:spPr>
          <a:xfrm>
            <a:off x="6158144" y="5002564"/>
            <a:ext cx="1432264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E857AF9-EC3C-4BAE-BA05-4CC118DA99B0}"/>
              </a:ext>
            </a:extLst>
          </p:cNvPr>
          <p:cNvSpPr/>
          <p:nvPr/>
        </p:nvSpPr>
        <p:spPr>
          <a:xfrm>
            <a:off x="9332649" y="5302193"/>
            <a:ext cx="457200" cy="548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7C1DAC5-3986-409C-948E-F9C3F1CA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37803"/>
              </p:ext>
            </p:extLst>
          </p:nvPr>
        </p:nvGraphicFramePr>
        <p:xfrm>
          <a:off x="4364362" y="1667309"/>
          <a:ext cx="3587564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6891">
                  <a:extLst>
                    <a:ext uri="{9D8B030D-6E8A-4147-A177-3AD203B41FA5}">
                      <a16:colId xmlns:a16="http://schemas.microsoft.com/office/drawing/2014/main" val="3941948881"/>
                    </a:ext>
                  </a:extLst>
                </a:gridCol>
                <a:gridCol w="896891">
                  <a:extLst>
                    <a:ext uri="{9D8B030D-6E8A-4147-A177-3AD203B41FA5}">
                      <a16:colId xmlns:a16="http://schemas.microsoft.com/office/drawing/2014/main" val="2695926537"/>
                    </a:ext>
                  </a:extLst>
                </a:gridCol>
                <a:gridCol w="896891">
                  <a:extLst>
                    <a:ext uri="{9D8B030D-6E8A-4147-A177-3AD203B41FA5}">
                      <a16:colId xmlns:a16="http://schemas.microsoft.com/office/drawing/2014/main" val="1660640937"/>
                    </a:ext>
                  </a:extLst>
                </a:gridCol>
                <a:gridCol w="896891">
                  <a:extLst>
                    <a:ext uri="{9D8B030D-6E8A-4147-A177-3AD203B41FA5}">
                      <a16:colId xmlns:a16="http://schemas.microsoft.com/office/drawing/2014/main" val="3037663594"/>
                    </a:ext>
                  </a:extLst>
                </a:gridCol>
              </a:tblGrid>
              <a:tr h="36369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61134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𓆼</a:t>
                      </a:r>
                      <a:endParaRPr lang="en-US" sz="4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𓍢</a:t>
                      </a:r>
                      <a:endParaRPr lang="en-US" sz="4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𓎆</a:t>
                      </a:r>
                      <a:endParaRPr lang="en-US" sz="48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𓏺</a:t>
                      </a:r>
                      <a:endParaRPr lang="en-US" sz="4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3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2BA5-2E4A-463E-8C4E-D6340495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 to Chinese Numeral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421D4-4CA0-4C8E-A815-18A8233406A2}"/>
              </a:ext>
            </a:extLst>
          </p:cNvPr>
          <p:cNvSpPr txBox="1"/>
          <p:nvPr/>
        </p:nvSpPr>
        <p:spPr>
          <a:xfrm>
            <a:off x="838200" y="2807466"/>
            <a:ext cx="5250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3942 = 3000 = 1*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3000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+ 900 = 1*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900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 40 = 1*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  2 = 1*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C8A08-8A99-4523-9798-43E8F1204F1F}"/>
              </a:ext>
            </a:extLst>
          </p:cNvPr>
          <p:cNvSpPr txBox="1"/>
          <p:nvPr/>
        </p:nvSpPr>
        <p:spPr>
          <a:xfrm>
            <a:off x="7679184" y="2807466"/>
            <a:ext cx="29899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1*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三千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=</a:t>
            </a:r>
            <a:r>
              <a:rPr lang="zh-TW" altLang="en-US" sz="3600" dirty="0"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三千</a:t>
            </a:r>
            <a:endParaRPr lang="en-US" sz="3600" dirty="0">
              <a:solidFill>
                <a:schemeClr val="accent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1*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九百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=</a:t>
            </a:r>
            <a:r>
              <a:rPr lang="zh-TW" altLang="en-US" sz="3600" dirty="0"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九百</a:t>
            </a:r>
            <a:endParaRPr lang="en-US" sz="3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1*</a:t>
            </a:r>
            <a:r>
              <a:rPr lang="zh-TW" altLang="en-US" sz="28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四十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=</a:t>
            </a:r>
            <a:r>
              <a:rPr lang="zh-TW" altLang="en-US" sz="3600" dirty="0"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四十</a:t>
            </a:r>
            <a:endParaRPr lang="en-US" sz="3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1*</a:t>
            </a: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3600" dirty="0">
                <a:solidFill>
                  <a:schemeClr val="accent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</a:t>
            </a:r>
            <a:r>
              <a:rPr lang="en-US" sz="3600" dirty="0">
                <a:latin typeface="Consolas" panose="020B0609020204030204" pitchFamily="49" charset="0"/>
              </a:rPr>
              <a:t>=</a:t>
            </a:r>
            <a:r>
              <a:rPr lang="zh-TW" altLang="en-US" sz="3600" dirty="0">
                <a:latin typeface="Consolas" panose="020B0609020204030204" pitchFamily="49" charset="0"/>
              </a:rPr>
              <a:t> </a:t>
            </a:r>
            <a:r>
              <a:rPr lang="zh-TW" altLang="en-US" sz="2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endParaRPr lang="en-US" sz="3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FE43B-7791-472F-8D93-75B0577B3ECA}"/>
              </a:ext>
            </a:extLst>
          </p:cNvPr>
          <p:cNvSpPr txBox="1"/>
          <p:nvPr/>
        </p:nvSpPr>
        <p:spPr>
          <a:xfrm>
            <a:off x="8261228" y="585083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三千</a:t>
            </a:r>
            <a:r>
              <a:rPr lang="zh-TW" altLang="en-US" sz="32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九百</a:t>
            </a:r>
            <a:r>
              <a:rPr lang="zh-TW" altLang="en-US" sz="32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四十</a:t>
            </a:r>
            <a:r>
              <a:rPr lang="zh-TW" altLang="en-US" sz="32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二</a:t>
            </a:r>
            <a:endParaRPr lang="en-US" sz="32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14372-2299-4754-932F-8616B29574DC}"/>
              </a:ext>
            </a:extLst>
          </p:cNvPr>
          <p:cNvCxnSpPr/>
          <p:nvPr/>
        </p:nvCxnSpPr>
        <p:spPr>
          <a:xfrm>
            <a:off x="6158144" y="3142690"/>
            <a:ext cx="143226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16810-AD95-418D-9791-686941794EA4}"/>
              </a:ext>
            </a:extLst>
          </p:cNvPr>
          <p:cNvCxnSpPr/>
          <p:nvPr/>
        </p:nvCxnSpPr>
        <p:spPr>
          <a:xfrm>
            <a:off x="6158144" y="3667952"/>
            <a:ext cx="14322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32CDF-F15C-43CD-AE4A-A06585614CD4}"/>
              </a:ext>
            </a:extLst>
          </p:cNvPr>
          <p:cNvCxnSpPr/>
          <p:nvPr/>
        </p:nvCxnSpPr>
        <p:spPr>
          <a:xfrm>
            <a:off x="6158144" y="4219847"/>
            <a:ext cx="143226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04474B-6299-4ADB-A17B-BE9B433EFFFE}"/>
              </a:ext>
            </a:extLst>
          </p:cNvPr>
          <p:cNvCxnSpPr/>
          <p:nvPr/>
        </p:nvCxnSpPr>
        <p:spPr>
          <a:xfrm>
            <a:off x="6158144" y="4762865"/>
            <a:ext cx="1432264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E857AF9-EC3C-4BAE-BA05-4CC118DA99B0}"/>
              </a:ext>
            </a:extLst>
          </p:cNvPr>
          <p:cNvSpPr/>
          <p:nvPr/>
        </p:nvSpPr>
        <p:spPr>
          <a:xfrm>
            <a:off x="9561252" y="5208991"/>
            <a:ext cx="457200" cy="548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7C1DAC5-3986-409C-948E-F9C3F1CA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72525"/>
              </p:ext>
            </p:extLst>
          </p:nvPr>
        </p:nvGraphicFramePr>
        <p:xfrm>
          <a:off x="3586579" y="1690688"/>
          <a:ext cx="5250156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2539">
                  <a:extLst>
                    <a:ext uri="{9D8B030D-6E8A-4147-A177-3AD203B41FA5}">
                      <a16:colId xmlns:a16="http://schemas.microsoft.com/office/drawing/2014/main" val="3941948881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2695926537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1660640937"/>
                    </a:ext>
                  </a:extLst>
                </a:gridCol>
                <a:gridCol w="1312539">
                  <a:extLst>
                    <a:ext uri="{9D8B030D-6E8A-4147-A177-3AD203B41FA5}">
                      <a16:colId xmlns:a16="http://schemas.microsoft.com/office/drawing/2014/main" val="3037663594"/>
                    </a:ext>
                  </a:extLst>
                </a:gridCol>
              </a:tblGrid>
              <a:tr h="36369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61134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三千</a:t>
                      </a:r>
                      <a:endParaRPr lang="en-US" sz="2400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accent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九百</a:t>
                      </a:r>
                      <a:endParaRPr lang="en-US" sz="2400" dirty="0">
                        <a:solidFill>
                          <a:schemeClr val="accent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四十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endParaRPr lang="en-US" sz="2400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3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2BA5-2E4A-463E-8C4E-D6340495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 to Roman Numeral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421D4-4CA0-4C8E-A815-18A8233406A2}"/>
              </a:ext>
            </a:extLst>
          </p:cNvPr>
          <p:cNvSpPr txBox="1"/>
          <p:nvPr/>
        </p:nvSpPr>
        <p:spPr>
          <a:xfrm>
            <a:off x="838200" y="2803177"/>
            <a:ext cx="5250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3942 = 3000 = 3*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1000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+ 900 = 1*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900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 40 = 1*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+   2 = 2*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C8A08-8A99-4523-9798-43E8F1204F1F}"/>
              </a:ext>
            </a:extLst>
          </p:cNvPr>
          <p:cNvSpPr txBox="1"/>
          <p:nvPr/>
        </p:nvSpPr>
        <p:spPr>
          <a:xfrm>
            <a:off x="7679184" y="2803177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3*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M</a:t>
            </a:r>
            <a:r>
              <a:rPr lang="en-US" sz="3600" dirty="0">
                <a:latin typeface="Consolas" panose="020B0609020204030204" pitchFamily="49" charset="0"/>
              </a:rPr>
              <a:t>  = 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MMM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1*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CM</a:t>
            </a:r>
            <a:r>
              <a:rPr lang="en-US" sz="3600" dirty="0"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CM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1*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XL</a:t>
            </a:r>
            <a:r>
              <a:rPr lang="en-US" sz="3600" dirty="0"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XL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2*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latin typeface="Consolas" panose="020B0609020204030204" pitchFamily="49" charset="0"/>
              </a:rPr>
              <a:t>  = 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FE43B-7791-472F-8D93-75B0577B3ECA}"/>
              </a:ext>
            </a:extLst>
          </p:cNvPr>
          <p:cNvSpPr txBox="1"/>
          <p:nvPr/>
        </p:nvSpPr>
        <p:spPr>
          <a:xfrm>
            <a:off x="8557784" y="5846544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MMM</a:t>
            </a:r>
            <a:r>
              <a:rPr 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CM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XL</a:t>
            </a:r>
            <a:r>
              <a:rPr lang="en-US" sz="3600" dirty="0">
                <a:solidFill>
                  <a:schemeClr val="accent4"/>
                </a:solidFill>
                <a:latin typeface="Consolas" panose="020B0609020204030204" pitchFamily="49" charset="0"/>
              </a:rPr>
              <a:t>II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14372-2299-4754-932F-8616B29574DC}"/>
              </a:ext>
            </a:extLst>
          </p:cNvPr>
          <p:cNvCxnSpPr/>
          <p:nvPr/>
        </p:nvCxnSpPr>
        <p:spPr>
          <a:xfrm>
            <a:off x="6158144" y="3138401"/>
            <a:ext cx="143226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16810-AD95-418D-9791-686941794EA4}"/>
              </a:ext>
            </a:extLst>
          </p:cNvPr>
          <p:cNvCxnSpPr/>
          <p:nvPr/>
        </p:nvCxnSpPr>
        <p:spPr>
          <a:xfrm>
            <a:off x="6158144" y="3663663"/>
            <a:ext cx="14322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32CDF-F15C-43CD-AE4A-A06585614CD4}"/>
              </a:ext>
            </a:extLst>
          </p:cNvPr>
          <p:cNvCxnSpPr/>
          <p:nvPr/>
        </p:nvCxnSpPr>
        <p:spPr>
          <a:xfrm>
            <a:off x="6158144" y="4215558"/>
            <a:ext cx="143226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04474B-6299-4ADB-A17B-BE9B433EFFFE}"/>
              </a:ext>
            </a:extLst>
          </p:cNvPr>
          <p:cNvCxnSpPr/>
          <p:nvPr/>
        </p:nvCxnSpPr>
        <p:spPr>
          <a:xfrm>
            <a:off x="6158144" y="4758576"/>
            <a:ext cx="1432264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E857AF9-EC3C-4BAE-BA05-4CC118DA99B0}"/>
              </a:ext>
            </a:extLst>
          </p:cNvPr>
          <p:cNvSpPr/>
          <p:nvPr/>
        </p:nvSpPr>
        <p:spPr>
          <a:xfrm>
            <a:off x="9561252" y="5204702"/>
            <a:ext cx="457200" cy="548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1C1CDD9-567A-47DD-8B24-E780CD554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1492"/>
              </p:ext>
            </p:extLst>
          </p:nvPr>
        </p:nvGraphicFramePr>
        <p:xfrm>
          <a:off x="4364362" y="1690688"/>
          <a:ext cx="3587564" cy="975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6891">
                  <a:extLst>
                    <a:ext uri="{9D8B030D-6E8A-4147-A177-3AD203B41FA5}">
                      <a16:colId xmlns:a16="http://schemas.microsoft.com/office/drawing/2014/main" val="3941948881"/>
                    </a:ext>
                  </a:extLst>
                </a:gridCol>
                <a:gridCol w="896891">
                  <a:extLst>
                    <a:ext uri="{9D8B030D-6E8A-4147-A177-3AD203B41FA5}">
                      <a16:colId xmlns:a16="http://schemas.microsoft.com/office/drawing/2014/main" val="2695926537"/>
                    </a:ext>
                  </a:extLst>
                </a:gridCol>
                <a:gridCol w="896891">
                  <a:extLst>
                    <a:ext uri="{9D8B030D-6E8A-4147-A177-3AD203B41FA5}">
                      <a16:colId xmlns:a16="http://schemas.microsoft.com/office/drawing/2014/main" val="1660640937"/>
                    </a:ext>
                  </a:extLst>
                </a:gridCol>
                <a:gridCol w="896891">
                  <a:extLst>
                    <a:ext uri="{9D8B030D-6E8A-4147-A177-3AD203B41FA5}">
                      <a16:colId xmlns:a16="http://schemas.microsoft.com/office/drawing/2014/main" val="3037663594"/>
                    </a:ext>
                  </a:extLst>
                </a:gridCol>
              </a:tblGrid>
              <a:tr h="36369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61134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CM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</a:rPr>
                        <a:t>XL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4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3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71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164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Consolas</vt:lpstr>
      <vt:lpstr>Office Theme</vt:lpstr>
      <vt:lpstr>LeetCode #11 Design Spec</vt:lpstr>
      <vt:lpstr>Arabic to Egyptian Numeral</vt:lpstr>
      <vt:lpstr>Arabic to Chinese Numeral</vt:lpstr>
      <vt:lpstr>Arabic to Roman Numeral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#11 Design Spec</dc:title>
  <dc:creator>Shawn Chang</dc:creator>
  <cp:lastModifiedBy>Shawn Chang</cp:lastModifiedBy>
  <cp:revision>32</cp:revision>
  <dcterms:created xsi:type="dcterms:W3CDTF">2021-06-06T09:37:33Z</dcterms:created>
  <dcterms:modified xsi:type="dcterms:W3CDTF">2021-06-06T10:15:41Z</dcterms:modified>
</cp:coreProperties>
</file>