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7DEA54-E68F-4D06-9F7E-CFE74881B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813907-4CAA-4A7A-A332-92EFF9141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20D68F-FB78-4D5F-A24C-4B7BC6C1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7F37-A276-4142-B88E-328AFD1CFD0C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25B7D9-CC27-459E-B5E8-4D74FB4E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287003-B3ED-4588-B8ED-F5D294CE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8BD2-6BF2-434A-96D5-8BC04B2C5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16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9F216-1ED1-4E3D-B40D-C1583A57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91D937-8E9A-4F68-A440-33896D80B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7E7D82-2930-4D26-9C26-E88D2C21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7F37-A276-4142-B88E-328AFD1CFD0C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925F90-82A1-46FA-A32A-ADE6B38B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BA150F-460B-4473-8AFC-AF2F4003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8BD2-6BF2-434A-96D5-8BC04B2C5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84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9D7EB33-7DE1-4F2E-BAF5-59707524A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D2BDC5-4012-4212-838D-5E7E452CA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FF55AE-3E3A-44DB-ACF4-0C9ED711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7F37-A276-4142-B88E-328AFD1CFD0C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4373EE-BF60-4725-880C-0D32BA43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D2666A-39AE-4359-9487-AE8CBD7F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8BD2-6BF2-434A-96D5-8BC04B2C5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73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FA96EC-8327-4A69-94F1-78116623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08D5DF-8B87-4544-B4FF-4DA18F7C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851743-A8B5-406F-B963-4DE3C9FF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7F37-A276-4142-B88E-328AFD1CFD0C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287629-5DCD-4434-9131-FAA3BD9A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D8452B-074B-4437-A578-C9312177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8BD2-6BF2-434A-96D5-8BC04B2C5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36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EA8280-AAE7-4D89-8EB9-F87B27BF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402F94-AF95-4356-9119-EBB8C65D0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A501C3-2FEC-46CC-9A2A-485D1B41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7F37-A276-4142-B88E-328AFD1CFD0C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173152-C0E6-4E63-A533-2A412BAA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1037AF-62CD-48E0-B331-A2E12C8A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8BD2-6BF2-434A-96D5-8BC04B2C5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91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0B56CA-E845-4022-BCE9-8BF4B96BE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0DDD85-82A1-46E2-8EE9-E7375F005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05F125-4DF4-47FC-A463-E2F1FF51B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51F08E-786E-4246-BBC8-7F605D7D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7F37-A276-4142-B88E-328AFD1CFD0C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CAB320-C3D0-4298-8066-E8B0BB6F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79FD4F-6443-45A6-8EC3-E91A8A73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8BD2-6BF2-434A-96D5-8BC04B2C5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34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34742B-CDD7-4D36-AFF7-083706C2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39922E-3270-406C-B183-273FEAD6A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5977042-D605-4C2D-B9DC-C992F7938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0901071-87AE-4552-AF48-5DB43BDBF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60BD55B-FA56-47F8-8396-3CBCE9A5A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0DBD327-4459-4AC8-81C1-124D3668E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7F37-A276-4142-B88E-328AFD1CFD0C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3665BD0-B683-442B-A2E0-3D7013C9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133E888-B18D-4DED-9BDF-8AD2F6DC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8BD2-6BF2-434A-96D5-8BC04B2C5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47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B0A04B-8ABB-42E0-82BF-EB165F59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144E4AC-F883-4302-A23A-C9C50C58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7F37-A276-4142-B88E-328AFD1CFD0C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D9D926-948E-4511-9772-E892FE749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7E59017-B4DD-481C-810A-26781946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8BD2-6BF2-434A-96D5-8BC04B2C5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10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54243F7-E16B-473C-A0A0-EF612F642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7F37-A276-4142-B88E-328AFD1CFD0C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2913F2F-E1BA-4F74-9D42-818FD71D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9D98BB-2296-444F-AD5B-22EC428C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8BD2-6BF2-434A-96D5-8BC04B2C5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16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E7051D-9C20-4486-B102-7A5A59FBC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C5338B-32C9-4DB8-BF2E-3AD21C05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2917D8-6C26-44BE-B3DC-5E83D48F3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090BA5-B546-4EE2-A5F4-8A0E97CFC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7F37-A276-4142-B88E-328AFD1CFD0C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6D820D-C602-4AE2-AE94-2AA0D3FE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983D8E-E896-4B08-BE11-AE38CF9C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8BD2-6BF2-434A-96D5-8BC04B2C5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10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D7B1B-CC47-4E64-9C70-DAD55DD0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E72EEE8-195A-46A3-85A9-70B26968F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1003D9-8F91-4C83-8FBF-D47577D3E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95E7C8-DCCA-41BD-A2E1-1915AD4C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7F37-A276-4142-B88E-328AFD1CFD0C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DEEEAE-DED9-4A6E-B904-F249481B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F205DB-B3D4-49D3-A9E6-73B7D774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8BD2-6BF2-434A-96D5-8BC04B2C5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12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4044869-D9F7-4E22-B9EA-352485A60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72E577-866F-446A-B2C8-A73DC9859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A7D491-1761-4161-A3D9-36C338B7B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67F37-A276-4142-B88E-328AFD1CFD0C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86ADFD-40A5-40BE-88A7-6925D7434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B46924-6D67-48BE-8409-C1E8A3140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08BD2-6BF2-434A-96D5-8BC04B2C5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6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04DCD7-177A-4480-8AB0-DFEAA8FE2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LeetCode</a:t>
            </a:r>
            <a:r>
              <a:rPr lang="en-US" altLang="zh-TW" dirty="0"/>
              <a:t> #8 Design Spec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F4959E-14A0-4F26-BD6A-0ECE36C32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Read Like </a:t>
            </a:r>
            <a:r>
              <a:rPr lang="en-US" altLang="zh-TW" dirty="0"/>
              <a:t>JSON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349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74254-366B-46F2-B137-DAF7A728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 In A Character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7A9BEB5-EA3B-4CC8-ABAB-F8B479539CA5}"/>
              </a:ext>
            </a:extLst>
          </p:cNvPr>
          <p:cNvSpPr/>
          <p:nvPr/>
        </p:nvSpPr>
        <p:spPr>
          <a:xfrm>
            <a:off x="679507" y="2701255"/>
            <a:ext cx="914400" cy="9144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4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A65E47-C5F5-46DD-885C-7D35DB5FAC45}"/>
              </a:ext>
            </a:extLst>
          </p:cNvPr>
          <p:cNvSpPr/>
          <p:nvPr/>
        </p:nvSpPr>
        <p:spPr>
          <a:xfrm>
            <a:off x="1908494" y="2701255"/>
            <a:ext cx="914400" cy="9144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4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B211A7-357B-4281-AA22-D60A7EF5BDDF}"/>
              </a:ext>
            </a:extLst>
          </p:cNvPr>
          <p:cNvSpPr/>
          <p:nvPr/>
        </p:nvSpPr>
        <p:spPr>
          <a:xfrm>
            <a:off x="3137481" y="2701255"/>
            <a:ext cx="914400" cy="9144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800" dirty="0"/>
              <a:t>-</a:t>
            </a:r>
            <a:endParaRPr lang="zh-TW" altLang="en-US" sz="4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D71856-4329-4FD8-81DC-231BA3B5CD6F}"/>
              </a:ext>
            </a:extLst>
          </p:cNvPr>
          <p:cNvSpPr/>
          <p:nvPr/>
        </p:nvSpPr>
        <p:spPr>
          <a:xfrm>
            <a:off x="4366468" y="2701255"/>
            <a:ext cx="914400" cy="9144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800" dirty="0"/>
              <a:t>4</a:t>
            </a:r>
            <a:endParaRPr lang="zh-TW" altLang="en-US" sz="4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629DC8-D2C1-45FB-9F79-E34680DA2D07}"/>
              </a:ext>
            </a:extLst>
          </p:cNvPr>
          <p:cNvSpPr/>
          <p:nvPr/>
        </p:nvSpPr>
        <p:spPr>
          <a:xfrm>
            <a:off x="5595455" y="2701255"/>
            <a:ext cx="914400" cy="9144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800" dirty="0"/>
              <a:t>2</a:t>
            </a:r>
            <a:endParaRPr lang="zh-TW" altLang="en-US" sz="4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297774-73C3-47D5-A5C2-CE6B572AD8F4}"/>
              </a:ext>
            </a:extLst>
          </p:cNvPr>
          <p:cNvSpPr/>
          <p:nvPr/>
        </p:nvSpPr>
        <p:spPr>
          <a:xfrm>
            <a:off x="6824442" y="2701255"/>
            <a:ext cx="914400" cy="9144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4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08D283-4F01-446D-895A-FF758B0AB60E}"/>
              </a:ext>
            </a:extLst>
          </p:cNvPr>
          <p:cNvSpPr/>
          <p:nvPr/>
        </p:nvSpPr>
        <p:spPr>
          <a:xfrm>
            <a:off x="8053429" y="2701255"/>
            <a:ext cx="914400" cy="9144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800" dirty="0"/>
              <a:t>a</a:t>
            </a:r>
            <a:endParaRPr lang="zh-TW" altLang="en-US" sz="4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3E9BC3A-13FE-4083-9A2D-E396368EC623}"/>
              </a:ext>
            </a:extLst>
          </p:cNvPr>
          <p:cNvSpPr/>
          <p:nvPr/>
        </p:nvSpPr>
        <p:spPr>
          <a:xfrm>
            <a:off x="9282416" y="2701255"/>
            <a:ext cx="914400" cy="9144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800" dirty="0"/>
              <a:t>b</a:t>
            </a:r>
            <a:endParaRPr lang="zh-TW" altLang="en-US" sz="4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F273A2-E1A6-41DD-B54D-9BFD9EAA9936}"/>
              </a:ext>
            </a:extLst>
          </p:cNvPr>
          <p:cNvSpPr/>
          <p:nvPr/>
        </p:nvSpPr>
        <p:spPr>
          <a:xfrm>
            <a:off x="10511403" y="2701255"/>
            <a:ext cx="914400" cy="9144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800" dirty="0"/>
              <a:t>c</a:t>
            </a:r>
            <a:endParaRPr lang="zh-TW" altLang="en-US" sz="4800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D44392E-4F8E-4572-8453-42C5B75CBB05}"/>
              </a:ext>
            </a:extLst>
          </p:cNvPr>
          <p:cNvCxnSpPr>
            <a:cxnSpLocks/>
            <a:stCxn id="15" idx="0"/>
            <a:endCxn id="5" idx="2"/>
          </p:cNvCxnSpPr>
          <p:nvPr/>
        </p:nvCxnSpPr>
        <p:spPr>
          <a:xfrm flipV="1">
            <a:off x="2365693" y="3615655"/>
            <a:ext cx="1" cy="46934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90F3154-CC2D-491D-939B-7901E62F155A}"/>
              </a:ext>
            </a:extLst>
          </p:cNvPr>
          <p:cNvSpPr txBox="1"/>
          <p:nvPr/>
        </p:nvSpPr>
        <p:spPr>
          <a:xfrm>
            <a:off x="1780437" y="4084997"/>
            <a:ext cx="11705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</a:p>
          <a:p>
            <a:pPr algn="ctr"/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character</a:t>
            </a:r>
            <a:endParaRPr lang="zh-TW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6819039-490D-4138-8B1C-13FB59B98395}"/>
              </a:ext>
            </a:extLst>
          </p:cNvPr>
          <p:cNvCxnSpPr>
            <a:cxnSpLocks/>
            <a:stCxn id="22" idx="0"/>
            <a:endCxn id="6" idx="2"/>
          </p:cNvCxnSpPr>
          <p:nvPr/>
        </p:nvCxnSpPr>
        <p:spPr>
          <a:xfrm flipV="1">
            <a:off x="3594681" y="3615655"/>
            <a:ext cx="0" cy="46934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DE9AF24-853C-4EA9-B4AF-427B29F41955}"/>
              </a:ext>
            </a:extLst>
          </p:cNvPr>
          <p:cNvSpPr txBox="1"/>
          <p:nvPr/>
        </p:nvSpPr>
        <p:spPr>
          <a:xfrm>
            <a:off x="3009425" y="4084997"/>
            <a:ext cx="11705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2"/>
                </a:solidFill>
              </a:rPr>
              <a:t>Current</a:t>
            </a:r>
          </a:p>
          <a:p>
            <a:pPr algn="ctr"/>
            <a:r>
              <a:rPr lang="en-US" altLang="zh-TW" sz="2000" dirty="0">
                <a:solidFill>
                  <a:schemeClr val="accent2"/>
                </a:solidFill>
              </a:rPr>
              <a:t>character</a:t>
            </a:r>
            <a:endParaRPr lang="zh-TW" altLang="en-US" sz="2000" dirty="0">
              <a:solidFill>
                <a:schemeClr val="accent2"/>
              </a:solidFill>
            </a:endParaRPr>
          </a:p>
        </p:txBody>
      </p:sp>
      <p:sp>
        <p:nvSpPr>
          <p:cNvPr id="27" name="箭號: 弧形上彎 26">
            <a:extLst>
              <a:ext uri="{FF2B5EF4-FFF2-40B4-BE49-F238E27FC236}">
                <a16:creationId xmlns:a16="http://schemas.microsoft.com/office/drawing/2014/main" id="{907B3555-6BD4-40DC-BC6F-70A16C41BD15}"/>
              </a:ext>
            </a:extLst>
          </p:cNvPr>
          <p:cNvSpPr/>
          <p:nvPr/>
        </p:nvSpPr>
        <p:spPr>
          <a:xfrm>
            <a:off x="2338304" y="4792883"/>
            <a:ext cx="1342241" cy="461665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EEED058-48BE-4FA1-AF49-F8D03177A109}"/>
              </a:ext>
            </a:extLst>
          </p:cNvPr>
          <p:cNvSpPr/>
          <p:nvPr/>
        </p:nvSpPr>
        <p:spPr>
          <a:xfrm>
            <a:off x="2493749" y="5363609"/>
            <a:ext cx="914400" cy="2743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767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99BC3C-072A-4798-BD83-2BF2926E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6C3B52-DFA9-4152-84E0-09090DB1F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“</a:t>
            </a:r>
            <a:r>
              <a:rPr lang="en-US" altLang="zh-TW" i="1" dirty="0">
                <a:solidFill>
                  <a:schemeClr val="accent4">
                    <a:lumMod val="75000"/>
                  </a:schemeClr>
                </a:solidFill>
              </a:rPr>
              <a:t>Read</a:t>
            </a:r>
            <a:r>
              <a:rPr lang="en-US" altLang="zh-TW" i="1" dirty="0"/>
              <a:t> in and ignore </a:t>
            </a:r>
            <a:r>
              <a:rPr lang="en-US" altLang="zh-TW" i="1" dirty="0">
                <a:solidFill>
                  <a:schemeClr val="accent4">
                    <a:lumMod val="75000"/>
                  </a:schemeClr>
                </a:solidFill>
              </a:rPr>
              <a:t>any leading whitespace</a:t>
            </a:r>
            <a:r>
              <a:rPr lang="en-US" altLang="zh-TW" i="1" dirty="0"/>
              <a:t>.</a:t>
            </a:r>
            <a:r>
              <a:rPr lang="en-US" altLang="zh-TW" dirty="0"/>
              <a:t>”</a:t>
            </a:r>
          </a:p>
          <a:p>
            <a:r>
              <a:rPr lang="en-US" altLang="zh-TW" dirty="0"/>
              <a:t>Current character == Whitespace?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Yes</a:t>
            </a:r>
            <a:r>
              <a:rPr lang="en-US" altLang="zh-TW" dirty="0"/>
              <a:t>: -&gt; Step 1</a:t>
            </a:r>
          </a:p>
          <a:p>
            <a:pPr lvl="1"/>
            <a:r>
              <a:rPr lang="en-US" altLang="zh-TW" dirty="0">
                <a:solidFill>
                  <a:schemeClr val="accent6"/>
                </a:solidFill>
              </a:rPr>
              <a:t>No</a:t>
            </a:r>
            <a:r>
              <a:rPr lang="en-US" altLang="zh-TW" dirty="0"/>
              <a:t>: -&gt; Step 2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64EA754-4EBA-4A5F-B1EE-286AA8A991DA}"/>
              </a:ext>
            </a:extLst>
          </p:cNvPr>
          <p:cNvSpPr/>
          <p:nvPr/>
        </p:nvSpPr>
        <p:spPr>
          <a:xfrm>
            <a:off x="2659311" y="3734136"/>
            <a:ext cx="2286000" cy="13716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Step 1</a:t>
            </a:r>
            <a:endParaRPr lang="zh-TW" altLang="en-US" sz="4000" dirty="0"/>
          </a:p>
        </p:txBody>
      </p:sp>
      <p:cxnSp>
        <p:nvCxnSpPr>
          <p:cNvPr id="6" name="接點: 弧形 5">
            <a:extLst>
              <a:ext uri="{FF2B5EF4-FFF2-40B4-BE49-F238E27FC236}">
                <a16:creationId xmlns:a16="http://schemas.microsoft.com/office/drawing/2014/main" id="{CAD2A596-42E7-4338-8A89-C35DAECD4D8E}"/>
              </a:ext>
            </a:extLst>
          </p:cNvPr>
          <p:cNvCxnSpPr>
            <a:stCxn id="4" idx="5"/>
            <a:endCxn id="4" idx="3"/>
          </p:cNvCxnSpPr>
          <p:nvPr/>
        </p:nvCxnSpPr>
        <p:spPr>
          <a:xfrm rot="5400000">
            <a:off x="3802311" y="4096647"/>
            <a:ext cx="12700" cy="1616446"/>
          </a:xfrm>
          <a:prstGeom prst="curvedConnector3">
            <a:avLst>
              <a:gd name="adj1" fmla="val 470272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708E4842-F9FA-49EA-9BA9-3C4139ED28D7}"/>
              </a:ext>
            </a:extLst>
          </p:cNvPr>
          <p:cNvSpPr txBox="1"/>
          <p:nvPr/>
        </p:nvSpPr>
        <p:spPr>
          <a:xfrm>
            <a:off x="2979812" y="5613939"/>
            <a:ext cx="1657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Whitespace</a:t>
            </a:r>
            <a:endParaRPr lang="zh-TW" altLang="en-US" sz="24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ADB0128-9070-4389-B90D-AB6479F87FD5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 flipV="1">
            <a:off x="4945311" y="4417840"/>
            <a:ext cx="2588002" cy="209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41C0577-0F61-4751-BD76-2ED2568D2762}"/>
              </a:ext>
            </a:extLst>
          </p:cNvPr>
          <p:cNvSpPr txBox="1"/>
          <p:nvPr/>
        </p:nvSpPr>
        <p:spPr>
          <a:xfrm>
            <a:off x="5028304" y="3888706"/>
            <a:ext cx="2135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Not whitespace</a:t>
            </a:r>
            <a:endParaRPr lang="zh-TW" altLang="en-US" sz="2400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DC0EC3CC-C0D8-4D00-BDA7-833A9185982C}"/>
              </a:ext>
            </a:extLst>
          </p:cNvPr>
          <p:cNvSpPr/>
          <p:nvPr/>
        </p:nvSpPr>
        <p:spPr>
          <a:xfrm>
            <a:off x="7533313" y="3732040"/>
            <a:ext cx="2286000" cy="1371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Step 2</a:t>
            </a:r>
            <a:endParaRPr lang="zh-TW" altLang="en-US" sz="40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2EE27DA-6A97-4F32-8E2B-F304DF8A7992}"/>
              </a:ext>
            </a:extLst>
          </p:cNvPr>
          <p:cNvSpPr/>
          <p:nvPr/>
        </p:nvSpPr>
        <p:spPr>
          <a:xfrm>
            <a:off x="3351461" y="6075604"/>
            <a:ext cx="914400" cy="2743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Read</a:t>
            </a:r>
            <a:endParaRPr lang="zh-TW" altLang="en-US" dirty="0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0287D9B-75BB-4E71-B540-AB2EE0E2D356}"/>
              </a:ext>
            </a:extLst>
          </p:cNvPr>
          <p:cNvGrpSpPr/>
          <p:nvPr/>
        </p:nvGrpSpPr>
        <p:grpSpPr>
          <a:xfrm>
            <a:off x="5638800" y="4509153"/>
            <a:ext cx="1095884" cy="365760"/>
            <a:chOff x="5638800" y="4509153"/>
            <a:chExt cx="1095884" cy="36576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6667671-E8B8-454C-8CAA-3EFEC091800C}"/>
                </a:ext>
              </a:extLst>
            </p:cNvPr>
            <p:cNvSpPr/>
            <p:nvPr/>
          </p:nvSpPr>
          <p:spPr>
            <a:xfrm>
              <a:off x="5638800" y="4554873"/>
              <a:ext cx="914400" cy="2743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Read</a:t>
              </a:r>
              <a:endParaRPr lang="zh-TW" altLang="en-US" dirty="0"/>
            </a:p>
          </p:txBody>
        </p:sp>
        <p:pic>
          <p:nvPicPr>
            <p:cNvPr id="22" name="Graphic 10" descr="Close with solid fill">
              <a:extLst>
                <a:ext uri="{FF2B5EF4-FFF2-40B4-BE49-F238E27FC236}">
                  <a16:creationId xmlns:a16="http://schemas.microsoft.com/office/drawing/2014/main" id="{D3C494F5-E70A-45E4-8A04-41C89A95B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68924" y="4509153"/>
              <a:ext cx="365760" cy="365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663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5B4DCB-B31A-480F-8C49-4D409339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5E4B71-4A0D-4105-894C-38D727B08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“</a:t>
            </a:r>
            <a:r>
              <a:rPr lang="en-US" altLang="zh-TW" i="1" dirty="0"/>
              <a:t>Check if the next character (if not already at the end of the string) is '-' or ‘+’. </a:t>
            </a:r>
            <a:r>
              <a:rPr lang="en-US" altLang="zh-TW" i="1" dirty="0">
                <a:solidFill>
                  <a:schemeClr val="accent4">
                    <a:lumMod val="75000"/>
                  </a:schemeClr>
                </a:solidFill>
              </a:rPr>
              <a:t>Read</a:t>
            </a:r>
            <a:r>
              <a:rPr lang="en-US" altLang="zh-TW" i="1" dirty="0"/>
              <a:t> this character in </a:t>
            </a:r>
            <a:r>
              <a:rPr lang="en-US" altLang="zh-TW" i="1" dirty="0">
                <a:solidFill>
                  <a:schemeClr val="accent4">
                    <a:lumMod val="75000"/>
                  </a:schemeClr>
                </a:solidFill>
              </a:rPr>
              <a:t>if it is either</a:t>
            </a:r>
            <a:r>
              <a:rPr lang="en-US" altLang="zh-TW" i="1" dirty="0"/>
              <a:t>.</a:t>
            </a:r>
            <a:r>
              <a:rPr lang="en-US" altLang="zh-TW" dirty="0"/>
              <a:t>”</a:t>
            </a:r>
          </a:p>
          <a:p>
            <a:r>
              <a:rPr lang="en-US" altLang="zh-TW" dirty="0"/>
              <a:t>Current character == '-' or '+'?</a:t>
            </a:r>
          </a:p>
          <a:p>
            <a:pPr lvl="1"/>
            <a:r>
              <a:rPr lang="en-US" altLang="zh-TW" dirty="0"/>
              <a:t>'-': Final result is </a:t>
            </a:r>
            <a:r>
              <a:rPr lang="en-US" altLang="zh-TW" dirty="0">
                <a:solidFill>
                  <a:srgbClr val="FF0000"/>
                </a:solidFill>
              </a:rPr>
              <a:t>negative</a:t>
            </a:r>
            <a:r>
              <a:rPr lang="en-US" altLang="zh-TW" dirty="0"/>
              <a:t>; -&gt; Step 3</a:t>
            </a:r>
          </a:p>
          <a:p>
            <a:pPr lvl="1"/>
            <a:r>
              <a:rPr lang="en-US" altLang="zh-TW" dirty="0"/>
              <a:t>'+': Final result is </a:t>
            </a:r>
            <a:r>
              <a:rPr lang="en-US" altLang="zh-TW" dirty="0">
                <a:solidFill>
                  <a:schemeClr val="accent6"/>
                </a:solidFill>
              </a:rPr>
              <a:t>positive</a:t>
            </a:r>
            <a:r>
              <a:rPr lang="en-US" altLang="zh-TW" dirty="0"/>
              <a:t>; -&gt; Step 3</a:t>
            </a:r>
          </a:p>
          <a:p>
            <a:pPr lvl="1"/>
            <a:r>
              <a:rPr lang="en-US" altLang="zh-TW" dirty="0"/>
              <a:t>Neither: Final result is </a:t>
            </a:r>
            <a:r>
              <a:rPr lang="en-US" altLang="zh-TW" dirty="0">
                <a:solidFill>
                  <a:schemeClr val="accent6"/>
                </a:solidFill>
              </a:rPr>
              <a:t>positive</a:t>
            </a:r>
            <a:r>
              <a:rPr lang="en-US" altLang="zh-TW" dirty="0"/>
              <a:t>; -&gt; Step 3</a:t>
            </a:r>
          </a:p>
          <a:p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381C79D-94A8-4779-AA8F-67E1524EE2C1}"/>
              </a:ext>
            </a:extLst>
          </p:cNvPr>
          <p:cNvSpPr/>
          <p:nvPr/>
        </p:nvSpPr>
        <p:spPr>
          <a:xfrm>
            <a:off x="1829760" y="4700766"/>
            <a:ext cx="2286000" cy="13716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/>
              <a:t>Step 2</a:t>
            </a:r>
            <a:endParaRPr lang="zh-TW" altLang="en-US" sz="40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C54ADBD-4753-4C3A-89B9-4E85C16FE78D}"/>
              </a:ext>
            </a:extLst>
          </p:cNvPr>
          <p:cNvSpPr/>
          <p:nvPr/>
        </p:nvSpPr>
        <p:spPr>
          <a:xfrm>
            <a:off x="7328590" y="4700766"/>
            <a:ext cx="2286000" cy="1371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Step 3</a:t>
            </a:r>
            <a:endParaRPr lang="zh-TW" altLang="en-US" sz="4000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AFD2DC7-C90B-4104-86B7-A20E28BCD45D}"/>
              </a:ext>
            </a:extLst>
          </p:cNvPr>
          <p:cNvCxnSpPr>
            <a:cxnSpLocks/>
            <a:stCxn id="6" idx="7"/>
            <a:endCxn id="7" idx="1"/>
          </p:cNvCxnSpPr>
          <p:nvPr/>
        </p:nvCxnSpPr>
        <p:spPr>
          <a:xfrm>
            <a:off x="3780983" y="4901632"/>
            <a:ext cx="388238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E6FEA10-B6BD-478B-9F64-0374DB0F154A}"/>
              </a:ext>
            </a:extLst>
          </p:cNvPr>
          <p:cNvSpPr txBox="1"/>
          <p:nvPr/>
        </p:nvSpPr>
        <p:spPr>
          <a:xfrm>
            <a:off x="5213222" y="4463235"/>
            <a:ext cx="413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'-'</a:t>
            </a:r>
            <a:endParaRPr lang="zh-TW" altLang="en-US" sz="2400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E52ED31-2468-4849-840C-1699911F4F1E}"/>
              </a:ext>
            </a:extLst>
          </p:cNvPr>
          <p:cNvCxnSpPr>
            <a:cxnSpLocks/>
            <a:stCxn id="6" idx="5"/>
            <a:endCxn id="7" idx="3"/>
          </p:cNvCxnSpPr>
          <p:nvPr/>
        </p:nvCxnSpPr>
        <p:spPr>
          <a:xfrm>
            <a:off x="3780983" y="5871500"/>
            <a:ext cx="388238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B5FD49B-90DB-4BE3-AD6D-1CA6517585CA}"/>
              </a:ext>
            </a:extLst>
          </p:cNvPr>
          <p:cNvSpPr txBox="1"/>
          <p:nvPr/>
        </p:nvSpPr>
        <p:spPr>
          <a:xfrm>
            <a:off x="4524549" y="5444728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Neither</a:t>
            </a:r>
            <a:endParaRPr lang="zh-TW" altLang="en-US" sz="2400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0D1DAB7-C2F2-46C6-958B-0A2523D816CC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4115760" y="5386566"/>
            <a:ext cx="3212830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EE7B93B-E4E7-431F-A870-AB1C9971DC6F}"/>
              </a:ext>
            </a:extLst>
          </p:cNvPr>
          <p:cNvSpPr txBox="1"/>
          <p:nvPr/>
        </p:nvSpPr>
        <p:spPr>
          <a:xfrm>
            <a:off x="5180384" y="4924901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'+'</a:t>
            </a:r>
            <a:endParaRPr lang="zh-TW" altLang="en-US" sz="2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89A91AC-F9D7-4908-9709-B0383D276060}"/>
              </a:ext>
            </a:extLst>
          </p:cNvPr>
          <p:cNvSpPr/>
          <p:nvPr/>
        </p:nvSpPr>
        <p:spPr>
          <a:xfrm>
            <a:off x="5656774" y="4522006"/>
            <a:ext cx="914400" cy="2743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Read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A1D5E80-0183-4626-B292-459EE87F5A80}"/>
              </a:ext>
            </a:extLst>
          </p:cNvPr>
          <p:cNvSpPr/>
          <p:nvPr/>
        </p:nvSpPr>
        <p:spPr>
          <a:xfrm>
            <a:off x="5656774" y="5008901"/>
            <a:ext cx="914400" cy="2743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Read</a:t>
            </a:r>
            <a:endParaRPr lang="zh-TW" altLang="en-US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86DB1342-9763-40F1-8565-C9B50058E024}"/>
              </a:ext>
            </a:extLst>
          </p:cNvPr>
          <p:cNvGrpSpPr/>
          <p:nvPr/>
        </p:nvGrpSpPr>
        <p:grpSpPr>
          <a:xfrm>
            <a:off x="5653590" y="5447578"/>
            <a:ext cx="1095884" cy="365760"/>
            <a:chOff x="5638800" y="4509153"/>
            <a:chExt cx="1095884" cy="36576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BEB88DF-6F5A-4B21-A5B5-D451EF372B36}"/>
                </a:ext>
              </a:extLst>
            </p:cNvPr>
            <p:cNvSpPr/>
            <p:nvPr/>
          </p:nvSpPr>
          <p:spPr>
            <a:xfrm>
              <a:off x="5638800" y="4554873"/>
              <a:ext cx="914400" cy="2743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Read</a:t>
              </a:r>
              <a:endParaRPr lang="zh-TW" altLang="en-US" dirty="0"/>
            </a:p>
          </p:txBody>
        </p:sp>
        <p:pic>
          <p:nvPicPr>
            <p:cNvPr id="31" name="Graphic 10" descr="Close with solid fill">
              <a:extLst>
                <a:ext uri="{FF2B5EF4-FFF2-40B4-BE49-F238E27FC236}">
                  <a16:creationId xmlns:a16="http://schemas.microsoft.com/office/drawing/2014/main" id="{F9D15F67-A9B2-410E-A4A9-DCD787ACE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68924" y="4509153"/>
              <a:ext cx="365760" cy="365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548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975AA5-98AC-4695-8376-372A1094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B1E5E9-942B-4592-9A98-5356342EF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“</a:t>
            </a:r>
            <a:r>
              <a:rPr lang="en-US" altLang="zh-TW" i="1" dirty="0">
                <a:solidFill>
                  <a:schemeClr val="accent4">
                    <a:lumMod val="75000"/>
                  </a:schemeClr>
                </a:solidFill>
              </a:rPr>
              <a:t>Read</a:t>
            </a:r>
            <a:r>
              <a:rPr lang="en-US" altLang="zh-TW" i="1" dirty="0"/>
              <a:t> in next the characters </a:t>
            </a:r>
            <a:r>
              <a:rPr lang="en-US" altLang="zh-TW" i="1" dirty="0">
                <a:solidFill>
                  <a:schemeClr val="accent4">
                    <a:lumMod val="75000"/>
                  </a:schemeClr>
                </a:solidFill>
              </a:rPr>
              <a:t>until the next non-digit character</a:t>
            </a:r>
            <a:r>
              <a:rPr lang="en-US" altLang="zh-TW" i="1" dirty="0"/>
              <a:t> or the end of the input is reached</a:t>
            </a:r>
            <a:r>
              <a:rPr lang="en-US" altLang="zh-TW" dirty="0"/>
              <a:t>”</a:t>
            </a:r>
          </a:p>
          <a:p>
            <a:r>
              <a:rPr lang="en-US" altLang="zh-TW" dirty="0"/>
              <a:t>Current character == Digit?</a:t>
            </a:r>
          </a:p>
          <a:p>
            <a:pPr lvl="1"/>
            <a:r>
              <a:rPr lang="en-US" altLang="zh-TW" dirty="0"/>
              <a:t>Yes: Add digit to final result; -&gt; Step 3</a:t>
            </a:r>
          </a:p>
          <a:p>
            <a:pPr lvl="1"/>
            <a:r>
              <a:rPr lang="en-US" altLang="zh-TW" dirty="0"/>
              <a:t>No: -&gt; End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88380BAE-13BB-4475-A9F9-596DD3F3043C}"/>
              </a:ext>
            </a:extLst>
          </p:cNvPr>
          <p:cNvSpPr/>
          <p:nvPr/>
        </p:nvSpPr>
        <p:spPr>
          <a:xfrm>
            <a:off x="2801924" y="3985805"/>
            <a:ext cx="2286000" cy="13716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Step 3</a:t>
            </a:r>
            <a:endParaRPr lang="zh-TW" altLang="en-US" sz="4000" dirty="0"/>
          </a:p>
        </p:txBody>
      </p:sp>
      <p:cxnSp>
        <p:nvCxnSpPr>
          <p:cNvPr id="5" name="接點: 弧形 4">
            <a:extLst>
              <a:ext uri="{FF2B5EF4-FFF2-40B4-BE49-F238E27FC236}">
                <a16:creationId xmlns:a16="http://schemas.microsoft.com/office/drawing/2014/main" id="{3569F090-2E03-436B-9DA0-0565F0121FC3}"/>
              </a:ext>
            </a:extLst>
          </p:cNvPr>
          <p:cNvCxnSpPr>
            <a:stCxn id="4" idx="5"/>
            <a:endCxn id="4" idx="3"/>
          </p:cNvCxnSpPr>
          <p:nvPr/>
        </p:nvCxnSpPr>
        <p:spPr>
          <a:xfrm rot="5400000">
            <a:off x="3944924" y="4348316"/>
            <a:ext cx="12700" cy="1616446"/>
          </a:xfrm>
          <a:prstGeom prst="curvedConnector3">
            <a:avLst>
              <a:gd name="adj1" fmla="val 470272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0D4B14EF-B66D-44AA-8B2A-CB39DBD05F79}"/>
              </a:ext>
            </a:extLst>
          </p:cNvPr>
          <p:cNvSpPr txBox="1"/>
          <p:nvPr/>
        </p:nvSpPr>
        <p:spPr>
          <a:xfrm>
            <a:off x="3570401" y="5865608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Digit</a:t>
            </a:r>
            <a:endParaRPr lang="zh-TW" altLang="en-US" sz="2400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F6AB36D-D034-493C-B6A5-DACF51FF9C7E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 flipV="1">
            <a:off x="5087924" y="4669509"/>
            <a:ext cx="2588002" cy="209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585EBE4C-59BD-47D1-A5C4-CD5CF5CBC8DD}"/>
              </a:ext>
            </a:extLst>
          </p:cNvPr>
          <p:cNvSpPr txBox="1"/>
          <p:nvPr/>
        </p:nvSpPr>
        <p:spPr>
          <a:xfrm>
            <a:off x="5605266" y="4140375"/>
            <a:ext cx="1266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Not digit</a:t>
            </a:r>
            <a:endParaRPr lang="zh-TW" altLang="en-US" sz="2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720DFAC-2587-4550-817E-9F82023EDDB0}"/>
              </a:ext>
            </a:extLst>
          </p:cNvPr>
          <p:cNvSpPr/>
          <p:nvPr/>
        </p:nvSpPr>
        <p:spPr>
          <a:xfrm>
            <a:off x="7675926" y="3983709"/>
            <a:ext cx="2286000" cy="1371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End</a:t>
            </a:r>
            <a:endParaRPr lang="zh-TW" altLang="en-US" sz="4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8863F7A-05D0-473C-A4BA-951D54AA6299}"/>
              </a:ext>
            </a:extLst>
          </p:cNvPr>
          <p:cNvSpPr/>
          <p:nvPr/>
        </p:nvSpPr>
        <p:spPr>
          <a:xfrm>
            <a:off x="3494074" y="6327273"/>
            <a:ext cx="914400" cy="2743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Read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FF0A62F4-0715-49E0-8944-6FE07591BAF3}"/>
              </a:ext>
            </a:extLst>
          </p:cNvPr>
          <p:cNvGrpSpPr/>
          <p:nvPr/>
        </p:nvGrpSpPr>
        <p:grpSpPr>
          <a:xfrm>
            <a:off x="5781413" y="4760822"/>
            <a:ext cx="1095884" cy="365760"/>
            <a:chOff x="5638800" y="4509153"/>
            <a:chExt cx="1095884" cy="36576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AE0FDE0-73C4-4738-A92C-DC8A3E552610}"/>
                </a:ext>
              </a:extLst>
            </p:cNvPr>
            <p:cNvSpPr/>
            <p:nvPr/>
          </p:nvSpPr>
          <p:spPr>
            <a:xfrm>
              <a:off x="5638800" y="4554873"/>
              <a:ext cx="914400" cy="2743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Read</a:t>
              </a:r>
              <a:endParaRPr lang="zh-TW" altLang="en-US" dirty="0"/>
            </a:p>
          </p:txBody>
        </p:sp>
        <p:pic>
          <p:nvPicPr>
            <p:cNvPr id="13" name="Graphic 10" descr="Close with solid fill">
              <a:extLst>
                <a:ext uri="{FF2B5EF4-FFF2-40B4-BE49-F238E27FC236}">
                  <a16:creationId xmlns:a16="http://schemas.microsoft.com/office/drawing/2014/main" id="{2E9A59B9-C46C-45B4-90A5-1C4313ACC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68924" y="4509153"/>
              <a:ext cx="365760" cy="365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0156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87D353-BD32-44B9-B15B-242EA419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Steps 4-6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EFD11A-9E25-4646-B4EB-51578603F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Convert the digits to an integer</a:t>
            </a:r>
          </a:p>
          <a:p>
            <a:r>
              <a:rPr lang="en-US" altLang="zh-TW" dirty="0"/>
              <a:t>Clamp the integer to the range [INT_MIN, INT_MAX]</a:t>
            </a:r>
          </a:p>
          <a:p>
            <a:r>
              <a:rPr lang="en-US" altLang="zh-TW" dirty="0"/>
              <a:t>Return the integer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87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210</Words>
  <Application>Microsoft Office PowerPoint</Application>
  <PresentationFormat>寬螢幕</PresentationFormat>
  <Paragraphs>54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LeetCode #8 Design Spec</vt:lpstr>
      <vt:lpstr>Read In A Character</vt:lpstr>
      <vt:lpstr>Step 1</vt:lpstr>
      <vt:lpstr>Step 2</vt:lpstr>
      <vt:lpstr>Step 3</vt:lpstr>
      <vt:lpstr>Steps 4-6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#8 Design Spec</dc:title>
  <dc:creator>Shawn Chang</dc:creator>
  <cp:lastModifiedBy>Shawn Chang</cp:lastModifiedBy>
  <cp:revision>80</cp:revision>
  <dcterms:created xsi:type="dcterms:W3CDTF">2021-05-25T11:27:58Z</dcterms:created>
  <dcterms:modified xsi:type="dcterms:W3CDTF">2021-05-25T13:28:04Z</dcterms:modified>
</cp:coreProperties>
</file>