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351" r:id="rId3"/>
    <p:sldId id="352" r:id="rId4"/>
    <p:sldId id="257" r:id="rId5"/>
    <p:sldId id="328" r:id="rId6"/>
    <p:sldId id="329" r:id="rId7"/>
    <p:sldId id="330" r:id="rId8"/>
    <p:sldId id="331" r:id="rId9"/>
    <p:sldId id="332" r:id="rId10"/>
    <p:sldId id="336" r:id="rId11"/>
    <p:sldId id="305" r:id="rId12"/>
    <p:sldId id="337" r:id="rId13"/>
    <p:sldId id="338" r:id="rId14"/>
    <p:sldId id="339" r:id="rId15"/>
    <p:sldId id="340" r:id="rId16"/>
    <p:sldId id="341" r:id="rId17"/>
    <p:sldId id="353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2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1" autoAdjust="0"/>
    <p:restoredTop sz="94667" autoAdjust="0"/>
  </p:normalViewPr>
  <p:slideViewPr>
    <p:cSldViewPr>
      <p:cViewPr>
        <p:scale>
          <a:sx n="66" d="100"/>
          <a:sy n="66" d="100"/>
        </p:scale>
        <p:origin x="-35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4E4D4-802B-454F-BEEA-4D93AD0AFC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index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Option menu and action </a:t>
            </a:r>
            <a:r>
              <a:rPr lang="en-US" altLang="ko-KR" sz="2000" dirty="0" smtClean="0"/>
              <a:t>bar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Context menu and contextual action </a:t>
            </a:r>
            <a:r>
              <a:rPr lang="en-US" altLang="ko-KR" sz="2000" dirty="0" smtClean="0"/>
              <a:t>mode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Popup menu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메뉴 시스템은 크게 </a:t>
            </a:r>
            <a:r>
              <a:rPr lang="en-US" altLang="ko-KR" sz="2000" dirty="0" smtClean="0"/>
              <a:t>Option menu and action bar, Context </a:t>
            </a:r>
            <a:r>
              <a:rPr lang="en-US" altLang="ko-KR" sz="2000" dirty="0" err="1" smtClean="0"/>
              <a:t>munu</a:t>
            </a:r>
            <a:r>
              <a:rPr lang="en-US" altLang="ko-KR" sz="2000" dirty="0" smtClean="0"/>
              <a:t> and contextual action mode, Popup menu</a:t>
            </a:r>
            <a:r>
              <a:rPr lang="ko-KR" altLang="en-US" sz="2000" dirty="0" smtClean="0"/>
              <a:t>로 구분할 수 있는데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2.3 </a:t>
            </a:r>
            <a:r>
              <a:rPr lang="ko-KR" altLang="en-US" sz="2000" dirty="0" smtClean="0"/>
              <a:t>이하에서는 </a:t>
            </a:r>
            <a:r>
              <a:rPr lang="en-US" altLang="ko-KR" sz="2000" dirty="0" smtClean="0"/>
              <a:t>Option menu, Context menu, Popup menu</a:t>
            </a:r>
            <a:r>
              <a:rPr lang="ko-KR" altLang="en-US" sz="2000" dirty="0" smtClean="0"/>
              <a:t>를 사용하면 되지만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이상에서는  기존 메뉴가 없어지고 대신 </a:t>
            </a:r>
            <a:r>
              <a:rPr lang="en-US" altLang="ko-KR" sz="2000" dirty="0" smtClean="0"/>
              <a:t>Action bar, Contextual action mode, Popup menu </a:t>
            </a:r>
            <a:r>
              <a:rPr lang="ko-KR" altLang="en-US" sz="2000" dirty="0" smtClean="0"/>
              <a:t>를 사용해야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>
              <a:effectLst/>
            </a:endParaRPr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19343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Menus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기기의 메뉴 버튼을 클릭할 때 표시되는 메뉴로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개까지 표시하고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 이상이면 </a:t>
            </a:r>
            <a:r>
              <a:rPr lang="en-US" altLang="ko-KR" sz="2000" dirty="0" smtClean="0"/>
              <a:t>More </a:t>
            </a:r>
            <a:r>
              <a:rPr lang="ko-KR" altLang="en-US" sz="2000" dirty="0" smtClean="0"/>
              <a:t>로 표시해준다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Picture 2" descr="C:\Users\Mutecsoft_pc\Pictures\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36712"/>
            <a:ext cx="2952328" cy="49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914" y="116632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Option menu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Option menu</a:t>
            </a:r>
            <a:r>
              <a:rPr lang="ko-KR" altLang="en-US" sz="2000" dirty="0" smtClean="0"/>
              <a:t> 를 대체하는 것으로 우측 상단에 배치된다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058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Action bar</a:t>
            </a:r>
            <a:endParaRPr lang="ko-KR" altLang="en-US" sz="3600" b="1" dirty="0"/>
          </a:p>
        </p:txBody>
      </p:sp>
      <p:pic>
        <p:nvPicPr>
          <p:cNvPr id="5" name="Picture 2" descr="C:\Users\Mutecsoft_pc\Desktop\Screenshot_2016-04-08-12-35-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선택한 텍스트나 프레임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길게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초 가량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클릭하면 나타나는 메뉴이다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88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 menu</a:t>
            </a:r>
            <a:endParaRPr lang="ko-KR" altLang="en-US" sz="3600" b="1" dirty="0"/>
          </a:p>
        </p:txBody>
      </p:sp>
      <p:pic>
        <p:nvPicPr>
          <p:cNvPr id="3074" name="Picture 2" descr="C:\Users\Mutecsoft_pc\Pictures\3547204155_e84fa812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69280"/>
            <a:ext cx="30607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Context menu </a:t>
            </a:r>
            <a:r>
              <a:rPr lang="ko-KR" altLang="en-US" sz="2000" dirty="0" smtClean="0"/>
              <a:t>를 대체하는 것으로</a:t>
            </a:r>
            <a:r>
              <a:rPr lang="en-US" altLang="ko-KR" sz="2000" dirty="0" smtClean="0"/>
              <a:t>, Context menu </a:t>
            </a:r>
            <a:r>
              <a:rPr lang="ko-KR" altLang="en-US" sz="2000" dirty="0" smtClean="0"/>
              <a:t>처럼 선택한 특정 아이템에 액션을 부여할 때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605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Contextual action mode</a:t>
            </a:r>
            <a:endParaRPr lang="ko-KR" altLang="en-US" sz="3600" b="1" dirty="0"/>
          </a:p>
        </p:txBody>
      </p:sp>
      <p:pic>
        <p:nvPicPr>
          <p:cNvPr id="4098" name="Picture 2" descr="C:\Users\Mutecsoft_pc\Pictures\3547204155_d9c7af33_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9" y="781669"/>
            <a:ext cx="8128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085184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</a:t>
            </a:r>
            <a:r>
              <a:rPr lang="ko-KR" altLang="en-US" sz="2000" dirty="0" err="1" smtClean="0"/>
              <a:t>뷰에</a:t>
            </a:r>
            <a:r>
              <a:rPr lang="ko-KR" altLang="en-US" sz="2000" dirty="0" smtClean="0"/>
              <a:t> 따라붙는 리스트 형태의 서브 메뉴이며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영역과 관련이 있는 확장 작업을 위한 용도이다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57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Popup menu</a:t>
            </a:r>
            <a:endParaRPr lang="ko-KR" altLang="en-US" sz="3600" b="1" dirty="0"/>
          </a:p>
        </p:txBody>
      </p:sp>
      <p:pic>
        <p:nvPicPr>
          <p:cNvPr id="5122" name="Picture 2" descr="C:\Users\Mutecsoft_pc\Pictures\3547204155_2c0d8da2_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7438"/>
            <a:ext cx="72485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그 외에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요소들은 </a:t>
            </a:r>
            <a:r>
              <a:rPr lang="en-US" altLang="ko-KR" sz="2000" dirty="0" smtClean="0"/>
              <a:t>Settings, Dialogs, Notifications, Toasts, Search, Drag and Drop, Accessibility, Styles and Themes, Custom Components </a:t>
            </a:r>
            <a:r>
              <a:rPr lang="ko-KR" altLang="en-US" sz="2000" dirty="0" smtClean="0"/>
              <a:t>등이 있으며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Guides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User Interface </a:t>
            </a:r>
            <a:r>
              <a:rPr lang="ko-KR" altLang="en-US" sz="2000" dirty="0" smtClean="0"/>
              <a:t>항목을 참고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developer.android.com/guide/index.html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1444411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err="1" smtClean="0"/>
                <a:t>그</a:t>
              </a:r>
              <a:r>
                <a:rPr lang="ko-KR" altLang="en-US" sz="4800" b="1" dirty="0" err="1"/>
                <a:t>외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애플리케이션에는 종종 설정이 포함되어 있어 사용자가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기능과 행동을 수정할 수 있게 해줍니다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 몇몇 </a:t>
            </a:r>
            <a:r>
              <a:rPr lang="ko-KR" altLang="en-US" sz="2000" dirty="0" err="1" smtClean="0"/>
              <a:t>앱은</a:t>
            </a:r>
            <a:r>
              <a:rPr lang="ko-KR" altLang="en-US" sz="2000" dirty="0" smtClean="0"/>
              <a:t> 사용자에게 알림을 활성화할지 여부를 지정하거나 애플리케이션이 </a:t>
            </a:r>
            <a:r>
              <a:rPr lang="ko-KR" altLang="en-US" sz="2000" dirty="0" err="1" smtClean="0"/>
              <a:t>클라우드와</a:t>
            </a:r>
            <a:r>
              <a:rPr lang="ko-KR" altLang="en-US" sz="2000" dirty="0" smtClean="0"/>
              <a:t> 데이터를 동기화할 빈도를 지정할 수 있게 해줍니다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 smtClean="0">
              <a:effectLst/>
            </a:endParaRPr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608837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Settings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Mutecsoft_pc\Pictures\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4830710" cy="393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다이얼로그는 사용자에게 결정을 내리거나 추가 정보를 입력하라는 프롬프트를 보내는 작은 창입니다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다이얼로그는 화면을 가득 채우지 않으며 보통 사용자가 다음으로 계속 진행하기 전에 조치를 취해야 하는 </a:t>
            </a:r>
            <a:r>
              <a:rPr lang="ko-KR" altLang="en-US" sz="2000" dirty="0" err="1" smtClean="0"/>
              <a:t>모달</a:t>
            </a:r>
            <a:r>
              <a:rPr lang="ko-KR" altLang="en-US" sz="2000" dirty="0" smtClean="0"/>
              <a:t> 이벤트에 쓰입니다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412586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Dialogs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Mutecsoft_pc\Pictures\dialo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88" y="3235920"/>
            <a:ext cx="55880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알림은 애플리케이션의 정상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외부에서 사용자에게 표시할 수 있는 메시지입니다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시스템에 알림을 실행하라고 명령하면 처음에 알림 영역에서 아이콘으로 나타납니다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알림 세부 정보를 보려면 사용자는 알림 창을 열어야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알림 영역과 알림 창은 사용자가 언제든 볼 수 있게 시스템이 제어하는 영역입니다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020213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Notifications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C:\Users\Mutecsoft_pc\Pictures\notification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48" y="3212976"/>
            <a:ext cx="1958007" cy="34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89337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앱의</a:t>
            </a:r>
            <a:r>
              <a:rPr lang="ko-KR" altLang="en-US" sz="2000" dirty="0" smtClean="0"/>
              <a:t> 화면을 구성하는 주요 단위는 </a:t>
            </a:r>
            <a:r>
              <a:rPr lang="ko-KR" altLang="en-US" sz="2000" dirty="0" err="1" smtClean="0"/>
              <a:t>액티비티이다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자체는 화면에 직접적으로 보이지 않으며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안의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사용자를 대면하는 실체이다</a:t>
            </a:r>
            <a:r>
              <a:rPr lang="en-US" altLang="ko-KR" sz="2000" dirty="0" smtClean="0"/>
              <a:t>. View </a:t>
            </a:r>
            <a:r>
              <a:rPr lang="ko-KR" altLang="en-US" sz="2000" dirty="0" smtClean="0"/>
              <a:t>가 모여 </a:t>
            </a:r>
            <a:r>
              <a:rPr lang="ko-KR" altLang="en-US" sz="2000" dirty="0" err="1" smtClean="0"/>
              <a:t>액티비티를</a:t>
            </a:r>
            <a:r>
              <a:rPr lang="ko-KR" altLang="en-US" sz="2000" dirty="0" smtClean="0"/>
              <a:t> 구성하고 </a:t>
            </a:r>
            <a:r>
              <a:rPr lang="ko-KR" altLang="en-US" sz="2000" dirty="0" err="1" smtClean="0"/>
              <a:t>액티비티가</a:t>
            </a:r>
            <a:r>
              <a:rPr lang="ko-KR" altLang="en-US" sz="2000" dirty="0" smtClean="0"/>
              <a:t> 모여 하나의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되는 것이다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20486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보이며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 Button,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EditText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RadioButton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등이 </a:t>
            </a:r>
            <a:r>
              <a:rPr lang="ko-KR" altLang="en-US" sz="2000" dirty="0" err="1" smtClean="0"/>
              <a:t>위젯이며</a:t>
            </a:r>
            <a:r>
              <a:rPr lang="ko-KR" altLang="en-US" sz="2000" dirty="0" smtClean="0"/>
              <a:t> 흔히 컨트롤이라고 부른다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2914" y="1412776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 b="1" dirty="0" err="1" smtClean="0"/>
              <a:t>위젯</a:t>
            </a:r>
            <a:endParaRPr lang="ko-KR" altLang="en-US" sz="3600" b="1" dirty="0"/>
          </a:p>
        </p:txBody>
      </p:sp>
      <p:pic>
        <p:nvPicPr>
          <p:cNvPr id="7170" name="Picture 2" descr="C:\Users\Mutecsoft_pc\Pictures\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833932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토스트는 작업에 대한 간단한 피드백을 조그마한 팝업에 표시해줍니다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03741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Toasts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Mutecsoft_pc\Pictures\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65" y="3212976"/>
            <a:ext cx="42545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토스트는 작업에 대한 간단한 피드백을 조그마한 팝업에 표시해줍니다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160926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Search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C:\Users\Mutecsoft_pc\Pictures\search-suggest-cus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0" y="2625427"/>
            <a:ext cx="2381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8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Drag&amp;Drop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제스처로 하나의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에서 다른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로 데이터를 옮길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drag/drop </a:t>
            </a:r>
            <a:r>
              <a:rPr lang="ko-KR" altLang="en-US" sz="2000" dirty="0" smtClean="0"/>
              <a:t>프레임워크는 </a:t>
            </a:r>
            <a:r>
              <a:rPr lang="en-US" altLang="ko-KR" sz="2000" dirty="0" smtClean="0"/>
              <a:t>drag 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, drag </a:t>
            </a:r>
            <a:r>
              <a:rPr lang="ko-KR" altLang="en-US" sz="2000" dirty="0" err="1" smtClean="0"/>
              <a:t>리스너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등을 포함한다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690935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Drag and Drop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4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토스트는 작업에 대한 간단한 피드백을 조그마한 팝업에 표시해줍니다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825596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Accessibility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C:\Users\Mutecsoft_pc\Pictures\search-suggest-cus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0" y="2625427"/>
            <a:ext cx="2381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토스트는 작업에 대한 간단한 피드백을 조그마한 팝업에 표시해줍니다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5777187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Styles and Themes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C:\Users\Mutecsoft_pc\Pictures\search-suggest-cus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0" y="2625427"/>
            <a:ext cx="2381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토스트는 작업에 대한 간단한 피드백을 조그마한 팝업에 표시해줍니다</a:t>
            </a:r>
            <a:r>
              <a:rPr lang="en-US" altLang="ko-KR" sz="20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6486965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Custom Components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C:\Users\Mutecsoft_pc\Pictures\search-suggest-cus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90" y="2625427"/>
            <a:ext cx="23812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http://developer.android.com/guide/topics/ui/custom-components.html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052736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보이지는 않으며 다른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를 담는 컨테이너 역할을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이름 그대로 여러 개의 </a:t>
            </a:r>
            <a:r>
              <a:rPr lang="en-US" altLang="ko-KR" sz="2000" dirty="0" smtClean="0"/>
              <a:t>View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를 유기적으로 모아놓은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부류의 클래스들을 레이아웃이라고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2914" y="212447"/>
            <a:ext cx="335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600" b="1" dirty="0" err="1" smtClean="0"/>
              <a:t>ViewGroup</a:t>
            </a:r>
            <a:endParaRPr lang="en-US" altLang="ko-KR" sz="3600" b="1" dirty="0" smtClean="0"/>
          </a:p>
        </p:txBody>
      </p:sp>
      <p:pic>
        <p:nvPicPr>
          <p:cNvPr id="8194" name="Picture 2" descr="C:\Users\Mutecsoft_pc\Pictures\2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47" y="2082598"/>
            <a:ext cx="6332697" cy="47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3617729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effectLst/>
              </a:rPr>
              <a:t>안드로이드</a:t>
            </a:r>
            <a:r>
              <a:rPr lang="ko-KR" altLang="en-US" sz="2000" dirty="0" smtClean="0">
                <a:effectLst/>
              </a:rPr>
              <a:t> </a:t>
            </a:r>
            <a:r>
              <a:rPr lang="ko-KR" altLang="en-US" sz="2000" dirty="0" err="1" smtClean="0">
                <a:effectLst/>
              </a:rPr>
              <a:t>앱의</a:t>
            </a:r>
            <a:r>
              <a:rPr lang="ko-KR" altLang="en-US" sz="2000" dirty="0" smtClean="0">
                <a:effectLst/>
              </a:rPr>
              <a:t> 모든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요소는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개체를 사용하여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구축합니다</a:t>
            </a:r>
            <a:r>
              <a:rPr lang="en-US" altLang="ko-KR" sz="2000" dirty="0" smtClean="0"/>
              <a:t>. View </a:t>
            </a:r>
            <a:r>
              <a:rPr lang="ko-KR" altLang="en-US" sz="2000" dirty="0" smtClean="0"/>
              <a:t>는 사용자가 상호 작용할 수 있는 무언가를 화면에 그리는 객체입니다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은 인터페이스 레이아웃을 정의하기 위해 다른 </a:t>
            </a:r>
            <a:r>
              <a:rPr lang="en-US" altLang="ko-KR" sz="2000" dirty="0" smtClean="0"/>
              <a:t>View(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객체를 </a:t>
            </a:r>
            <a:r>
              <a:rPr lang="ko-KR" altLang="en-US" sz="2000" dirty="0" smtClean="0"/>
              <a:t>보유하는 </a:t>
            </a:r>
            <a:r>
              <a:rPr lang="ko-KR" altLang="en-US" sz="2000" dirty="0" smtClean="0"/>
              <a:t>객체입니다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977464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Overview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2348880"/>
            <a:ext cx="349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</a:t>
            </a:r>
            <a:r>
              <a:rPr lang="en-US" altLang="ko-KR" sz="3600" b="1" dirty="0" err="1" smtClean="0"/>
              <a:t>OverView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5013176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앱의</a:t>
            </a:r>
            <a:r>
              <a:rPr lang="ko-KR" altLang="en-US" sz="2000" dirty="0" smtClean="0"/>
              <a:t> 각 구성 요소에 대한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는 위 그림에 나타난 바와 같이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객체의 계층으로 정의됩니다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</a:t>
            </a:r>
            <a:r>
              <a:rPr lang="en-US" altLang="ko-KR" sz="2000" dirty="0" err="1" smtClean="0"/>
              <a:t>ViewGroup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은 하위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체계화하는 투명한 컨테이너이고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의 일부분을 그리는 제어나 다른 </a:t>
            </a:r>
            <a:r>
              <a:rPr lang="ko-KR" altLang="en-US" sz="2000" dirty="0" err="1" smtClean="0"/>
              <a:t>위젯일</a:t>
            </a:r>
            <a:r>
              <a:rPr lang="ko-KR" altLang="en-US" sz="2000" dirty="0" smtClean="0"/>
              <a:t>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계층 </a:t>
            </a:r>
            <a:r>
              <a:rPr lang="ko-KR" altLang="en-US" sz="2000" dirty="0" err="1" smtClean="0"/>
              <a:t>트리는</a:t>
            </a:r>
            <a:r>
              <a:rPr lang="ko-KR" altLang="en-US" sz="2000" dirty="0" smtClean="0"/>
              <a:t> 개발자에게 필요한 만큼 단순하거나 복잡하게 만들 수 있습니다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다만 단순한 것이 성능에는 가장 좋습니다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914" y="260647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Layout</a:t>
            </a:r>
            <a:endParaRPr lang="ko-KR" altLang="en-US" sz="3600" b="1" dirty="0"/>
          </a:p>
        </p:txBody>
      </p:sp>
      <p:pic>
        <p:nvPicPr>
          <p:cNvPr id="1026" name="Picture 2" descr="C:\Users\Mutecsoft_pc\Pictures\view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95270" cy="32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429632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레이아웃을 선언하려면 코드의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객체를 인스턴트화하고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구축해도 되고 간편하게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파일을 사용해도 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xml </a:t>
            </a:r>
            <a:r>
              <a:rPr lang="ko-KR" altLang="en-US" sz="2000" dirty="0" smtClean="0"/>
              <a:t>에서 사용하는 요소 이름들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LinearLayout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Button)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안드로이드에서</a:t>
            </a:r>
            <a:r>
              <a:rPr lang="ko-KR" altLang="en-US" sz="2000" dirty="0" smtClean="0"/>
              <a:t> 해당 클래스로  존재합니다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코드에서는 레이아웃  리소스</a:t>
            </a:r>
            <a:r>
              <a:rPr lang="en-US" altLang="ko-KR" sz="2000" dirty="0" smtClean="0"/>
              <a:t>(xml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Inflate </a:t>
            </a:r>
            <a:r>
              <a:rPr lang="ko-KR" altLang="en-US" sz="2000" dirty="0" smtClean="0"/>
              <a:t>해서 객체 상태로 사용합니다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437112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구축할 때 모두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사용해야 하는 것은 아닙니다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안드로이드가</a:t>
            </a:r>
            <a:r>
              <a:rPr lang="ko-KR" altLang="en-US" sz="2000" dirty="0" smtClean="0"/>
              <a:t> 표준형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레이아웃을 제공하는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컴포넌트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액션 </a:t>
            </a:r>
            <a:r>
              <a:rPr lang="ko-KR" altLang="en-US" sz="2000" dirty="0"/>
              <a:t>바</a:t>
            </a:r>
            <a:r>
              <a:rPr lang="en-US" altLang="ko-KR" sz="2000" dirty="0"/>
              <a:t>, </a:t>
            </a:r>
            <a:r>
              <a:rPr lang="ko-KR" altLang="en-US" sz="2000" dirty="0"/>
              <a:t>다이얼로그</a:t>
            </a:r>
            <a:r>
              <a:rPr lang="en-US" altLang="ko-KR" sz="2000" dirty="0"/>
              <a:t>, </a:t>
            </a:r>
            <a:r>
              <a:rPr lang="ko-KR" altLang="en-US" sz="2000" dirty="0"/>
              <a:t>상태 알림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여러 개 제공하므로 이에 대한 </a:t>
            </a:r>
            <a:r>
              <a:rPr lang="ko-KR" altLang="en-US" sz="2000" dirty="0" err="1" smtClean="0"/>
              <a:t>콘텐츠만</a:t>
            </a:r>
            <a:r>
              <a:rPr lang="ko-KR" altLang="en-US" sz="2000" dirty="0" smtClean="0"/>
              <a:t> 정의하면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320542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Components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79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700808"/>
            <a:ext cx="8916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레이아웃은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 대한 시각적 구조를 정의합니다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또는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위젯에</a:t>
            </a:r>
            <a:r>
              <a:rPr lang="ko-KR" altLang="en-US" sz="2000" dirty="0" smtClean="0"/>
              <a:t>  대한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가 이에 해당됩니다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레이아웃을 선언하는 데에는 다음과 같은 </a:t>
            </a:r>
            <a:r>
              <a:rPr lang="ko-KR" altLang="en-US" sz="2000" dirty="0" err="1" smtClean="0"/>
              <a:t>두가지</a:t>
            </a:r>
            <a:r>
              <a:rPr lang="ko-KR" altLang="en-US" sz="2000" dirty="0" smtClean="0"/>
              <a:t>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자바 코드를 통해서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객체를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r>
              <a:rPr lang="ko-KR" altLang="en-US" sz="2000" dirty="0" err="1" smtClean="0">
                <a:effectLst/>
              </a:rPr>
              <a:t>안드로이드</a:t>
            </a:r>
            <a:r>
              <a:rPr lang="ko-KR" altLang="en-US" sz="2000" dirty="0" smtClean="0">
                <a:effectLst/>
              </a:rPr>
              <a:t> 프레임워크에서는 이와 같이 애플리케이션의 </a:t>
            </a:r>
            <a:r>
              <a:rPr lang="en-US" altLang="ko-KR" sz="2000" dirty="0" smtClean="0">
                <a:effectLst/>
              </a:rPr>
              <a:t>UI</a:t>
            </a:r>
            <a:r>
              <a:rPr lang="ko-KR" altLang="en-US" sz="2000" dirty="0" smtClean="0">
                <a:effectLst/>
              </a:rPr>
              <a:t>를 </a:t>
            </a:r>
            <a:r>
              <a:rPr lang="ko-KR" altLang="en-US" sz="2000" dirty="0" smtClean="0"/>
              <a:t>선언하고 관리하기 위한 </a:t>
            </a:r>
            <a:r>
              <a:rPr lang="ko-KR" altLang="en-US" sz="2000" dirty="0" smtClean="0"/>
              <a:t>방법을 </a:t>
            </a:r>
            <a:r>
              <a:rPr lang="ko-KR" altLang="en-US" sz="2000" dirty="0" smtClean="0"/>
              <a:t>둘 중 하나만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둘 모두 </a:t>
            </a:r>
            <a:r>
              <a:rPr lang="ko-KR" altLang="en-US" sz="2000" dirty="0" smtClean="0"/>
              <a:t>사용할 수 </a:t>
            </a:r>
            <a:r>
              <a:rPr lang="ko-KR" altLang="en-US" sz="2000" dirty="0" smtClean="0"/>
              <a:t>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smtClean="0"/>
              <a:t>UI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선언할 경우 </a:t>
            </a:r>
            <a:r>
              <a:rPr lang="ko-KR" altLang="en-US" sz="2000" dirty="0" smtClean="0"/>
              <a:t>애플리케이션에서 사용자에게 보여질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부분과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부분을 따로 </a:t>
            </a:r>
            <a:r>
              <a:rPr lang="ko-KR" altLang="en-US" sz="2000" dirty="0" smtClean="0"/>
              <a:t>관리 할 수 있다는 장점이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레이아웃은 </a:t>
            </a:r>
            <a:r>
              <a:rPr lang="en-US" altLang="ko-KR" sz="2000" dirty="0" smtClean="0"/>
              <a:t>Linear Layout, Relative Layout, List View, Grid View </a:t>
            </a:r>
            <a:r>
              <a:rPr lang="ko-KR" altLang="en-US" sz="2000" dirty="0" smtClean="0"/>
              <a:t>등 이 있습니다</a:t>
            </a:r>
            <a:r>
              <a:rPr lang="en-US" altLang="ko-KR" sz="2000" dirty="0" smtClean="0"/>
              <a:t>.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485984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Layouts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117122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입력 </a:t>
            </a:r>
            <a:r>
              <a:rPr lang="ko-KR" altLang="en-US" sz="2000" dirty="0" smtClean="0"/>
              <a:t>컨트롤</a:t>
            </a:r>
            <a:r>
              <a:rPr lang="ko-KR" altLang="en-US" sz="2000" dirty="0"/>
              <a:t>은</a:t>
            </a:r>
            <a:r>
              <a:rPr lang="ko-KR" altLang="en-US" sz="2000" dirty="0" smtClean="0">
                <a:effectLst/>
              </a:rPr>
              <a:t> </a:t>
            </a:r>
            <a:r>
              <a:rPr lang="ko-KR" altLang="en-US" sz="2000" dirty="0" err="1" smtClean="0">
                <a:effectLst/>
              </a:rPr>
              <a:t>앱의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UI </a:t>
            </a:r>
            <a:r>
              <a:rPr lang="ko-KR" altLang="en-US" sz="2000" dirty="0" smtClean="0">
                <a:effectLst/>
              </a:rPr>
              <a:t>에 있는 대화형 컴포넌트 입니다</a:t>
            </a:r>
            <a:r>
              <a:rPr lang="en-US" altLang="ko-KR" sz="2000" dirty="0" smtClean="0">
                <a:effectLst/>
              </a:rPr>
              <a:t>. </a:t>
            </a:r>
            <a:r>
              <a:rPr lang="ko-KR" altLang="en-US" sz="2000" dirty="0" err="1" smtClean="0">
                <a:effectLst/>
              </a:rPr>
              <a:t>안드로이드는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Button, </a:t>
            </a:r>
            <a:r>
              <a:rPr lang="en-US" altLang="ko-KR" sz="2000" dirty="0" err="1" smtClean="0">
                <a:effectLst/>
              </a:rPr>
              <a:t>TextField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SeekBar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CheckBox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ZoomButton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ToggleButton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등과 같이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에서 사용할 수 있도록 매우 </a:t>
            </a:r>
            <a:r>
              <a:rPr lang="ko-KR" altLang="en-US" sz="2000" dirty="0" smtClean="0"/>
              <a:t>다양한 컨트롤을 </a:t>
            </a:r>
            <a:r>
              <a:rPr lang="ko-KR" altLang="en-US" sz="2000" dirty="0" smtClean="0"/>
              <a:t>제공합니다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51430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Controls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Users\Mutecsoft_pc\Pictures\ui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44616" cy="30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사용자와 </a:t>
            </a:r>
            <a:r>
              <a:rPr lang="ko-KR" altLang="en-US" sz="2000" dirty="0" smtClean="0"/>
              <a:t>애플리케이션의 상호 </a:t>
            </a:r>
            <a:r>
              <a:rPr lang="ko-KR" altLang="en-US" sz="2000" dirty="0" smtClean="0"/>
              <a:t>작용에 대한 이벤트를 처리하기 위한 방법에는 다음과 같은 두 가지 방법이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933340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Events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3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927</Words>
  <Application>Microsoft Office PowerPoint</Application>
  <PresentationFormat>화면 슬라이드 쇼(4:3)</PresentationFormat>
  <Paragraphs>86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Mutecsoft_pc</cp:lastModifiedBy>
  <cp:revision>141</cp:revision>
  <dcterms:created xsi:type="dcterms:W3CDTF">2015-07-28T05:55:30Z</dcterms:created>
  <dcterms:modified xsi:type="dcterms:W3CDTF">2016-04-08T06:37:01Z</dcterms:modified>
</cp:coreProperties>
</file>