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305" r:id="rId4"/>
    <p:sldId id="307" r:id="rId5"/>
    <p:sldId id="308" r:id="rId6"/>
    <p:sldId id="311" r:id="rId7"/>
    <p:sldId id="306" r:id="rId8"/>
    <p:sldId id="309" r:id="rId9"/>
    <p:sldId id="31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>
      <p:cViewPr>
        <p:scale>
          <a:sx n="66" d="100"/>
          <a:sy n="66" d="100"/>
        </p:scale>
        <p:origin x="-438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135325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BLE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612068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1700808"/>
            <a:ext cx="852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BLE </a:t>
            </a:r>
            <a:r>
              <a:rPr lang="en-US" altLang="ko-KR" sz="2400" b="1" dirty="0"/>
              <a:t>(Bluetooth Low Energy)</a:t>
            </a:r>
          </a:p>
          <a:p>
            <a:r>
              <a:rPr lang="ko-KR" altLang="en-US" sz="2400" dirty="0">
                <a:solidFill>
                  <a:schemeClr val="accent6"/>
                </a:solidFill>
              </a:rPr>
              <a:t>저전력을 강조하는 </a:t>
            </a:r>
            <a:r>
              <a:rPr lang="en-US" altLang="ko-KR" sz="2400" dirty="0">
                <a:solidFill>
                  <a:schemeClr val="accent6"/>
                </a:solidFill>
              </a:rPr>
              <a:t>Bluetooth 4.0</a:t>
            </a:r>
            <a:r>
              <a:rPr lang="ko-KR" altLang="en-US" sz="2400" dirty="0">
                <a:solidFill>
                  <a:schemeClr val="accent6"/>
                </a:solidFill>
              </a:rPr>
              <a:t>에 포함된 </a:t>
            </a:r>
            <a:r>
              <a:rPr lang="ko-KR" altLang="en-US" sz="2400" dirty="0" err="1">
                <a:solidFill>
                  <a:schemeClr val="accent6"/>
                </a:solidFill>
              </a:rPr>
              <a:t>서브셋</a:t>
            </a:r>
            <a:r>
              <a:rPr lang="ko-KR" altLang="en-US" sz="2400" dirty="0">
                <a:solidFill>
                  <a:schemeClr val="accent6"/>
                </a:solidFill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BLE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852936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Bluetooth </a:t>
            </a:r>
            <a:r>
              <a:rPr lang="ko-KR" altLang="en-US" sz="2000" dirty="0"/>
              <a:t>버전 </a:t>
            </a:r>
            <a:r>
              <a:rPr lang="en-US" altLang="ko-KR" sz="2000" dirty="0"/>
              <a:t>4.0</a:t>
            </a:r>
            <a:r>
              <a:rPr lang="ko-KR" altLang="en-US" sz="2000" dirty="0"/>
              <a:t>을 발표하면서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지원</a:t>
            </a:r>
          </a:p>
          <a:p>
            <a:r>
              <a:rPr lang="ko-KR" altLang="en-US" sz="2000" dirty="0"/>
              <a:t>전송 속도가 감소되지만 저전력을</a:t>
            </a:r>
          </a:p>
          <a:p>
            <a:r>
              <a:rPr lang="ko-KR" altLang="en-US" sz="2000" dirty="0"/>
              <a:t>강조하는 </a:t>
            </a:r>
            <a:r>
              <a:rPr lang="en-US" altLang="ko-KR" sz="2000" dirty="0"/>
              <a:t>BLE</a:t>
            </a:r>
            <a:r>
              <a:rPr lang="ko-KR" altLang="en-US" sz="2000" dirty="0"/>
              <a:t>를 </a:t>
            </a:r>
            <a:r>
              <a:rPr lang="en-US" altLang="ko-KR" sz="2000" dirty="0"/>
              <a:t>Bluetooth 4.0</a:t>
            </a:r>
            <a:r>
              <a:rPr lang="ko-KR" altLang="en-US" sz="2000" dirty="0"/>
              <a:t>의</a:t>
            </a:r>
          </a:p>
          <a:p>
            <a:r>
              <a:rPr lang="ko-KR" altLang="en-US" sz="2000" dirty="0" err="1"/>
              <a:t>서브셋으로</a:t>
            </a:r>
            <a:r>
              <a:rPr lang="ko-KR" altLang="en-US" sz="2000" dirty="0"/>
              <a:t> 발표</a:t>
            </a:r>
            <a:endParaRPr lang="ko-KR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88640"/>
            <a:ext cx="7512374" cy="1224136"/>
            <a:chOff x="660026" y="692696"/>
            <a:chExt cx="7512374" cy="1224136"/>
          </a:xfrm>
        </p:grpSpPr>
        <p:sp>
          <p:nvSpPr>
            <p:cNvPr id="10" name="TextBox 9"/>
            <p:cNvSpPr txBox="1"/>
            <p:nvPr/>
          </p:nvSpPr>
          <p:spPr>
            <a:xfrm>
              <a:off x="660026" y="692696"/>
              <a:ext cx="2601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AC4E"/>
                  </a:solidFill>
                </a:rPr>
                <a:t>BLE</a:t>
              </a:r>
              <a:r>
                <a:rPr lang="ko-KR" altLang="en-US" sz="6000" b="1" dirty="0" smtClean="0">
                  <a:solidFill>
                    <a:srgbClr val="00AC4E"/>
                  </a:solidFill>
                </a:rPr>
                <a:t>란?</a:t>
              </a:r>
              <a:endParaRPr lang="ko-KR" altLang="en-US" sz="6000" b="1" dirty="0">
                <a:solidFill>
                  <a:srgbClr val="00AC4E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67809" y="1916832"/>
              <a:ext cx="740459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3672408" cy="426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1340768"/>
            <a:ext cx="85204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 </a:t>
            </a:r>
            <a:r>
              <a:rPr lang="en-US" altLang="ko-KR" sz="2000" dirty="0"/>
              <a:t>Bluetooth Classic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</a:t>
            </a:r>
            <a:r>
              <a:rPr lang="en-US" altLang="ko-KR" sz="2000" dirty="0"/>
              <a:t>Wireless devices, streaming rich content like video </a:t>
            </a:r>
            <a:r>
              <a:rPr lang="en-US" altLang="ko-KR" sz="2000" dirty="0" smtClean="0"/>
              <a:t>and </a:t>
            </a:r>
            <a:r>
              <a:rPr lang="en-US" altLang="ko-KR" sz="2000" dirty="0"/>
              <a:t>audio</a:t>
            </a:r>
          </a:p>
          <a:p>
            <a:r>
              <a:rPr lang="en-US" altLang="ko-KR" sz="2000" dirty="0" smtClean="0"/>
              <a:t>  -</a:t>
            </a:r>
            <a:r>
              <a:rPr lang="ko-KR" altLang="en-US" sz="2000" dirty="0" smtClean="0"/>
              <a:t>충분한 데이터를 전달 할 수 있는 통신 방식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* Bluetooth Smart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Sensor devices, sending small bits of data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BLE</a:t>
            </a:r>
            <a:r>
              <a:rPr lang="ko-KR" altLang="en-US" sz="2000" dirty="0" smtClean="0"/>
              <a:t>를 이용하여 저전력으로 짧은 데이터를 전달하는 규격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 smtClean="0"/>
              <a:t>* </a:t>
            </a:r>
            <a:r>
              <a:rPr lang="en-US" altLang="ko-KR" sz="2000" dirty="0"/>
              <a:t>Bluetooth Smart Ready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Devices that connect with both</a:t>
            </a:r>
            <a:endParaRPr lang="en-US" altLang="ko-KR" sz="2000" b="1" dirty="0" smtClean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8" y="4581128"/>
            <a:ext cx="541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7978" y="404664"/>
            <a:ext cx="8736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Bluetooth 4.0 = Bluetooth Classic + Bluetooth Smart(BLE)</a:t>
            </a:r>
          </a:p>
          <a:p>
            <a:r>
              <a:rPr lang="ko-KR" altLang="en-US" sz="2400" dirty="0" smtClean="0">
                <a:solidFill>
                  <a:schemeClr val="accent6"/>
                </a:solidFill>
              </a:rPr>
              <a:t>저전력을 소모하는 규격을 포함하는 특징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86893"/>
            <a:ext cx="89160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Android 4.3 (API 18)</a:t>
            </a:r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BLE central role</a:t>
            </a:r>
            <a:r>
              <a:rPr lang="ko-KR" altLang="en-US" dirty="0" smtClean="0"/>
              <a:t>을 지원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디바이스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서비스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속성들의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쓰기를 지원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BLE</a:t>
            </a:r>
            <a:r>
              <a:rPr lang="ko-KR" altLang="en-US" dirty="0" smtClean="0"/>
              <a:t>를 통해 저전력으로 설계된 다양한 디바이스와 통신이 가능해짐</a:t>
            </a:r>
            <a:r>
              <a:rPr lang="en-US" altLang="ko-KR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b="1" dirty="0"/>
              <a:t>Key Terms and </a:t>
            </a:r>
            <a:r>
              <a:rPr lang="en-US" altLang="ko-KR" b="1" dirty="0" smtClean="0"/>
              <a:t>Concepts</a:t>
            </a: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</a:t>
            </a:r>
            <a:r>
              <a:rPr lang="en-US" altLang="ko-KR" dirty="0"/>
              <a:t>Attribute Profile (GATT) - BLE link</a:t>
            </a:r>
            <a:r>
              <a:rPr lang="ko-KR" altLang="en-US" dirty="0"/>
              <a:t>상에서 송수신 가능한 일반적인 </a:t>
            </a:r>
            <a:r>
              <a:rPr lang="ko-KR" altLang="en-US" dirty="0" smtClean="0"/>
              <a:t>사양을 말하며 </a:t>
            </a:r>
            <a:r>
              <a:rPr lang="ko-KR" altLang="en-US" dirty="0"/>
              <a:t>모든 </a:t>
            </a:r>
            <a:r>
              <a:rPr lang="en-US" altLang="ko-KR" dirty="0"/>
              <a:t>LE </a:t>
            </a:r>
            <a:r>
              <a:rPr lang="ko-KR" altLang="en-US" dirty="0" smtClean="0"/>
              <a:t>애플리케이션 프로파일은 </a:t>
            </a:r>
            <a:r>
              <a:rPr lang="en-US" altLang="ko-KR" dirty="0"/>
              <a:t>GATT</a:t>
            </a:r>
            <a:r>
              <a:rPr lang="ko-KR" altLang="en-US" dirty="0"/>
              <a:t>에 기반한다</a:t>
            </a:r>
            <a:r>
              <a:rPr lang="en-US" altLang="ko-KR" dirty="0" smtClean="0"/>
              <a:t>. (BLE </a:t>
            </a:r>
            <a:r>
              <a:rPr lang="ko-KR" altLang="en-US" dirty="0" smtClean="0"/>
              <a:t>장치간에 서비스에 대한 데이터 송수신 방법을 정의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/>
              <a:t>SIG</a:t>
            </a:r>
            <a:r>
              <a:rPr lang="ko-KR" altLang="en-US" dirty="0"/>
              <a:t>는 많은 프로파일을 정의하였는데 하나의 프로파일은 </a:t>
            </a:r>
            <a:r>
              <a:rPr lang="ko-KR" altLang="en-US" dirty="0" err="1"/>
              <a:t>앱에서</a:t>
            </a:r>
            <a:r>
              <a:rPr lang="ko-KR" altLang="en-US" dirty="0"/>
              <a:t> 어떻게 동작할지에 대한 사양을 의미한다</a:t>
            </a:r>
            <a:r>
              <a:rPr lang="en-US" altLang="ko-KR" dirty="0"/>
              <a:t>. </a:t>
            </a:r>
            <a:r>
              <a:rPr lang="ko-KR" altLang="en-US" dirty="0"/>
              <a:t>하나의 장치는 여러 프로파일을 구현할 수 있다</a:t>
            </a:r>
            <a:r>
              <a:rPr lang="en-US" altLang="ko-KR" dirty="0"/>
              <a:t>. </a:t>
            </a:r>
            <a:r>
              <a:rPr lang="en-US" altLang="ko-KR" dirty="0" smtClean="0"/>
              <a:t> (BLE</a:t>
            </a:r>
            <a:r>
              <a:rPr lang="ko-KR" altLang="en-US" dirty="0" smtClean="0"/>
              <a:t>를 활용하는 다양한 서비스는 프로파일로 정의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Attribute </a:t>
            </a:r>
            <a:r>
              <a:rPr lang="en-US" altLang="ko-KR" dirty="0"/>
              <a:t>Protocol (ATT) - GATT</a:t>
            </a:r>
            <a:r>
              <a:rPr lang="ko-KR" altLang="en-US" dirty="0"/>
              <a:t>는 </a:t>
            </a:r>
            <a:r>
              <a:rPr lang="en-US" altLang="ko-KR" dirty="0"/>
              <a:t>ATT</a:t>
            </a:r>
            <a:r>
              <a:rPr lang="ko-KR" altLang="en-US" dirty="0"/>
              <a:t>의 최상위 구현체이며 </a:t>
            </a:r>
            <a:r>
              <a:rPr lang="en-US" altLang="ko-KR" dirty="0"/>
              <a:t>GATT/ATT</a:t>
            </a:r>
            <a:r>
              <a:rPr lang="ko-KR" altLang="en-US" dirty="0"/>
              <a:t>로 참조되기도 한다</a:t>
            </a:r>
            <a:r>
              <a:rPr lang="en-US" altLang="ko-KR" dirty="0"/>
              <a:t>. ATT</a:t>
            </a:r>
            <a:r>
              <a:rPr lang="ko-KR" altLang="en-US" dirty="0"/>
              <a:t>는 </a:t>
            </a:r>
            <a:r>
              <a:rPr lang="en-US" altLang="ko-KR" dirty="0"/>
              <a:t>BLE</a:t>
            </a:r>
            <a:r>
              <a:rPr lang="ko-KR" altLang="en-US" dirty="0"/>
              <a:t>장치에서 동작하도록 최적화 되어 있다</a:t>
            </a:r>
            <a:r>
              <a:rPr lang="en-US" altLang="ko-KR" dirty="0"/>
              <a:t>. </a:t>
            </a:r>
            <a:r>
              <a:rPr lang="ko-KR" altLang="en-US" dirty="0"/>
              <a:t>개개의 속성</a:t>
            </a:r>
            <a:r>
              <a:rPr lang="en-US" altLang="ko-KR" dirty="0"/>
              <a:t>(Attribute)</a:t>
            </a:r>
            <a:r>
              <a:rPr lang="ko-KR" altLang="en-US" dirty="0"/>
              <a:t>은 </a:t>
            </a:r>
            <a:r>
              <a:rPr lang="en-US" altLang="ko-KR" dirty="0"/>
              <a:t>UUID</a:t>
            </a:r>
            <a:r>
              <a:rPr lang="ko-KR" altLang="en-US" dirty="0"/>
              <a:t>를 가지며 </a:t>
            </a:r>
            <a:r>
              <a:rPr lang="en-US" altLang="ko-KR" dirty="0"/>
              <a:t>128</a:t>
            </a:r>
            <a:r>
              <a:rPr lang="ko-KR" altLang="en-US" dirty="0"/>
              <a:t>비트로 구성된다</a:t>
            </a:r>
            <a:r>
              <a:rPr lang="en-US" altLang="ko-KR" dirty="0"/>
              <a:t>. ATT</a:t>
            </a:r>
            <a:r>
              <a:rPr lang="ko-KR" altLang="en-US" dirty="0"/>
              <a:t>에 의해 부여된 속성은 특성과 서비스를 결정한다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r>
              <a:rPr lang="en-US" altLang="ko-KR" sz="1400" dirty="0"/>
              <a:t>*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SIG </a:t>
            </a:r>
            <a:r>
              <a:rPr lang="en-US" altLang="ko-KR" sz="1400" dirty="0" smtClean="0"/>
              <a:t>: </a:t>
            </a:r>
            <a:r>
              <a:rPr lang="ko-KR" altLang="en-US" sz="1400" b="1" dirty="0" err="1" smtClean="0"/>
              <a:t>블루투스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기술개발 및 제품 보급을 지원하기 위해 다국적기업들이 설립한 비영리 단체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19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339035"/>
            <a:ext cx="89160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Characteristic - </a:t>
            </a:r>
            <a:r>
              <a:rPr lang="ko-KR" altLang="en-US" dirty="0"/>
              <a:t>하나의 특성</a:t>
            </a:r>
            <a:r>
              <a:rPr lang="en-US" altLang="ko-KR" dirty="0"/>
              <a:t>(characteristic)</a:t>
            </a:r>
            <a:r>
              <a:rPr lang="ko-KR" altLang="en-US" dirty="0"/>
              <a:t>은 하나의 값과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디스크립터를</a:t>
            </a:r>
            <a:r>
              <a:rPr lang="ko-KR" altLang="en-US" dirty="0"/>
              <a:t> 포함하는데 </a:t>
            </a:r>
            <a:r>
              <a:rPr lang="ko-KR" altLang="en-US" dirty="0" err="1"/>
              <a:t>디스크립터는</a:t>
            </a:r>
            <a:r>
              <a:rPr lang="ko-KR" altLang="en-US" dirty="0"/>
              <a:t> 특성 값을 기술한다</a:t>
            </a:r>
            <a:r>
              <a:rPr lang="en-US" altLang="ko-KR" dirty="0"/>
              <a:t>. </a:t>
            </a:r>
            <a:r>
              <a:rPr lang="ko-KR" altLang="en-US" dirty="0"/>
              <a:t>하나의 특성은 클래스와 유사한 타입으로 생각하면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Descriptor - </a:t>
            </a:r>
            <a:r>
              <a:rPr lang="ko-KR" altLang="en-US" dirty="0" err="1" smtClean="0"/>
              <a:t>디스크립터는</a:t>
            </a:r>
            <a:r>
              <a:rPr lang="ko-KR" altLang="en-US" dirty="0" smtClean="0"/>
              <a:t> 특성의 값을 기술한다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Service - </a:t>
            </a:r>
            <a:r>
              <a:rPr lang="ko-KR" altLang="en-US" dirty="0" smtClean="0"/>
              <a:t>하나의 서비스는 특성들의 집합이다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"Heart Rate Monitor"</a:t>
            </a:r>
            <a:r>
              <a:rPr lang="ko-KR" altLang="en-US" dirty="0" smtClean="0"/>
              <a:t>라고 불리는 서비스를 가지고 있다면 그 서비스는 </a:t>
            </a:r>
            <a:r>
              <a:rPr lang="en-US" altLang="ko-KR" dirty="0" smtClean="0"/>
              <a:t>"heart rate measurement"</a:t>
            </a:r>
            <a:r>
              <a:rPr lang="ko-KR" altLang="en-US" dirty="0" smtClean="0"/>
              <a:t>같은 특성을 포함한다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Roles and </a:t>
            </a:r>
            <a:r>
              <a:rPr lang="en-US" altLang="ko-KR" b="1" dirty="0" smtClean="0"/>
              <a:t>Responsibilities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Central vs. peripheral - BLE </a:t>
            </a:r>
            <a:r>
              <a:rPr lang="ko-KR" altLang="en-US" dirty="0"/>
              <a:t>연결에 적용된다</a:t>
            </a:r>
            <a:r>
              <a:rPr lang="en-US" altLang="ko-KR" dirty="0"/>
              <a:t>. central </a:t>
            </a:r>
            <a:r>
              <a:rPr lang="ko-KR" altLang="en-US" dirty="0"/>
              <a:t>역할은 </a:t>
            </a:r>
            <a:r>
              <a:rPr lang="en-US" altLang="ko-KR" dirty="0"/>
              <a:t>scan, </a:t>
            </a:r>
            <a:r>
              <a:rPr lang="ko-KR" altLang="en-US" dirty="0"/>
              <a:t>게시검색</a:t>
            </a:r>
            <a:r>
              <a:rPr lang="en-US" altLang="ko-KR" dirty="0"/>
              <a:t>(looking for advertisement), </a:t>
            </a:r>
            <a:r>
              <a:rPr lang="ko-KR" altLang="en-US" dirty="0"/>
              <a:t>그리고 </a:t>
            </a:r>
            <a:r>
              <a:rPr lang="en-US" altLang="ko-KR" dirty="0"/>
              <a:t>peripheral</a:t>
            </a:r>
            <a:r>
              <a:rPr lang="ko-KR" altLang="en-US" dirty="0"/>
              <a:t>역할은 게시를 만든다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GATT </a:t>
            </a:r>
            <a:r>
              <a:rPr lang="en-US" altLang="ko-KR" dirty="0"/>
              <a:t>server vs. GATT client - </a:t>
            </a:r>
            <a:r>
              <a:rPr lang="ko-KR" altLang="en-US" dirty="0"/>
              <a:t>디바이스가 연결된 이 후 서로 어떻게 대화하는지에 대해 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예를 들어 </a:t>
            </a:r>
            <a:r>
              <a:rPr lang="ko-KR" altLang="en-US" dirty="0" err="1" smtClean="0"/>
              <a:t>시럽앱이</a:t>
            </a:r>
            <a:r>
              <a:rPr lang="ko-KR" altLang="en-US" dirty="0" smtClean="0"/>
              <a:t> 깔린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폰과</a:t>
            </a:r>
            <a:r>
              <a:rPr lang="ko-KR" altLang="en-US" dirty="0" smtClean="0"/>
              <a:t> 시럽에 등록된 매장에 설치된 </a:t>
            </a:r>
            <a:r>
              <a:rPr lang="ko-KR" altLang="en-US" dirty="0" err="1" smtClean="0"/>
              <a:t>비콘이</a:t>
            </a:r>
            <a:r>
              <a:rPr lang="ko-KR" altLang="en-US" dirty="0" smtClean="0"/>
              <a:t> 있을 경우 </a:t>
            </a:r>
            <a:r>
              <a:rPr lang="ko-KR" altLang="en-US" dirty="0" err="1" smtClean="0"/>
              <a:t>폰은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central </a:t>
            </a:r>
            <a:r>
              <a:rPr lang="ko-KR" altLang="en-US" dirty="0" smtClean="0"/>
              <a:t>역할을 하고</a:t>
            </a:r>
            <a:r>
              <a:rPr lang="en-US" altLang="ko-KR" dirty="0"/>
              <a:t> </a:t>
            </a:r>
            <a:r>
              <a:rPr lang="ko-KR" altLang="en-US" dirty="0" err="1" smtClean="0"/>
              <a:t>비콘은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peripheral </a:t>
            </a:r>
            <a:r>
              <a:rPr lang="ko-KR" altLang="en-US" dirty="0" smtClean="0"/>
              <a:t>역할을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339035"/>
            <a:ext cx="8916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먼저 </a:t>
            </a:r>
            <a:r>
              <a:rPr lang="ko-KR" altLang="en-US" dirty="0" err="1"/>
              <a:t>폰은</a:t>
            </a:r>
            <a:r>
              <a:rPr lang="ko-KR" altLang="en-US" dirty="0"/>
              <a:t> 주변의 </a:t>
            </a:r>
            <a:r>
              <a:rPr lang="en-US" altLang="ko-KR" dirty="0"/>
              <a:t>BLE </a:t>
            </a:r>
            <a:r>
              <a:rPr lang="ko-KR" altLang="en-US" dirty="0"/>
              <a:t>장치를 </a:t>
            </a:r>
            <a:r>
              <a:rPr lang="ko-KR" altLang="en-US" dirty="0" err="1"/>
              <a:t>스캔합니다</a:t>
            </a:r>
            <a:r>
              <a:rPr lang="en-US" altLang="ko-KR" dirty="0"/>
              <a:t>. (GAP profile </a:t>
            </a:r>
            <a:r>
              <a:rPr lang="ko-KR" altLang="en-US" dirty="0"/>
              <a:t>이 정의하는 것이 이 과정</a:t>
            </a:r>
            <a:r>
              <a:rPr lang="en-US" altLang="ko-KR" dirty="0"/>
              <a:t>. </a:t>
            </a:r>
            <a:r>
              <a:rPr lang="ko-KR" altLang="en-US" dirty="0"/>
              <a:t>주기적으로 </a:t>
            </a:r>
            <a:r>
              <a:rPr lang="en-US" altLang="ko-KR" dirty="0"/>
              <a:t>advertising </a:t>
            </a:r>
            <a:r>
              <a:rPr lang="ko-KR" altLang="en-US" dirty="0"/>
              <a:t>이 되는 데이터가 어떻게 이루어져 있는지를 정의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폰은</a:t>
            </a:r>
            <a:r>
              <a:rPr lang="ko-KR" altLang="en-US" dirty="0" smtClean="0"/>
              <a:t> </a:t>
            </a:r>
            <a:r>
              <a:rPr lang="ko-KR" altLang="en-US" dirty="0"/>
              <a:t>스캔 결과에서 원하는 </a:t>
            </a:r>
            <a:r>
              <a:rPr lang="en-US" altLang="ko-KR" dirty="0"/>
              <a:t>peripheral(</a:t>
            </a:r>
            <a:r>
              <a:rPr lang="ko-KR" altLang="en-US" dirty="0"/>
              <a:t>센서장치</a:t>
            </a:r>
            <a:r>
              <a:rPr lang="en-US" altLang="ko-KR" dirty="0"/>
              <a:t>)</a:t>
            </a:r>
            <a:r>
              <a:rPr lang="ko-KR" altLang="en-US" dirty="0"/>
              <a:t>가 보이면 연결 </a:t>
            </a:r>
            <a:r>
              <a:rPr lang="en-US" altLang="ko-KR" dirty="0"/>
              <a:t>(</a:t>
            </a:r>
            <a:r>
              <a:rPr lang="ko-KR" altLang="en-US" dirty="0"/>
              <a:t>두 장치가 연결되면 센서장치는 </a:t>
            </a:r>
            <a:r>
              <a:rPr lang="en-US" altLang="ko-KR" dirty="0"/>
              <a:t>advertising</a:t>
            </a:r>
            <a:r>
              <a:rPr lang="ko-KR" altLang="en-US" dirty="0"/>
              <a:t>을 종료</a:t>
            </a:r>
            <a:r>
              <a:rPr lang="en-US" altLang="ko-KR" dirty="0"/>
              <a:t>, Central(</a:t>
            </a:r>
            <a:r>
              <a:rPr lang="ko-KR" altLang="en-US" dirty="0"/>
              <a:t>폰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GATT client </a:t>
            </a:r>
            <a:r>
              <a:rPr lang="ko-KR" altLang="en-US" dirty="0"/>
              <a:t>역할을 하고 </a:t>
            </a:r>
            <a:r>
              <a:rPr lang="en-US" altLang="ko-KR" dirty="0"/>
              <a:t>GATT server</a:t>
            </a:r>
            <a:r>
              <a:rPr lang="ko-KR" altLang="en-US" dirty="0"/>
              <a:t>에 연결하는 것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이제 </a:t>
            </a:r>
            <a:r>
              <a:rPr lang="ko-KR" altLang="en-US" dirty="0"/>
              <a:t>이후부터는 </a:t>
            </a:r>
            <a:r>
              <a:rPr lang="ko-KR" altLang="en-US" dirty="0" err="1"/>
              <a:t>안드로이드</a:t>
            </a:r>
            <a:r>
              <a:rPr lang="en-US" altLang="ko-KR" dirty="0"/>
              <a:t>, </a:t>
            </a:r>
            <a:r>
              <a:rPr lang="en-US" altLang="ko-KR" dirty="0" err="1"/>
              <a:t>iOS</a:t>
            </a:r>
            <a:r>
              <a:rPr lang="en-US" altLang="ko-KR" dirty="0"/>
              <a:t> </a:t>
            </a:r>
            <a:r>
              <a:rPr lang="ko-KR" altLang="en-US" dirty="0" err="1"/>
              <a:t>프레임웍에서</a:t>
            </a:r>
            <a:r>
              <a:rPr lang="ko-KR" altLang="en-US" dirty="0"/>
              <a:t> </a:t>
            </a:r>
            <a:r>
              <a:rPr lang="en-US" altLang="ko-KR" dirty="0"/>
              <a:t>GATT client</a:t>
            </a:r>
            <a:r>
              <a:rPr lang="ko-KR" altLang="en-US" dirty="0"/>
              <a:t>를 운영하고 데이터 수신</a:t>
            </a:r>
            <a:r>
              <a:rPr lang="en-US" altLang="ko-KR" dirty="0"/>
              <a:t>, </a:t>
            </a:r>
            <a:r>
              <a:rPr lang="ko-KR" altLang="en-US" dirty="0"/>
              <a:t>연결 상태의 변화 등 각종 이벤트가 발생 할 때 </a:t>
            </a:r>
            <a:r>
              <a:rPr lang="ko-KR" altLang="en-US" dirty="0" err="1"/>
              <a:t>앱에</a:t>
            </a:r>
            <a:r>
              <a:rPr lang="ko-KR" altLang="en-US" dirty="0"/>
              <a:t> </a:t>
            </a:r>
            <a:r>
              <a:rPr lang="ko-KR" altLang="en-US" dirty="0" err="1"/>
              <a:t>알려주게됩니다</a:t>
            </a:r>
            <a:r>
              <a:rPr lang="en-US" altLang="ko-KR" dirty="0"/>
              <a:t>. (</a:t>
            </a:r>
            <a:r>
              <a:rPr lang="ko-KR" altLang="en-US" dirty="0"/>
              <a:t>이 과정을 운용하기 위해 필요한 내용들이 </a:t>
            </a:r>
            <a:r>
              <a:rPr lang="en-US" altLang="ko-KR" dirty="0"/>
              <a:t>GATT/ATT</a:t>
            </a:r>
            <a:r>
              <a:rPr lang="ko-KR" altLang="en-US" dirty="0"/>
              <a:t>에 정의됨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먼저 </a:t>
            </a:r>
            <a:r>
              <a:rPr lang="ko-KR" altLang="en-US" dirty="0"/>
              <a:t>연결된 장치의 </a:t>
            </a:r>
            <a:r>
              <a:rPr lang="en-US" altLang="ko-KR" dirty="0"/>
              <a:t>GATT </a:t>
            </a:r>
            <a:r>
              <a:rPr lang="ko-KR" altLang="en-US" dirty="0"/>
              <a:t>정보와 </a:t>
            </a:r>
            <a:r>
              <a:rPr lang="en-US" altLang="ko-KR" dirty="0"/>
              <a:t>Service  </a:t>
            </a:r>
            <a:r>
              <a:rPr lang="ko-KR" altLang="en-US" dirty="0"/>
              <a:t>정보를 수신 </a:t>
            </a:r>
            <a:r>
              <a:rPr lang="en-US" altLang="ko-KR" dirty="0"/>
              <a:t>(Service UUID </a:t>
            </a:r>
            <a:r>
              <a:rPr lang="ko-KR" altLang="en-US" dirty="0"/>
              <a:t>정보로 확인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Characteristic </a:t>
            </a:r>
            <a:r>
              <a:rPr lang="ko-KR" altLang="en-US" dirty="0"/>
              <a:t>정보 수신 </a:t>
            </a:r>
            <a:r>
              <a:rPr lang="en-US" altLang="ko-KR" dirty="0"/>
              <a:t>(UUID </a:t>
            </a:r>
            <a:r>
              <a:rPr lang="ko-KR" altLang="en-US" dirty="0"/>
              <a:t>값으로 실제 처리할 데이터를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188640"/>
            <a:ext cx="87849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Bluetooth Smart(BLE) </a:t>
            </a:r>
            <a:r>
              <a:rPr lang="ko-KR" altLang="en-US" sz="2000" b="1" dirty="0" smtClean="0"/>
              <a:t>프로토콜 구조</a:t>
            </a:r>
            <a:endParaRPr lang="en-US" altLang="ko-KR" sz="2000" b="1" dirty="0" smtClean="0"/>
          </a:p>
          <a:p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LL(Link Layer): </a:t>
            </a:r>
            <a:r>
              <a:rPr lang="ko-KR" altLang="en-US" dirty="0" smtClean="0"/>
              <a:t>무선링크를 설정하고 </a:t>
            </a:r>
            <a:r>
              <a:rPr lang="ko-KR" altLang="en-US" dirty="0" err="1" smtClean="0"/>
              <a:t>콘트롤</a:t>
            </a:r>
            <a:r>
              <a:rPr lang="ko-KR" altLang="en-US" dirty="0" smtClean="0"/>
              <a:t> 하는 </a:t>
            </a:r>
            <a:r>
              <a:rPr lang="ko-KR" altLang="en-US" dirty="0" err="1" smtClean="0"/>
              <a:t>레이어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HCI(Hardware Controller Interface): </a:t>
            </a:r>
            <a:r>
              <a:rPr lang="ko-KR" altLang="en-US" dirty="0" err="1" smtClean="0"/>
              <a:t>콘트롤러와</a:t>
            </a:r>
            <a:r>
              <a:rPr lang="ko-KR" altLang="en-US" dirty="0" smtClean="0"/>
              <a:t> 호스트간의 통신 </a:t>
            </a:r>
            <a:r>
              <a:rPr lang="ko-KR" altLang="en-US" dirty="0" err="1" smtClean="0"/>
              <a:t>레이어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L2CAP(Logical </a:t>
            </a:r>
            <a:r>
              <a:rPr lang="en-US" altLang="ko-KR" dirty="0"/>
              <a:t>Link Control to Adaptation layer Protocol)): </a:t>
            </a:r>
            <a:r>
              <a:rPr lang="ko-KR" altLang="en-US" dirty="0" smtClean="0"/>
              <a:t>상위레벨로 데이터 서비스를 제공하고 </a:t>
            </a:r>
            <a:r>
              <a:rPr lang="ko-KR" altLang="en-US" dirty="0" err="1" smtClean="0"/>
              <a:t>콘트롤러로</a:t>
            </a:r>
            <a:r>
              <a:rPr lang="ko-KR" altLang="en-US" dirty="0" smtClean="0"/>
              <a:t> 보낼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쪼개거나 조합하는 </a:t>
            </a:r>
            <a:r>
              <a:rPr lang="ko-KR" altLang="en-US" dirty="0" err="1" smtClean="0"/>
              <a:t>레이어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SM(Security </a:t>
            </a:r>
            <a:r>
              <a:rPr lang="en-US" altLang="ko-KR" dirty="0"/>
              <a:t>Manager): AES-128bit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ATT(Attribute </a:t>
            </a:r>
            <a:r>
              <a:rPr lang="en-US" altLang="ko-KR" dirty="0"/>
              <a:t>Profile): </a:t>
            </a:r>
            <a:r>
              <a:rPr lang="ko-KR" altLang="en-US" dirty="0" smtClean="0"/>
              <a:t>서비스 제어 </a:t>
            </a:r>
            <a:r>
              <a:rPr lang="ko-KR" altLang="en-US" dirty="0" err="1" smtClean="0"/>
              <a:t>레이어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GATT(Generic </a:t>
            </a:r>
            <a:r>
              <a:rPr lang="en-US" altLang="ko-KR" dirty="0"/>
              <a:t>Attribute Profile): ATT</a:t>
            </a:r>
            <a:r>
              <a:rPr lang="ko-KR" altLang="en-US" dirty="0" smtClean="0"/>
              <a:t>를 이용하여 프로파일과 </a:t>
            </a:r>
            <a:r>
              <a:rPr lang="ko-KR" altLang="en-US" dirty="0" err="1" smtClean="0"/>
              <a:t>서비스를주고받을것인지를</a:t>
            </a:r>
            <a:r>
              <a:rPr lang="ko-KR" altLang="en-US" dirty="0" smtClean="0"/>
              <a:t> 제어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GAP(Generic </a:t>
            </a:r>
            <a:r>
              <a:rPr lang="en-US" altLang="ko-KR" dirty="0"/>
              <a:t>Access Profile): </a:t>
            </a:r>
            <a:r>
              <a:rPr lang="ko-KR" altLang="en-US" dirty="0" smtClean="0"/>
              <a:t>장치간 연결제어</a:t>
            </a:r>
            <a:r>
              <a:rPr lang="en-US" altLang="ko-KR" dirty="0"/>
              <a:t>(Advertising and Connections)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896544" cy="338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188640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BLE GATT </a:t>
            </a:r>
            <a:r>
              <a:rPr lang="en-US" altLang="ko-KR" sz="2000" b="1" dirty="0" smtClean="0"/>
              <a:t>Profile </a:t>
            </a:r>
          </a:p>
          <a:p>
            <a:endParaRPr lang="ko-KR" altLang="en-US" sz="2000" b="1" dirty="0" smtClean="0"/>
          </a:p>
          <a:p>
            <a:r>
              <a:rPr lang="en-US" altLang="ko-KR" dirty="0"/>
              <a:t>*</a:t>
            </a:r>
            <a:r>
              <a:rPr lang="en-US" altLang="ko-KR" dirty="0" smtClean="0"/>
              <a:t>Bluetooth </a:t>
            </a:r>
            <a:r>
              <a:rPr lang="en-US" altLang="ko-KR" dirty="0"/>
              <a:t>Smart </a:t>
            </a:r>
            <a:r>
              <a:rPr lang="en-US" altLang="ko-KR" dirty="0" smtClean="0"/>
              <a:t>GATT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BLE </a:t>
            </a:r>
            <a:r>
              <a:rPr lang="ko-KR" altLang="en-US" dirty="0" smtClean="0"/>
              <a:t>장치간에 서비스에 대한 데이터 송수신 방법을 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BLE</a:t>
            </a:r>
            <a:r>
              <a:rPr lang="ko-KR" altLang="en-US" dirty="0" smtClean="0"/>
              <a:t>를 활용하는 다양한 서비스는 프로파일로 정의</a:t>
            </a:r>
            <a:r>
              <a:rPr lang="en-US" altLang="ko-KR" dirty="0"/>
              <a:t>(Bluetooth </a:t>
            </a:r>
            <a:r>
              <a:rPr lang="en-US" altLang="ko-KR" dirty="0" smtClean="0"/>
              <a:t>SIG)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29718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05" y="2636912"/>
            <a:ext cx="5945906" cy="391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189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1"/>
                </a:solidFill>
              </a:rPr>
              <a:t>Profile </a:t>
            </a:r>
            <a:r>
              <a:rPr lang="ko-KR" altLang="en-US" b="1" i="1" dirty="0" smtClean="0">
                <a:solidFill>
                  <a:schemeClr val="accent1"/>
                </a:solidFill>
              </a:rPr>
              <a:t>종류</a:t>
            </a:r>
            <a:endParaRPr lang="ko-KR" alt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86893"/>
            <a:ext cx="89160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Android </a:t>
            </a:r>
            <a:r>
              <a:rPr lang="en-US" altLang="ko-KR" b="1" dirty="0" smtClean="0"/>
              <a:t>5.0.1 </a:t>
            </a:r>
            <a:r>
              <a:rPr lang="en-US" altLang="ko-KR" b="1" dirty="0" smtClean="0"/>
              <a:t>(API </a:t>
            </a:r>
            <a:r>
              <a:rPr lang="en-US" altLang="ko-KR" b="1" dirty="0" smtClean="0"/>
              <a:t>21)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err="1"/>
              <a:t>BluetoothAdapter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startLeScan</a:t>
            </a:r>
            <a:r>
              <a:rPr lang="en-US" altLang="ko-KR" dirty="0"/>
              <a:t>(), </a:t>
            </a:r>
            <a:r>
              <a:rPr lang="en-US" altLang="ko-KR" dirty="0" err="1"/>
              <a:t>stopLeScan</a:t>
            </a:r>
            <a:r>
              <a:rPr lang="en-US" altLang="ko-KR" dirty="0"/>
              <a:t>()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deprecated </a:t>
            </a:r>
            <a:r>
              <a:rPr lang="ko-KR" altLang="en-US" dirty="0" smtClean="0"/>
              <a:t>되어서 </a:t>
            </a:r>
            <a:r>
              <a:rPr lang="en-US" altLang="ko-KR" dirty="0" smtClean="0"/>
              <a:t>API 21 </a:t>
            </a:r>
            <a:r>
              <a:rPr lang="ko-KR" altLang="en-US" dirty="0" smtClean="0"/>
              <a:t>부터는 </a:t>
            </a:r>
            <a:r>
              <a:rPr lang="en-US" altLang="ko-KR" dirty="0" err="1" smtClean="0"/>
              <a:t>BluetoothAdapter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스캔을 하지 않고</a:t>
            </a:r>
            <a:r>
              <a:rPr lang="en-US" altLang="ko-KR" dirty="0"/>
              <a:t> </a:t>
            </a:r>
            <a:r>
              <a:rPr lang="en-US" altLang="ko-KR" dirty="0" err="1" smtClean="0"/>
              <a:t>BluetoothLeScanner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ko-KR" altLang="en-US" dirty="0"/>
              <a:t>클래스가 추가되어 이 클래스의 </a:t>
            </a:r>
            <a:r>
              <a:rPr lang="en-US" altLang="ko-KR" dirty="0" err="1"/>
              <a:t>startScan</a:t>
            </a:r>
            <a:r>
              <a:rPr lang="en-US" altLang="ko-KR" dirty="0"/>
              <a:t>(), </a:t>
            </a:r>
            <a:r>
              <a:rPr lang="en-US" altLang="ko-KR" dirty="0" err="1"/>
              <a:t>stopScan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</a:t>
            </a:r>
            <a:r>
              <a:rPr lang="en-US" altLang="ko-KR" dirty="0"/>
              <a:t>BLE </a:t>
            </a:r>
            <a:r>
              <a:rPr lang="ko-KR" altLang="en-US" dirty="0"/>
              <a:t>디바이스를 검색하도록 변하였다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콜백</a:t>
            </a:r>
            <a:r>
              <a:rPr lang="ko-KR" altLang="en-US" dirty="0"/>
              <a:t> 역시 </a:t>
            </a:r>
            <a:r>
              <a:rPr lang="en-US" altLang="ko-KR" dirty="0" err="1"/>
              <a:t>Bluetooth.LeScanCallback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ScanCallback</a:t>
            </a:r>
            <a:r>
              <a:rPr lang="en-US" altLang="ko-KR" dirty="0"/>
              <a:t> </a:t>
            </a:r>
            <a:r>
              <a:rPr lang="ko-KR" altLang="en-US" dirty="0"/>
              <a:t>클래스를 사용해야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b="1" dirty="0" smtClean="0"/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850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588</Words>
  <Application>Microsoft Office PowerPoint</Application>
  <PresentationFormat>화면 슬라이드 쇼(4:3)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Mutecsoft_pc</cp:lastModifiedBy>
  <cp:revision>88</cp:revision>
  <dcterms:created xsi:type="dcterms:W3CDTF">2015-07-28T05:55:30Z</dcterms:created>
  <dcterms:modified xsi:type="dcterms:W3CDTF">2016-03-31T08:02:33Z</dcterms:modified>
</cp:coreProperties>
</file>