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326" r:id="rId4"/>
    <p:sldId id="327" r:id="rId5"/>
    <p:sldId id="305" r:id="rId6"/>
    <p:sldId id="312" r:id="rId7"/>
    <p:sldId id="313" r:id="rId8"/>
    <p:sldId id="316" r:id="rId9"/>
    <p:sldId id="317" r:id="rId10"/>
    <p:sldId id="319" r:id="rId11"/>
    <p:sldId id="320" r:id="rId12"/>
    <p:sldId id="322" r:id="rId13"/>
    <p:sldId id="323" r:id="rId14"/>
    <p:sldId id="324" r:id="rId15"/>
    <p:sldId id="325" r:id="rId16"/>
    <p:sldId id="32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1" autoAdjust="0"/>
    <p:restoredTop sz="94667" autoAdjust="0"/>
  </p:normalViewPr>
  <p:slideViewPr>
    <p:cSldViewPr>
      <p:cViewPr>
        <p:scale>
          <a:sx n="66" d="100"/>
          <a:sy n="66" d="100"/>
        </p:scale>
        <p:origin x="-35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ilk.blog.me/10187764408" TargetMode="External"/><Relationship Id="rId2" Type="http://schemas.openxmlformats.org/officeDocument/2006/relationships/hyperlink" Target="http://nanstrong.tistory.com/2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walloow.tistory.com/19" TargetMode="External"/><Relationship Id="rId4" Type="http://schemas.openxmlformats.org/officeDocument/2006/relationships/hyperlink" Target="http://netrance.blog.me/11012471568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연결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835292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ko-KR" altLang="en-US" i="1" dirty="0"/>
              <a:t>가속도 센서 </a:t>
            </a:r>
            <a:r>
              <a:rPr lang="ko-KR" altLang="en-US" i="1" dirty="0" err="1"/>
              <a:t>리스너</a:t>
            </a:r>
            <a:r>
              <a:rPr lang="ko-KR" altLang="en-US" i="1" dirty="0"/>
              <a:t> 오브젝트를 등록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dirty="0" err="1"/>
              <a:t>.registerListener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, </a:t>
            </a:r>
            <a:r>
              <a:rPr lang="en-US" altLang="ko-KR" b="1" dirty="0" err="1"/>
              <a:t>accelerormeterSensor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SensorManager.</a:t>
            </a:r>
            <a:r>
              <a:rPr lang="en-US" altLang="ko-KR" b="1" i="1" dirty="0" err="1"/>
              <a:t>SENSOR_DELAY_GAME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i="1" dirty="0"/>
              <a:t>// </a:t>
            </a:r>
            <a:r>
              <a:rPr lang="ko-KR" altLang="en-US" i="1" dirty="0"/>
              <a:t>센서에서 이벤트 </a:t>
            </a:r>
            <a:r>
              <a:rPr lang="ko-KR" altLang="en-US" i="1" dirty="0" err="1"/>
              <a:t>리스너</a:t>
            </a:r>
            <a:r>
              <a:rPr lang="ko-KR" altLang="en-US" i="1" dirty="0"/>
              <a:t> 분리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dirty="0" err="1"/>
              <a:t>.unregisterListener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18568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이벤트를 연결하는 구문을 보면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SensorManager</a:t>
            </a:r>
            <a:r>
              <a:rPr lang="en-US" altLang="ko-KR" sz="2000" dirty="0"/>
              <a:t> </a:t>
            </a:r>
            <a:r>
              <a:rPr lang="ko-KR" altLang="en-US" sz="2000" dirty="0"/>
              <a:t>객체에게 이벤트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센서 객체를 전달하여 둘을 연결시키도록 지정합니다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마지막 </a:t>
            </a:r>
            <a:r>
              <a:rPr lang="ko-KR" altLang="en-US" sz="2000" dirty="0" err="1"/>
              <a:t>파라미터인</a:t>
            </a:r>
            <a:r>
              <a:rPr lang="ko-KR" altLang="en-US" sz="2000" dirty="0"/>
              <a:t> </a:t>
            </a:r>
            <a:r>
              <a:rPr lang="en-US" altLang="ko-KR" sz="2000" dirty="0" err="1" smtClean="0"/>
              <a:t>SensorManager.SENSOR_DELAY_GAME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값은 센서의 민감도를 의미하는데 다음의 네 가지 값이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720" y="4820959"/>
            <a:ext cx="69127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SensorManager.SENSOR_DELAY_FASTEST</a:t>
            </a:r>
            <a:endParaRPr lang="en-US" altLang="ko-KR" dirty="0"/>
          </a:p>
          <a:p>
            <a:r>
              <a:rPr lang="en-US" altLang="ko-KR" dirty="0" err="1"/>
              <a:t>SensorManager.SENSOR_DELAY_GAME</a:t>
            </a:r>
            <a:endParaRPr lang="en-US" altLang="ko-KR" dirty="0"/>
          </a:p>
          <a:p>
            <a:r>
              <a:rPr lang="en-US" altLang="ko-KR" dirty="0" err="1"/>
              <a:t>SensorManager.SENSOR_DELAY_NORMAL</a:t>
            </a:r>
            <a:endParaRPr lang="en-US" altLang="ko-KR" dirty="0"/>
          </a:p>
          <a:p>
            <a:r>
              <a:rPr lang="en-US" altLang="ko-KR" dirty="0" err="1" smtClean="0"/>
              <a:t>SensorManager.SENSOR_DELAY_UI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처리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120676"/>
            <a:ext cx="835292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ko-KR" altLang="en-US" i="1" dirty="0"/>
              <a:t>센서의 값이 변경 되었을 때 수행</a:t>
            </a:r>
            <a:br>
              <a:rPr lang="ko-KR" altLang="en-US" i="1" dirty="0"/>
            </a:br>
            <a:r>
              <a:rPr lang="en-US" altLang="ko-KR" dirty="0"/>
              <a:t>@Override</a:t>
            </a:r>
            <a:br>
              <a:rPr lang="en-US" altLang="ko-KR" dirty="0"/>
            </a:br>
            <a:r>
              <a:rPr lang="en-US" altLang="ko-KR" b="1" dirty="0"/>
              <a:t>public void </a:t>
            </a:r>
            <a:r>
              <a:rPr lang="en-US" altLang="ko-KR" dirty="0" err="1"/>
              <a:t>onSensorChanged</a:t>
            </a:r>
            <a:r>
              <a:rPr lang="en-US" altLang="ko-KR" dirty="0"/>
              <a:t>(</a:t>
            </a:r>
            <a:r>
              <a:rPr lang="en-US" altLang="ko-KR" dirty="0" err="1"/>
              <a:t>SensorEvent</a:t>
            </a:r>
            <a:r>
              <a:rPr lang="en-US" altLang="ko-KR" dirty="0"/>
              <a:t> event) </a:t>
            </a:r>
            <a:r>
              <a:rPr lang="en-US" altLang="ko-KR" dirty="0" smtClean="0"/>
              <a:t>{</a:t>
            </a:r>
          </a:p>
          <a:p>
            <a:r>
              <a:rPr lang="en-US" altLang="ko-KR" i="1" dirty="0" smtClean="0"/>
              <a:t>    // </a:t>
            </a:r>
            <a:r>
              <a:rPr lang="ko-KR" altLang="en-US" i="1" dirty="0" smtClean="0"/>
              <a:t>넘어온 센서 이벤트가 가속도 센서일 경우만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event.</a:t>
            </a:r>
            <a:r>
              <a:rPr lang="en-US" altLang="ko-KR" b="1" dirty="0" err="1"/>
              <a:t>sensor</a:t>
            </a:r>
            <a:r>
              <a:rPr lang="en-US" altLang="ko-KR" dirty="0" err="1"/>
              <a:t>.getType</a:t>
            </a:r>
            <a:r>
              <a:rPr lang="en-US" altLang="ko-KR" dirty="0"/>
              <a:t>() == </a:t>
            </a:r>
            <a:r>
              <a:rPr lang="en-US" altLang="ko-KR" dirty="0" err="1"/>
              <a:t>Sensor.</a:t>
            </a:r>
            <a:r>
              <a:rPr lang="en-US" altLang="ko-KR" b="1" i="1" dirty="0" err="1"/>
              <a:t>TYPE_ACCELEROMETER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r>
              <a:rPr lang="en-US" altLang="ko-KR" i="1" dirty="0" smtClean="0"/>
              <a:t>	// </a:t>
            </a:r>
            <a:r>
              <a:rPr lang="ko-KR" altLang="en-US" i="1" dirty="0" smtClean="0"/>
              <a:t>처리할 내용 기술</a:t>
            </a:r>
            <a:endParaRPr lang="en-US" altLang="ko-KR" i="1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2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방</a:t>
            </a:r>
            <a:r>
              <a:rPr lang="ko-KR" altLang="en-US" sz="4000" b="1" dirty="0"/>
              <a:t>향</a:t>
            </a:r>
            <a:r>
              <a:rPr lang="ko-KR" altLang="en-US" sz="4000" b="1" dirty="0" smtClean="0"/>
              <a:t> 센서 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47166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704" y="1995805"/>
            <a:ext cx="828092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Orientation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SENSOR_ORIENTATION(</a:t>
            </a:r>
            <a:r>
              <a:rPr lang="ko-KR" altLang="en-US" dirty="0" smtClean="0"/>
              <a:t>방향 </a:t>
            </a:r>
            <a:r>
              <a:rPr lang="ko-KR" altLang="en-US" dirty="0"/>
              <a:t>센서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방향 센서가 측정하는 데이터는 총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en-US" altLang="ko-KR" dirty="0"/>
              <a:t>Azimuth(</a:t>
            </a:r>
            <a:r>
              <a:rPr lang="ko-KR" altLang="en-US" dirty="0"/>
              <a:t>방위</a:t>
            </a:r>
            <a:r>
              <a:rPr lang="en-US" altLang="ko-KR" dirty="0"/>
              <a:t>), pitch(</a:t>
            </a:r>
            <a:r>
              <a:rPr lang="ko-KR" altLang="en-US" dirty="0"/>
              <a:t>경사도</a:t>
            </a:r>
            <a:r>
              <a:rPr lang="en-US" altLang="ko-KR" dirty="0"/>
              <a:t>), roll(</a:t>
            </a:r>
            <a:r>
              <a:rPr lang="ko-KR" altLang="en-US" dirty="0"/>
              <a:t>좌우 회전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values[0] : </a:t>
            </a:r>
            <a:r>
              <a:rPr lang="en-US" altLang="ko-KR" b="1" dirty="0"/>
              <a:t>Azimuth ( </a:t>
            </a:r>
            <a:r>
              <a:rPr lang="ko-KR" altLang="en-US" b="1" dirty="0"/>
              <a:t>방위 </a:t>
            </a:r>
            <a:r>
              <a:rPr lang="en-US" altLang="ko-KR" b="1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values[1] : </a:t>
            </a:r>
            <a:r>
              <a:rPr lang="en-US" altLang="ko-KR" b="1" dirty="0"/>
              <a:t>pitch ( </a:t>
            </a:r>
            <a:r>
              <a:rPr lang="ko-KR" altLang="en-US" b="1" dirty="0"/>
              <a:t>경사도 </a:t>
            </a:r>
            <a:r>
              <a:rPr lang="en-US" altLang="ko-KR" b="1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values[2] : </a:t>
            </a:r>
            <a:r>
              <a:rPr lang="en-US" altLang="ko-KR" b="1" dirty="0"/>
              <a:t>roll ( </a:t>
            </a:r>
            <a:r>
              <a:rPr lang="ko-KR" altLang="en-US" b="1" dirty="0"/>
              <a:t>좌우 회전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607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Azimuth ( </a:t>
            </a:r>
            <a:r>
              <a:rPr lang="ko-KR" altLang="en-US" sz="2000" b="1" dirty="0"/>
              <a:t>방위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방위는 기기를 수평으로 두었을 때 기기의 머리부분이 어느 방향을 가리키고 있는지 </a:t>
            </a:r>
            <a:r>
              <a:rPr lang="ko-KR" altLang="en-US" sz="2000" dirty="0" smtClean="0"/>
              <a:t>수치 값으로 나타냅니다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데이터의 범위가 </a:t>
            </a:r>
            <a:r>
              <a:rPr lang="en-US" altLang="ko-KR" sz="2000" dirty="0"/>
              <a:t>0 ~ 359 </a:t>
            </a:r>
            <a:r>
              <a:rPr lang="ko-KR" altLang="en-US" sz="2000" dirty="0"/>
              <a:t>일 때 각 방향에 따른 데이터 값은 아래의 그림처럼 북쪽부터 </a:t>
            </a:r>
            <a:r>
              <a:rPr lang="ko-KR" altLang="en-US" sz="2000" dirty="0" smtClean="0"/>
              <a:t>시작하여</a:t>
            </a:r>
            <a:r>
              <a:rPr lang="ko-KR" altLang="en-US" sz="2000" dirty="0"/>
              <a:t> 시계방향으로 </a:t>
            </a:r>
            <a:r>
              <a:rPr lang="en-US" altLang="ko-KR" sz="2000" dirty="0"/>
              <a:t>90 </a:t>
            </a:r>
            <a:r>
              <a:rPr lang="ko-KR" altLang="en-US" sz="2000" dirty="0"/>
              <a:t>씩 더한 값입니다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" name="Picture 2" descr="C:\Users\Mutecsoft_pc\Pictures\_copy6_cop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00705"/>
            <a:ext cx="3816424" cy="31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pitch ( </a:t>
            </a:r>
            <a:r>
              <a:rPr lang="ko-KR" altLang="en-US" sz="2000" b="1" dirty="0"/>
              <a:t>경사도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경사도는 기기의 수직 기울기를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경사도는 아래의 그림처럼 기기의 머리부분과 </a:t>
            </a:r>
            <a:r>
              <a:rPr lang="ko-KR" altLang="en-US" sz="2000" dirty="0" err="1" smtClean="0"/>
              <a:t>아래부분이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수평을 이룰 때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가지며 머리부분의 높이가 높아지면 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감소하며 </a:t>
            </a:r>
            <a:r>
              <a:rPr lang="ko-KR" altLang="en-US" sz="2000" dirty="0" smtClean="0"/>
              <a:t>머리부분의 </a:t>
            </a:r>
            <a:r>
              <a:rPr lang="ko-KR" altLang="en-US" sz="2000" dirty="0"/>
              <a:t>높이가 낮아지면 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증가합니다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Mutecsoft_pc\Pictures\p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5" y="3140968"/>
            <a:ext cx="3828819" cy="34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roll ( </a:t>
            </a:r>
            <a:r>
              <a:rPr lang="ko-KR" altLang="en-US" sz="2000" b="1" dirty="0"/>
              <a:t>좌우 회전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좌우 회전은 기기의 수평 기울기를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값은 기기의 화면이 하늘을 향하고 있을 </a:t>
            </a:r>
            <a:r>
              <a:rPr lang="ko-KR" altLang="en-US" sz="2000" dirty="0" smtClean="0"/>
              <a:t>때 기기의 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 부분이 수평을 이면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가지며 기기의 좌측 위치가 높아지면 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</a:t>
            </a:r>
            <a:r>
              <a:rPr lang="ko-KR" altLang="en-US" sz="2000" dirty="0" smtClean="0"/>
              <a:t>증가하며 </a:t>
            </a:r>
            <a:r>
              <a:rPr lang="ko-KR" altLang="en-US" sz="2000" dirty="0"/>
              <a:t>우측 위치가 높아지면 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감소합니다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위치에 따른 값의 변화는 </a:t>
            </a:r>
            <a:r>
              <a:rPr lang="ko-KR" altLang="en-US" sz="2000" dirty="0" smtClean="0"/>
              <a:t>아래의 그림과 </a:t>
            </a:r>
            <a:r>
              <a:rPr lang="ko-KR" altLang="en-US" sz="2000" dirty="0"/>
              <a:t>같습니다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C:\Users\Mutecsoft_pc\Pictures\r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49" y="2708920"/>
            <a:ext cx="3551627" cy="41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nanstrong.tistory.com/269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powersilk.blog.me/10187764408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netrance.blog.me/110124715684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swalloow.tistory.com/19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5085184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앱의</a:t>
            </a:r>
            <a:r>
              <a:rPr lang="ko-KR" altLang="en-US" sz="2000" dirty="0"/>
              <a:t> 모든 유저 인터페이스</a:t>
            </a:r>
            <a:r>
              <a:rPr lang="en-US" altLang="ko-KR" sz="2000" dirty="0"/>
              <a:t>(UI) </a:t>
            </a:r>
            <a:r>
              <a:rPr lang="ko-KR" altLang="en-US" sz="2000" dirty="0"/>
              <a:t>요소들은 </a:t>
            </a:r>
          </a:p>
          <a:p>
            <a:r>
              <a:rPr lang="en-US" altLang="ko-KR" sz="2000" b="1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b="1" dirty="0" err="1"/>
              <a:t>ViewGroup</a:t>
            </a:r>
            <a:r>
              <a:rPr lang="en-US" altLang="ko-KR" sz="2000" b="1" dirty="0"/>
              <a:t> </a:t>
            </a:r>
            <a:r>
              <a:rPr lang="ko-KR" altLang="en-US" sz="2000" dirty="0"/>
              <a:t>객체들을 기반으로 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View</a:t>
            </a:r>
            <a:r>
              <a:rPr lang="ko-KR" altLang="en-US" sz="2000" dirty="0"/>
              <a:t>는 화면의 사각형 영역에 있는 </a:t>
            </a:r>
            <a:r>
              <a:rPr lang="ko-KR" altLang="en-US" sz="2000" dirty="0" err="1"/>
              <a:t>컨텐츠나</a:t>
            </a:r>
            <a:r>
              <a:rPr lang="ko-KR" altLang="en-US" sz="2000" dirty="0"/>
              <a:t> 화면 레이아웃을 담당하며</a:t>
            </a:r>
          </a:p>
          <a:p>
            <a:r>
              <a:rPr lang="en-US" altLang="ko-KR" sz="2000" dirty="0" err="1"/>
              <a:t>ViewGroup</a:t>
            </a:r>
            <a:r>
              <a:rPr lang="ko-KR" altLang="en-US" sz="2000" dirty="0"/>
              <a:t>은 각 </a:t>
            </a:r>
            <a:r>
              <a:rPr lang="en-US" altLang="ko-KR" sz="2000" dirty="0"/>
              <a:t>View</a:t>
            </a:r>
            <a:r>
              <a:rPr lang="ko-KR" altLang="en-US" sz="2000" dirty="0"/>
              <a:t>들을 합쳐 화면 전체 레이아웃을 그려냅니다</a:t>
            </a:r>
            <a:r>
              <a:rPr lang="en-US" altLang="ko-KR" sz="2000" dirty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575377" cy="88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UI </a:t>
              </a:r>
              <a:r>
                <a:rPr lang="ko-KR" altLang="en-US" sz="4800" b="1" dirty="0" smtClean="0"/>
                <a:t>구성요소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Mutecsoft_pc\Pictures\view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50" y="1669153"/>
            <a:ext cx="5995270" cy="32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566607"/>
            <a:ext cx="891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안드로이드</a:t>
            </a:r>
            <a:r>
              <a:rPr lang="ko-KR" altLang="en-US" sz="2000" dirty="0"/>
              <a:t> </a:t>
            </a:r>
            <a:r>
              <a:rPr lang="en-US" altLang="ko-KR" sz="2000" dirty="0"/>
              <a:t>UI </a:t>
            </a:r>
            <a:r>
              <a:rPr lang="ko-KR" altLang="en-US" sz="2000" dirty="0"/>
              <a:t>컴포넌트에는 레이아웃 컴포넌트와 컨트롤 요소들이 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레이아웃은 사용자 인터페이스에 대한 시각적 구조를 말합니다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 err="1"/>
              <a:t>액티비티</a:t>
            </a:r>
            <a:r>
              <a:rPr lang="ko-KR" altLang="en-US" sz="2000" dirty="0"/>
              <a:t> 또는 </a:t>
            </a:r>
            <a:r>
              <a:rPr lang="ko-KR" altLang="en-US" sz="2000" dirty="0" err="1"/>
              <a:t>위젯에</a:t>
            </a:r>
            <a:r>
              <a:rPr lang="ko-KR" altLang="en-US" sz="2000" dirty="0"/>
              <a:t> 대한 큰 틀이 정의되며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속성과 매개변수를 정의할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레이아웃 컴포넌트는 </a:t>
            </a:r>
            <a:r>
              <a:rPr lang="en-US" altLang="ko-KR" sz="2000" dirty="0" err="1"/>
              <a:t>LinearLayout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RelativeLayout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GridLayout</a:t>
            </a:r>
            <a:r>
              <a:rPr lang="en-US" altLang="ko-KR" sz="2000" dirty="0"/>
              <a:t> </a:t>
            </a:r>
            <a:r>
              <a:rPr lang="ko-KR" altLang="en-US" sz="2000" dirty="0"/>
              <a:t>등이 해당됩니다</a:t>
            </a:r>
            <a:r>
              <a:rPr lang="en-US" altLang="ko-KR" sz="2000" dirty="0"/>
              <a:t>.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575377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UI </a:t>
              </a:r>
              <a:r>
                <a:rPr lang="ko-KR" altLang="en-US" sz="4800" b="1" dirty="0" smtClean="0"/>
                <a:t>컴포넌트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 descr="C:\Users\Mutecsoft_pc\Pictures\layoutpa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616624" cy="31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010288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컨트롤 요소</a:t>
            </a:r>
            <a:r>
              <a:rPr lang="en-US" altLang="ko-KR" sz="2000" dirty="0"/>
              <a:t>(UI Control)</a:t>
            </a:r>
            <a:r>
              <a:rPr lang="ko-KR" altLang="en-US" sz="2000" dirty="0"/>
              <a:t>는 사용자 인터페이스에 있는 대화형 구성 요소입니다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버튼</a:t>
            </a:r>
            <a:r>
              <a:rPr lang="en-US" altLang="ko-KR" sz="2000" dirty="0"/>
              <a:t>, </a:t>
            </a:r>
            <a:r>
              <a:rPr lang="ko-KR" altLang="en-US" sz="2000" dirty="0"/>
              <a:t>확인란과 같이 </a:t>
            </a:r>
            <a:r>
              <a:rPr lang="ko-KR" altLang="en-US" sz="2000" dirty="0" err="1"/>
              <a:t>앱을</a:t>
            </a:r>
            <a:r>
              <a:rPr lang="ko-KR" altLang="en-US" sz="2000" dirty="0"/>
              <a:t> 사용하고 제어하는데 필요한 요소들을 말합니다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컨트롤 요소에는 </a:t>
            </a:r>
            <a:r>
              <a:rPr lang="en-US" altLang="ko-KR" sz="2000" dirty="0"/>
              <a:t>Button, </a:t>
            </a:r>
            <a:r>
              <a:rPr lang="en-US" altLang="ko-KR" sz="2000" dirty="0" err="1"/>
              <a:t>TextView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EditText</a:t>
            </a:r>
            <a:r>
              <a:rPr lang="en-US" altLang="ko-KR" sz="2000" dirty="0"/>
              <a:t>, Radio Button, </a:t>
            </a:r>
            <a:r>
              <a:rPr lang="en-US" altLang="ko-KR" sz="2000" dirty="0" err="1"/>
              <a:t>CheckBox</a:t>
            </a:r>
            <a:r>
              <a:rPr lang="en-US" altLang="ko-KR" sz="2000" dirty="0"/>
              <a:t> </a:t>
            </a:r>
            <a:r>
              <a:rPr lang="ko-KR" altLang="en-US" sz="2000" dirty="0"/>
              <a:t>등이 해당됩니다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UI</a:t>
            </a:r>
            <a:r>
              <a:rPr lang="ko-KR" altLang="en-US" sz="2000" dirty="0"/>
              <a:t>에 컨트롤 요소를 추가하려면 </a:t>
            </a:r>
            <a:r>
              <a:rPr lang="en-US" altLang="ko-KR" sz="2000" dirty="0"/>
              <a:t>XML</a:t>
            </a:r>
            <a:r>
              <a:rPr lang="ko-KR" altLang="en-US" sz="2000" dirty="0"/>
              <a:t>에 요소를 하나 추가하기만 하면 됩니다</a:t>
            </a:r>
            <a:r>
              <a:rPr lang="en-US" altLang="ko-KR" sz="2000" dirty="0"/>
              <a:t>.</a:t>
            </a:r>
            <a:endParaRPr lang="ko-KR" altLang="en-US" sz="2000" dirty="0">
              <a:effectLst/>
            </a:endParaRPr>
          </a:p>
        </p:txBody>
      </p:sp>
      <p:pic>
        <p:nvPicPr>
          <p:cNvPr id="3074" name="Picture 2" descr="C:\Users\Mutecsoft_pc\Pictures\ui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5544616" cy="3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986" y="609329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에서 제공하는 센서들</a:t>
            </a:r>
            <a:endParaRPr lang="en-US" altLang="ko-KR" sz="2000" dirty="0" smtClean="0"/>
          </a:p>
          <a:p>
            <a:r>
              <a:rPr lang="ko-KR" altLang="en-US" sz="2000" dirty="0" smtClean="0"/>
              <a:t>위의 </a:t>
            </a:r>
            <a:r>
              <a:rPr lang="ko-KR" altLang="en-US" sz="2000" dirty="0"/>
              <a:t>표는 </a:t>
            </a:r>
            <a:r>
              <a:rPr lang="en-US" altLang="ko-KR" sz="2000" dirty="0"/>
              <a:t>Android </a:t>
            </a:r>
            <a:r>
              <a:rPr lang="ko-KR" altLang="en-US" sz="2000" dirty="0" err="1"/>
              <a:t>레퍼런스의</a:t>
            </a:r>
            <a:r>
              <a:rPr lang="ko-KR" altLang="en-US" sz="2000" dirty="0"/>
              <a:t> 내용을 </a:t>
            </a:r>
            <a:r>
              <a:rPr lang="ko-KR" altLang="en-US" sz="2000" dirty="0" err="1"/>
              <a:t>캡쳐한</a:t>
            </a:r>
            <a:r>
              <a:rPr lang="ko-KR" altLang="en-US" sz="2000" dirty="0"/>
              <a:t> 것 입니다</a:t>
            </a:r>
            <a:r>
              <a:rPr lang="en-US" altLang="ko-KR" sz="2000" dirty="0"/>
              <a:t>.</a:t>
            </a:r>
            <a:endParaRPr lang="en-US" altLang="ko-KR" sz="2000" b="1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Mutecsoft_pc\Pictures\sens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5" y="32431"/>
            <a:ext cx="8486879" cy="60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085184"/>
            <a:ext cx="852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센서는 </a:t>
            </a:r>
            <a:r>
              <a:rPr lang="en-US" altLang="ko-KR" sz="2400" dirty="0"/>
              <a:t>X, Y, Z </a:t>
            </a:r>
            <a:r>
              <a:rPr lang="ko-KR" altLang="en-US" sz="2400" dirty="0"/>
              <a:t>의 좌표에 대해서 각각에 해당하는 값을 배열로 받아와서 처리할 수 있게 되어있으며 각 좌표는 다음과 같이 구성되어 있습니다</a:t>
            </a:r>
            <a:r>
              <a:rPr lang="en-US" altLang="ko-KR" sz="2400" dirty="0"/>
              <a:t>.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가속도 센서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47166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704" y="1700808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Accelerometer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SENSOR_ACCELOROMETER (</a:t>
            </a:r>
            <a:r>
              <a:rPr lang="ko-KR" altLang="en-US" dirty="0"/>
              <a:t>가속도 센서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각 배열의 값은 </a:t>
            </a:r>
            <a:r>
              <a:rPr lang="en-US" altLang="ko-KR" dirty="0"/>
              <a:t>(m/s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단위로 되어있으며</a:t>
            </a:r>
            <a:r>
              <a:rPr lang="en-US" altLang="ko-KR" dirty="0"/>
              <a:t>, </a:t>
            </a:r>
            <a:r>
              <a:rPr lang="ko-KR" altLang="en-US" dirty="0" err="1"/>
              <a:t>접촉힘</a:t>
            </a:r>
            <a:r>
              <a:rPr lang="en-US" altLang="ko-KR" dirty="0"/>
              <a:t>(Contact Force)</a:t>
            </a:r>
            <a:r>
              <a:rPr lang="ko-KR" altLang="en-US" dirty="0"/>
              <a:t>을 측정합니다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values[0] : X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/>
              <a:t>values[1] : Y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/>
              <a:t>values[2] : Z</a:t>
            </a:r>
            <a:r>
              <a:rPr lang="ko-KR" altLang="en-US" dirty="0"/>
              <a:t>축에 적용되는 </a:t>
            </a:r>
            <a:r>
              <a:rPr lang="ko-KR" altLang="en-US" dirty="0" smtClean="0"/>
              <a:t>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values[3] : Orientation </a:t>
            </a:r>
            <a:r>
              <a:rPr lang="ko-KR" altLang="en-US" dirty="0" smtClean="0"/>
              <a:t>에 관계없이</a:t>
            </a:r>
            <a:r>
              <a:rPr lang="en-US" altLang="ko-KR" dirty="0" smtClean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 smtClean="0"/>
              <a:t>values[4] </a:t>
            </a:r>
            <a:r>
              <a:rPr lang="en-US" altLang="ko-KR" dirty="0"/>
              <a:t>: Orientation </a:t>
            </a:r>
            <a:r>
              <a:rPr lang="ko-KR" altLang="en-US" dirty="0"/>
              <a:t>에 관계없이 </a:t>
            </a:r>
            <a:r>
              <a:rPr lang="en-US" altLang="ko-KR" dirty="0" smtClean="0"/>
              <a:t>Y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 smtClean="0"/>
              <a:t>values[5] </a:t>
            </a:r>
            <a:r>
              <a:rPr lang="en-US" altLang="ko-KR" dirty="0"/>
              <a:t>: Orientation </a:t>
            </a:r>
            <a:r>
              <a:rPr lang="ko-KR" altLang="en-US" dirty="0"/>
              <a:t>에 관계없이 </a:t>
            </a:r>
            <a:r>
              <a:rPr lang="en-US" altLang="ko-KR" dirty="0" smtClean="0"/>
              <a:t>Z</a:t>
            </a:r>
            <a:r>
              <a:rPr lang="ko-KR" altLang="en-US" dirty="0"/>
              <a:t>축에 적용되는 </a:t>
            </a:r>
            <a:r>
              <a:rPr lang="ko-KR" altLang="en-US" dirty="0" smtClean="0"/>
              <a:t>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X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화면에 수평축</a:t>
            </a:r>
            <a:r>
              <a:rPr lang="en-US" altLang="ko-KR" sz="2000" dirty="0">
                <a:solidFill>
                  <a:schemeClr val="tx1"/>
                </a:solidFill>
              </a:rPr>
              <a:t>(portrait </a:t>
            </a:r>
            <a:r>
              <a:rPr lang="ko-KR" altLang="en-US" sz="2000" dirty="0">
                <a:solidFill>
                  <a:schemeClr val="tx1"/>
                </a:solidFill>
              </a:rPr>
              <a:t>모드에서 짧은 쪽</a:t>
            </a:r>
            <a:r>
              <a:rPr lang="en-US" altLang="ko-KR" sz="2000" dirty="0">
                <a:solidFill>
                  <a:schemeClr val="tx1"/>
                </a:solidFill>
              </a:rPr>
              <a:t>, landscape </a:t>
            </a:r>
            <a:r>
              <a:rPr lang="ko-KR" altLang="en-US" sz="2000" dirty="0">
                <a:solidFill>
                  <a:schemeClr val="tx1"/>
                </a:solidFill>
              </a:rPr>
              <a:t>모드에서 </a:t>
            </a:r>
            <a:r>
              <a:rPr lang="ko-KR" altLang="en-US" sz="2000" dirty="0" err="1">
                <a:solidFill>
                  <a:schemeClr val="tx1"/>
                </a:solidFill>
              </a:rPr>
              <a:t>긴쪽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을 나타내며 오른쪽을 가리킨다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Y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화면에 </a:t>
            </a:r>
            <a:r>
              <a:rPr lang="ko-KR" altLang="en-US" sz="2000" dirty="0" err="1">
                <a:solidFill>
                  <a:schemeClr val="tx1"/>
                </a:solidFill>
              </a:rPr>
              <a:t>수직축을</a:t>
            </a:r>
            <a:r>
              <a:rPr lang="ko-KR" altLang="en-US" sz="2000" dirty="0">
                <a:solidFill>
                  <a:schemeClr val="tx1"/>
                </a:solidFill>
              </a:rPr>
              <a:t> 나타내며 화면 위쪽을 가리킨다</a:t>
            </a:r>
            <a:r>
              <a:rPr lang="en-US" altLang="ko-KR" sz="2000" dirty="0">
                <a:solidFill>
                  <a:schemeClr val="tx1"/>
                </a:solidFill>
              </a:rPr>
              <a:t>.(</a:t>
            </a:r>
            <a:r>
              <a:rPr lang="ko-KR" altLang="en-US" sz="2000" dirty="0">
                <a:solidFill>
                  <a:schemeClr val="tx1"/>
                </a:solidFill>
              </a:rPr>
              <a:t>원점은 왼쪽 밑 코너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Z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단말이 화면을 위로 해서 테이블에 올려져 있다고 생각했을 때 하늘을 </a:t>
            </a:r>
            <a:r>
              <a:rPr lang="ko-KR" altLang="en-US" sz="2000" dirty="0" smtClean="0">
                <a:solidFill>
                  <a:schemeClr val="tx1"/>
                </a:solidFill>
              </a:rPr>
              <a:t>가리킨다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C:\Users\Mutecsoft_pc\Pictures\766d4f83922046c30b1e33f69c0bc9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896544" cy="29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1757" y="2420888"/>
            <a:ext cx="852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Orientation (Portrait, Landscape)</a:t>
            </a:r>
            <a:r>
              <a:rPr lang="ko-KR" altLang="en-US" sz="2400" dirty="0"/>
              <a:t>이 바뀌었을 때 </a:t>
            </a:r>
            <a:r>
              <a:rPr lang="ko-KR" altLang="en-US" sz="2400" dirty="0" smtClean="0"/>
              <a:t>좌표 값 </a:t>
            </a:r>
            <a:r>
              <a:rPr lang="ko-KR" altLang="en-US" sz="2400" dirty="0"/>
              <a:t>역시 바뀐다는 것을 기억해야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바뀌지 않은 값을 사용하기 위해서는 배열의 </a:t>
            </a:r>
            <a:r>
              <a:rPr lang="en-US" altLang="ko-KR" sz="2400" dirty="0"/>
              <a:t>3, 4, 5</a:t>
            </a:r>
            <a:r>
              <a:rPr lang="ko-KR" altLang="en-US" sz="2400" dirty="0"/>
              <a:t>번째 값을 가져올 수 있습니다</a:t>
            </a:r>
            <a:r>
              <a:rPr lang="en-US" altLang="ko-KR" sz="2400" dirty="0"/>
              <a:t>.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pic>
        <p:nvPicPr>
          <p:cNvPr id="6" name="Picture 2" descr="C:\Users\Mutecsoft_pc\Pictures\a0f91c3a8b0e3154b044a4dc230f50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86" y="3862741"/>
            <a:ext cx="4160318" cy="266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44824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객체 선언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객체 할당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센서 구현 과정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327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2494637"/>
            <a:ext cx="676875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private </a:t>
            </a:r>
            <a:r>
              <a:rPr lang="en-US" altLang="ko-KR" dirty="0" err="1"/>
              <a:t>SensorManager</a:t>
            </a:r>
            <a:r>
              <a:rPr lang="en-US" altLang="ko-KR" dirty="0"/>
              <a:t> </a:t>
            </a:r>
            <a:r>
              <a:rPr lang="en-US" altLang="ko-KR" b="1" dirty="0" err="1"/>
              <a:t>sensorManager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b="1" dirty="0"/>
              <a:t>private </a:t>
            </a:r>
            <a:r>
              <a:rPr lang="en-US" altLang="ko-KR" dirty="0"/>
              <a:t>Sensor </a:t>
            </a:r>
            <a:r>
              <a:rPr lang="en-US" altLang="ko-KR" b="1" dirty="0" err="1"/>
              <a:t>accelerormeterSensor</a:t>
            </a:r>
            <a:r>
              <a:rPr lang="en-US" altLang="ko-KR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194954"/>
            <a:ext cx="7848872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en-US" altLang="ko-KR" i="1" dirty="0" err="1"/>
              <a:t>SensorManager</a:t>
            </a:r>
            <a:r>
              <a:rPr lang="en-US" altLang="ko-KR" i="1" dirty="0"/>
              <a:t> </a:t>
            </a:r>
            <a:r>
              <a:rPr lang="ko-KR" altLang="en-US" i="1" dirty="0" err="1"/>
              <a:t>인스턴스를</a:t>
            </a:r>
            <a:r>
              <a:rPr lang="ko-KR" altLang="en-US" i="1" dirty="0"/>
              <a:t> 가져옴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b="1" dirty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SensorManager</a:t>
            </a:r>
            <a:r>
              <a:rPr lang="en-US" altLang="ko-KR" dirty="0"/>
              <a:t>)</a:t>
            </a:r>
            <a:r>
              <a:rPr lang="en-US" altLang="ko-KR" dirty="0" err="1"/>
              <a:t>getSystemService</a:t>
            </a:r>
            <a:r>
              <a:rPr lang="en-US" altLang="ko-KR" dirty="0"/>
              <a:t>(</a:t>
            </a:r>
            <a:r>
              <a:rPr lang="en-US" altLang="ko-KR" b="1" i="1" dirty="0"/>
              <a:t>SENSOR_SERVICE</a:t>
            </a:r>
            <a:r>
              <a:rPr lang="en-US" altLang="ko-KR" dirty="0"/>
              <a:t>);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i="1" dirty="0"/>
              <a:t>// </a:t>
            </a:r>
            <a:r>
              <a:rPr lang="ko-KR" altLang="en-US" i="1" dirty="0"/>
              <a:t>가속도 센서</a:t>
            </a:r>
            <a:r>
              <a:rPr lang="ko-KR" altLang="en-US" sz="2000" i="1" dirty="0"/>
              <a:t/>
            </a:r>
            <a:br>
              <a:rPr lang="ko-KR" altLang="en-US" sz="2000" i="1" dirty="0"/>
            </a:br>
            <a:r>
              <a:rPr lang="en-US" altLang="ko-KR" b="1" dirty="0" err="1"/>
              <a:t>accelerormeterSensor</a:t>
            </a:r>
            <a:r>
              <a:rPr lang="en-US" altLang="ko-KR" b="1" dirty="0"/>
              <a:t> </a:t>
            </a:r>
            <a:r>
              <a:rPr lang="en-US" altLang="ko-KR" dirty="0"/>
              <a:t>= </a:t>
            </a:r>
            <a:r>
              <a:rPr lang="en-US" altLang="ko-KR" b="1" dirty="0" err="1"/>
              <a:t>sensorManager</a:t>
            </a:r>
            <a:r>
              <a:rPr lang="en-US" altLang="ko-KR" dirty="0" err="1"/>
              <a:t>.getDefaultSensor</a:t>
            </a:r>
            <a:r>
              <a:rPr lang="en-US" altLang="ko-KR" dirty="0"/>
              <a:t>(</a:t>
            </a:r>
            <a:r>
              <a:rPr lang="en-US" altLang="ko-KR" dirty="0" err="1"/>
              <a:t>Sensor.</a:t>
            </a:r>
            <a:r>
              <a:rPr lang="en-US" altLang="ko-KR" b="1" i="1" dirty="0" err="1"/>
              <a:t>TYPE_ACCELEROMETER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86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정의</a:t>
            </a:r>
            <a:endParaRPr lang="en-US" altLang="ko-KR" sz="28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이벤트를 처리하기 위해서는 </a:t>
            </a:r>
            <a:r>
              <a:rPr lang="en-US" altLang="ko-KR" sz="2000" dirty="0" err="1"/>
              <a:t>SensorEventListener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상속하고 필요한 </a:t>
            </a:r>
            <a:r>
              <a:rPr lang="ko-KR" altLang="en-US" sz="2000" dirty="0" err="1" smtClean="0"/>
              <a:t>메서드들을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재정의해야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재정의 해야 하는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다음의 두 가지가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492896"/>
            <a:ext cx="676875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public void </a:t>
            </a:r>
            <a:r>
              <a:rPr lang="en-US" altLang="ko-KR" dirty="0" err="1"/>
              <a:t>onAccuracyChanged</a:t>
            </a:r>
            <a:r>
              <a:rPr lang="en-US" altLang="ko-KR" dirty="0"/>
              <a:t>(Sensor </a:t>
            </a:r>
            <a:r>
              <a:rPr lang="en-US" altLang="ko-KR" dirty="0" err="1"/>
              <a:t>sensor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accuracy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public void </a:t>
            </a:r>
            <a:r>
              <a:rPr lang="en-US" altLang="ko-KR" dirty="0" err="1"/>
              <a:t>onSensorChanged</a:t>
            </a:r>
            <a:r>
              <a:rPr lang="en-US" altLang="ko-KR" dirty="0"/>
              <a:t>(</a:t>
            </a:r>
            <a:r>
              <a:rPr lang="en-US" altLang="ko-KR" dirty="0" err="1"/>
              <a:t>SensorEvent</a:t>
            </a:r>
            <a:r>
              <a:rPr lang="en-US" altLang="ko-KR" dirty="0"/>
              <a:t> event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1543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onAccuracyChanged</a:t>
            </a:r>
            <a:r>
              <a:rPr lang="en-US" altLang="ko-KR" sz="2000" b="1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센서의 정확도가 변경될 경우 호출됩니다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잘 사용하지 않는 기능입니다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err="1"/>
              <a:t>onSensorChanged</a:t>
            </a:r>
            <a:r>
              <a:rPr lang="en-US" altLang="ko-KR" sz="2000" b="1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좌표 값이 </a:t>
            </a:r>
            <a:r>
              <a:rPr lang="ko-KR" altLang="en-US" sz="2000" dirty="0"/>
              <a:t>변경될 경우 호출됩니다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핸드폰이 움직일 경우 호출되는 </a:t>
            </a:r>
            <a:r>
              <a:rPr lang="ko-KR" altLang="en-US" sz="2000" dirty="0" err="1"/>
              <a:t>메서드이기</a:t>
            </a:r>
            <a:r>
              <a:rPr lang="ko-KR" altLang="en-US" sz="2000" dirty="0"/>
              <a:t> 때문에 이 곳에서 필요한 처리를 수행해야 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373</Words>
  <Application>Microsoft Office PowerPoint</Application>
  <PresentationFormat>화면 슬라이드 쇼(4:3)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Mutecsoft_pc</cp:lastModifiedBy>
  <cp:revision>115</cp:revision>
  <dcterms:created xsi:type="dcterms:W3CDTF">2015-07-28T05:55:30Z</dcterms:created>
  <dcterms:modified xsi:type="dcterms:W3CDTF">2016-04-07T09:27:44Z</dcterms:modified>
</cp:coreProperties>
</file>