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353" r:id="rId3"/>
    <p:sldId id="257" r:id="rId4"/>
    <p:sldId id="358" r:id="rId5"/>
    <p:sldId id="360" r:id="rId6"/>
    <p:sldId id="361" r:id="rId7"/>
    <p:sldId id="362" r:id="rId8"/>
    <p:sldId id="357" r:id="rId9"/>
    <p:sldId id="364" r:id="rId10"/>
    <p:sldId id="365" r:id="rId11"/>
    <p:sldId id="367" r:id="rId12"/>
    <p:sldId id="370" r:id="rId13"/>
    <p:sldId id="368" r:id="rId14"/>
    <p:sldId id="369" r:id="rId15"/>
    <p:sldId id="366" r:id="rId16"/>
    <p:sldId id="354" r:id="rId17"/>
    <p:sldId id="355" r:id="rId18"/>
    <p:sldId id="328" r:id="rId19"/>
    <p:sldId id="329" r:id="rId20"/>
    <p:sldId id="351" r:id="rId21"/>
    <p:sldId id="352" r:id="rId22"/>
    <p:sldId id="330" r:id="rId23"/>
    <p:sldId id="331" r:id="rId24"/>
    <p:sldId id="332" r:id="rId25"/>
    <p:sldId id="336" r:id="rId26"/>
    <p:sldId id="305" r:id="rId27"/>
    <p:sldId id="337" r:id="rId28"/>
    <p:sldId id="338" r:id="rId29"/>
    <p:sldId id="339" r:id="rId30"/>
    <p:sldId id="340" r:id="rId31"/>
    <p:sldId id="34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9" autoAdjust="0"/>
    <p:restoredTop sz="94730" autoAdjust="0"/>
  </p:normalViewPr>
  <p:slideViewPr>
    <p:cSldViewPr>
      <p:cViewPr>
        <p:scale>
          <a:sx n="66" d="100"/>
          <a:sy n="66" d="100"/>
        </p:scale>
        <p:origin x="-330" y="-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4E4D4-802B-454F-BEEA-4D93AD0AFC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pphappy.tistory.com/63" TargetMode="External"/><Relationship Id="rId7" Type="http://schemas.openxmlformats.org/officeDocument/2006/relationships/hyperlink" Target="http://horajjan.blog.me/110190167640" TargetMode="External"/><Relationship Id="rId2" Type="http://schemas.openxmlformats.org/officeDocument/2006/relationships/hyperlink" Target="http://www.kmshack.kr/2014/08/%EC%95%88%EB%93%9C%EB%A1%9C%EC%9D%B4%EB%93%9C-ui%EC%B5%9C%EC%A0%81%ED%99%94-%EB%A0%88%EC%9D%B4%EC%95%84%EC%9B%83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5on9i.blogspot.kr/2013/10/animation-how-to-use-animation.html" TargetMode="External"/><Relationship Id="rId5" Type="http://schemas.openxmlformats.org/officeDocument/2006/relationships/hyperlink" Target="http://www.slideshare.net/iamhjoo/ss-44214966" TargetMode="External"/><Relationship Id="rId4" Type="http://schemas.openxmlformats.org/officeDocument/2006/relationships/hyperlink" Target="https://realm.io/kr/news/android-thread-looper-handl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46121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안드로이드</a:t>
            </a:r>
            <a:r>
              <a:rPr lang="ko-KR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 </a:t>
            </a:r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UI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7200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415692"/>
            <a:ext cx="891602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작업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(Worker Thread) 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위에서 언급했던 단일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모델의 단점 때문에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만약에 부가적으로 처리해야 할 작업이 있는 경우에는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그와 관련된 작업을 별도의 </a:t>
            </a:r>
            <a:r>
              <a:rPr lang="ko-KR" altLang="en-US" sz="2000" dirty="0" err="1" smtClean="0"/>
              <a:t>스레드</a:t>
            </a:r>
            <a:r>
              <a:rPr lang="en-US" altLang="ko-KR" sz="2000" dirty="0" smtClean="0"/>
              <a:t>(Worker Thread)</a:t>
            </a:r>
            <a:r>
              <a:rPr lang="ko-KR" altLang="en-US" sz="2000" dirty="0" smtClean="0"/>
              <a:t>에서 처리하도록 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아닌 외부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작업 후 결과를 </a:t>
            </a:r>
            <a:r>
              <a:rPr lang="en-US" altLang="ko-KR" sz="2000" dirty="0" smtClean="0"/>
              <a:t>UI</a:t>
            </a:r>
            <a:r>
              <a:rPr lang="ko-KR" altLang="en-US" sz="2000" dirty="0" smtClean="0"/>
              <a:t>에 반영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 </a:t>
            </a:r>
            <a:r>
              <a:rPr lang="en-US" altLang="ko-KR" sz="2000" dirty="0" smtClean="0"/>
              <a:t>UI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통신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해야 한다면 </a:t>
            </a:r>
            <a:r>
              <a:rPr lang="en-US" altLang="ko-KR" sz="2000" dirty="0" smtClean="0"/>
              <a:t>Handler </a:t>
            </a:r>
            <a:r>
              <a:rPr lang="ko-KR" altLang="en-US" sz="2000" dirty="0" smtClean="0"/>
              <a:t>등을 이용해야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Handler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와 연계하여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Runnable </a:t>
            </a:r>
            <a:r>
              <a:rPr lang="ko-KR" altLang="en-US" sz="2000" dirty="0" smtClean="0"/>
              <a:t>객체를 받거나 처리하여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간의 통신을  할 수 있도록 함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다음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통해서도 </a:t>
            </a:r>
            <a:r>
              <a:rPr lang="en-US" altLang="ko-KR" sz="2000" dirty="0" smtClean="0"/>
              <a:t>UI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스레드와</a:t>
            </a:r>
            <a:r>
              <a:rPr lang="ko-KR" altLang="en-US" sz="2000" dirty="0" smtClean="0"/>
              <a:t> 통신 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Activity.runOnUiThread</a:t>
            </a:r>
            <a:r>
              <a:rPr lang="en-US" altLang="ko-KR" sz="2000" dirty="0" smtClean="0"/>
              <a:t>(Runnable)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View.post</a:t>
            </a:r>
            <a:r>
              <a:rPr lang="en-US" altLang="ko-KR" sz="2000" dirty="0" smtClean="0"/>
              <a:t>(Runnable)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View.postDelayed</a:t>
            </a:r>
            <a:r>
              <a:rPr lang="en-US" altLang="ko-KR" sz="2000" dirty="0" smtClean="0"/>
              <a:t>(Runnable, long)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8580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543420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/>
                <a:t>애니메이션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28800"/>
            <a:ext cx="89160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Animation </a:t>
            </a:r>
            <a:r>
              <a:rPr lang="ko-KR" altLang="en-US" sz="2800" b="1" dirty="0" smtClean="0"/>
              <a:t>종류</a:t>
            </a:r>
            <a:endParaRPr lang="en-US" altLang="ko-KR" sz="28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</a:t>
            </a:r>
            <a:r>
              <a:rPr lang="en-US" altLang="ko-KR" sz="2000" dirty="0" smtClean="0"/>
              <a:t>Animation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Frame </a:t>
            </a:r>
            <a:r>
              <a:rPr lang="en-US" altLang="ko-KR" sz="2000" dirty="0" smtClean="0"/>
              <a:t>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</a:t>
            </a:r>
            <a:r>
              <a:rPr lang="en-US" altLang="ko-KR" sz="2000" dirty="0" smtClean="0"/>
              <a:t>Animation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View Animation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애니메이션은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그리기 효과를 주는 것이지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자체에 영향을 주진 않음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때문에 버튼을 애니메이션 효과에 의해 다른 위치로 이동시키더라도 원래 버튼이 있던 자리를 클릭하면 버튼이 클릭됨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2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0474" y="260648"/>
            <a:ext cx="891602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Tween animation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화면 상의 </a:t>
            </a:r>
            <a:r>
              <a:rPr lang="ko-KR" altLang="en-US" sz="2000" dirty="0" err="1" smtClean="0"/>
              <a:t>위젯</a:t>
            </a:r>
            <a:r>
              <a:rPr lang="ko-KR" altLang="en-US" sz="2000" dirty="0" smtClean="0"/>
              <a:t> 들에 회전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페이딩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움직임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크기변화 효과를 주는 애니메이션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endParaRPr lang="en-US" altLang="ko-KR" sz="2000" b="1" dirty="0"/>
          </a:p>
          <a:p>
            <a:pPr marL="0" lvl="1"/>
            <a:r>
              <a:rPr lang="en-US" altLang="ko-KR" sz="2000" b="1" dirty="0" smtClean="0"/>
              <a:t>Frame animation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여러 이미지를 교체하면서 연속적으로 보여주는 애니메이션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Property Animation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애니메이션은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애니메이션의 단점을 보완함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뿐만 아니라 다른 객체에도 애니메이션 효과를 줄 수 있으며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객체 자체의 </a:t>
            </a:r>
            <a:r>
              <a:rPr lang="ko-KR" altLang="en-US" sz="2000" dirty="0" err="1" smtClean="0"/>
              <a:t>프로퍼티를</a:t>
            </a:r>
            <a:r>
              <a:rPr lang="ko-KR" altLang="en-US" sz="2000" dirty="0" smtClean="0"/>
              <a:t> 변경시키기 때문에 버튼이 이동하면 바뀐 위치가 클릭됨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/>
          </a:p>
          <a:p>
            <a:r>
              <a:rPr lang="en-US" altLang="ko-KR" sz="2800" b="1" dirty="0" smtClean="0"/>
              <a:t>Resource path</a:t>
            </a:r>
          </a:p>
          <a:p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anim</a:t>
            </a:r>
            <a:r>
              <a:rPr lang="en-US" altLang="ko-KR" sz="2000" dirty="0"/>
              <a:t>/animation_detail.xml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drawable</a:t>
            </a:r>
            <a:r>
              <a:rPr lang="en-US" altLang="ko-KR" sz="2000" dirty="0"/>
              <a:t>/animation_detail.xml : Frame </a:t>
            </a:r>
            <a:r>
              <a:rPr lang="en-US" altLang="ko-KR" sz="2000" dirty="0" smtClean="0"/>
              <a:t>animation</a:t>
            </a:r>
          </a:p>
          <a:p>
            <a:pPr lvl="1"/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res/animator/animation_detail.xml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547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60648"/>
            <a:ext cx="8916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class </a:t>
            </a:r>
            <a:r>
              <a:rPr lang="ko-KR" altLang="en-US" sz="2000" b="1" dirty="0" smtClean="0"/>
              <a:t>종류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Animation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AnimationDrawable</a:t>
            </a:r>
            <a:r>
              <a:rPr lang="en-US" altLang="ko-KR" sz="2000" dirty="0" smtClean="0"/>
              <a:t> : Frame </a:t>
            </a:r>
            <a:r>
              <a:rPr lang="en-US" altLang="ko-KR" sz="2000" dirty="0" smtClean="0"/>
              <a:t>animation</a:t>
            </a:r>
          </a:p>
          <a:p>
            <a:pPr lvl="1"/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ValueAnimator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ObjectAnimator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AnimatorSet</a:t>
            </a:r>
            <a:endParaRPr lang="en-US" altLang="ko-KR" sz="2000" dirty="0" smtClean="0"/>
          </a:p>
        </p:txBody>
      </p:sp>
      <p:pic>
        <p:nvPicPr>
          <p:cNvPr id="1026" name="Picture 2" descr="C:\Users\mutecsoft\Pictures\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4968552" cy="33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60648"/>
            <a:ext cx="891602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class </a:t>
            </a:r>
            <a:r>
              <a:rPr lang="ko-KR" altLang="en-US" sz="2000" b="1" dirty="0" smtClean="0"/>
              <a:t>종류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Animation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AnimationDrawable</a:t>
            </a:r>
            <a:r>
              <a:rPr lang="en-US" altLang="ko-KR" sz="2000" dirty="0" smtClean="0"/>
              <a:t> : Frame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ValueAnimator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ObjectAnimator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AnimatorSet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b="1" dirty="0" smtClean="0"/>
              <a:t>Resource path</a:t>
            </a:r>
          </a:p>
          <a:p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anim</a:t>
            </a:r>
            <a:r>
              <a:rPr lang="en-US" altLang="ko-KR" sz="2000" dirty="0"/>
              <a:t>/animation_detail.xml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drawable</a:t>
            </a:r>
            <a:r>
              <a:rPr lang="en-US" altLang="ko-KR" sz="2000" dirty="0"/>
              <a:t>/animation_detail.xml : Frame animation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res/animator/animation_detail.xml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831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utecsoft\Pictures\android-thread-looper-hand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40716"/>
            <a:ext cx="5256584" cy="61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1052736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자식 </a:t>
            </a:r>
            <a:r>
              <a:rPr lang="ko-KR" altLang="en-US" sz="2000" dirty="0" err="1" smtClean="0"/>
              <a:t>뷰를</a:t>
            </a:r>
            <a:r>
              <a:rPr lang="ko-KR" altLang="en-US" sz="2000" dirty="0" smtClean="0"/>
              <a:t> 일직선이 아닌 다양한 방향으로 표시해야 하는 경우 컴포넌트 사이의 관계를 중심으로 레이아웃을 지정할 수 있는  </a:t>
            </a:r>
            <a:r>
              <a:rPr lang="en-US" altLang="ko-KR" sz="2000" dirty="0" err="1" smtClean="0"/>
              <a:t>RelativeLayout</a:t>
            </a:r>
            <a:r>
              <a:rPr lang="ko-KR" altLang="en-US" sz="2000" dirty="0" smtClean="0"/>
              <a:t>을 사용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914" y="332656"/>
            <a:ext cx="393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2800" dirty="0" err="1" smtClean="0"/>
              <a:t>RelativeLayout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</a:t>
            </a:r>
            <a:r>
              <a:rPr lang="ko-KR" altLang="en-US" sz="2800" dirty="0"/>
              <a:t>용</a:t>
            </a:r>
            <a:endParaRPr lang="en-US" altLang="ko-KR" sz="2800" dirty="0" smtClean="0"/>
          </a:p>
        </p:txBody>
      </p:sp>
      <p:pic>
        <p:nvPicPr>
          <p:cNvPr id="1026" name="Picture 2" descr="C:\Users\Mutecsoft_pc\Pictures\2016-04-08 17;25;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635007" cy="46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2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1052736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자식 </a:t>
            </a:r>
            <a:r>
              <a:rPr lang="ko-KR" altLang="en-US" sz="2000" dirty="0" err="1" smtClean="0"/>
              <a:t>뷰를</a:t>
            </a:r>
            <a:r>
              <a:rPr lang="ko-KR" altLang="en-US" sz="2000" dirty="0" smtClean="0"/>
              <a:t> 일직선이 아닌 다양한 방향으로 표시해야 하는 경우 컴포넌트 사이의 관계를 중심으로 레이아웃을 지정할 수 있는  </a:t>
            </a:r>
            <a:r>
              <a:rPr lang="en-US" altLang="ko-KR" sz="2000" dirty="0" err="1" smtClean="0"/>
              <a:t>RelativeLayout</a:t>
            </a:r>
            <a:r>
              <a:rPr lang="ko-KR" altLang="en-US" sz="2000" dirty="0" smtClean="0"/>
              <a:t>을 사용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914" y="332656"/>
            <a:ext cx="3938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2800" dirty="0" err="1" smtClean="0"/>
              <a:t>RelativeLayout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</a:t>
            </a:r>
            <a:r>
              <a:rPr lang="ko-KR" altLang="en-US" sz="2800" dirty="0"/>
              <a:t>용</a:t>
            </a:r>
            <a:endParaRPr lang="en-US" altLang="ko-KR" sz="2800" dirty="0" smtClean="0"/>
          </a:p>
        </p:txBody>
      </p:sp>
      <p:pic>
        <p:nvPicPr>
          <p:cNvPr id="1026" name="Picture 2" descr="C:\Users\Mutecsoft_pc\Pictures\2016-04-08 17;25;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635007" cy="46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1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5013176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앱의</a:t>
            </a:r>
            <a:r>
              <a:rPr lang="ko-KR" altLang="en-US" sz="2000" dirty="0" smtClean="0"/>
              <a:t> 각 구성 요소에 대한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는 위 그림에 나타난 바와 같이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객체의 계층으로 정의됩니다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각 </a:t>
            </a:r>
            <a:r>
              <a:rPr lang="en-US" altLang="ko-KR" sz="2000" dirty="0" err="1" smtClean="0"/>
              <a:t>ViewGroup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은 하위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를 체계화하는 투명한 컨테이너이고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하위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의 일부분을 그리는 제어나 다른 </a:t>
            </a:r>
            <a:r>
              <a:rPr lang="ko-KR" altLang="en-US" sz="2000" dirty="0" err="1" smtClean="0"/>
              <a:t>위젯일</a:t>
            </a:r>
            <a:r>
              <a:rPr lang="ko-KR" altLang="en-US" sz="2000" dirty="0" smtClean="0"/>
              <a:t>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계층 </a:t>
            </a:r>
            <a:r>
              <a:rPr lang="ko-KR" altLang="en-US" sz="2000" dirty="0" err="1" smtClean="0"/>
              <a:t>트리는</a:t>
            </a:r>
            <a:r>
              <a:rPr lang="ko-KR" altLang="en-US" sz="2000" dirty="0" smtClean="0"/>
              <a:t> 개발자에게 필요한 만큼 단순하거나 복잡하게 만들 수 있습니다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다만 단순한 것이 성능에는 가장 좋습니다</a:t>
            </a:r>
            <a:r>
              <a:rPr lang="en-US" altLang="ko-KR" sz="2000" dirty="0" smtClean="0"/>
              <a:t>).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32914" y="260647"/>
            <a:ext cx="287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UI Layout</a:t>
            </a:r>
            <a:endParaRPr lang="ko-KR" altLang="en-US" sz="3600" b="1" dirty="0"/>
          </a:p>
        </p:txBody>
      </p:sp>
      <p:pic>
        <p:nvPicPr>
          <p:cNvPr id="1026" name="Picture 2" descr="C:\Users\Mutecsoft_pc\Pictures\viewgro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995270" cy="320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474" y="429632"/>
            <a:ext cx="8916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레이아웃을 선언하려면 코드의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객체를 인스턴트화하고 </a:t>
            </a:r>
            <a:r>
              <a:rPr lang="ko-KR" altLang="en-US" sz="2000" dirty="0" err="1" smtClean="0"/>
              <a:t>트리를</a:t>
            </a:r>
            <a:r>
              <a:rPr lang="ko-KR" altLang="en-US" sz="2000" dirty="0" smtClean="0"/>
              <a:t> 구축해도 되고 간편하게 </a:t>
            </a:r>
            <a:r>
              <a:rPr lang="en-US" altLang="ko-KR" sz="2000" dirty="0" smtClean="0"/>
              <a:t>xml </a:t>
            </a:r>
            <a:r>
              <a:rPr lang="ko-KR" altLang="en-US" sz="2000" dirty="0" smtClean="0"/>
              <a:t>파일을 사용해도 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xml </a:t>
            </a:r>
            <a:r>
              <a:rPr lang="ko-KR" altLang="en-US" sz="2000" dirty="0" smtClean="0"/>
              <a:t>에서 사용하는 요소 이름들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LinearLayout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TextView</a:t>
            </a:r>
            <a:r>
              <a:rPr lang="en-US" altLang="ko-KR" sz="2000" dirty="0" smtClean="0"/>
              <a:t>, Button)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안드로이드에서</a:t>
            </a:r>
            <a:r>
              <a:rPr lang="ko-KR" altLang="en-US" sz="2000" dirty="0" smtClean="0"/>
              <a:t> 해당 클래스로  존재합니다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코드에서는 레이아웃  리소스</a:t>
            </a:r>
            <a:r>
              <a:rPr lang="en-US" altLang="ko-KR" sz="2000" dirty="0" smtClean="0"/>
              <a:t>(xml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Inflate </a:t>
            </a:r>
            <a:r>
              <a:rPr lang="ko-KR" altLang="en-US" sz="2000" dirty="0" smtClean="0"/>
              <a:t>해서 객체 상태로 사용합니다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4437112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UI </a:t>
            </a:r>
            <a:r>
              <a:rPr lang="ko-KR" altLang="en-US" sz="2000" dirty="0" smtClean="0"/>
              <a:t>를 구축할 때 모두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및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객체를 사용해야 하는 것은 아닙니다</a:t>
            </a:r>
            <a:r>
              <a:rPr lang="en-US" altLang="ko-KR" sz="2000" dirty="0" smtClean="0"/>
              <a:t>.  </a:t>
            </a:r>
            <a:r>
              <a:rPr lang="ko-KR" altLang="en-US" sz="2000" dirty="0" err="1" smtClean="0"/>
              <a:t>안드로이드가</a:t>
            </a:r>
            <a:r>
              <a:rPr lang="ko-KR" altLang="en-US" sz="2000" dirty="0" smtClean="0"/>
              <a:t> 표준형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레이아웃을 제공하는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컴포넌트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액션 </a:t>
            </a:r>
            <a:r>
              <a:rPr lang="ko-KR" altLang="en-US" sz="2000" dirty="0"/>
              <a:t>바</a:t>
            </a:r>
            <a:r>
              <a:rPr lang="en-US" altLang="ko-KR" sz="2000" dirty="0"/>
              <a:t>, </a:t>
            </a:r>
            <a:r>
              <a:rPr lang="ko-KR" altLang="en-US" sz="2000" dirty="0"/>
              <a:t>다이얼로그</a:t>
            </a:r>
            <a:r>
              <a:rPr lang="en-US" altLang="ko-KR" sz="2000" dirty="0"/>
              <a:t>, </a:t>
            </a:r>
            <a:r>
              <a:rPr lang="ko-KR" altLang="en-US" sz="2000" dirty="0"/>
              <a:t>상태 알림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여러 개 제공하므로 이에 대한 </a:t>
            </a:r>
            <a:r>
              <a:rPr lang="ko-KR" altLang="en-US" sz="2000" dirty="0" err="1" smtClean="0"/>
              <a:t>콘텐츠만</a:t>
            </a:r>
            <a:r>
              <a:rPr lang="ko-KR" altLang="en-US" sz="2000" dirty="0" smtClean="0"/>
              <a:t> 정의하면 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914" y="3205424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UI Components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579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나인패치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처리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이벤트 처리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1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1124744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직접적으로 보이며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를 구성한다</a:t>
            </a:r>
            <a:r>
              <a:rPr lang="en-US" altLang="ko-KR" sz="2000" dirty="0" smtClean="0"/>
              <a:t>. Button, </a:t>
            </a:r>
            <a:r>
              <a:rPr lang="en-US" altLang="ko-KR" sz="2000" dirty="0" err="1" smtClean="0"/>
              <a:t>TextView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EditText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RadioButton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등이 </a:t>
            </a:r>
            <a:r>
              <a:rPr lang="ko-KR" altLang="en-US" sz="2000" dirty="0" err="1" smtClean="0"/>
              <a:t>위젯이며</a:t>
            </a:r>
            <a:r>
              <a:rPr lang="ko-KR" altLang="en-US" sz="2000" dirty="0" smtClean="0"/>
              <a:t> 흔히 컨트롤이라고 부른다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27" y="332656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3600" b="1" dirty="0" smtClean="0"/>
              <a:t>View</a:t>
            </a:r>
            <a:endParaRPr lang="ko-KR" altLang="en-US" sz="3600" b="1" dirty="0"/>
          </a:p>
        </p:txBody>
      </p:sp>
      <p:pic>
        <p:nvPicPr>
          <p:cNvPr id="7170" name="Picture 2" descr="C:\Users\Mutecsoft_pc\Pictures\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0" y="2132856"/>
            <a:ext cx="777456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973177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직접적으로 보이지는 않으며 다른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를 담는 컨테이너 역할을 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이름 그대로 여러 개의 </a:t>
            </a:r>
            <a:r>
              <a:rPr lang="en-US" altLang="ko-KR" sz="2000" dirty="0" smtClean="0"/>
              <a:t>View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를 유기적으로 모아놓은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부류의 클래스들을 레이아웃이라고 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914" y="212447"/>
            <a:ext cx="335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3600" b="1" dirty="0" err="1" smtClean="0"/>
              <a:t>ViewGroup</a:t>
            </a:r>
            <a:endParaRPr lang="en-US" altLang="ko-KR" sz="3600" b="1" dirty="0" smtClean="0"/>
          </a:p>
        </p:txBody>
      </p:sp>
      <p:pic>
        <p:nvPicPr>
          <p:cNvPr id="8194" name="Picture 2" descr="C:\Users\Mutecsoft_pc\Pictures\22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07284"/>
            <a:ext cx="6332697" cy="47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7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700808"/>
            <a:ext cx="89160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/>
              </a:rPr>
              <a:t>레이아웃은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에 대한 시각적 구조를 정의합니다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들면 </a:t>
            </a:r>
            <a:r>
              <a:rPr lang="ko-KR" altLang="en-US" sz="2000" dirty="0" err="1" smtClean="0"/>
              <a:t>액티비티</a:t>
            </a:r>
            <a:r>
              <a:rPr lang="ko-KR" altLang="en-US" sz="2000" dirty="0" smtClean="0"/>
              <a:t> 또는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위젯에</a:t>
            </a:r>
            <a:r>
              <a:rPr lang="ko-KR" altLang="en-US" sz="2000" dirty="0" smtClean="0"/>
              <a:t>  대한 </a:t>
            </a:r>
            <a:r>
              <a:rPr lang="en-US" altLang="ko-KR" sz="2000" dirty="0" smtClean="0"/>
              <a:t>UI</a:t>
            </a:r>
            <a:r>
              <a:rPr lang="ko-KR" altLang="en-US" sz="2000" dirty="0" smtClean="0"/>
              <a:t>가 이에 해당됩니다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레이아웃을 선언하는 데에는 다음과 같은 </a:t>
            </a:r>
            <a:r>
              <a:rPr lang="ko-KR" altLang="en-US" sz="2000" dirty="0" err="1" smtClean="0"/>
              <a:t>두가지</a:t>
            </a:r>
            <a:r>
              <a:rPr lang="ko-KR" altLang="en-US" sz="2000" dirty="0" smtClean="0"/>
              <a:t> 방법이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UI </a:t>
            </a:r>
            <a:r>
              <a:rPr lang="ko-KR" altLang="en-US" sz="2000" dirty="0" smtClean="0"/>
              <a:t>요소를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로 선언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>
              <a:effectLst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/>
              <a:t>자바 코드를 통해서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및 </a:t>
            </a:r>
            <a:r>
              <a:rPr lang="en-US" altLang="ko-KR" sz="2000" dirty="0" err="1" smtClean="0"/>
              <a:t>ViewGroup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객체를 생성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sz="2000" dirty="0">
              <a:effectLst/>
            </a:endParaRPr>
          </a:p>
          <a:p>
            <a:r>
              <a:rPr lang="ko-KR" altLang="en-US" sz="2000" dirty="0" err="1" smtClean="0">
                <a:effectLst/>
              </a:rPr>
              <a:t>안드로이드</a:t>
            </a:r>
            <a:r>
              <a:rPr lang="ko-KR" altLang="en-US" sz="2000" dirty="0" smtClean="0">
                <a:effectLst/>
              </a:rPr>
              <a:t> 프레임워크에서는 이와 같이 애플리케이션의 </a:t>
            </a:r>
            <a:r>
              <a:rPr lang="en-US" altLang="ko-KR" sz="2000" dirty="0" smtClean="0">
                <a:effectLst/>
              </a:rPr>
              <a:t>UI</a:t>
            </a:r>
            <a:r>
              <a:rPr lang="ko-KR" altLang="en-US" sz="2000" dirty="0" smtClean="0">
                <a:effectLst/>
              </a:rPr>
              <a:t>를 </a:t>
            </a:r>
            <a:r>
              <a:rPr lang="ko-KR" altLang="en-US" sz="2000" dirty="0" smtClean="0"/>
              <a:t>선언하고 관리하기 위한 방법을 둘 중 하나만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또는 둘 모두 사용할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en-US" altLang="ko-KR" sz="2000" dirty="0" smtClean="0"/>
              <a:t>UI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XML</a:t>
            </a:r>
            <a:r>
              <a:rPr lang="ko-KR" altLang="en-US" sz="2000" dirty="0" smtClean="0"/>
              <a:t>로 선언할 경우 애플리케이션에서 사용자에게 보여질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부분과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부분을 따로 관리 할 수 있다는 장점이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레이아웃은 </a:t>
            </a:r>
            <a:r>
              <a:rPr lang="en-US" altLang="ko-KR" sz="2000" dirty="0" smtClean="0"/>
              <a:t>Linear Layout, Relative Layout, List View, Grid View </a:t>
            </a:r>
            <a:r>
              <a:rPr lang="ko-KR" altLang="en-US" sz="2000" dirty="0" smtClean="0"/>
              <a:t>등 이 있습니다</a:t>
            </a:r>
            <a:r>
              <a:rPr lang="en-US" altLang="ko-KR" sz="2000" dirty="0" smtClean="0"/>
              <a:t>.</a:t>
            </a:r>
            <a:endParaRPr lang="ko-KR" altLang="en-US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485984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Layouts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5117122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effectLst/>
              </a:rPr>
              <a:t>입력 </a:t>
            </a:r>
            <a:r>
              <a:rPr lang="ko-KR" altLang="en-US" sz="2000" dirty="0" smtClean="0"/>
              <a:t>컨트롤</a:t>
            </a:r>
            <a:r>
              <a:rPr lang="ko-KR" altLang="en-US" sz="2000" dirty="0"/>
              <a:t>은</a:t>
            </a:r>
            <a:r>
              <a:rPr lang="ko-KR" altLang="en-US" sz="2000" dirty="0" smtClean="0">
                <a:effectLst/>
              </a:rPr>
              <a:t> </a:t>
            </a:r>
            <a:r>
              <a:rPr lang="ko-KR" altLang="en-US" sz="2000" dirty="0" err="1" smtClean="0">
                <a:effectLst/>
              </a:rPr>
              <a:t>앱의</a:t>
            </a:r>
            <a:r>
              <a:rPr lang="ko-KR" altLang="en-US" sz="2000" dirty="0" smtClean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UI </a:t>
            </a:r>
            <a:r>
              <a:rPr lang="ko-KR" altLang="en-US" sz="2000" dirty="0" smtClean="0">
                <a:effectLst/>
              </a:rPr>
              <a:t>에 있는 대화형 컴포넌트 입니다</a:t>
            </a:r>
            <a:r>
              <a:rPr lang="en-US" altLang="ko-KR" sz="2000" dirty="0" smtClean="0">
                <a:effectLst/>
              </a:rPr>
              <a:t>. </a:t>
            </a:r>
            <a:r>
              <a:rPr lang="ko-KR" altLang="en-US" sz="2000" dirty="0" err="1" smtClean="0">
                <a:effectLst/>
              </a:rPr>
              <a:t>안드로이드는</a:t>
            </a:r>
            <a:r>
              <a:rPr lang="ko-KR" altLang="en-US" sz="2000" dirty="0" smtClean="0">
                <a:effectLst/>
              </a:rPr>
              <a:t> </a:t>
            </a:r>
            <a:r>
              <a:rPr lang="en-US" altLang="ko-KR" sz="2000" dirty="0" smtClean="0">
                <a:effectLst/>
              </a:rPr>
              <a:t>Button, </a:t>
            </a:r>
            <a:r>
              <a:rPr lang="en-US" altLang="ko-KR" sz="2000" dirty="0" err="1" smtClean="0">
                <a:effectLst/>
              </a:rPr>
              <a:t>TextField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SeekBar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CheckBox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ZoomButton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ToggleButton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등과 같이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에서 사용할 수 있도록 매우 다양한 컨트롤을 제공합니다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4514309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Input Controls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Users\Mutecsoft_pc\Pictures\ui_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544616" cy="30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사용자와 애플리케이션의 상호 작용에 대한 이벤트를 처리하기 위한 방법에는 다음과 같은 두 가지 방법이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리스너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/>
              <a:t>이벤트 </a:t>
            </a:r>
            <a:r>
              <a:rPr lang="ko-KR" altLang="en-US" sz="2000" dirty="0" err="1" smtClean="0"/>
              <a:t>리스너란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 내에 있는 일종의 인터페이스로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안에 하나의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들어있습니다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리스너가</a:t>
            </a:r>
            <a:r>
              <a:rPr lang="ko-KR" altLang="en-US" sz="2000" dirty="0" smtClean="0"/>
              <a:t> 등록된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안의 항목과 사용자의 상호작용 할 때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프레임워크에 의해 호출 되어집니다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핸들러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>
                <a:effectLst/>
              </a:rPr>
              <a:t>사용자 이벤트를 처리하는 것에 있어서 이벤트 </a:t>
            </a:r>
            <a:r>
              <a:rPr lang="ko-KR" altLang="en-US" sz="2000" dirty="0" err="1" smtClean="0">
                <a:effectLst/>
              </a:rPr>
              <a:t>리스너를</a:t>
            </a:r>
            <a:r>
              <a:rPr lang="ko-KR" altLang="en-US" sz="2000" dirty="0" smtClean="0">
                <a:effectLst/>
              </a:rPr>
              <a:t> 사용하는 것이 좀 더 보편적이지만</a:t>
            </a:r>
            <a:r>
              <a:rPr lang="en-US" altLang="ko-KR" sz="2000" dirty="0" smtClean="0">
                <a:effectLst/>
              </a:rPr>
              <a:t>, </a:t>
            </a:r>
            <a:r>
              <a:rPr lang="ko-KR" altLang="en-US" sz="2000" dirty="0" err="1" smtClean="0">
                <a:effectLst/>
              </a:rPr>
              <a:t>커스텀</a:t>
            </a:r>
            <a:r>
              <a:rPr lang="ko-KR" altLang="en-US" sz="2000" dirty="0" smtClean="0"/>
              <a:t> 컴포넌트를 구축하기 위해 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클래스를 확장하는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클래스에 대한 기본 이벤트 행동을 클래스 이벤트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사용하여 정의 할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 기본 이벤트 </a:t>
            </a:r>
            <a:r>
              <a:rPr lang="ko-KR" altLang="en-US" sz="2000" dirty="0" err="1" smtClean="0"/>
              <a:t>핸들러로</a:t>
            </a:r>
            <a:r>
              <a:rPr lang="ko-KR" altLang="en-US" sz="2000" dirty="0" smtClean="0"/>
              <a:t> 사용될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여러 개 정의할 수 있게 됩니다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933340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Input Events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3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628800"/>
            <a:ext cx="891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Option menu and action </a:t>
            </a:r>
            <a:r>
              <a:rPr lang="en-US" altLang="ko-KR" sz="2000" dirty="0" smtClean="0"/>
              <a:t>bar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Context menu and contextual action </a:t>
            </a:r>
            <a:r>
              <a:rPr lang="en-US" altLang="ko-KR" sz="2000" dirty="0" smtClean="0"/>
              <a:t>mode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/>
              <a:t>Popup menu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메뉴 시스템은 크게 </a:t>
            </a:r>
            <a:r>
              <a:rPr lang="en-US" altLang="ko-KR" sz="2000" dirty="0" smtClean="0"/>
              <a:t>Option menu and action bar, Context </a:t>
            </a:r>
            <a:r>
              <a:rPr lang="en-US" altLang="ko-KR" sz="2000" dirty="0" err="1" smtClean="0"/>
              <a:t>munu</a:t>
            </a:r>
            <a:r>
              <a:rPr lang="en-US" altLang="ko-KR" sz="2000" dirty="0" smtClean="0"/>
              <a:t> and contextual action mode, Popup menu</a:t>
            </a:r>
            <a:r>
              <a:rPr lang="ko-KR" altLang="en-US" sz="2000" dirty="0" smtClean="0"/>
              <a:t>로 구분할 수 있는데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2.3 </a:t>
            </a:r>
            <a:r>
              <a:rPr lang="ko-KR" altLang="en-US" sz="2000" dirty="0" smtClean="0"/>
              <a:t>이하에서는 </a:t>
            </a:r>
            <a:r>
              <a:rPr lang="en-US" altLang="ko-KR" sz="2000" dirty="0" smtClean="0"/>
              <a:t>Option menu, Context menu, Popup menu</a:t>
            </a:r>
            <a:r>
              <a:rPr lang="ko-KR" altLang="en-US" sz="2000" dirty="0" smtClean="0"/>
              <a:t>를 사용하면 되지만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이상에서는  기존 메뉴가 없어지고 대신 </a:t>
            </a:r>
            <a:r>
              <a:rPr lang="en-US" altLang="ko-KR" sz="2000" dirty="0" smtClean="0"/>
              <a:t>Action bar, Contextual action mode, Popup menu </a:t>
            </a:r>
            <a:r>
              <a:rPr lang="ko-KR" altLang="en-US" sz="2000" dirty="0" smtClean="0"/>
              <a:t>를 사용해야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>
              <a:effectLst/>
            </a:endParaRPr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193439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/>
                <a:t>Menus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9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889466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기기의 메뉴 버튼을 클릭할 때 표시되는 메뉴로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개까지 표시하고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 이상이면 </a:t>
            </a:r>
            <a:r>
              <a:rPr lang="en-US" altLang="ko-KR" sz="2000" dirty="0" smtClean="0"/>
              <a:t>More </a:t>
            </a:r>
            <a:r>
              <a:rPr lang="ko-KR" altLang="en-US" sz="2000" dirty="0" smtClean="0"/>
              <a:t>로 표시해준다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2" name="Picture 2" descr="C:\Users\Mutecsoft_pc\Pictures\options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36712"/>
            <a:ext cx="2952328" cy="491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2914" y="116632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Option menu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988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889466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Option menu</a:t>
            </a:r>
            <a:r>
              <a:rPr lang="ko-KR" altLang="en-US" sz="2000" dirty="0" smtClean="0"/>
              <a:t> 를 대체하는 것으로 우측 상단에 배치된다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058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Action bar</a:t>
            </a:r>
            <a:endParaRPr lang="ko-KR" altLang="en-US" sz="3600" b="1" dirty="0"/>
          </a:p>
        </p:txBody>
      </p:sp>
      <p:pic>
        <p:nvPicPr>
          <p:cNvPr id="5" name="Picture 2" descr="C:\Users\Mutecsoft_pc\Desktop\Screenshot_2016-04-08-12-35-5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2"/>
            <a:ext cx="2664296" cy="47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6033482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특정 요소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선택한 텍스트나 프레임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길게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초 가량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클릭하면 나타나는 메뉴이다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880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Context menu</a:t>
            </a:r>
            <a:endParaRPr lang="ko-KR" altLang="en-US" sz="3600" b="1" dirty="0"/>
          </a:p>
        </p:txBody>
      </p:sp>
      <p:pic>
        <p:nvPicPr>
          <p:cNvPr id="3074" name="Picture 2" descr="C:\Users\Mutecsoft_pc\Pictures\3547204155_e84fa812_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69280"/>
            <a:ext cx="30607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6033482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3.0 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Context menu </a:t>
            </a:r>
            <a:r>
              <a:rPr lang="ko-KR" altLang="en-US" sz="2000" dirty="0" smtClean="0"/>
              <a:t>를 대체하는 것으로</a:t>
            </a:r>
            <a:r>
              <a:rPr lang="en-US" altLang="ko-KR" sz="2000" dirty="0" smtClean="0"/>
              <a:t>, Context menu </a:t>
            </a:r>
            <a:r>
              <a:rPr lang="ko-KR" altLang="en-US" sz="2000" dirty="0" smtClean="0"/>
              <a:t>처럼 선택한 특정 아이템에 액션을 부여할 때 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605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Contextual action mode</a:t>
            </a:r>
            <a:endParaRPr lang="ko-KR" altLang="en-US" sz="3600" b="1" dirty="0"/>
          </a:p>
        </p:txBody>
      </p:sp>
      <p:pic>
        <p:nvPicPr>
          <p:cNvPr id="4098" name="Picture 2" descr="C:\Users\Mutecsoft_pc\Pictures\3547204155_d9c7af33_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9" y="781669"/>
            <a:ext cx="81280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6666338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/>
                <a:t>다 해상도 지원 문제 해결 방</a:t>
              </a:r>
              <a:r>
                <a:rPr lang="ko-KR" altLang="en-US" sz="3600" b="1" dirty="0"/>
                <a:t>법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1825660"/>
            <a:ext cx="50898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각 해상도 별 </a:t>
            </a:r>
            <a:r>
              <a:rPr lang="en-US" altLang="ko-KR" sz="2800" dirty="0" smtClean="0"/>
              <a:t>Layout </a:t>
            </a:r>
            <a:r>
              <a:rPr lang="ko-KR" altLang="en-US" sz="2800" dirty="0" smtClean="0"/>
              <a:t>제작</a:t>
            </a:r>
            <a:r>
              <a:rPr lang="en-US" altLang="ko-KR" sz="28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Weight </a:t>
            </a:r>
            <a:r>
              <a:rPr lang="ko-KR" altLang="en-US" sz="2800" dirty="0" smtClean="0"/>
              <a:t>기반 </a:t>
            </a:r>
            <a:r>
              <a:rPr lang="en-US" altLang="ko-KR" sz="2800" dirty="0" smtClean="0"/>
              <a:t>Layout </a:t>
            </a:r>
            <a:r>
              <a:rPr lang="ko-KR" altLang="en-US" sz="2800" dirty="0" smtClean="0"/>
              <a:t>제작</a:t>
            </a:r>
            <a:r>
              <a:rPr lang="en-US" altLang="ko-KR" sz="28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Runtime </a:t>
            </a:r>
            <a:r>
              <a:rPr lang="ko-KR" altLang="en-US" sz="2800" dirty="0" smtClean="0"/>
              <a:t>시에 크기 맞추기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86" y="5085184"/>
            <a:ext cx="8520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특정 </a:t>
            </a:r>
            <a:r>
              <a:rPr lang="ko-KR" altLang="en-US" sz="2000" dirty="0" err="1" smtClean="0"/>
              <a:t>뷰에</a:t>
            </a:r>
            <a:r>
              <a:rPr lang="ko-KR" altLang="en-US" sz="2000" dirty="0" smtClean="0"/>
              <a:t> 따라붙는 리스트 형태의 서브 메뉴이며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주로 </a:t>
            </a:r>
            <a:r>
              <a:rPr lang="ko-KR" altLang="en-US" sz="2000" dirty="0" err="1" smtClean="0"/>
              <a:t>콘텐츠</a:t>
            </a:r>
            <a:r>
              <a:rPr lang="ko-KR" altLang="en-US" sz="2000" dirty="0" smtClean="0"/>
              <a:t> 영역과 관련이 있는 확장 작업을 위한 용도이다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32914" y="116632"/>
            <a:ext cx="357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ko-KR" sz="3600" b="1" dirty="0" smtClean="0"/>
              <a:t>Popup menu</a:t>
            </a:r>
            <a:endParaRPr lang="ko-KR" altLang="en-US" sz="3600" b="1" dirty="0"/>
          </a:p>
        </p:txBody>
      </p:sp>
      <p:pic>
        <p:nvPicPr>
          <p:cNvPr id="5122" name="Picture 2" descr="C:\Users\Mutecsoft_pc\Pictures\3547204155_2c0d8da2_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87438"/>
            <a:ext cx="72485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7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556792"/>
            <a:ext cx="891602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kese111.blogspot.kr/2012/12/android.html</a:t>
            </a:r>
          </a:p>
          <a:p>
            <a:endParaRPr lang="en-US" altLang="ko-KR" sz="2000" dirty="0">
              <a:hlinkClick r:id="rId2"/>
            </a:endParaRPr>
          </a:p>
          <a:p>
            <a:r>
              <a:rPr lang="en-US" altLang="ko-KR" sz="2000" dirty="0" smtClean="0">
                <a:hlinkClick r:id="rId2"/>
              </a:rPr>
              <a:t>http</a:t>
            </a:r>
            <a:r>
              <a:rPr lang="en-US" altLang="ko-KR" sz="2000" dirty="0">
                <a:hlinkClick r:id="rId2"/>
              </a:rPr>
              <a:t>://www.kmshack.kr/2014/08/%EC%95%88%EB%93%9C%EB%A1%9C%EC%9D%B4%EB%93%9C-ui%EC%B5%9C%EC%A0%81%ED%99%94-%EB%A0%88%EC%9D%B4%EC%95%84%EC%9B%83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>
                <a:hlinkClick r:id="rId3"/>
              </a:rPr>
              <a:t>http://</a:t>
            </a:r>
            <a:r>
              <a:rPr lang="en-US" altLang="ko-KR" sz="2000" dirty="0" smtClean="0">
                <a:hlinkClick r:id="rId3"/>
              </a:rPr>
              <a:t>apphappy.tistory.com/63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>
                <a:hlinkClick r:id="rId4"/>
              </a:rPr>
              <a:t>https://realm.io/kr/news/android-thread-looper-handler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http://</a:t>
            </a:r>
            <a:r>
              <a:rPr lang="en-US" altLang="ko-KR" sz="2000" dirty="0" smtClean="0">
                <a:hlinkClick r:id="rId5"/>
              </a:rPr>
              <a:t>www.slideshare.net/iamhjoo/ss-44214966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6"/>
              </a:rPr>
              <a:t>http://</a:t>
            </a:r>
            <a:r>
              <a:rPr lang="en-US" altLang="ko-KR" sz="2000" dirty="0" smtClean="0">
                <a:hlinkClick r:id="rId6"/>
              </a:rPr>
              <a:t>i5on9i.blogspot.kr/2013/10/animation-how-to-use-animation.html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7"/>
              </a:rPr>
              <a:t>http://</a:t>
            </a:r>
            <a:r>
              <a:rPr lang="en-US" altLang="ko-KR" sz="2000" dirty="0" smtClean="0">
                <a:hlinkClick r:id="rId7"/>
              </a:rPr>
              <a:t>horajjan.blog.me/110190167640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188468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5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404664"/>
            <a:ext cx="494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/>
              <a:t>각 해상도 별 </a:t>
            </a:r>
            <a:r>
              <a:rPr lang="en-US" altLang="ko-KR" sz="2800" dirty="0"/>
              <a:t>Layout </a:t>
            </a:r>
            <a:r>
              <a:rPr lang="ko-KR" altLang="en-US" sz="2800" dirty="0"/>
              <a:t>제작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474" y="1268760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모든 기기에서 같은 품질을 유지할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resource</a:t>
            </a:r>
            <a:r>
              <a:rPr lang="ko-KR" altLang="en-US" sz="2000" dirty="0" smtClean="0"/>
              <a:t>의 수가 많을 수록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용량이 클 수록 비효율적임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944" y="2917393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/>
              <a:t>Weight </a:t>
            </a:r>
            <a:r>
              <a:rPr lang="ko-KR" altLang="en-US" sz="2800" dirty="0"/>
              <a:t>기반 </a:t>
            </a:r>
            <a:r>
              <a:rPr lang="en-US" altLang="ko-KR" sz="2800" dirty="0"/>
              <a:t>Layout </a:t>
            </a:r>
            <a:r>
              <a:rPr lang="ko-KR" altLang="en-US" sz="2800" dirty="0"/>
              <a:t>제작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3781489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하나의 레이아웃을 모든 화면에서 사용할 수 있고 추가 작업이 필요 없음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화면을 세밀하게 구성하기 어려움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6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404664"/>
            <a:ext cx="5089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/>
              <a:t>Runtime </a:t>
            </a:r>
            <a:r>
              <a:rPr lang="ko-KR" altLang="en-US" sz="2800" dirty="0"/>
              <a:t>시에 크기 맞추기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474" y="1268760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Weight </a:t>
            </a:r>
            <a:r>
              <a:rPr lang="ko-KR" altLang="en-US" sz="2000" dirty="0" smtClean="0"/>
              <a:t>기반 과 마찬가지로 하나의 레이아웃을 모든 화면에서 사용할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컴포넌트들을 해상도 비에 따라 </a:t>
            </a:r>
            <a:r>
              <a:rPr lang="en-US" altLang="ko-KR" sz="2000" dirty="0" smtClean="0"/>
              <a:t>scaling </a:t>
            </a:r>
            <a:r>
              <a:rPr lang="ko-KR" altLang="en-US" sz="2000" dirty="0" smtClean="0"/>
              <a:t>해주는 작업이 필요하고 구현이 복잡함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1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561312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Weight </a:t>
              </a:r>
              <a:r>
                <a:rPr lang="ko-KR" altLang="en-US" sz="3600" dirty="0"/>
                <a:t>기반 </a:t>
              </a:r>
              <a:r>
                <a:rPr lang="en-US" altLang="ko-KR" sz="3600" dirty="0"/>
                <a:t>Layout </a:t>
              </a:r>
              <a:r>
                <a:rPr lang="ko-KR" altLang="en-US" sz="3600" dirty="0"/>
                <a:t>제작</a:t>
              </a:r>
              <a:r>
                <a:rPr lang="en-US" altLang="ko-KR" sz="3600" dirty="0"/>
                <a:t>.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1484784"/>
            <a:ext cx="87767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다양한 크기와 형태를 지원하기 위해서 레이아웃에 픽셀 값을 사용 하지</a:t>
            </a:r>
            <a:endParaRPr lang="en-US" altLang="ko-KR" sz="2000" dirty="0" smtClean="0"/>
          </a:p>
          <a:p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레이아웃의  고정된 영역과 확장 가능한 영역을 정의한다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1027" name="Picture 3" descr="C:\Users\mutecsoft\Pictures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6193344" cy="323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utecsoft\Picture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37" y="2774548"/>
            <a:ext cx="4301405" cy="411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332656"/>
            <a:ext cx="6127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레이아웃에 가중치</a:t>
            </a:r>
            <a:r>
              <a:rPr lang="en-US" altLang="ko-KR" sz="2000" dirty="0" smtClean="0"/>
              <a:t>(weight) </a:t>
            </a:r>
            <a:r>
              <a:rPr lang="ko-KR" altLang="en-US" sz="2000" dirty="0" smtClean="0"/>
              <a:t>속성과 </a:t>
            </a:r>
            <a:r>
              <a:rPr lang="en-US" altLang="ko-KR" sz="2000" dirty="0" err="1" smtClean="0"/>
              <a:t>dp</a:t>
            </a:r>
            <a:r>
              <a:rPr lang="ko-KR" altLang="en-US" sz="2000" dirty="0" smtClean="0"/>
              <a:t> 단</a:t>
            </a:r>
            <a:r>
              <a:rPr lang="ko-KR" altLang="en-US" sz="2000" dirty="0"/>
              <a:t>위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2050" name="Picture 2" descr="C:\Users\mutecsoft\Pictures\untitl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76" y="1268436"/>
            <a:ext cx="3131865" cy="53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tecsoft\Pictures\untitl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05" y="2492896"/>
            <a:ext cx="5370083" cy="280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1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364406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UI </a:t>
              </a:r>
              <a:r>
                <a:rPr lang="ko-KR" altLang="en-US" sz="3600" b="1" dirty="0" smtClean="0"/>
                <a:t>이벤트 처리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28800"/>
            <a:ext cx="89160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사용자와 애플리케이션의 상호 작용에 대한 이벤트를 처리하기 위한 방법에는 다음과 같은 두 가지 방법이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리스너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/>
              <a:t>이벤트 </a:t>
            </a:r>
            <a:r>
              <a:rPr lang="ko-KR" altLang="en-US" sz="2000" dirty="0" err="1" smtClean="0"/>
              <a:t>리스너란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 내에 있는 일종의 인터페이스로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안에 하나의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들어있습니다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리스너가</a:t>
            </a:r>
            <a:r>
              <a:rPr lang="ko-KR" altLang="en-US" sz="2000" dirty="0" smtClean="0"/>
              <a:t> 등록된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안의 항목과 사용자의 상호작용 할 때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프레임워크에 의해 호출 되어집니다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핸들러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>
                <a:effectLst/>
              </a:rPr>
              <a:t>사용자 이벤트를 처리하는 것에 있어서 이벤트 </a:t>
            </a:r>
            <a:r>
              <a:rPr lang="ko-KR" altLang="en-US" sz="2000" dirty="0" err="1" smtClean="0">
                <a:effectLst/>
              </a:rPr>
              <a:t>리스너를</a:t>
            </a:r>
            <a:r>
              <a:rPr lang="ko-KR" altLang="en-US" sz="2000" dirty="0" smtClean="0">
                <a:effectLst/>
              </a:rPr>
              <a:t> 사용하는 것이 좀 더 보편적이지만</a:t>
            </a:r>
            <a:r>
              <a:rPr lang="en-US" altLang="ko-KR" sz="2000" dirty="0" smtClean="0">
                <a:effectLst/>
              </a:rPr>
              <a:t>, </a:t>
            </a:r>
            <a:r>
              <a:rPr lang="ko-KR" altLang="en-US" sz="2000" dirty="0" err="1" smtClean="0">
                <a:effectLst/>
              </a:rPr>
              <a:t>커스텀</a:t>
            </a:r>
            <a:r>
              <a:rPr lang="ko-KR" altLang="en-US" sz="2000" dirty="0" smtClean="0"/>
              <a:t> 컴포넌트를 구축하기 위해 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클래스를 확장하는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클래스에 대한 기본 이벤트 행동을 클래스 이벤트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사용하여 정의 할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 기본 이벤트 </a:t>
            </a:r>
            <a:r>
              <a:rPr lang="ko-KR" altLang="en-US" sz="2000" dirty="0" err="1" smtClean="0"/>
              <a:t>핸들러로</a:t>
            </a:r>
            <a:r>
              <a:rPr lang="ko-KR" altLang="en-US" sz="2000" dirty="0" smtClean="0"/>
              <a:t> 사용될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여러 개 정의할 수 있게 됩니다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32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645042" cy="1008113"/>
            <a:chOff x="179512" y="188639"/>
            <a:chExt cx="7799691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779969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UI </a:t>
              </a:r>
              <a:r>
                <a:rPr lang="ko-KR" altLang="en-US" sz="3600" b="1" dirty="0" err="1" smtClean="0"/>
                <a:t>스레드</a:t>
              </a:r>
              <a:r>
                <a:rPr lang="en-US" altLang="ko-KR" sz="3600" b="1" dirty="0" smtClean="0"/>
                <a:t>(</a:t>
              </a:r>
              <a:r>
                <a:rPr lang="ko-KR" altLang="en-US" sz="3600" b="1" dirty="0" smtClean="0"/>
                <a:t>메인 </a:t>
              </a:r>
              <a:r>
                <a:rPr lang="ko-KR" altLang="en-US" sz="3600" b="1" dirty="0" err="1" smtClean="0"/>
                <a:t>스레드</a:t>
              </a:r>
              <a:r>
                <a:rPr lang="en-US" altLang="ko-KR" sz="3600" b="1" dirty="0" smtClean="0"/>
                <a:t>) </a:t>
              </a:r>
              <a:r>
                <a:rPr lang="ko-KR" altLang="en-US" sz="3600" b="1" dirty="0" smtClean="0"/>
                <a:t>이벤트 처리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28800"/>
            <a:ext cx="89160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메인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(Main Thread, UI Thread)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애플리케이션의 </a:t>
            </a:r>
            <a:r>
              <a:rPr lang="en-US" altLang="ko-KR" sz="2000" dirty="0" smtClean="0"/>
              <a:t>Main Thread.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애플리케이션이 실행되었을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시스템에 의해 생성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역할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UI </a:t>
            </a:r>
            <a:r>
              <a:rPr lang="ko-KR" altLang="en-US" sz="2000" dirty="0" smtClean="0"/>
              <a:t>이벤트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 입력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화면 </a:t>
            </a:r>
            <a:r>
              <a:rPr lang="en-US" altLang="ko-KR" sz="2000" dirty="0" smtClean="0"/>
              <a:t>Drawing) </a:t>
            </a:r>
            <a:r>
              <a:rPr lang="ko-KR" altLang="en-US" sz="2000" dirty="0" smtClean="0"/>
              <a:t>처리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컴포넌트</a:t>
            </a:r>
            <a:r>
              <a:rPr lang="en-US" altLang="ko-KR" sz="2000" dirty="0" smtClean="0"/>
              <a:t>(Activity, Service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 및 생명 주기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호출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r>
              <a:rPr lang="ko-KR" altLang="en-US" sz="2000" dirty="0" smtClean="0"/>
              <a:t>이처럼 </a:t>
            </a:r>
            <a:r>
              <a:rPr lang="en-US" altLang="ko-KR" sz="2000" dirty="0" smtClean="0"/>
              <a:t>UI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모든 작업을 처리하는 모델의 단점은 네트워크 접속 또는 데이터베이스 쿼리와 같이 오래 걸리는 작업을 하는 동안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관련된 작업은 처리되지 못한다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이것이 문제가 되는 이유는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오랜 시간 동안에 </a:t>
            </a:r>
            <a:r>
              <a:rPr lang="en-US" altLang="ko-KR" sz="2000" dirty="0" smtClean="0"/>
              <a:t>UI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관련 작업이 처리되지 못하면 </a:t>
            </a:r>
            <a:r>
              <a:rPr lang="en-US" altLang="ko-KR" sz="2000" dirty="0" smtClean="0"/>
              <a:t>ANR(application not responding)</a:t>
            </a:r>
            <a:r>
              <a:rPr lang="ko-KR" altLang="en-US" sz="2000" dirty="0" smtClean="0"/>
              <a:t>이라는 에러가 발생하게 되고 </a:t>
            </a:r>
            <a:r>
              <a:rPr lang="ko-KR" altLang="en-US" sz="2000" dirty="0" err="1" smtClean="0"/>
              <a:t>앱이</a:t>
            </a:r>
            <a:r>
              <a:rPr lang="ko-KR" altLang="en-US" sz="2000" dirty="0" smtClean="0"/>
              <a:t> 정지된다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41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1329</Words>
  <Application>Microsoft Office PowerPoint</Application>
  <PresentationFormat>화면 슬라이드 쇼(4:3)</PresentationFormat>
  <Paragraphs>205</Paragraphs>
  <Slides>31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mutecsoft</cp:lastModifiedBy>
  <cp:revision>186</cp:revision>
  <dcterms:created xsi:type="dcterms:W3CDTF">2015-07-28T05:55:30Z</dcterms:created>
  <dcterms:modified xsi:type="dcterms:W3CDTF">2016-04-11T11:27:45Z</dcterms:modified>
</cp:coreProperties>
</file>