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0" r:id="rId1"/>
  </p:sldMasterIdLst>
  <p:sldIdLst>
    <p:sldId id="257" r:id="rId2"/>
    <p:sldId id="258" r:id="rId3"/>
    <p:sldId id="269" r:id="rId4"/>
    <p:sldId id="270" r:id="rId5"/>
    <p:sldId id="272" r:id="rId6"/>
    <p:sldId id="262" r:id="rId7"/>
    <p:sldId id="276" r:id="rId8"/>
    <p:sldId id="277" r:id="rId9"/>
    <p:sldId id="266" r:id="rId10"/>
    <p:sldId id="278" r:id="rId11"/>
    <p:sldId id="279" r:id="rId12"/>
    <p:sldId id="280"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5"/>
  </p:normalViewPr>
  <p:slideViewPr>
    <p:cSldViewPr snapToGrid="0" snapToObjects="1">
      <p:cViewPr>
        <p:scale>
          <a:sx n="145" d="100"/>
          <a:sy n="145" d="100"/>
        </p:scale>
        <p:origin x="1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CED34-87A6-0447-9A02-14465E7D0133}"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357649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ED34-87A6-0447-9A02-14465E7D0133}"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181398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ED34-87A6-0447-9A02-14465E7D0133}"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2077445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ED34-87A6-0447-9A02-14465E7D0133}"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07AC-68BA-1F4F-B2CA-3BCD2100DAB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1811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ED34-87A6-0447-9A02-14465E7D0133}"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3854146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4CED34-87A6-0447-9A02-14465E7D0133}"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336001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4CED34-87A6-0447-9A02-14465E7D0133}"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114049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ED34-87A6-0447-9A02-14465E7D0133}"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2456311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ED34-87A6-0447-9A02-14465E7D0133}"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279421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ED34-87A6-0447-9A02-14465E7D0133}"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413015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ED34-87A6-0447-9A02-14465E7D0133}"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382672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CED34-87A6-0447-9A02-14465E7D0133}"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78760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ED34-87A6-0447-9A02-14465E7D0133}" type="datetimeFigureOut">
              <a:rPr lang="en-US" smtClean="0"/>
              <a:t>4/25/22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270692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ED34-87A6-0447-9A02-14465E7D0133}"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237178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D4CED34-87A6-0447-9A02-14465E7D0133}" type="datetimeFigureOut">
              <a:rPr lang="en-US" smtClean="0"/>
              <a:t>4/25/22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347796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ED34-87A6-0447-9A02-14465E7D0133}"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151337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ED34-87A6-0447-9A02-14465E7D0133}"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07AC-68BA-1F4F-B2CA-3BCD2100DABE}" type="slidenum">
              <a:rPr lang="en-US" smtClean="0"/>
              <a:t>‹#›</a:t>
            </a:fld>
            <a:endParaRPr lang="en-US"/>
          </a:p>
        </p:txBody>
      </p:sp>
    </p:spTree>
    <p:extLst>
      <p:ext uri="{BB962C8B-B14F-4D97-AF65-F5344CB8AC3E}">
        <p14:creationId xmlns:p14="http://schemas.microsoft.com/office/powerpoint/2010/main" val="121845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D4CED34-87A6-0447-9A02-14465E7D0133}" type="datetimeFigureOut">
              <a:rPr lang="en-US" smtClean="0"/>
              <a:t>4/25/22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AB007AC-68BA-1F4F-B2CA-3BCD2100DABE}" type="slidenum">
              <a:rPr lang="en-US" smtClean="0"/>
              <a:t>‹#›</a:t>
            </a:fld>
            <a:endParaRPr lang="en-US"/>
          </a:p>
        </p:txBody>
      </p:sp>
    </p:spTree>
    <p:extLst>
      <p:ext uri="{BB962C8B-B14F-4D97-AF65-F5344CB8AC3E}">
        <p14:creationId xmlns:p14="http://schemas.microsoft.com/office/powerpoint/2010/main" val="4248194389"/>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 id="2147484135" r:id="rId15"/>
    <p:sldLayoutId id="2147484136" r:id="rId16"/>
    <p:sldLayoutId id="214748413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youtube.com/playlist?list=PLBjU-bATcJp0MwWmN4rGk0bTtxA3HBlBl" TargetMode="External"/><Relationship Id="rId4" Type="http://schemas.openxmlformats.org/officeDocument/2006/relationships/hyperlink" Target="https://github.com/sc7vc/Web_Applications/tree/main/ICP_TWO_PRESENTA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37CCBFA6-32E5-4FFD-A52A-9EA1CBF9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B3A8DA3-6E81-4BA8-A084-FE4E32A32B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50000"/>
          <a:stretch>
            <a:fillRect/>
          </a:stretch>
        </p:blipFill>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pic>
      <p:sp>
        <p:nvSpPr>
          <p:cNvPr id="2" name="TextBox 1">
            <a:extLst>
              <a:ext uri="{FF2B5EF4-FFF2-40B4-BE49-F238E27FC236}">
                <a16:creationId xmlns:a16="http://schemas.microsoft.com/office/drawing/2014/main" id="{F4B85E66-A978-8428-9C00-EAC7FF0419F1}"/>
              </a:ext>
            </a:extLst>
          </p:cNvPr>
          <p:cNvSpPr txBox="1"/>
          <p:nvPr/>
        </p:nvSpPr>
        <p:spPr>
          <a:xfrm>
            <a:off x="913775" y="1343377"/>
            <a:ext cx="4860492" cy="393029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cap="all" dirty="0">
                <a:latin typeface="Calibri" panose="020F0502020204030204" pitchFamily="34" charset="0"/>
                <a:ea typeface="+mj-ea"/>
                <a:cs typeface="Calibri" panose="020F0502020204030204" pitchFamily="34" charset="0"/>
              </a:rPr>
              <a:t>WEB PRESENTATION TWO</a:t>
            </a:r>
          </a:p>
        </p:txBody>
      </p:sp>
      <p:sp>
        <p:nvSpPr>
          <p:cNvPr id="15" name="Rectangle 14">
            <a:extLst>
              <a:ext uri="{FF2B5EF4-FFF2-40B4-BE49-F238E27FC236}">
                <a16:creationId xmlns:a16="http://schemas.microsoft.com/office/drawing/2014/main" id="{88C8491E-818C-4AE7-BBAA-80BE32FD9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3500" y="0"/>
            <a:ext cx="6096000" cy="6858000"/>
          </a:xfrm>
          <a:prstGeom prst="rect">
            <a:avLst/>
          </a:prstGeom>
          <a:gradFill>
            <a:gsLst>
              <a:gs pos="0">
                <a:srgbClr val="FFFFFF">
                  <a:alpha val="20000"/>
                </a:srgbClr>
              </a:gs>
              <a:gs pos="100000">
                <a:srgbClr val="B8B8B8">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D7DC63-15A1-1FFA-E0E8-A657C39A0A6B}"/>
              </a:ext>
            </a:extLst>
          </p:cNvPr>
          <p:cNvSpPr txBox="1"/>
          <p:nvPr/>
        </p:nvSpPr>
        <p:spPr>
          <a:xfrm>
            <a:off x="6773378" y="2090171"/>
            <a:ext cx="4238368" cy="2677656"/>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Calibri" panose="020F0502020204030204" pitchFamily="34" charset="0"/>
              </a:rPr>
              <a:t>ICP GROUP 8</a:t>
            </a:r>
          </a:p>
          <a:p>
            <a:endParaRPr lang="en-US" sz="2800" b="1" dirty="0">
              <a:solidFill>
                <a:schemeClr val="bg1"/>
              </a:solidFill>
              <a:latin typeface="Calibri" panose="020F0502020204030204" pitchFamily="34" charset="0"/>
              <a:cs typeface="Calibri" panose="020F0502020204030204" pitchFamily="34" charset="0"/>
            </a:endParaRPr>
          </a:p>
          <a:p>
            <a:r>
              <a:rPr lang="en-US" sz="2800" b="1" dirty="0">
                <a:solidFill>
                  <a:schemeClr val="bg1"/>
                </a:solidFill>
                <a:latin typeface="Calibri" panose="020F0502020204030204" pitchFamily="34" charset="0"/>
                <a:cs typeface="Calibri" panose="020F0502020204030204" pitchFamily="34" charset="0"/>
              </a:rPr>
              <a:t>CHENNA SRINIVAS - 16307995</a:t>
            </a:r>
          </a:p>
          <a:p>
            <a:r>
              <a:rPr lang="en-US" sz="2800" b="1" dirty="0">
                <a:solidFill>
                  <a:schemeClr val="bg1"/>
                </a:solidFill>
                <a:latin typeface="Calibri" panose="020F0502020204030204" pitchFamily="34" charset="0"/>
                <a:cs typeface="Calibri" panose="020F0502020204030204" pitchFamily="34" charset="0"/>
              </a:rPr>
              <a:t>MAMJALA MANISHA - 16307984</a:t>
            </a:r>
          </a:p>
        </p:txBody>
      </p:sp>
    </p:spTree>
    <p:extLst>
      <p:ext uri="{BB962C8B-B14F-4D97-AF65-F5344CB8AC3E}">
        <p14:creationId xmlns:p14="http://schemas.microsoft.com/office/powerpoint/2010/main" val="22574492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D4A523-255B-6885-8F74-8BD5C5F0D697}"/>
              </a:ext>
            </a:extLst>
          </p:cNvPr>
          <p:cNvSpPr txBox="1"/>
          <p:nvPr/>
        </p:nvSpPr>
        <p:spPr>
          <a:xfrm>
            <a:off x="1260663" y="1698876"/>
            <a:ext cx="5280813" cy="2785201"/>
          </a:xfrm>
          <a:prstGeom prst="rect">
            <a:avLst/>
          </a:prstGeom>
        </p:spPr>
        <p:txBody>
          <a:bodyPr vert="horz" lIns="91440" tIns="45720" rIns="91440" bIns="45720" rtlCol="0">
            <a:normAutofit/>
          </a:bodyPr>
          <a:lstStyle/>
          <a:p>
            <a:pPr algn="ctr" defTabSz="914400">
              <a:lnSpc>
                <a:spcPct val="120000"/>
              </a:lnSpc>
              <a:spcAft>
                <a:spcPts val="600"/>
              </a:spcAft>
              <a:buClr>
                <a:schemeClr val="tx1"/>
              </a:buClr>
            </a:pPr>
            <a:r>
              <a:rPr lang="en-US" sz="2400" b="1" cap="all" dirty="0">
                <a:latin typeface="Calibri" panose="020F0502020204030204" pitchFamily="34" charset="0"/>
                <a:cs typeface="Calibri" panose="020F0502020204030204" pitchFamily="34" charset="0"/>
              </a:rPr>
              <a:t>ICP11</a:t>
            </a:r>
          </a:p>
          <a:p>
            <a:pPr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Performing Text-to-Speech functionality to convert the text entered on the screen into speech using android studio. </a:t>
            </a:r>
          </a:p>
          <a:p>
            <a:pPr indent="-228600" algn="ctr" defTabSz="914400">
              <a:lnSpc>
                <a:spcPct val="120000"/>
              </a:lnSpc>
              <a:spcAft>
                <a:spcPts val="600"/>
              </a:spcAft>
              <a:buClr>
                <a:schemeClr val="tx1"/>
              </a:buClr>
              <a:buFont typeface="Arial" panose="020B0604020202020204" pitchFamily="34" charset="0"/>
              <a:buChar char="•"/>
            </a:pPr>
            <a:endParaRPr lang="en-US" sz="1600" cap="all" dirty="0"/>
          </a:p>
          <a:p>
            <a:pPr indent="-228600" algn="ctr" defTabSz="914400">
              <a:lnSpc>
                <a:spcPct val="120000"/>
              </a:lnSpc>
              <a:spcAft>
                <a:spcPts val="600"/>
              </a:spcAft>
              <a:buClr>
                <a:schemeClr val="tx1"/>
              </a:buClr>
              <a:buFont typeface="Arial" panose="020B0604020202020204" pitchFamily="34" charset="0"/>
              <a:buChar char="•"/>
            </a:pPr>
            <a:endParaRPr lang="en-US" sz="1600" cap="all" dirty="0"/>
          </a:p>
        </p:txBody>
      </p:sp>
      <p:pic>
        <p:nvPicPr>
          <p:cNvPr id="10" name="Picture 9">
            <a:extLst>
              <a:ext uri="{FF2B5EF4-FFF2-40B4-BE49-F238E27FC236}">
                <a16:creationId xmlns:a16="http://schemas.microsoft.com/office/drawing/2014/main" id="{37EABFBB-DF2B-FDBA-BDBE-4A01E14F7E33}"/>
              </a:ext>
            </a:extLst>
          </p:cNvPr>
          <p:cNvPicPr>
            <a:picLocks noChangeAspect="1"/>
          </p:cNvPicPr>
          <p:nvPr/>
        </p:nvPicPr>
        <p:blipFill>
          <a:blip r:embed="rId3"/>
          <a:stretch>
            <a:fillRect/>
          </a:stretch>
        </p:blipFill>
        <p:spPr>
          <a:xfrm>
            <a:off x="6826682" y="404446"/>
            <a:ext cx="3462980" cy="6453554"/>
          </a:xfrm>
          <a:prstGeom prst="rect">
            <a:avLst/>
          </a:prstGeom>
        </p:spPr>
      </p:pic>
      <p:pic>
        <p:nvPicPr>
          <p:cNvPr id="4" name="Picture 3">
            <a:extLst>
              <a:ext uri="{FF2B5EF4-FFF2-40B4-BE49-F238E27FC236}">
                <a16:creationId xmlns:a16="http://schemas.microsoft.com/office/drawing/2014/main" id="{1DB47FFC-5FE7-A9CF-8BF1-0EE2C38561EA}"/>
              </a:ext>
            </a:extLst>
          </p:cNvPr>
          <p:cNvPicPr>
            <a:picLocks noChangeAspect="1"/>
          </p:cNvPicPr>
          <p:nvPr/>
        </p:nvPicPr>
        <p:blipFill>
          <a:blip r:embed="rId4"/>
          <a:stretch>
            <a:fillRect/>
          </a:stretch>
        </p:blipFill>
        <p:spPr>
          <a:xfrm>
            <a:off x="1047721" y="3966308"/>
            <a:ext cx="5566019" cy="736600"/>
          </a:xfrm>
          <a:prstGeom prst="rect">
            <a:avLst/>
          </a:prstGeom>
        </p:spPr>
      </p:pic>
    </p:spTree>
    <p:extLst>
      <p:ext uri="{BB962C8B-B14F-4D97-AF65-F5344CB8AC3E}">
        <p14:creationId xmlns:p14="http://schemas.microsoft.com/office/powerpoint/2010/main" val="7860661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8" name="Picture 17">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20" name="Picture 19">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TextBox 2">
            <a:extLst>
              <a:ext uri="{FF2B5EF4-FFF2-40B4-BE49-F238E27FC236}">
                <a16:creationId xmlns:a16="http://schemas.microsoft.com/office/drawing/2014/main" id="{14795910-CF95-F4B4-EEC4-3E120A046744}"/>
              </a:ext>
            </a:extLst>
          </p:cNvPr>
          <p:cNvSpPr txBox="1"/>
          <p:nvPr/>
        </p:nvSpPr>
        <p:spPr>
          <a:xfrm>
            <a:off x="462115" y="823825"/>
            <a:ext cx="6632899" cy="2868944"/>
          </a:xfrm>
          <a:prstGeom prst="rect">
            <a:avLst/>
          </a:prstGeom>
        </p:spPr>
        <p:txBody>
          <a:bodyPr vert="horz" lIns="91440" tIns="45720" rIns="91440" bIns="45720" rtlCol="0">
            <a:no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By using below method, we can perform text to speech conversion </a:t>
            </a:r>
          </a:p>
          <a:p>
            <a:r>
              <a:rPr lang="en-US" sz="2000" dirty="0">
                <a:latin typeface="Calibri" panose="020F0502020204030204" pitchFamily="34" charset="0"/>
                <a:cs typeface="Calibri" panose="020F0502020204030204" pitchFamily="34" charset="0"/>
              </a:rPr>
              <a:t>void </a:t>
            </a:r>
            <a:r>
              <a:rPr lang="en-US" sz="2000" dirty="0" err="1">
                <a:latin typeface="Calibri" panose="020F0502020204030204" pitchFamily="34" charset="0"/>
                <a:cs typeface="Calibri" panose="020F0502020204030204" pitchFamily="34" charset="0"/>
              </a:rPr>
              <a:t>speakToUser</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reading input </a:t>
            </a:r>
          </a:p>
          <a:p>
            <a:r>
              <a:rPr lang="en-US" sz="2000" dirty="0">
                <a:latin typeface="Calibri" panose="020F0502020204030204" pitchFamily="34" charset="0"/>
                <a:cs typeface="Calibri" panose="020F0502020204030204" pitchFamily="34" charset="0"/>
              </a:rPr>
              <a:t>String input = </a:t>
            </a:r>
            <a:r>
              <a:rPr lang="en-US" sz="2000" dirty="0" err="1">
                <a:latin typeface="Calibri" panose="020F0502020204030204" pitchFamily="34" charset="0"/>
                <a:cs typeface="Calibri" panose="020F0502020204030204" pitchFamily="34" charset="0"/>
              </a:rPr>
              <a:t>text.getText</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toString</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//setting speech rate </a:t>
            </a:r>
          </a:p>
          <a:p>
            <a:r>
              <a:rPr lang="en-US" sz="2000" dirty="0" err="1">
                <a:latin typeface="Calibri" panose="020F0502020204030204" pitchFamily="34" charset="0"/>
                <a:cs typeface="Calibri" panose="020F0502020204030204" pitchFamily="34" charset="0"/>
              </a:rPr>
              <a:t>textToSpeech.setSpeechRate</a:t>
            </a:r>
            <a:r>
              <a:rPr lang="en-US" sz="2000" dirty="0">
                <a:latin typeface="Calibri" panose="020F0502020204030204" pitchFamily="34" charset="0"/>
                <a:cs typeface="Calibri" panose="020F0502020204030204" pitchFamily="34" charset="0"/>
              </a:rPr>
              <a:t>(0.5f); </a:t>
            </a:r>
          </a:p>
          <a:p>
            <a:r>
              <a:rPr lang="en-US" sz="2000" dirty="0">
                <a:latin typeface="Calibri" panose="020F0502020204030204" pitchFamily="34" charset="0"/>
                <a:cs typeface="Calibri" panose="020F0502020204030204" pitchFamily="34" charset="0"/>
              </a:rPr>
              <a:t>//converting to speech </a:t>
            </a:r>
          </a:p>
          <a:p>
            <a:r>
              <a:rPr lang="en-US" sz="2000" dirty="0" err="1">
                <a:latin typeface="Calibri" panose="020F0502020204030204" pitchFamily="34" charset="0"/>
                <a:cs typeface="Calibri" panose="020F0502020204030204" pitchFamily="34" charset="0"/>
              </a:rPr>
              <a:t>textToSpeech.speak</a:t>
            </a: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TextToSpeech.</a:t>
            </a:r>
            <a:r>
              <a:rPr lang="en-US" sz="2000" i="1" dirty="0" err="1">
                <a:latin typeface="Calibri" panose="020F0502020204030204" pitchFamily="34" charset="0"/>
                <a:cs typeface="Calibri" panose="020F0502020204030204" pitchFamily="34" charset="0"/>
              </a:rPr>
              <a:t>QUEUE_ADD</a:t>
            </a:r>
            <a:r>
              <a:rPr lang="en-US" sz="2000" dirty="0">
                <a:latin typeface="Calibri" panose="020F0502020204030204" pitchFamily="34" charset="0"/>
                <a:cs typeface="Calibri" panose="020F0502020204030204" pitchFamily="34" charset="0"/>
              </a:rPr>
              <a:t>, null); } </a:t>
            </a:r>
            <a:endParaRPr lang="en-US" sz="2000" dirty="0">
              <a:effectLst/>
              <a:latin typeface="Calibri" panose="020F050202020403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24" name="Picture 23">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49" name="Picture 1" descr="page2image18963200">
            <a:extLst>
              <a:ext uri="{FF2B5EF4-FFF2-40B4-BE49-F238E27FC236}">
                <a16:creationId xmlns:a16="http://schemas.microsoft.com/office/drawing/2014/main" id="{06854957-69A6-B819-85FC-D43699B99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981700" cy="2921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3" descr="page2image18963200">
            <a:extLst>
              <a:ext uri="{FF2B5EF4-FFF2-40B4-BE49-F238E27FC236}">
                <a16:creationId xmlns:a16="http://schemas.microsoft.com/office/drawing/2014/main" id="{A9367BF8-5E7B-EAA4-34A0-7B1A4C7223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981700" cy="292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D120666-EC8D-DEC2-1412-FEBF775A20BD}"/>
              </a:ext>
            </a:extLst>
          </p:cNvPr>
          <p:cNvSpPr txBox="1"/>
          <p:nvPr/>
        </p:nvSpPr>
        <p:spPr>
          <a:xfrm>
            <a:off x="5310552" y="4224494"/>
            <a:ext cx="6066694"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To check the status of successful conversion of text to speech:</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if(status == </a:t>
            </a:r>
            <a:r>
              <a:rPr lang="en-US" sz="2000" dirty="0" err="1">
                <a:latin typeface="Calibri" panose="020F0502020204030204" pitchFamily="34" charset="0"/>
                <a:cs typeface="Calibri" panose="020F0502020204030204" pitchFamily="34" charset="0"/>
              </a:rPr>
              <a:t>TextToSpeech.</a:t>
            </a:r>
            <a:r>
              <a:rPr lang="en-US" sz="2000" i="1" dirty="0" err="1">
                <a:latin typeface="Calibri" panose="020F0502020204030204" pitchFamily="34" charset="0"/>
                <a:cs typeface="Calibri" panose="020F0502020204030204" pitchFamily="34" charset="0"/>
              </a:rPr>
              <a:t>SUCCESS</a:t>
            </a:r>
            <a:r>
              <a:rPr lang="en-US" sz="2000" dirty="0">
                <a:latin typeface="Calibri" panose="020F0502020204030204" pitchFamily="34" charset="0"/>
                <a:cs typeface="Calibri" panose="020F0502020204030204" pitchFamily="34" charset="0"/>
              </a:rPr>
              <a:t>) </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13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extBox 1">
            <a:extLst>
              <a:ext uri="{FF2B5EF4-FFF2-40B4-BE49-F238E27FC236}">
                <a16:creationId xmlns:a16="http://schemas.microsoft.com/office/drawing/2014/main" id="{6FA5BE35-BF6E-E827-F025-3504BC2E031F}"/>
              </a:ext>
            </a:extLst>
          </p:cNvPr>
          <p:cNvSpPr txBox="1"/>
          <p:nvPr/>
        </p:nvSpPr>
        <p:spPr>
          <a:xfrm>
            <a:off x="4193931" y="263769"/>
            <a:ext cx="7148145" cy="5728187"/>
          </a:xfrm>
          <a:prstGeom prst="rect">
            <a:avLst/>
          </a:prstGeom>
        </p:spPr>
        <p:txBody>
          <a:bodyPr vert="horz" lIns="91440" tIns="45720" rIns="91440" bIns="45720" rtlCol="0" anchor="ctr">
            <a:noAutofit/>
          </a:bodyPr>
          <a:lstStyle/>
          <a:p>
            <a:pPr defTabSz="914400">
              <a:lnSpc>
                <a:spcPct val="110000"/>
              </a:lnSpc>
              <a:spcAft>
                <a:spcPts val="600"/>
              </a:spcAft>
              <a:buClr>
                <a:schemeClr val="tx1"/>
              </a:buClr>
            </a:pPr>
            <a:r>
              <a:rPr lang="en-US" sz="2000" u="sng" dirty="0">
                <a:latin typeface="Calibri" panose="020F0502020204030204" pitchFamily="34" charset="0"/>
                <a:cs typeface="Calibri" panose="020F0502020204030204" pitchFamily="34" charset="0"/>
              </a:rPr>
              <a:t>Conclusion:</a:t>
            </a:r>
          </a:p>
          <a:p>
            <a:pPr indent="-228600" defTabSz="914400">
              <a:lnSpc>
                <a:spcPct val="110000"/>
              </a:lnSpc>
              <a:spcAft>
                <a:spcPts val="600"/>
              </a:spcAft>
              <a:buClr>
                <a:schemeClr val="tx1"/>
              </a:buClr>
              <a:buFont typeface="Arial" panose="020B0604020202020204" pitchFamily="34" charset="0"/>
              <a:buChar char="•"/>
            </a:pPr>
            <a:r>
              <a:rPr lang="en-US" sz="1600" dirty="0">
                <a:latin typeface="Calibri" panose="020F0502020204030204" pitchFamily="34" charset="0"/>
                <a:cs typeface="Calibri" panose="020F0502020204030204" pitchFamily="34" charset="0"/>
              </a:rPr>
              <a:t>In these ICPs, we have learnt the basics of android and also learnt how to use the android studio to develop an application by including various features like user login, fetching GitHub user details and text-to-speech functionality.</a:t>
            </a:r>
          </a:p>
          <a:p>
            <a:pPr defTabSz="914400">
              <a:lnSpc>
                <a:spcPct val="110000"/>
              </a:lnSpc>
              <a:spcAft>
                <a:spcPts val="600"/>
              </a:spcAft>
              <a:buClr>
                <a:schemeClr val="tx1"/>
              </a:buClr>
            </a:pPr>
            <a:endParaRPr lang="en-US" sz="1600" dirty="0">
              <a:latin typeface="Calibri" panose="020F0502020204030204" pitchFamily="34" charset="0"/>
              <a:cs typeface="Calibri" panose="020F0502020204030204" pitchFamily="34" charset="0"/>
            </a:endParaRPr>
          </a:p>
          <a:p>
            <a:pPr defTabSz="914400">
              <a:lnSpc>
                <a:spcPct val="110000"/>
              </a:lnSpc>
              <a:spcAft>
                <a:spcPts val="600"/>
              </a:spcAft>
              <a:buClr>
                <a:schemeClr val="tx1"/>
              </a:buClr>
            </a:pPr>
            <a:r>
              <a:rPr lang="en-US" sz="1600" dirty="0">
                <a:latin typeface="Calibri" panose="020F0502020204030204" pitchFamily="34" charset="0"/>
                <a:cs typeface="Calibri" panose="020F0502020204030204" pitchFamily="34" charset="0"/>
              </a:rPr>
              <a:t>GitHub link: </a:t>
            </a:r>
            <a:r>
              <a:rPr lang="en-US" sz="1600" dirty="0">
                <a:latin typeface="Calibri" panose="020F0502020204030204" pitchFamily="34" charset="0"/>
                <a:cs typeface="Calibri" panose="020F0502020204030204" pitchFamily="34" charset="0"/>
                <a:hlinkClick r:id="rId4"/>
              </a:rPr>
              <a:t>https://github.com/sc7vc/Web_Applications/tree/main/ICP_TWO_PRESENTATION</a:t>
            </a:r>
            <a:endParaRPr lang="en-US" sz="1600" dirty="0">
              <a:latin typeface="Calibri" panose="020F0502020204030204" pitchFamily="34" charset="0"/>
              <a:cs typeface="Calibri" panose="020F0502020204030204" pitchFamily="34" charset="0"/>
            </a:endParaRPr>
          </a:p>
          <a:p>
            <a:pPr defTabSz="914400">
              <a:lnSpc>
                <a:spcPct val="110000"/>
              </a:lnSpc>
              <a:spcAft>
                <a:spcPts val="600"/>
              </a:spcAft>
              <a:buClr>
                <a:schemeClr val="tx1"/>
              </a:buClr>
            </a:pPr>
            <a:endParaRPr lang="en-US" sz="1600" dirty="0">
              <a:latin typeface="Calibri" panose="020F0502020204030204" pitchFamily="34" charset="0"/>
              <a:cs typeface="Calibri" panose="020F0502020204030204" pitchFamily="34" charset="0"/>
            </a:endParaRPr>
          </a:p>
          <a:p>
            <a:pPr defTabSz="914400">
              <a:lnSpc>
                <a:spcPct val="110000"/>
              </a:lnSpc>
              <a:spcAft>
                <a:spcPts val="600"/>
              </a:spcAft>
              <a:buClr>
                <a:schemeClr val="tx1"/>
              </a:buClr>
            </a:pPr>
            <a:r>
              <a:rPr lang="en-US" sz="1600" dirty="0" err="1">
                <a:latin typeface="Calibri" panose="020F0502020204030204" pitchFamily="34" charset="0"/>
                <a:cs typeface="Calibri" panose="020F0502020204030204" pitchFamily="34" charset="0"/>
              </a:rPr>
              <a:t>Youtube</a:t>
            </a:r>
            <a:r>
              <a:rPr lang="en-US" sz="1600" dirty="0">
                <a:latin typeface="Calibri" panose="020F0502020204030204" pitchFamily="34" charset="0"/>
                <a:cs typeface="Calibri" panose="020F0502020204030204" pitchFamily="34" charset="0"/>
              </a:rPr>
              <a:t> link: </a:t>
            </a:r>
            <a:r>
              <a:rPr lang="en-US" sz="1600" dirty="0">
                <a:latin typeface="Calibri" panose="020F0502020204030204" pitchFamily="34" charset="0"/>
                <a:cs typeface="Calibri" panose="020F0502020204030204" pitchFamily="34" charset="0"/>
                <a:hlinkClick r:id="rId5"/>
              </a:rPr>
              <a:t>https://www.youtube.com/playlist?list</a:t>
            </a:r>
            <a:r>
              <a:rPr lang="en-US" sz="1600">
                <a:latin typeface="Calibri" panose="020F0502020204030204" pitchFamily="34" charset="0"/>
                <a:cs typeface="Calibri" panose="020F0502020204030204" pitchFamily="34" charset="0"/>
                <a:hlinkClick r:id="rId5"/>
              </a:rPr>
              <a:t>=PLBjU-bATcJp0MwWmN4rGk0bTtxA3HBlBl</a:t>
            </a:r>
            <a:endParaRPr lang="en-US" sz="1600">
              <a:latin typeface="Calibri" panose="020F0502020204030204" pitchFamily="34" charset="0"/>
              <a:cs typeface="Calibri" panose="020F0502020204030204" pitchFamily="34" charset="0"/>
            </a:endParaRPr>
          </a:p>
          <a:p>
            <a:pPr defTabSz="914400">
              <a:lnSpc>
                <a:spcPct val="110000"/>
              </a:lnSpc>
              <a:spcAft>
                <a:spcPts val="600"/>
              </a:spcAft>
              <a:buClr>
                <a:schemeClr val="tx1"/>
              </a:buClr>
            </a:pPr>
            <a:endParaRPr lang="en-US" sz="1600" dirty="0">
              <a:latin typeface="Calibri" panose="020F0502020204030204" pitchFamily="34" charset="0"/>
              <a:cs typeface="Calibri" panose="020F0502020204030204" pitchFamily="34" charset="0"/>
            </a:endParaRPr>
          </a:p>
          <a:p>
            <a:pPr defTabSz="914400">
              <a:lnSpc>
                <a:spcPct val="110000"/>
              </a:lnSpc>
              <a:spcAft>
                <a:spcPts val="600"/>
              </a:spcAft>
              <a:buClr>
                <a:schemeClr val="tx1"/>
              </a:buClr>
            </a:pPr>
            <a:r>
              <a:rPr lang="en-US" sz="1600" dirty="0">
                <a:latin typeface="Calibri" panose="020F0502020204030204" pitchFamily="34" charset="0"/>
                <a:cs typeface="Calibri" panose="020F0502020204030204" pitchFamily="34" charset="0"/>
              </a:rPr>
              <a:t> </a:t>
            </a:r>
          </a:p>
          <a:p>
            <a:pPr defTabSz="914400">
              <a:lnSpc>
                <a:spcPct val="110000"/>
              </a:lnSpc>
              <a:spcAft>
                <a:spcPts val="600"/>
              </a:spcAft>
              <a:buClr>
                <a:schemeClr val="tx1"/>
              </a:buClr>
            </a:pPr>
            <a:endParaRPr lang="en-US" sz="1600" dirty="0">
              <a:latin typeface="Calibri" panose="020F0502020204030204" pitchFamily="34" charset="0"/>
              <a:cs typeface="Calibri" panose="020F0502020204030204" pitchFamily="34" charset="0"/>
            </a:endParaRPr>
          </a:p>
          <a:p>
            <a:pPr defTabSz="914400">
              <a:lnSpc>
                <a:spcPct val="110000"/>
              </a:lnSpc>
              <a:spcAft>
                <a:spcPts val="600"/>
              </a:spcAft>
              <a:buClr>
                <a:schemeClr val="tx1"/>
              </a:buClr>
            </a:pPr>
            <a:endParaRPr lang="en-US" sz="1600" dirty="0">
              <a:latin typeface="Calibri" panose="020F0502020204030204" pitchFamily="34" charset="0"/>
              <a:cs typeface="Calibri" panose="020F0502020204030204" pitchFamily="34" charset="0"/>
            </a:endParaRPr>
          </a:p>
          <a:p>
            <a:pPr indent="-228600" defTabSz="914400">
              <a:lnSpc>
                <a:spcPct val="110000"/>
              </a:lnSpc>
              <a:spcAft>
                <a:spcPts val="600"/>
              </a:spcAft>
              <a:buClr>
                <a:schemeClr val="tx1"/>
              </a:buCl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919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5" name="Picture 14">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7" name="Picture 16">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9" name="Picture 18">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extBox 1">
            <a:extLst>
              <a:ext uri="{FF2B5EF4-FFF2-40B4-BE49-F238E27FC236}">
                <a16:creationId xmlns:a16="http://schemas.microsoft.com/office/drawing/2014/main" id="{3EEA9865-D403-4AF4-F9F5-E8489282490E}"/>
              </a:ext>
            </a:extLst>
          </p:cNvPr>
          <p:cNvSpPr txBox="1"/>
          <p:nvPr/>
        </p:nvSpPr>
        <p:spPr>
          <a:xfrm>
            <a:off x="1098076" y="1106540"/>
            <a:ext cx="8689976" cy="184438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400" cap="all" dirty="0">
                <a:latin typeface="+mj-lt"/>
                <a:ea typeface="+mj-ea"/>
                <a:cs typeface="+mj-cs"/>
              </a:rPr>
              <a:t>Thank You</a:t>
            </a:r>
          </a:p>
        </p:txBody>
      </p:sp>
      <p:sp>
        <p:nvSpPr>
          <p:cNvPr id="21" name="Rectangle 20">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60639"/>
            <a:ext cx="12188952" cy="159736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05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1" name="Rectangle 23">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5">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extBox 1">
            <a:extLst>
              <a:ext uri="{FF2B5EF4-FFF2-40B4-BE49-F238E27FC236}">
                <a16:creationId xmlns:a16="http://schemas.microsoft.com/office/drawing/2014/main" id="{DF942B94-48F3-6BFC-4C7C-09057DF1DD47}"/>
              </a:ext>
            </a:extLst>
          </p:cNvPr>
          <p:cNvSpPr txBox="1"/>
          <p:nvPr/>
        </p:nvSpPr>
        <p:spPr>
          <a:xfrm>
            <a:off x="4880541" y="787669"/>
            <a:ext cx="6444793" cy="4325888"/>
          </a:xfrm>
          <a:prstGeom prst="rect">
            <a:avLst/>
          </a:prstGeom>
        </p:spPr>
        <p:txBody>
          <a:bodyPr vert="horz" lIns="91440" tIns="45720" rIns="91440" bIns="45720" rtlCol="0" anchor="ctr">
            <a:noAutofit/>
          </a:bodyPr>
          <a:lstStyle/>
          <a:p>
            <a:pPr algn="ctr" defTabSz="914400">
              <a:lnSpc>
                <a:spcPct val="110000"/>
              </a:lnSpc>
              <a:spcAft>
                <a:spcPts val="600"/>
              </a:spcAft>
              <a:buClr>
                <a:schemeClr val="tx1"/>
              </a:buClr>
            </a:pPr>
            <a:r>
              <a:rPr lang="en-US" sz="2400" b="1" u="sng" cap="all" dirty="0">
                <a:latin typeface="Calibri" panose="020F0502020204030204" pitchFamily="34" charset="0"/>
                <a:cs typeface="Calibri" panose="020F0502020204030204" pitchFamily="34" charset="0"/>
              </a:rPr>
              <a:t>Introduction:</a:t>
            </a:r>
          </a:p>
          <a:p>
            <a:pPr marL="342900" indent="-342900" defTabSz="914400">
              <a:lnSpc>
                <a:spcPct val="110000"/>
              </a:lnSpc>
              <a:spcAft>
                <a:spcPts val="600"/>
              </a:spcAft>
              <a:buClr>
                <a:schemeClr val="tx1"/>
              </a:buClr>
              <a:buFont typeface="Arial" panose="020B0604020202020204" pitchFamily="34" charset="0"/>
              <a:buChar char="•"/>
            </a:pPr>
            <a:r>
              <a:rPr lang="en-US" sz="2000" dirty="0">
                <a:latin typeface="Calibri" panose="020F0502020204030204" pitchFamily="34" charset="0"/>
                <a:cs typeface="Calibri" panose="020F0502020204030204" pitchFamily="34" charset="0"/>
              </a:rPr>
              <a:t>Android Studio is an open-source platform which provides an environment to build application for Android phones, tablets, Android Wear, Android TV, and Android Auto. </a:t>
            </a:r>
          </a:p>
          <a:p>
            <a:pPr marL="342900" indent="-342900" defTabSz="914400">
              <a:lnSpc>
                <a:spcPct val="110000"/>
              </a:lnSpc>
              <a:spcAft>
                <a:spcPts val="600"/>
              </a:spcAft>
              <a:buClr>
                <a:schemeClr val="tx1"/>
              </a:buClr>
              <a:buFont typeface="Arial" panose="020B0604020202020204" pitchFamily="34" charset="0"/>
              <a:buChar char="•"/>
            </a:pPr>
            <a:r>
              <a:rPr lang="en-US" sz="2000" dirty="0">
                <a:latin typeface="Calibri" panose="020F0502020204030204" pitchFamily="34" charset="0"/>
                <a:cs typeface="Calibri" panose="020F0502020204030204" pitchFamily="34" charset="0"/>
              </a:rPr>
              <a:t>This is a structured code modules which allows to divide the project into units of functionality to create, build, test, and debug independently.</a:t>
            </a:r>
          </a:p>
        </p:txBody>
      </p:sp>
    </p:spTree>
    <p:extLst>
      <p:ext uri="{BB962C8B-B14F-4D97-AF65-F5344CB8AC3E}">
        <p14:creationId xmlns:p14="http://schemas.microsoft.com/office/powerpoint/2010/main" val="421394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extBox 1">
            <a:extLst>
              <a:ext uri="{FF2B5EF4-FFF2-40B4-BE49-F238E27FC236}">
                <a16:creationId xmlns:a16="http://schemas.microsoft.com/office/drawing/2014/main" id="{88D05BAB-9EB7-E4D9-6093-BD8C28D1F35D}"/>
              </a:ext>
            </a:extLst>
          </p:cNvPr>
          <p:cNvSpPr txBox="1"/>
          <p:nvPr/>
        </p:nvSpPr>
        <p:spPr>
          <a:xfrm>
            <a:off x="4979076" y="556368"/>
            <a:ext cx="6247722" cy="4830385"/>
          </a:xfrm>
          <a:prstGeom prst="rect">
            <a:avLst/>
          </a:prstGeom>
        </p:spPr>
        <p:txBody>
          <a:bodyPr vert="horz" lIns="91440" tIns="45720" rIns="91440" bIns="45720" rtlCol="0" anchor="ctr">
            <a:normAutofit/>
          </a:bodyPr>
          <a:lstStyle/>
          <a:p>
            <a:pPr algn="ctr" defTabSz="914400">
              <a:lnSpc>
                <a:spcPct val="120000"/>
              </a:lnSpc>
              <a:spcAft>
                <a:spcPts val="600"/>
              </a:spcAft>
              <a:buClr>
                <a:schemeClr val="tx1"/>
              </a:buClr>
            </a:pPr>
            <a:r>
              <a:rPr lang="en-US" sz="2400" b="1" u="sng" cap="all" dirty="0">
                <a:latin typeface="Calibri" panose="020F0502020204030204" pitchFamily="34" charset="0"/>
                <a:cs typeface="Calibri" panose="020F0502020204030204" pitchFamily="34" charset="0"/>
              </a:rPr>
              <a:t>Key Features:</a:t>
            </a:r>
          </a:p>
          <a:p>
            <a:pPr marL="285750" indent="-228600" defTabSz="914400">
              <a:lnSpc>
                <a:spcPct val="120000"/>
              </a:lnSpc>
              <a:spcAft>
                <a:spcPts val="600"/>
              </a:spcAft>
              <a:buClr>
                <a:schemeClr val="tx1"/>
              </a:buClr>
              <a:buFont typeface="Arial" panose="020B0604020202020204" pitchFamily="34" charset="0"/>
              <a:buChar char="•"/>
            </a:pPr>
            <a:r>
              <a:rPr lang="en-US" sz="2000" dirty="0">
                <a:latin typeface="Calibri" panose="020F0502020204030204" pitchFamily="34" charset="0"/>
                <a:cs typeface="Calibri" panose="020F0502020204030204" pitchFamily="34" charset="0"/>
              </a:rPr>
              <a:t>Creating a basic login application which contains username and password.</a:t>
            </a:r>
          </a:p>
          <a:p>
            <a:pPr marL="285750" indent="-228600" defTabSz="914400">
              <a:lnSpc>
                <a:spcPct val="120000"/>
              </a:lnSpc>
              <a:spcAft>
                <a:spcPts val="600"/>
              </a:spcAft>
              <a:buClr>
                <a:schemeClr val="tx1"/>
              </a:buClr>
              <a:buFont typeface="Arial" panose="020B0604020202020204" pitchFamily="34" charset="0"/>
              <a:buChar char="•"/>
            </a:pPr>
            <a:r>
              <a:rPr lang="en-US" sz="2000" dirty="0">
                <a:latin typeface="Calibri" panose="020F0502020204030204" pitchFamily="34" charset="0"/>
                <a:cs typeface="Calibri" panose="020F0502020204030204" pitchFamily="34" charset="0"/>
              </a:rPr>
              <a:t>Fetching </a:t>
            </a:r>
            <a:r>
              <a:rPr lang="en-US" sz="2000" dirty="0" err="1">
                <a:latin typeface="Calibri" panose="020F0502020204030204" pitchFamily="34" charset="0"/>
                <a:cs typeface="Calibri" panose="020F0502020204030204" pitchFamily="34" charset="0"/>
              </a:rPr>
              <a:t>Github</a:t>
            </a:r>
            <a:r>
              <a:rPr lang="en-US" sz="2000" dirty="0">
                <a:latin typeface="Calibri" panose="020F0502020204030204" pitchFamily="34" charset="0"/>
                <a:cs typeface="Calibri" panose="020F0502020204030204" pitchFamily="34" charset="0"/>
              </a:rPr>
              <a:t> user data by performing API calls.</a:t>
            </a:r>
          </a:p>
          <a:p>
            <a:pPr marL="285750" indent="-228600" defTabSz="914400">
              <a:lnSpc>
                <a:spcPct val="120000"/>
              </a:lnSpc>
              <a:spcAft>
                <a:spcPts val="600"/>
              </a:spcAft>
              <a:buClr>
                <a:schemeClr val="tx1"/>
              </a:buClr>
              <a:buFont typeface="Arial" panose="020B0604020202020204" pitchFamily="34" charset="0"/>
              <a:buChar char="•"/>
            </a:pPr>
            <a:r>
              <a:rPr lang="en-US" sz="2000" dirty="0">
                <a:latin typeface="Calibri" panose="020F0502020204030204" pitchFamily="34" charset="0"/>
                <a:cs typeface="Calibri" panose="020F0502020204030204" pitchFamily="34" charset="0"/>
              </a:rPr>
              <a:t>Converting the text into speech which is given as input by user.</a:t>
            </a:r>
          </a:p>
          <a:p>
            <a:pPr marL="285750" indent="-228600" defTabSz="914400">
              <a:lnSpc>
                <a:spcPct val="120000"/>
              </a:lnSpc>
              <a:spcAft>
                <a:spcPts val="600"/>
              </a:spcAft>
              <a:buClr>
                <a:schemeClr val="tx1"/>
              </a:buClr>
              <a:buFont typeface="Arial" panose="020B0604020202020204" pitchFamily="34" charset="0"/>
              <a:buChar char="•"/>
            </a:pPr>
            <a:endParaRPr lang="en-US" cap="al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591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D4A523-255B-6885-8F74-8BD5C5F0D697}"/>
              </a:ext>
            </a:extLst>
          </p:cNvPr>
          <p:cNvSpPr txBox="1"/>
          <p:nvPr/>
        </p:nvSpPr>
        <p:spPr>
          <a:xfrm>
            <a:off x="1240148" y="1575785"/>
            <a:ext cx="4061614" cy="2644524"/>
          </a:xfrm>
          <a:prstGeom prst="rect">
            <a:avLst/>
          </a:prstGeom>
        </p:spPr>
        <p:txBody>
          <a:bodyPr vert="horz" lIns="91440" tIns="45720" rIns="91440" bIns="45720" rtlCol="0">
            <a:normAutofit/>
          </a:bodyPr>
          <a:lstStyle/>
          <a:p>
            <a:pPr algn="ctr" defTabSz="914400">
              <a:lnSpc>
                <a:spcPct val="120000"/>
              </a:lnSpc>
              <a:spcAft>
                <a:spcPts val="600"/>
              </a:spcAft>
              <a:buClr>
                <a:schemeClr val="tx1"/>
              </a:buClr>
            </a:pPr>
            <a:r>
              <a:rPr lang="en-US" sz="2400" b="1" cap="all" dirty="0">
                <a:latin typeface="Calibri" panose="020F0502020204030204" pitchFamily="34" charset="0"/>
                <a:cs typeface="Calibri" panose="020F0502020204030204" pitchFamily="34" charset="0"/>
              </a:rPr>
              <a:t>ICP8</a:t>
            </a:r>
          </a:p>
          <a:p>
            <a:pPr algn="just"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We can create the application by selecting an empty activity as below, then give the details of our app such as name and location</a:t>
            </a:r>
          </a:p>
        </p:txBody>
      </p:sp>
      <p:pic>
        <p:nvPicPr>
          <p:cNvPr id="7" name="Picture 6">
            <a:extLst>
              <a:ext uri="{FF2B5EF4-FFF2-40B4-BE49-F238E27FC236}">
                <a16:creationId xmlns:a16="http://schemas.microsoft.com/office/drawing/2014/main" id="{FFDEA58D-E9C4-B421-C89E-55463FC6C445}"/>
              </a:ext>
            </a:extLst>
          </p:cNvPr>
          <p:cNvPicPr>
            <a:picLocks noChangeAspect="1"/>
          </p:cNvPicPr>
          <p:nvPr/>
        </p:nvPicPr>
        <p:blipFill>
          <a:blip r:embed="rId3"/>
          <a:stretch>
            <a:fillRect/>
          </a:stretch>
        </p:blipFill>
        <p:spPr>
          <a:xfrm>
            <a:off x="5839215" y="689651"/>
            <a:ext cx="4980751" cy="4700034"/>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6968719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8" name="Picture 17">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20" name="Picture 19">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TextBox 2">
            <a:extLst>
              <a:ext uri="{FF2B5EF4-FFF2-40B4-BE49-F238E27FC236}">
                <a16:creationId xmlns:a16="http://schemas.microsoft.com/office/drawing/2014/main" id="{14795910-CF95-F4B4-EEC4-3E120A046744}"/>
              </a:ext>
            </a:extLst>
          </p:cNvPr>
          <p:cNvSpPr txBox="1"/>
          <p:nvPr/>
        </p:nvSpPr>
        <p:spPr>
          <a:xfrm>
            <a:off x="992906" y="860194"/>
            <a:ext cx="4807092" cy="3424107"/>
          </a:xfrm>
          <a:prstGeom prst="rect">
            <a:avLst/>
          </a:prstGeom>
        </p:spPr>
        <p:txBody>
          <a:bodyPr vert="horz" lIns="91440" tIns="45720" rIns="91440" bIns="45720" rtlCol="0">
            <a:normAutofit/>
          </a:bodyPr>
          <a:lstStyle/>
          <a:p>
            <a:pPr marL="57150" indent="-228600" defTabSz="914400">
              <a:lnSpc>
                <a:spcPct val="120000"/>
              </a:lnSpc>
              <a:spcAft>
                <a:spcPts val="600"/>
              </a:spcAft>
              <a:buClr>
                <a:schemeClr val="tx1"/>
              </a:buClr>
              <a:buFont typeface="Arial" panose="020B0604020202020204" pitchFamily="34" charset="0"/>
              <a:buChar char="•"/>
            </a:pPr>
            <a:r>
              <a:rPr lang="en-US" dirty="0">
                <a:latin typeface="Calibri" panose="020F0502020204030204" pitchFamily="34" charset="0"/>
                <a:cs typeface="Calibri" panose="020F0502020204030204" pitchFamily="34" charset="0"/>
              </a:rPr>
              <a:t>We can insert the logo with below code:</a:t>
            </a:r>
          </a:p>
          <a:p>
            <a:pPr defTabSz="914400">
              <a:lnSpc>
                <a:spcPct val="120000"/>
              </a:lnSpc>
              <a:spcAft>
                <a:spcPts val="600"/>
              </a:spcAft>
              <a:buClr>
                <a:schemeClr val="tx1"/>
              </a:buClr>
            </a:pPr>
            <a:r>
              <a:rPr lang="en-US" dirty="0">
                <a:latin typeface="Calibri" panose="020F0502020204030204" pitchFamily="34" charset="0"/>
                <a:cs typeface="Calibri" panose="020F0502020204030204" pitchFamily="34" charset="0"/>
              </a:rPr>
              <a:t>&lt;</a:t>
            </a:r>
            <a:r>
              <a:rPr lang="en-US" dirty="0" err="1">
                <a:latin typeface="Calibri" panose="020F0502020204030204" pitchFamily="34" charset="0"/>
                <a:cs typeface="Calibri" panose="020F0502020204030204" pitchFamily="34" charset="0"/>
              </a:rPr>
              <a:t>ImageView</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android:layout_width</a:t>
            </a:r>
            <a:r>
              <a:rPr lang="en-US" dirty="0">
                <a:latin typeface="Calibri" panose="020F0502020204030204" pitchFamily="34" charset="0"/>
                <a:cs typeface="Calibri" panose="020F0502020204030204" pitchFamily="34" charset="0"/>
              </a:rPr>
              <a:t>="200dp"</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android:layout_height</a:t>
            </a:r>
            <a:r>
              <a:rPr lang="en-US" dirty="0">
                <a:latin typeface="Calibri" panose="020F0502020204030204" pitchFamily="34" charset="0"/>
                <a:cs typeface="Calibri" panose="020F0502020204030204" pitchFamily="34" charset="0"/>
              </a:rPr>
              <a:t>="200dp"</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android:id</a:t>
            </a:r>
            <a:r>
              <a:rPr lang="en-US" dirty="0">
                <a:latin typeface="Calibri" panose="020F0502020204030204" pitchFamily="34" charset="0"/>
                <a:cs typeface="Calibri" panose="020F0502020204030204" pitchFamily="34" charset="0"/>
              </a:rPr>
              <a:t>="@+id/</a:t>
            </a:r>
            <a:r>
              <a:rPr lang="en-US" dirty="0" err="1">
                <a:latin typeface="Calibri" panose="020F0502020204030204" pitchFamily="34" charset="0"/>
                <a:cs typeface="Calibri" panose="020F0502020204030204" pitchFamily="34" charset="0"/>
              </a:rPr>
              <a:t>logo_main</a:t>
            </a:r>
            <a:r>
              <a:rPr lang="en-US"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android:src</a:t>
            </a:r>
            <a:r>
              <a:rPr lang="en-US" dirty="0">
                <a:latin typeface="Calibri" panose="020F0502020204030204" pitchFamily="34" charset="0"/>
                <a:cs typeface="Calibri" panose="020F0502020204030204" pitchFamily="34" charset="0"/>
              </a:rPr>
              <a:t>="@drawable/logo"</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android:layout_alignParentTop</a:t>
            </a:r>
            <a:r>
              <a:rPr lang="en-US" dirty="0">
                <a:latin typeface="Calibri" panose="020F0502020204030204" pitchFamily="34" charset="0"/>
                <a:cs typeface="Calibri" panose="020F0502020204030204" pitchFamily="34" charset="0"/>
              </a:rPr>
              <a:t> = "true"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android:layout_centerHorizontal</a:t>
            </a:r>
            <a:r>
              <a:rPr lang="en-US" dirty="0">
                <a:latin typeface="Calibri" panose="020F0502020204030204" pitchFamily="34" charset="0"/>
                <a:cs typeface="Calibri" panose="020F0502020204030204" pitchFamily="34" charset="0"/>
              </a:rPr>
              <a:t>="true"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android:scaleType</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fitXY</a:t>
            </a:r>
            <a:r>
              <a:rPr lang="en-US" dirty="0">
                <a:latin typeface="Calibri" panose="020F0502020204030204" pitchFamily="34" charset="0"/>
                <a:cs typeface="Calibri" panose="020F0502020204030204" pitchFamily="34" charset="0"/>
              </a:rPr>
              <a:t>" /&gt;</a:t>
            </a:r>
            <a:endParaRPr lang="en-US" cap="all" dirty="0">
              <a:latin typeface="Calibri" panose="020F050202020403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24" name="Picture 23">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89D307FE-866C-F023-B67F-7464961DC0CC}"/>
              </a:ext>
            </a:extLst>
          </p:cNvPr>
          <p:cNvSpPr txBox="1"/>
          <p:nvPr/>
        </p:nvSpPr>
        <p:spPr>
          <a:xfrm>
            <a:off x="6096000" y="2200246"/>
            <a:ext cx="6471138" cy="404726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We can include the text fields by using </a:t>
            </a:r>
            <a:r>
              <a:rPr lang="en-US" dirty="0" err="1">
                <a:latin typeface="Calibri" panose="020F0502020204030204" pitchFamily="34" charset="0"/>
                <a:cs typeface="Calibri" panose="020F0502020204030204" pitchFamily="34" charset="0"/>
              </a:rPr>
              <a:t>EditText</a:t>
            </a:r>
            <a:r>
              <a:rPr lang="en-US" dirty="0">
                <a:latin typeface="Calibri" panose="020F0502020204030204" pitchFamily="34" charset="0"/>
                <a:cs typeface="Calibri" panose="020F0502020204030204" pitchFamily="34" charset="0"/>
              </a:rPr>
              <a:t>:</a:t>
            </a:r>
          </a:p>
          <a:p>
            <a:pPr>
              <a:spcAft>
                <a:spcPts val="600"/>
              </a:spcAft>
            </a:pPr>
            <a:r>
              <a:rPr lang="en-US" dirty="0"/>
              <a:t>&lt;</a:t>
            </a:r>
            <a:r>
              <a:rPr lang="en-US" dirty="0" err="1"/>
              <a:t>EditText</a:t>
            </a:r>
            <a:br>
              <a:rPr lang="en-US" dirty="0"/>
            </a:br>
            <a:r>
              <a:rPr lang="en-US" dirty="0"/>
              <a:t>    </a:t>
            </a:r>
            <a:r>
              <a:rPr lang="en-US" dirty="0" err="1"/>
              <a:t>android:id</a:t>
            </a:r>
            <a:r>
              <a:rPr lang="en-US" dirty="0"/>
              <a:t>="@+id/username"</a:t>
            </a:r>
            <a:br>
              <a:rPr lang="en-US" dirty="0"/>
            </a:br>
            <a:r>
              <a:rPr lang="en-US" dirty="0"/>
              <a:t>    </a:t>
            </a:r>
            <a:r>
              <a:rPr lang="en-US" dirty="0" err="1"/>
              <a:t>android:layout_width</a:t>
            </a:r>
            <a:r>
              <a:rPr lang="en-US" dirty="0"/>
              <a:t>="</a:t>
            </a:r>
            <a:r>
              <a:rPr lang="en-US" dirty="0" err="1"/>
              <a:t>match_parent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android:layout_below</a:t>
            </a:r>
            <a:r>
              <a:rPr lang="en-US" dirty="0"/>
              <a:t>="@id/</a:t>
            </a:r>
            <a:r>
              <a:rPr lang="en-US" dirty="0" err="1"/>
              <a:t>sign_in</a:t>
            </a:r>
            <a:r>
              <a:rPr lang="en-US" dirty="0"/>
              <a:t>"</a:t>
            </a:r>
            <a:br>
              <a:rPr lang="en-US" dirty="0"/>
            </a:br>
            <a:r>
              <a:rPr lang="en-US" dirty="0"/>
              <a:t>    </a:t>
            </a:r>
            <a:r>
              <a:rPr lang="en-US" dirty="0" err="1"/>
              <a:t>android:layout_marginStart</a:t>
            </a:r>
            <a:r>
              <a:rPr lang="en-US" dirty="0"/>
              <a:t>="20dp"</a:t>
            </a:r>
            <a:br>
              <a:rPr lang="en-US" dirty="0"/>
            </a:br>
            <a:r>
              <a:rPr lang="en-US" dirty="0"/>
              <a:t>    </a:t>
            </a:r>
            <a:r>
              <a:rPr lang="en-US" dirty="0" err="1"/>
              <a:t>android:layout_marginTop</a:t>
            </a:r>
            <a:r>
              <a:rPr lang="en-US" dirty="0"/>
              <a:t>="20dp"</a:t>
            </a:r>
            <a:br>
              <a:rPr lang="en-US" dirty="0"/>
            </a:br>
            <a:r>
              <a:rPr lang="en-US" dirty="0"/>
              <a:t>    </a:t>
            </a:r>
            <a:r>
              <a:rPr lang="en-US" dirty="0" err="1"/>
              <a:t>android:layout_marginEnd</a:t>
            </a:r>
            <a:r>
              <a:rPr lang="en-US" dirty="0"/>
              <a:t>="20dp"</a:t>
            </a:r>
            <a:br>
              <a:rPr lang="en-US" dirty="0"/>
            </a:br>
            <a:r>
              <a:rPr lang="en-US" dirty="0"/>
              <a:t>    </a:t>
            </a:r>
            <a:r>
              <a:rPr lang="en-US" dirty="0" err="1"/>
              <a:t>android:layout_marginBottom</a:t>
            </a:r>
            <a:r>
              <a:rPr lang="en-US" dirty="0"/>
              <a:t>="20dp"</a:t>
            </a:r>
            <a:br>
              <a:rPr lang="en-US" dirty="0"/>
            </a:br>
            <a:r>
              <a:rPr lang="en-US" dirty="0"/>
              <a:t>    </a:t>
            </a:r>
            <a:r>
              <a:rPr lang="en-US" dirty="0" err="1"/>
              <a:t>android:hint</a:t>
            </a:r>
            <a:r>
              <a:rPr lang="en-US" dirty="0"/>
              <a:t>="USERNAME"</a:t>
            </a:r>
            <a:br>
              <a:rPr lang="en-US" dirty="0"/>
            </a:br>
            <a:r>
              <a:rPr lang="en-US" dirty="0"/>
              <a:t>    </a:t>
            </a:r>
            <a:r>
              <a:rPr lang="en-US" dirty="0" err="1"/>
              <a:t>android:padding</a:t>
            </a:r>
            <a:r>
              <a:rPr lang="en-US" dirty="0"/>
              <a:t>="20dp" /&gt;</a:t>
            </a:r>
            <a:endParaRPr lang="en-US" dirty="0">
              <a:latin typeface="Calibri" panose="020F0502020204030204" pitchFamily="34" charset="0"/>
              <a:cs typeface="Calibri" panose="020F0502020204030204" pitchFamily="34" charset="0"/>
            </a:endParaRPr>
          </a:p>
          <a:p>
            <a:pPr>
              <a:spcAft>
                <a:spcPts val="600"/>
              </a:spcAft>
            </a:pPr>
            <a:endParaRPr lang="en-US" sz="800" cap="all" dirty="0">
              <a:latin typeface="Calibri" panose="020F0502020204030204" pitchFamily="34" charset="0"/>
              <a:cs typeface="Calibri" panose="020F0502020204030204" pitchFamily="34" charset="0"/>
            </a:endParaRPr>
          </a:p>
          <a:p>
            <a:pPr>
              <a:spcAft>
                <a:spcPts val="600"/>
              </a:spcAft>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456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861DD06-AB17-4E8B-B828-D863D16E2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F02DCDF-280D-D29B-B5A5-4AD5AAD0D5EF}"/>
              </a:ext>
            </a:extLst>
          </p:cNvPr>
          <p:cNvPicPr>
            <a:picLocks noChangeAspect="1"/>
          </p:cNvPicPr>
          <p:nvPr/>
        </p:nvPicPr>
        <p:blipFill>
          <a:blip r:embed="rId2"/>
          <a:stretch>
            <a:fillRect/>
          </a:stretch>
        </p:blipFill>
        <p:spPr>
          <a:xfrm>
            <a:off x="2000991" y="643466"/>
            <a:ext cx="3222650" cy="5571067"/>
          </a:xfrm>
          <a:prstGeom prst="rect">
            <a:avLst/>
          </a:prstGeom>
        </p:spPr>
      </p:pic>
      <p:pic>
        <p:nvPicPr>
          <p:cNvPr id="4" name="Picture 3">
            <a:extLst>
              <a:ext uri="{FF2B5EF4-FFF2-40B4-BE49-F238E27FC236}">
                <a16:creationId xmlns:a16="http://schemas.microsoft.com/office/drawing/2014/main" id="{59F49866-D3CF-FEA4-34E9-3F90A666477C}"/>
              </a:ext>
            </a:extLst>
          </p:cNvPr>
          <p:cNvPicPr>
            <a:picLocks noChangeAspect="1"/>
          </p:cNvPicPr>
          <p:nvPr/>
        </p:nvPicPr>
        <p:blipFill>
          <a:blip r:embed="rId3"/>
          <a:stretch>
            <a:fillRect/>
          </a:stretch>
        </p:blipFill>
        <p:spPr>
          <a:xfrm>
            <a:off x="6894786" y="643466"/>
            <a:ext cx="3331041" cy="5571067"/>
          </a:xfrm>
          <a:prstGeom prst="rect">
            <a:avLst/>
          </a:prstGeom>
        </p:spPr>
      </p:pic>
      <p:pic>
        <p:nvPicPr>
          <p:cNvPr id="14" name="Picture 10">
            <a:extLst>
              <a:ext uri="{FF2B5EF4-FFF2-40B4-BE49-F238E27FC236}">
                <a16:creationId xmlns:a16="http://schemas.microsoft.com/office/drawing/2014/main" id="{DB0468DF-40A1-4DCC-AABA-E800DB7102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008462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D4A523-255B-6885-8F74-8BD5C5F0D697}"/>
              </a:ext>
            </a:extLst>
          </p:cNvPr>
          <p:cNvSpPr txBox="1"/>
          <p:nvPr/>
        </p:nvSpPr>
        <p:spPr>
          <a:xfrm>
            <a:off x="1240148" y="1575784"/>
            <a:ext cx="3893978" cy="2785201"/>
          </a:xfrm>
          <a:prstGeom prst="rect">
            <a:avLst/>
          </a:prstGeom>
        </p:spPr>
        <p:txBody>
          <a:bodyPr vert="horz" lIns="91440" tIns="45720" rIns="91440" bIns="45720" rtlCol="0">
            <a:normAutofit/>
          </a:bodyPr>
          <a:lstStyle/>
          <a:p>
            <a:pPr algn="ctr" defTabSz="914400">
              <a:lnSpc>
                <a:spcPct val="120000"/>
              </a:lnSpc>
              <a:spcAft>
                <a:spcPts val="600"/>
              </a:spcAft>
              <a:buClr>
                <a:schemeClr val="tx1"/>
              </a:buClr>
            </a:pPr>
            <a:r>
              <a:rPr lang="en-US" sz="2400" b="1" cap="all" dirty="0">
                <a:latin typeface="Calibri" panose="020F0502020204030204" pitchFamily="34" charset="0"/>
                <a:cs typeface="Calibri" panose="020F0502020204030204" pitchFamily="34" charset="0"/>
              </a:rPr>
              <a:t>ICP10</a:t>
            </a:r>
          </a:p>
          <a:p>
            <a:pPr algn="just"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Fetch the specific GitHub User details by performing an API call using Retrofit, then that user GitHub details will be visible on display. </a:t>
            </a:r>
            <a:endParaRPr lang="en-US" sz="2000" cap="all" dirty="0">
              <a:latin typeface="Calibri" panose="020F0502020204030204" pitchFamily="34" charset="0"/>
              <a:cs typeface="Calibri" panose="020F0502020204030204" pitchFamily="34" charset="0"/>
            </a:endParaRPr>
          </a:p>
          <a:p>
            <a:pPr indent="-228600" algn="ctr" defTabSz="914400">
              <a:lnSpc>
                <a:spcPct val="120000"/>
              </a:lnSpc>
              <a:spcAft>
                <a:spcPts val="600"/>
              </a:spcAft>
              <a:buClr>
                <a:schemeClr val="tx1"/>
              </a:buClr>
              <a:buFont typeface="Arial" panose="020B0604020202020204" pitchFamily="34" charset="0"/>
              <a:buChar char="•"/>
            </a:pPr>
            <a:endParaRPr lang="en-US" sz="1600" cap="all" dirty="0"/>
          </a:p>
          <a:p>
            <a:pPr indent="-228600" algn="ctr" defTabSz="914400">
              <a:lnSpc>
                <a:spcPct val="120000"/>
              </a:lnSpc>
              <a:spcAft>
                <a:spcPts val="600"/>
              </a:spcAft>
              <a:buClr>
                <a:schemeClr val="tx1"/>
              </a:buClr>
              <a:buFont typeface="Arial" panose="020B0604020202020204" pitchFamily="34" charset="0"/>
              <a:buChar char="•"/>
            </a:pPr>
            <a:endParaRPr lang="en-US" sz="1600" cap="all" dirty="0"/>
          </a:p>
        </p:txBody>
      </p:sp>
      <p:pic>
        <p:nvPicPr>
          <p:cNvPr id="3" name="Picture 2">
            <a:extLst>
              <a:ext uri="{FF2B5EF4-FFF2-40B4-BE49-F238E27FC236}">
                <a16:creationId xmlns:a16="http://schemas.microsoft.com/office/drawing/2014/main" id="{BFC862A2-E376-7F3A-A763-2AE97817D464}"/>
              </a:ext>
            </a:extLst>
          </p:cNvPr>
          <p:cNvPicPr>
            <a:picLocks noChangeAspect="1"/>
          </p:cNvPicPr>
          <p:nvPr/>
        </p:nvPicPr>
        <p:blipFill>
          <a:blip r:embed="rId3"/>
          <a:stretch>
            <a:fillRect/>
          </a:stretch>
        </p:blipFill>
        <p:spPr>
          <a:xfrm>
            <a:off x="5336350" y="1575784"/>
            <a:ext cx="6577228" cy="2284039"/>
          </a:xfrm>
          <a:prstGeom prst="rect">
            <a:avLst/>
          </a:prstGeom>
        </p:spPr>
      </p:pic>
    </p:spTree>
    <p:extLst>
      <p:ext uri="{BB962C8B-B14F-4D97-AF65-F5344CB8AC3E}">
        <p14:creationId xmlns:p14="http://schemas.microsoft.com/office/powerpoint/2010/main" val="8006469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8" name="Picture 17">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20" name="Picture 19">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TextBox 2">
            <a:extLst>
              <a:ext uri="{FF2B5EF4-FFF2-40B4-BE49-F238E27FC236}">
                <a16:creationId xmlns:a16="http://schemas.microsoft.com/office/drawing/2014/main" id="{14795910-CF95-F4B4-EEC4-3E120A046744}"/>
              </a:ext>
            </a:extLst>
          </p:cNvPr>
          <p:cNvSpPr txBox="1"/>
          <p:nvPr/>
        </p:nvSpPr>
        <p:spPr>
          <a:xfrm>
            <a:off x="992906" y="860195"/>
            <a:ext cx="4634171" cy="2357790"/>
          </a:xfrm>
          <a:prstGeom prst="rect">
            <a:avLst/>
          </a:prstGeom>
        </p:spPr>
        <p:txBody>
          <a:bodyPr vert="horz" lIns="91440" tIns="45720" rIns="91440" bIns="45720" rtlCol="0">
            <a:noAutofit/>
          </a:bodyPr>
          <a:lstStyle/>
          <a:p>
            <a:pPr marL="57150" indent="-228600" defTabSz="914400">
              <a:lnSpc>
                <a:spcPct val="120000"/>
              </a:lnSpc>
              <a:spcAft>
                <a:spcPts val="600"/>
              </a:spcAft>
              <a:buClr>
                <a:schemeClr val="tx1"/>
              </a:buClr>
              <a:buFont typeface="Arial" panose="020B0604020202020204" pitchFamily="34" charset="0"/>
              <a:buChar char="•"/>
            </a:pPr>
            <a:r>
              <a:rPr lang="en-US" sz="2000" dirty="0">
                <a:latin typeface="Calibri" panose="020F0502020204030204" pitchFamily="34" charset="0"/>
                <a:cs typeface="Calibri" panose="020F0502020204030204" pitchFamily="34" charset="0"/>
              </a:rPr>
              <a:t>We can use below code to give Internet permission to our application in </a:t>
            </a:r>
            <a:r>
              <a:rPr lang="en-US" sz="2000" dirty="0" err="1">
                <a:latin typeface="Calibri" panose="020F0502020204030204" pitchFamily="34" charset="0"/>
                <a:cs typeface="Calibri" panose="020F0502020204030204" pitchFamily="34" charset="0"/>
              </a:rPr>
              <a:t>Androidmanifest.xml</a:t>
            </a:r>
            <a:r>
              <a:rPr lang="en-US" sz="2000" dirty="0">
                <a:latin typeface="Calibri" panose="020F0502020204030204" pitchFamily="34" charset="0"/>
                <a:cs typeface="Calibri" panose="020F0502020204030204" pitchFamily="34" charset="0"/>
              </a:rPr>
              <a:t> :</a:t>
            </a:r>
          </a:p>
          <a:p>
            <a:pPr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&lt;uses-permission </a:t>
            </a:r>
            <a:r>
              <a:rPr lang="en-US" sz="2000" dirty="0" err="1">
                <a:latin typeface="Calibri" panose="020F0502020204030204" pitchFamily="34" charset="0"/>
                <a:cs typeface="Calibri" panose="020F0502020204030204" pitchFamily="34" charset="0"/>
              </a:rPr>
              <a:t>android:name</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android.permission.INTERNET</a:t>
            </a:r>
            <a:r>
              <a:rPr lang="en-US" sz="2000" dirty="0">
                <a:latin typeface="Calibri" panose="020F0502020204030204" pitchFamily="34" charset="0"/>
                <a:cs typeface="Calibri" panose="020F0502020204030204" pitchFamily="34" charset="0"/>
              </a:rPr>
              <a:t>" /&gt; </a:t>
            </a:r>
          </a:p>
          <a:p>
            <a:pPr defTabSz="914400">
              <a:lnSpc>
                <a:spcPct val="120000"/>
              </a:lnSpc>
              <a:spcAft>
                <a:spcPts val="600"/>
              </a:spcAft>
              <a:buClr>
                <a:schemeClr val="tx1"/>
              </a:buClr>
            </a:pPr>
            <a:endParaRPr lang="en-US" sz="2000" dirty="0">
              <a:latin typeface="Calibri" panose="020F050202020403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24" name="Picture 23">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89D307FE-866C-F023-B67F-7464961DC0CC}"/>
              </a:ext>
            </a:extLst>
          </p:cNvPr>
          <p:cNvSpPr txBox="1"/>
          <p:nvPr/>
        </p:nvSpPr>
        <p:spPr>
          <a:xfrm>
            <a:off x="5770731" y="2771746"/>
            <a:ext cx="6471138" cy="255454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In </a:t>
            </a:r>
            <a:r>
              <a:rPr lang="en-US" sz="2000" dirty="0" err="1">
                <a:latin typeface="Calibri" panose="020F0502020204030204" pitchFamily="34" charset="0"/>
                <a:cs typeface="Calibri" panose="020F0502020204030204" pitchFamily="34" charset="0"/>
              </a:rPr>
              <a:t>build.gradle</a:t>
            </a:r>
            <a:r>
              <a:rPr lang="en-US" sz="2000" dirty="0">
                <a:latin typeface="Calibri" panose="020F0502020204030204" pitchFamily="34" charset="0"/>
                <a:cs typeface="Calibri" panose="020F0502020204030204" pitchFamily="34" charset="0"/>
              </a:rPr>
              <a:t> add below snippet for retrofit configuration, which converts API calls into objects</a:t>
            </a:r>
          </a:p>
          <a:p>
            <a:pPr>
              <a:spcAft>
                <a:spcPts val="600"/>
              </a:spcAft>
            </a:pPr>
            <a:endParaRPr lang="en-US" sz="2000" cap="all" dirty="0">
              <a:latin typeface="Calibri" panose="020F0502020204030204" pitchFamily="34" charset="0"/>
              <a:cs typeface="Calibri" panose="020F0502020204030204" pitchFamily="34" charset="0"/>
            </a:endParaRPr>
          </a:p>
          <a:p>
            <a:pPr>
              <a:spcAft>
                <a:spcPts val="600"/>
              </a:spcAft>
            </a:pPr>
            <a:r>
              <a:rPr lang="en-US" sz="2000" dirty="0">
                <a:latin typeface="Calibri" panose="020F0502020204030204" pitchFamily="34" charset="0"/>
                <a:cs typeface="Calibri" panose="020F0502020204030204" pitchFamily="34" charset="0"/>
              </a:rPr>
              <a:t>implementation 'com.squareup.retrofit2:retrofit:2.9.0’ </a:t>
            </a:r>
          </a:p>
          <a:p>
            <a:pPr>
              <a:spcAft>
                <a:spcPts val="600"/>
              </a:spcAft>
            </a:pPr>
            <a:r>
              <a:rPr lang="en-US" sz="2000" dirty="0">
                <a:latin typeface="Calibri" panose="020F0502020204030204" pitchFamily="34" charset="0"/>
                <a:cs typeface="Calibri" panose="020F0502020204030204" pitchFamily="34" charset="0"/>
              </a:rPr>
              <a:t>implementation 'com.squareup.retrofit2:converter-gson:2.9.0' </a:t>
            </a:r>
          </a:p>
          <a:p>
            <a:pPr>
              <a:spcAft>
                <a:spcPts val="600"/>
              </a:spcAft>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792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861DD06-AB17-4E8B-B828-D863D16E2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a:extLst>
              <a:ext uri="{FF2B5EF4-FFF2-40B4-BE49-F238E27FC236}">
                <a16:creationId xmlns:a16="http://schemas.microsoft.com/office/drawing/2014/main" id="{DB0468DF-40A1-4DCC-AABA-E800DB7102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CB316DFB-13B1-7932-254F-CC1F510C22FE}"/>
              </a:ext>
            </a:extLst>
          </p:cNvPr>
          <p:cNvPicPr>
            <a:picLocks noChangeAspect="1"/>
          </p:cNvPicPr>
          <p:nvPr/>
        </p:nvPicPr>
        <p:blipFill>
          <a:blip r:embed="rId3"/>
          <a:stretch>
            <a:fillRect/>
          </a:stretch>
        </p:blipFill>
        <p:spPr>
          <a:xfrm>
            <a:off x="2096531" y="606460"/>
            <a:ext cx="3090505" cy="5744976"/>
          </a:xfrm>
          <a:prstGeom prst="rect">
            <a:avLst/>
          </a:prstGeom>
        </p:spPr>
      </p:pic>
      <p:pic>
        <p:nvPicPr>
          <p:cNvPr id="5" name="Picture 4">
            <a:extLst>
              <a:ext uri="{FF2B5EF4-FFF2-40B4-BE49-F238E27FC236}">
                <a16:creationId xmlns:a16="http://schemas.microsoft.com/office/drawing/2014/main" id="{C4C141B5-1A34-6348-B349-0D0D2FE571C1}"/>
              </a:ext>
            </a:extLst>
          </p:cNvPr>
          <p:cNvPicPr>
            <a:picLocks noChangeAspect="1"/>
          </p:cNvPicPr>
          <p:nvPr/>
        </p:nvPicPr>
        <p:blipFill>
          <a:blip r:embed="rId4"/>
          <a:stretch>
            <a:fillRect/>
          </a:stretch>
        </p:blipFill>
        <p:spPr>
          <a:xfrm>
            <a:off x="5992238" y="592601"/>
            <a:ext cx="3241585" cy="5672797"/>
          </a:xfrm>
          <a:prstGeom prst="rect">
            <a:avLst/>
          </a:prstGeom>
        </p:spPr>
      </p:pic>
    </p:spTree>
    <p:extLst>
      <p:ext uri="{BB962C8B-B14F-4D97-AF65-F5344CB8AC3E}">
        <p14:creationId xmlns:p14="http://schemas.microsoft.com/office/powerpoint/2010/main" val="33418073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docProps/app.xml><?xml version="1.0" encoding="utf-8"?>
<Properties xmlns="http://schemas.openxmlformats.org/officeDocument/2006/extended-properties" xmlns:vt="http://schemas.openxmlformats.org/officeDocument/2006/docPropsVTypes">
  <Template/>
  <TotalTime>267</TotalTime>
  <Words>609</Words>
  <Application>Microsoft Macintosh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Chenna</dc:creator>
  <cp:lastModifiedBy>Srinivas Chenna</cp:lastModifiedBy>
  <cp:revision>14</cp:revision>
  <dcterms:created xsi:type="dcterms:W3CDTF">2022-04-25T19:39:22Z</dcterms:created>
  <dcterms:modified xsi:type="dcterms:W3CDTF">2022-04-26T00:06:59Z</dcterms:modified>
</cp:coreProperties>
</file>