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7"/>
  </p:notesMasterIdLst>
  <p:handoutMasterIdLst>
    <p:handoutMasterId r:id="rId28"/>
  </p:handoutMasterIdLst>
  <p:sldIdLst>
    <p:sldId id="1389" r:id="rId5"/>
    <p:sldId id="1396" r:id="rId6"/>
    <p:sldId id="1394" r:id="rId7"/>
    <p:sldId id="1402" r:id="rId8"/>
    <p:sldId id="1401" r:id="rId9"/>
    <p:sldId id="1406" r:id="rId10"/>
    <p:sldId id="1363" r:id="rId11"/>
    <p:sldId id="1365" r:id="rId12"/>
    <p:sldId id="1409" r:id="rId13"/>
    <p:sldId id="1407" r:id="rId14"/>
    <p:sldId id="1408" r:id="rId15"/>
    <p:sldId id="1322" r:id="rId16"/>
    <p:sldId id="1411" r:id="rId17"/>
    <p:sldId id="1372" r:id="rId18"/>
    <p:sldId id="1410" r:id="rId19"/>
    <p:sldId id="1414" r:id="rId20"/>
    <p:sldId id="1412" r:id="rId21"/>
    <p:sldId id="1415" r:id="rId22"/>
    <p:sldId id="1416" r:id="rId23"/>
    <p:sldId id="1417" r:id="rId24"/>
    <p:sldId id="1405" r:id="rId25"/>
    <p:sldId id="1373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073DAE3-B461-442F-A3D3-6642BD875E45}">
          <p14:sldIdLst>
            <p14:sldId id="1389"/>
            <p14:sldId id="1396"/>
            <p14:sldId id="1394"/>
            <p14:sldId id="1402"/>
            <p14:sldId id="1401"/>
            <p14:sldId id="1406"/>
            <p14:sldId id="1363"/>
            <p14:sldId id="1365"/>
            <p14:sldId id="1409"/>
            <p14:sldId id="1407"/>
            <p14:sldId id="1408"/>
            <p14:sldId id="1322"/>
            <p14:sldId id="1411"/>
            <p14:sldId id="1372"/>
            <p14:sldId id="1410"/>
            <p14:sldId id="1414"/>
            <p14:sldId id="1412"/>
            <p14:sldId id="1415"/>
            <p14:sldId id="1416"/>
            <p14:sldId id="1417"/>
            <p14:sldId id="1405"/>
            <p14:sldId id="1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Auri Mathisen" initials="AM" lastIdx="1" clrIdx="7">
    <p:extLst>
      <p:ext uri="{19B8F6BF-5375-455C-9EA6-DF929625EA0E}">
        <p15:presenceInfo xmlns:p15="http://schemas.microsoft.com/office/powerpoint/2012/main" userId="S-1-5-21-383413107-1061881802-891584314-12534" providerId="AD"/>
      </p:ext>
    </p:extLst>
  </p:cmAuthor>
  <p:cmAuthor id="1" name="Mary Feil-Jacobs" initials="MFJ" lastIdx="43" clrIdx="1"/>
  <p:cmAuthor id="8" name="Judi Lee" initials="JL" lastIdx="3" clrIdx="8">
    <p:extLst>
      <p:ext uri="{19B8F6BF-5375-455C-9EA6-DF929625EA0E}">
        <p15:presenceInfo xmlns:p15="http://schemas.microsoft.com/office/powerpoint/2012/main" userId="S-1-5-21-383413107-1061881802-891584314-9954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David Griffith" initials="DG" lastIdx="3" clrIdx="9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6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Christen Anderson" initials="CA" lastIdx="19" clrIdx="5">
    <p:extLst>
      <p:ext uri="{19B8F6BF-5375-455C-9EA6-DF929625EA0E}">
        <p15:presenceInfo xmlns:p15="http://schemas.microsoft.com/office/powerpoint/2012/main" userId="Christen Anderson" providerId="None"/>
      </p:ext>
    </p:extLst>
  </p:cmAuthor>
  <p:cmAuthor id="6" name="Delaney Freer" initials="DF" lastIdx="16" clrIdx="6">
    <p:extLst>
      <p:ext uri="{19B8F6BF-5375-455C-9EA6-DF929625EA0E}">
        <p15:presenceInfo xmlns:p15="http://schemas.microsoft.com/office/powerpoint/2012/main" userId="4a46fd6c6e3be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75C"/>
    <a:srgbClr val="001E60"/>
    <a:srgbClr val="E6E6E6"/>
    <a:srgbClr val="0095C8"/>
    <a:srgbClr val="E1B81C"/>
    <a:srgbClr val="E4002B"/>
    <a:srgbClr val="002060"/>
    <a:srgbClr val="84BD00"/>
    <a:srgbClr val="20BD00"/>
    <a:srgbClr val="279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87" autoAdjust="0"/>
  </p:normalViewPr>
  <p:slideViewPr>
    <p:cSldViewPr>
      <p:cViewPr>
        <p:scale>
          <a:sx n="69" d="100"/>
          <a:sy n="69" d="100"/>
        </p:scale>
        <p:origin x="6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30" d="100"/>
          <a:sy n="130" d="100"/>
        </p:scale>
        <p:origin x="2064" y="-11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CAF0-866C-41B3-A854-572A2A51FA6A}" type="datetime8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3/10/2019 6:47 PM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58EF5B-311B-4148-8831-2D28534D49CD}" type="datetime8">
              <a:rPr lang="en-US" smtClean="0"/>
              <a:t>3/10/2019 6:47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Cross UG Summit EMEA 2017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8F95201-D108-48D7-923D-2F57A6911300}" type="datetime8">
              <a:rPr lang="en-US" smtClean="0"/>
              <a:t>3/10/2019 6:47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843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5FB70DF-21EA-4EDF-9EC5-1F20D9BCC3C2}" type="datetime8">
              <a:rPr lang="en-US" smtClean="0"/>
              <a:t>3/12/2019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5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3/12/2019 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2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3/12/2019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3/12/2019 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755C18-E55A-414E-AC9F-199608F14225}" type="datetime8">
              <a:rPr lang="en-US" smtClean="0">
                <a:solidFill>
                  <a:prstClr val="black"/>
                </a:solidFill>
              </a:rPr>
              <a:t>3/10/2019 6:47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3/10/2019 6:47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3/10/2019 6:47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018E8E0-71BF-4B3D-AA4E-77FD50086221}" type="datetime8">
              <a:rPr lang="en-US" smtClean="0"/>
              <a:t>3/12/2019 1:04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9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3/12/2019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8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018E8E0-71BF-4B3D-AA4E-77FD50086221}" type="datetime8">
              <a:rPr lang="en-US" smtClean="0"/>
              <a:t>3/12/2019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2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5FB70DF-21EA-4EDF-9EC5-1F20D9BCC3C2}" type="datetime8">
              <a:rPr lang="en-US" smtClean="0"/>
              <a:t>3/12/2019 11:17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3/12/2019 1:14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CRMUG Summit EMEA 2017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556E838-DEE2-42EF-A6FF-195B0612DDBE}" type="datetime8">
              <a:rPr lang="en-US" smtClean="0"/>
              <a:t>3/12/2019 1:17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22408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929" y="369887"/>
            <a:ext cx="10972708" cy="8413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1837" y="1439862"/>
            <a:ext cx="10972708" cy="4267199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_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>
            <a:extLst>
              <a:ext uri="{FF2B5EF4-FFF2-40B4-BE49-F238E27FC236}">
                <a16:creationId xmlns:a16="http://schemas.microsoft.com/office/drawing/2014/main" id="{C07160F8-22D1-4D5D-834C-C9C3715927B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© 2018 Dynamic Communities.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0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731927" y="1687566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000" spc="-51" baseline="0">
                <a:solidFill>
                  <a:srgbClr val="1E275C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693736" y="1211262"/>
            <a:ext cx="11010901" cy="2144690"/>
          </a:xfrm>
        </p:spPr>
        <p:txBody>
          <a:bodyPr lIns="182880" tIns="146304" rIns="182880" bIns="146304"/>
          <a:lstStyle>
            <a:lvl1pPr marL="0" indent="0" algn="ctr">
              <a:lnSpc>
                <a:spcPct val="70000"/>
              </a:lnSpc>
              <a:buNone/>
              <a:defRPr sz="8500" spc="-300">
                <a:effectLst>
                  <a:outerShdw blurRad="1905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693736" y="4030662"/>
            <a:ext cx="10782300" cy="683264"/>
          </a:xfrm>
        </p:spPr>
        <p:txBody>
          <a:bodyPr lIns="182880" tIns="146304" rIns="182880" bIns="146304"/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9314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02BEF8-82E2-4AB1-8F4F-45EB84B8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449261"/>
            <a:ext cx="10972800" cy="68580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8B9842-1635-4794-8014-BB4B9456D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738" y="1363662"/>
            <a:ext cx="10972801" cy="4343400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bg1"/>
                </a:solidFill>
              </a:defRPr>
            </a:lvl2pPr>
            <a:lvl3pPr marL="228600" indent="0">
              <a:buNone/>
              <a:defRPr>
                <a:solidFill>
                  <a:schemeClr val="bg1"/>
                </a:solidFill>
              </a:defRPr>
            </a:lvl3pPr>
            <a:lvl4pPr marL="457200" indent="0">
              <a:buNone/>
              <a:defRPr>
                <a:solidFill>
                  <a:schemeClr val="bg1"/>
                </a:solidFill>
              </a:defRPr>
            </a:lvl4pPr>
            <a:lvl5pPr marL="685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730248" y="3497263"/>
            <a:ext cx="10058400" cy="15240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0984">
                      <a:schemeClr val="tx1"/>
                    </a:gs>
                    <a:gs pos="74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1B64-281B-4438-8244-266497D55D1B}"/>
              </a:ext>
            </a:extLst>
          </p:cNvPr>
          <p:cNvSpPr txBox="1"/>
          <p:nvPr userDrawn="1"/>
        </p:nvSpPr>
        <p:spPr>
          <a:xfrm>
            <a:off x="96013" y="6454993"/>
            <a:ext cx="758524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algn="l" defTabSz="932742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1200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Summit Nashville | October 10–13, 2017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DC5A-FA40-466F-9392-371D4E5740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731837" y="1363662"/>
            <a:ext cx="10058400" cy="1822397"/>
          </a:xfrm>
        </p:spPr>
        <p:txBody>
          <a:bodyPr lIns="182880" tIns="146304" rIns="182880" bIns="146304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67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9864" y="1363662"/>
            <a:ext cx="10964773" cy="4419600"/>
          </a:xfrm>
        </p:spPr>
        <p:txBody>
          <a:bodyPr>
            <a:noAutofit/>
          </a:bodyPr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11889564" cy="9175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1668462"/>
            <a:ext cx="3581400" cy="19574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40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46637" y="1668462"/>
            <a:ext cx="6858000" cy="7940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6565073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2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256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27" y="446087"/>
            <a:ext cx="10972710" cy="6889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836" y="1363662"/>
            <a:ext cx="10972801" cy="4403303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12619037" y="0"/>
            <a:ext cx="952400" cy="5766965"/>
            <a:chOff x="12618968" y="0"/>
            <a:chExt cx="952400" cy="5766965"/>
          </a:xfrm>
        </p:grpSpPr>
        <p:grpSp>
          <p:nvGrpSpPr>
            <p:cNvPr id="6" name="Group 5"/>
            <p:cNvGrpSpPr/>
            <p:nvPr userDrawn="1"/>
          </p:nvGrpSpPr>
          <p:grpSpPr>
            <a:xfrm rot="5400000">
              <a:off x="11582060" y="1045295"/>
              <a:ext cx="2703053" cy="629235"/>
              <a:chOff x="1586734" y="4543426"/>
              <a:chExt cx="2703053" cy="629235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G:0 B:77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G:124 B:193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Red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R:237</a:t>
                </a:r>
                <a:r>
                  <a:rPr lang="en-US" sz="5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 G:38 B:36</a:t>
                </a:r>
                <a:endParaRPr lang="en-US" sz="500" dirty="0">
                  <a:gradFill>
                    <a:gsLst>
                      <a:gs pos="28302">
                        <a:schemeClr val="bg1"/>
                      </a:gs>
                      <a:gs pos="67000">
                        <a:schemeClr val="bg1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1586734" y="4882895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Gold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R:254</a:t>
                </a:r>
                <a:r>
                  <a:rPr lang="en-US" sz="5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G:197 B:35</a:t>
                </a:r>
                <a:endParaRPr lang="en-US" sz="500" dirty="0">
                  <a:gradFill>
                    <a:gsLst>
                      <a:gs pos="4717">
                        <a:schemeClr val="tx1"/>
                      </a:gs>
                      <a:gs pos="36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9857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500" dirty="0">
                  <a:gradFill>
                    <a:gsLst>
                      <a:gs pos="7547">
                        <a:schemeClr val="tx1"/>
                      </a:gs>
                      <a:gs pos="28302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G:130 B:114</a:t>
                </a:r>
                <a:endParaRPr lang="en-US" sz="500" dirty="0">
                  <a:gradFill>
                    <a:gsLst>
                      <a:gs pos="76415">
                        <a:schemeClr val="bg1"/>
                      </a:gs>
                      <a:gs pos="52000">
                        <a:schemeClr val="bg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004B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G:75 B:80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R:150</a:t>
                </a:r>
                <a:r>
                  <a:rPr lang="en-US" sz="5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G:150 B:150</a:t>
                </a:r>
                <a:endParaRPr lang="en-US" sz="500" dirty="0">
                  <a:gradFill>
                    <a:gsLst>
                      <a:gs pos="2830">
                        <a:schemeClr val="bg2">
                          <a:lumMod val="10000"/>
                        </a:schemeClr>
                      </a:gs>
                      <a:gs pos="16981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1" r:id="rId2"/>
    <p:sldLayoutId id="2147484241" r:id="rId3"/>
    <p:sldLayoutId id="2147484297" r:id="rId4"/>
    <p:sldLayoutId id="2147484247" r:id="rId5"/>
    <p:sldLayoutId id="2147484249" r:id="rId6"/>
    <p:sldLayoutId id="2147484308" r:id="rId7"/>
    <p:sldLayoutId id="2147484264" r:id="rId8"/>
    <p:sldLayoutId id="2147484310" r:id="rId9"/>
    <p:sldLayoutId id="2147484343" r:id="rId10"/>
    <p:sldLayoutId id="2147484260" r:id="rId11"/>
    <p:sldLayoutId id="2147484299" r:id="rId12"/>
    <p:sldLayoutId id="2147484263" r:id="rId13"/>
    <p:sldLayoutId id="2147484341" r:id="rId14"/>
    <p:sldLayoutId id="2147484342" r:id="rId1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33" userDrawn="1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40" userDrawn="1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gfocus.com/houston-surve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2179058"/>
          </a:xfrm>
        </p:spPr>
        <p:txBody>
          <a:bodyPr/>
          <a:lstStyle/>
          <a:p>
            <a:pPr algn="ctr"/>
            <a:r>
              <a:rPr lang="en-US" dirty="0"/>
              <a:t>Architecture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0197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Start with where your CRM is hosted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FEDF-F338-4B42-9FB5-101E4C3DA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928" y="3137026"/>
            <a:ext cx="5181510" cy="182203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On-premises</a:t>
            </a:r>
          </a:p>
          <a:p>
            <a:endParaRPr lang="en-US" dirty="0"/>
          </a:p>
          <a:p>
            <a:r>
              <a:rPr lang="en-US" dirty="0"/>
              <a:t>Follow the Pacific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52C-B646-488E-94A4-EA67FA362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237" y="3137026"/>
            <a:ext cx="5486311" cy="182203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Cloud-hosted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Follow the Atlantic approach</a:t>
            </a:r>
          </a:p>
        </p:txBody>
      </p:sp>
    </p:spTree>
    <p:extLst>
      <p:ext uri="{BB962C8B-B14F-4D97-AF65-F5344CB8AC3E}">
        <p14:creationId xmlns:p14="http://schemas.microsoft.com/office/powerpoint/2010/main" val="33058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7" y="1287462"/>
            <a:ext cx="10668000" cy="1680460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The Peripheral Components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63E5134-590C-4BD9-A6AB-79DD1A0AD03B}"/>
              </a:ext>
            </a:extLst>
          </p:cNvPr>
          <p:cNvSpPr txBox="1">
            <a:spLocks/>
          </p:cNvSpPr>
          <p:nvPr/>
        </p:nvSpPr>
        <p:spPr>
          <a:xfrm>
            <a:off x="731836" y="2552698"/>
            <a:ext cx="4800601" cy="29257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Core</a:t>
            </a:r>
          </a:p>
          <a:p>
            <a:pPr marL="101600" indent="0">
              <a:buNone/>
            </a:pPr>
            <a:r>
              <a:rPr lang="en-US" sz="2000" dirty="0"/>
              <a:t>Telephony</a:t>
            </a:r>
          </a:p>
          <a:p>
            <a:pPr marL="101600" indent="0">
              <a:buNone/>
            </a:pPr>
            <a:r>
              <a:rPr lang="en-US" sz="2000" dirty="0"/>
              <a:t>Chat</a:t>
            </a:r>
          </a:p>
          <a:p>
            <a:pPr marL="101600" indent="0">
              <a:buNone/>
            </a:pPr>
            <a:r>
              <a:rPr lang="en-US" sz="2000" dirty="0"/>
              <a:t>Voice Recording / QA</a:t>
            </a:r>
          </a:p>
          <a:p>
            <a:pPr marL="101600" indent="0">
              <a:buNone/>
            </a:pPr>
            <a:r>
              <a:rPr lang="en-US" sz="2000" dirty="0"/>
              <a:t>Social Media Integration</a:t>
            </a:r>
          </a:p>
          <a:p>
            <a:pPr marL="101600" indent="0">
              <a:buNone/>
            </a:pPr>
            <a:r>
              <a:rPr lang="en-US" sz="2000" dirty="0"/>
              <a:t>Knowledge Management</a:t>
            </a:r>
          </a:p>
          <a:p>
            <a:pPr marL="101600" indent="0">
              <a:buNone/>
            </a:pPr>
            <a:r>
              <a:rPr lang="en-US" sz="2000" dirty="0"/>
              <a:t>Workforce Management</a:t>
            </a:r>
          </a:p>
          <a:p>
            <a:pPr marL="101600" indent="0">
              <a:buNone/>
            </a:pPr>
            <a:r>
              <a:rPr lang="en-US" sz="2000" dirty="0"/>
              <a:t>Data Warehouse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607751-2EEC-4866-BBC2-BBB95C9F4B38}"/>
              </a:ext>
            </a:extLst>
          </p:cNvPr>
          <p:cNvSpPr txBox="1">
            <a:spLocks/>
          </p:cNvSpPr>
          <p:nvPr/>
        </p:nvSpPr>
        <p:spPr>
          <a:xfrm>
            <a:off x="5227637" y="2552698"/>
            <a:ext cx="4800601" cy="29257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Next Wave</a:t>
            </a:r>
          </a:p>
          <a:p>
            <a:pPr marL="101600" indent="0">
              <a:buNone/>
            </a:pPr>
            <a:r>
              <a:rPr lang="en-US" sz="2000" dirty="0"/>
              <a:t>Omni-Channel</a:t>
            </a:r>
          </a:p>
          <a:p>
            <a:pPr marL="101600" indent="0">
              <a:buNone/>
            </a:pPr>
            <a:r>
              <a:rPr lang="en-US" sz="2000" dirty="0"/>
              <a:t>Video Chat</a:t>
            </a:r>
          </a:p>
          <a:p>
            <a:pPr marL="101600" indent="0">
              <a:buNone/>
            </a:pPr>
            <a:r>
              <a:rPr lang="en-US" sz="2000" dirty="0"/>
              <a:t>Co-browsing</a:t>
            </a:r>
          </a:p>
          <a:p>
            <a:pPr marL="101600" indent="0">
              <a:buNone/>
            </a:pPr>
            <a:r>
              <a:rPr lang="en-US" sz="2000" dirty="0"/>
              <a:t>Gamification</a:t>
            </a:r>
          </a:p>
          <a:p>
            <a:pPr marL="101600" indent="0">
              <a:buNone/>
            </a:pPr>
            <a:r>
              <a:rPr lang="en-US" sz="2000" dirty="0"/>
              <a:t>Learning Management System</a:t>
            </a:r>
          </a:p>
          <a:p>
            <a:pPr marL="101600" indent="0">
              <a:buNone/>
            </a:pPr>
            <a:r>
              <a:rPr lang="en-US" sz="2000" dirty="0"/>
              <a:t>Dashboard</a:t>
            </a:r>
          </a:p>
          <a:p>
            <a:pPr marL="101600" indent="0">
              <a:buNone/>
            </a:pPr>
            <a:r>
              <a:rPr lang="en-US" sz="2000" dirty="0"/>
              <a:t>SMS Texting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811B65-520B-44BA-A893-A5DF464A4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0248" y="144462"/>
            <a:ext cx="10058400" cy="1524000"/>
          </a:xfrm>
        </p:spPr>
        <p:txBody>
          <a:bodyPr/>
          <a:lstStyle/>
          <a:p>
            <a:pPr algn="ctr"/>
            <a:r>
              <a:rPr lang="en-US" dirty="0"/>
              <a:t>Reference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D1E11-E61B-4528-9FE1-93BBD26A7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57"/>
          <a:stretch/>
        </p:blipFill>
        <p:spPr>
          <a:xfrm>
            <a:off x="895731" y="850287"/>
            <a:ext cx="10645012" cy="52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On-premises</a:t>
            </a:r>
          </a:p>
          <a:p>
            <a:pPr lvl="1"/>
            <a:r>
              <a:rPr lang="en-US" dirty="0"/>
              <a:t>on-prem PSTN</a:t>
            </a:r>
          </a:p>
          <a:p>
            <a:pPr lvl="1"/>
            <a:r>
              <a:rPr lang="en-US" dirty="0"/>
              <a:t>Avaya</a:t>
            </a:r>
          </a:p>
          <a:p>
            <a:pPr lvl="1"/>
            <a:r>
              <a:rPr lang="en-US" dirty="0"/>
              <a:t>Cisco</a:t>
            </a:r>
          </a:p>
          <a:p>
            <a:pPr>
              <a:spcBef>
                <a:spcPts val="3600"/>
              </a:spcBef>
            </a:pPr>
            <a:r>
              <a:rPr lang="en-US" sz="3600" dirty="0"/>
              <a:t>SaaS / Cloud-hosted</a:t>
            </a:r>
          </a:p>
          <a:p>
            <a:pPr lvl="1"/>
            <a:r>
              <a:rPr lang="en-US" dirty="0"/>
              <a:t>Skype for Business</a:t>
            </a:r>
          </a:p>
          <a:p>
            <a:pPr lvl="1"/>
            <a:r>
              <a:rPr lang="en-US" dirty="0"/>
              <a:t>Vonage</a:t>
            </a:r>
          </a:p>
          <a:p>
            <a:pPr lvl="1"/>
            <a:r>
              <a:rPr lang="en-US" dirty="0" err="1"/>
              <a:t>GrassHopper</a:t>
            </a:r>
            <a:endParaRPr lang="en-US" dirty="0"/>
          </a:p>
          <a:p>
            <a:pPr lvl="1"/>
            <a:r>
              <a:rPr lang="en-US" dirty="0"/>
              <a:t>RingCentral</a:t>
            </a:r>
          </a:p>
          <a:p>
            <a:pPr lvl="1"/>
            <a:r>
              <a:rPr lang="en-US" dirty="0"/>
              <a:t>Jive</a:t>
            </a:r>
          </a:p>
        </p:txBody>
      </p:sp>
    </p:spTree>
    <p:extLst>
      <p:ext uri="{BB962C8B-B14F-4D97-AF65-F5344CB8AC3E}">
        <p14:creationId xmlns:p14="http://schemas.microsoft.com/office/powerpoint/2010/main" val="16429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err="1"/>
              <a:t>LiveAssist</a:t>
            </a:r>
            <a:r>
              <a:rPr lang="en-US" dirty="0"/>
              <a:t> powered by </a:t>
            </a:r>
            <a:r>
              <a:rPr lang="en-US" dirty="0" err="1"/>
              <a:t>CaféX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err="1"/>
              <a:t>ZenDesk</a:t>
            </a:r>
            <a:r>
              <a:rPr lang="en-US" dirty="0"/>
              <a:t> Chat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err="1"/>
              <a:t>LiveChat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Slack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 err="1"/>
              <a:t>WhoseOn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Skype for Business</a:t>
            </a:r>
          </a:p>
        </p:txBody>
      </p:sp>
    </p:spTree>
    <p:extLst>
      <p:ext uri="{BB962C8B-B14F-4D97-AF65-F5344CB8AC3E}">
        <p14:creationId xmlns:p14="http://schemas.microsoft.com/office/powerpoint/2010/main" val="9182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7" y="1287462"/>
            <a:ext cx="10668000" cy="932563"/>
          </a:xfrm>
        </p:spPr>
        <p:txBody>
          <a:bodyPr/>
          <a:lstStyle/>
          <a:p>
            <a:r>
              <a:rPr lang="en-US" sz="5400" dirty="0"/>
              <a:t>Exchange Integration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63E5134-590C-4BD9-A6AB-79DD1A0AD03B}"/>
              </a:ext>
            </a:extLst>
          </p:cNvPr>
          <p:cNvSpPr txBox="1">
            <a:spLocks/>
          </p:cNvSpPr>
          <p:nvPr/>
        </p:nvSpPr>
        <p:spPr>
          <a:xfrm>
            <a:off x="731836" y="2552698"/>
            <a:ext cx="5410203" cy="29257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Exchange Mail Service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Exchange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Email messages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Contacts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Tasks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Appointments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6607751-2EEC-4866-BBC2-BBB95C9F4B38}"/>
              </a:ext>
            </a:extLst>
          </p:cNvPr>
          <p:cNvSpPr txBox="1">
            <a:spLocks/>
          </p:cNvSpPr>
          <p:nvPr/>
        </p:nvSpPr>
        <p:spPr>
          <a:xfrm>
            <a:off x="6294436" y="2552698"/>
            <a:ext cx="4800601" cy="2925764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Web mail / POP3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Gmail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Yahoo</a:t>
            </a:r>
          </a:p>
          <a:p>
            <a:pPr marL="444500">
              <a:buFont typeface="Wingdings" panose="05000000000000000000" pitchFamily="2" charset="2"/>
              <a:buChar char="ü"/>
            </a:pPr>
            <a:r>
              <a:rPr lang="en-US" sz="2000" dirty="0"/>
              <a:t>Other email services</a:t>
            </a:r>
          </a:p>
          <a:p>
            <a:pPr marL="101600" indent="0">
              <a:buNone/>
            </a:pPr>
            <a:endParaRPr lang="en-US" sz="2000" dirty="0"/>
          </a:p>
          <a:p>
            <a:pPr marL="101600" indent="0">
              <a:buNone/>
            </a:pPr>
            <a:r>
              <a:rPr lang="en-US" sz="2000" dirty="0"/>
              <a:t>Sync email only</a:t>
            </a:r>
          </a:p>
          <a:p>
            <a:pPr marL="10160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Systems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Azure Service Bus</a:t>
            </a:r>
          </a:p>
          <a:p>
            <a:pPr marL="1028700" lvl="3" indent="-571500">
              <a:buFont typeface="Wingdings" panose="05000000000000000000" pitchFamily="2" charset="2"/>
              <a:buChar char="ü"/>
            </a:pPr>
            <a:r>
              <a:rPr lang="en-US" dirty="0"/>
              <a:t>Connecting to other systems within your organization</a:t>
            </a:r>
          </a:p>
          <a:p>
            <a:pPr marL="1028700" lvl="3" indent="-571500">
              <a:buFont typeface="Wingdings" panose="05000000000000000000" pitchFamily="2" charset="2"/>
              <a:buChar char="ü"/>
            </a:pPr>
            <a:r>
              <a:rPr lang="en-US" dirty="0"/>
              <a:t>Connecting to other systems outside your organization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Creating an event hub for organizational change and synchronization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D6AA-9195-43CE-A46E-A5ED17BC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54062"/>
            <a:ext cx="10820400" cy="2179058"/>
          </a:xfrm>
        </p:spPr>
        <p:txBody>
          <a:bodyPr/>
          <a:lstStyle/>
          <a:p>
            <a:r>
              <a:rPr lang="en-US" dirty="0"/>
              <a:t>Azure Service 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F0F1B-536E-4E35-83B4-BB1472068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07" b="9651"/>
          <a:stretch/>
        </p:blipFill>
        <p:spPr>
          <a:xfrm>
            <a:off x="295460" y="1877217"/>
            <a:ext cx="11845553" cy="34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/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AA40-C61D-4A6E-8AC6-D627D2A9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163637"/>
            <a:ext cx="7315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11E7E-684D-45DD-BE67-292EA363A2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737" y="1668462"/>
            <a:ext cx="11049001" cy="1196097"/>
          </a:xfrm>
        </p:spPr>
        <p:txBody>
          <a:bodyPr/>
          <a:lstStyle/>
          <a:p>
            <a:r>
              <a:rPr lang="en-US" sz="8200" dirty="0">
                <a:solidFill>
                  <a:schemeClr val="tx1"/>
                </a:solidFill>
              </a:rPr>
              <a:t>Resilient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1BB7D-4CBE-491E-8650-DBDF4B893E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737" y="2803129"/>
            <a:ext cx="10934700" cy="683264"/>
          </a:xfrm>
        </p:spPr>
        <p:txBody>
          <a:bodyPr/>
          <a:lstStyle/>
          <a:p>
            <a:r>
              <a:rPr lang="en-US" dirty="0"/>
              <a:t>Building a Resilient Architecture around Dynamics 365</a:t>
            </a:r>
          </a:p>
          <a:p>
            <a:r>
              <a:rPr lang="en-US" dirty="0"/>
              <a:t>on-prem or cloud-based</a:t>
            </a:r>
          </a:p>
        </p:txBody>
      </p:sp>
    </p:spTree>
    <p:extLst>
      <p:ext uri="{BB962C8B-B14F-4D97-AF65-F5344CB8AC3E}">
        <p14:creationId xmlns:p14="http://schemas.microsoft.com/office/powerpoint/2010/main" val="28043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6">
            <a:extLst>
              <a:ext uri="{FF2B5EF4-FFF2-40B4-BE49-F238E27FC236}">
                <a16:creationId xmlns:a16="http://schemas.microsoft.com/office/drawing/2014/main" id="{60B40A96-B039-4D86-AADC-1AC031D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Architectural Components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0E65FD4-348E-4A58-96D0-7EC2B665C8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QA/ Voice Recording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Workforce Management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Bot as a deflecting agent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Bot as a pre-screening process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Knowledge Management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LMS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5681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A8108-BD31-4365-A662-D086B664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31EC2-DAD1-4998-A8D9-8626C2281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6637" y="1668462"/>
            <a:ext cx="6858000" cy="3120854"/>
          </a:xfrm>
        </p:spPr>
        <p:txBody>
          <a:bodyPr/>
          <a:lstStyle/>
          <a:p>
            <a:r>
              <a:rPr lang="en-US" dirty="0"/>
              <a:t>Christian Sioui</a:t>
            </a:r>
          </a:p>
          <a:p>
            <a:r>
              <a:rPr lang="en-US" sz="2400" dirty="0">
                <a:latin typeface="+mn-lt"/>
              </a:rPr>
              <a:t>LinkedIn: www.linkedin.com/in/christian-sioui-a549064/</a:t>
            </a:r>
          </a:p>
          <a:p>
            <a:endParaRPr lang="en-US" sz="2400" dirty="0">
              <a:latin typeface="+mn-lt"/>
            </a:endParaRPr>
          </a:p>
          <a:p>
            <a:r>
              <a:rPr lang="en-US" dirty="0"/>
              <a:t>Please complete your surveys now</a:t>
            </a:r>
          </a:p>
          <a:p>
            <a:r>
              <a:rPr lang="en-US" sz="2400" dirty="0">
                <a:latin typeface="+mn-lt"/>
                <a:hlinkClick r:id="rId2"/>
              </a:rPr>
              <a:t>www.ugfocus.com/houston-survey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9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Speaker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3853850-D510-4EFF-89EC-CEF0F8656A8F}"/>
              </a:ext>
            </a:extLst>
          </p:cNvPr>
          <p:cNvSpPr txBox="1">
            <a:spLocks/>
          </p:cNvSpPr>
          <p:nvPr/>
        </p:nvSpPr>
        <p:spPr>
          <a:xfrm>
            <a:off x="4579938" y="4106862"/>
            <a:ext cx="3221037" cy="12926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Christian Sioui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Solution Architect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Ford Motor Company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UGCRM Technical Track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coLead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02552-744A-4043-812C-DE24A653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1325500"/>
            <a:ext cx="4744244" cy="27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05B0-93E4-42AE-9032-080183C2E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session covers the </a:t>
            </a:r>
            <a:r>
              <a:rPr lang="en-US" sz="4000" spc="-102" dirty="0">
                <a:ln w="3175">
                  <a:noFill/>
                </a:ln>
                <a:latin typeface="+mj-lt"/>
              </a:rPr>
              <a:t>architecture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considerations and </a:t>
            </a:r>
            <a:r>
              <a:rPr lang="en-US" sz="4000" spc="-102" dirty="0">
                <a:ln w="3175">
                  <a:noFill/>
                </a:ln>
                <a:latin typeface="+mj-lt"/>
              </a:rPr>
              <a:t>best-practices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when you have a cloud-based Dynamics, some Azure cloud-based resources, and plenty of </a:t>
            </a:r>
            <a:r>
              <a:rPr lang="en-US" sz="4000" spc="-102" dirty="0">
                <a:ln w="3175">
                  <a:noFill/>
                </a:ln>
                <a:latin typeface="+mj-lt"/>
              </a:rPr>
              <a:t>integration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points with on-premises business applications and/or other SaaS peripheral </a:t>
            </a:r>
            <a:r>
              <a:rPr lang="en-US" sz="4000" spc="-102" dirty="0">
                <a:ln w="3175">
                  <a:noFill/>
                </a:ln>
                <a:latin typeface="+mj-lt"/>
              </a:rPr>
              <a:t>components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1DD20-7879-4DDC-B47E-4FDCE8D5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</p:spTree>
    <p:extLst>
      <p:ext uri="{BB962C8B-B14F-4D97-AF65-F5344CB8AC3E}">
        <p14:creationId xmlns:p14="http://schemas.microsoft.com/office/powerpoint/2010/main" val="29488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AA1F-8290-452F-9A55-7308E6169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Solutions Architect</a:t>
            </a:r>
          </a:p>
          <a:p>
            <a:pPr marL="241300" lvl="1" indent="0">
              <a:buNone/>
            </a:pPr>
            <a:r>
              <a:rPr lang="en-US" dirty="0"/>
              <a:t>Currently helping </a:t>
            </a:r>
            <a:r>
              <a:rPr lang="en-US" sz="3200" spc="-102" dirty="0">
                <a:ln w="3175">
                  <a:noFill/>
                </a:ln>
                <a:latin typeface="+mj-lt"/>
              </a:rPr>
              <a:t>Ford Motor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Customers: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Blue Cross Blue Shield of Florida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Citrix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Nationwide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Disney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F0278-1B4A-4164-AC3F-2052F7F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Christian Sioui</a:t>
            </a:r>
          </a:p>
        </p:txBody>
      </p:sp>
    </p:spTree>
    <p:extLst>
      <p:ext uri="{BB962C8B-B14F-4D97-AF65-F5344CB8AC3E}">
        <p14:creationId xmlns:p14="http://schemas.microsoft.com/office/powerpoint/2010/main" val="40696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AA1F-8290-452F-9A55-7308E6169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1363662"/>
            <a:ext cx="10964773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will you learn today?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How to frame your thinking around a balanced  architecture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How to improve the architecture that is already in place at your company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How to keep a balance for maximum efficiency without sacrificing infrastructure robustness and/or resiliency</a:t>
            </a: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F0278-1B4A-4164-AC3F-2052F7F2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</p:spTree>
    <p:extLst>
      <p:ext uri="{BB962C8B-B14F-4D97-AF65-F5344CB8AC3E}">
        <p14:creationId xmlns:p14="http://schemas.microsoft.com/office/powerpoint/2010/main" val="2928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1181862"/>
          </a:xfrm>
        </p:spPr>
        <p:txBody>
          <a:bodyPr/>
          <a:lstStyle/>
          <a:p>
            <a:pPr algn="ctr"/>
            <a:r>
              <a:rPr lang="en-US" dirty="0"/>
              <a:t>SDLC Best-Practices</a:t>
            </a:r>
          </a:p>
        </p:txBody>
      </p:sp>
    </p:spTree>
    <p:extLst>
      <p:ext uri="{BB962C8B-B14F-4D97-AF65-F5344CB8AC3E}">
        <p14:creationId xmlns:p14="http://schemas.microsoft.com/office/powerpoint/2010/main" val="32792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/>
              <a:t>Software Engineering</a:t>
            </a:r>
            <a:br>
              <a:rPr lang="en-US" sz="7200" dirty="0"/>
            </a:br>
            <a:r>
              <a:rPr lang="en-US" sz="7200" dirty="0"/>
              <a:t>6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FEDF-F338-4B42-9FB5-101E4C3DA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928" y="3137026"/>
            <a:ext cx="5181510" cy="2265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Develop Iteratively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Manage Requirements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Use Component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52C-B646-488E-94A4-EA67FA362F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237" y="3137026"/>
            <a:ext cx="5486311" cy="226523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Model Visually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Continuously Verify Quality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Manage Change</a:t>
            </a:r>
          </a:p>
        </p:txBody>
      </p:sp>
    </p:spTree>
    <p:extLst>
      <p:ext uri="{BB962C8B-B14F-4D97-AF65-F5344CB8AC3E}">
        <p14:creationId xmlns:p14="http://schemas.microsoft.com/office/powerpoint/2010/main" val="36907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B2C5396-1373-4B55-AA9B-391A0DC6D2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921" r="592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B43EC3-C911-481D-81C4-088D4ADE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5462"/>
            <a:ext cx="5029201" cy="1846659"/>
          </a:xfrm>
        </p:spPr>
        <p:txBody>
          <a:bodyPr/>
          <a:lstStyle/>
          <a:p>
            <a:r>
              <a:rPr lang="en-US" dirty="0"/>
              <a:t>Core Concepts of Modern SDLC  Methodologies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CD5812-E400-41FC-BB84-F1113AA3CDF7}"/>
              </a:ext>
            </a:extLst>
          </p:cNvPr>
          <p:cNvSpPr txBox="1">
            <a:spLocks/>
          </p:cNvSpPr>
          <p:nvPr/>
        </p:nvSpPr>
        <p:spPr>
          <a:xfrm>
            <a:off x="579528" y="2354262"/>
            <a:ext cx="5181510" cy="361329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sz="3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2317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4603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Use case or story driven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Architecture-centric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Iterative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Incremental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dirty="0"/>
              <a:t>Service-oriented design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48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140_Cross UG Summit 2017 Template">
  <a:themeElements>
    <a:clrScheme name="Custom 2">
      <a:dk1>
        <a:srgbClr val="2B2663"/>
      </a:dk1>
      <a:lt1>
        <a:srgbClr val="FFFFFF"/>
      </a:lt1>
      <a:dk2>
        <a:srgbClr val="3F454F"/>
      </a:dk2>
      <a:lt2>
        <a:srgbClr val="EAEAEA"/>
      </a:lt2>
      <a:accent1>
        <a:srgbClr val="84BD00"/>
      </a:accent1>
      <a:accent2>
        <a:srgbClr val="001E60"/>
      </a:accent2>
      <a:accent3>
        <a:srgbClr val="E4002B"/>
      </a:accent3>
      <a:accent4>
        <a:srgbClr val="FFB81C"/>
      </a:accent4>
      <a:accent5>
        <a:srgbClr val="3D1B52"/>
      </a:accent5>
      <a:accent6>
        <a:srgbClr val="F2C818"/>
      </a:accent6>
      <a:hlink>
        <a:srgbClr val="655DC0"/>
      </a:hlink>
      <a:folHlink>
        <a:srgbClr val="0095C8"/>
      </a:folHlink>
    </a:clrScheme>
    <a:fontScheme name="Custom 6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GFocusHoustonSpeakerTemplate" id="{7C218C60-A533-481F-8276-D935236C90E9}" vid="{F87B41B9-1033-4332-AF82-DABB7111B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3" ma:contentTypeDescription="Create a new document." ma:contentTypeScope="" ma:versionID="33089831409de2006d720ccaa4ba435b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dd9e917392db8ddc1d122c39535b6523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9E08F-642B-413A-AF43-7DEACD865B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dd97c74-5ef0-47a1-a0c0-112a138906c0"/>
    <ds:schemaRef ds:uri="http://purl.org/dc/terms/"/>
    <ds:schemaRef ds:uri="bb5988d6-8fef-43bf-8684-73b55c79ce3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UGCRM Focus 2019 Houston - Christian Sioui</Template>
  <TotalTime>2581</TotalTime>
  <Words>422</Words>
  <Application>Microsoft Office PowerPoint</Application>
  <PresentationFormat>Custom</PresentationFormat>
  <Paragraphs>152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</vt:lpstr>
      <vt:lpstr>segoe ui black</vt:lpstr>
      <vt:lpstr>Wingdings</vt:lpstr>
      <vt:lpstr>4-05140_Cross UG Summit 2017 Template</vt:lpstr>
      <vt:lpstr>PowerPoint Presentation</vt:lpstr>
      <vt:lpstr>PowerPoint Presentation</vt:lpstr>
      <vt:lpstr>Speaker</vt:lpstr>
      <vt:lpstr>Session Agenda</vt:lpstr>
      <vt:lpstr>Christian Sioui</vt:lpstr>
      <vt:lpstr>Session Objectives</vt:lpstr>
      <vt:lpstr>SDLC Best-Practices</vt:lpstr>
      <vt:lpstr>Software Engineering 6 Best Practices</vt:lpstr>
      <vt:lpstr>Core Concepts of Modern SDLC  Methodologies</vt:lpstr>
      <vt:lpstr>Architecture Considerations</vt:lpstr>
      <vt:lpstr>Start with where your CRM is hosted</vt:lpstr>
      <vt:lpstr>The Peripheral Components</vt:lpstr>
      <vt:lpstr>PowerPoint Presentation</vt:lpstr>
      <vt:lpstr>Telephony</vt:lpstr>
      <vt:lpstr>Chat</vt:lpstr>
      <vt:lpstr>Exchange Integration</vt:lpstr>
      <vt:lpstr>Integration with Other Systems</vt:lpstr>
      <vt:lpstr>Azure Service bus</vt:lpstr>
      <vt:lpstr>Azure Function / Logic Apps</vt:lpstr>
      <vt:lpstr>Other Architectural Components</vt:lpstr>
      <vt:lpstr>Thank you</vt:lpstr>
      <vt:lpstr>PowerPoint Presentation</vt:lpstr>
    </vt:vector>
  </TitlesOfParts>
  <Manager/>
  <Company>Dynamic Communities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Icons (light)</dc:title>
  <dc:subject>Cross UG Summit 2017</dc:subject>
  <dc:creator>christian.sioui</dc:creator>
  <cp:keywords>Dynamic Communities</cp:keywords>
  <dc:description>Template: Mitchell Derrey; Silver Fox Productions_x000d_
Formatting: _x000d_
Audience Type:</dc:description>
  <cp:lastModifiedBy>christian.sioui</cp:lastModifiedBy>
  <cp:revision>19</cp:revision>
  <dcterms:created xsi:type="dcterms:W3CDTF">2019-03-10T22:47:44Z</dcterms:created>
  <dcterms:modified xsi:type="dcterms:W3CDTF">2019-03-12T17:49:04Z</dcterms:modified>
  <cp:category>Dynamic Communities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