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57" r:id="rId4"/>
    <p:sldId id="268" r:id="rId5"/>
    <p:sldId id="264" r:id="rId6"/>
    <p:sldId id="262" r:id="rId7"/>
    <p:sldId id="261" r:id="rId8"/>
    <p:sldId id="266" r:id="rId9"/>
    <p:sldId id="260" r:id="rId10"/>
    <p:sldId id="258" r:id="rId11"/>
    <p:sldId id="269" r:id="rId12"/>
    <p:sldId id="270" r:id="rId13"/>
    <p:sldId id="271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546C-ED12-49CC-A5DC-E82B4C980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2608B-D360-4F2C-B357-008F2F91D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5CFF3-0A58-49C5-A2FB-CED279E2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4086-E6B9-4AB9-9019-4993D6F5210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1AFA-1CEB-4D41-B5B8-8BF06096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54A7-B066-42B2-B7AE-27FB11B9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E7F7-F998-4926-B2A2-C812B3B3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7CA1-443D-4B31-948C-EF91E844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A86DA-51B0-404A-9BF2-880602730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274B-8DDD-4BE4-98B6-C70040C0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4086-E6B9-4AB9-9019-4993D6F5210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CD23-D5FE-4BB5-8B5E-9ACE9EAC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AF886-EAB4-43C6-A96C-DB07459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E7F7-F998-4926-B2A2-C812B3B3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1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82C40-DBFF-494B-B55D-C9FFCD516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BEC37-2658-41BB-9CBF-71AD2E99E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98CE-E7C0-4D35-ADFB-FF41AA9C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4086-E6B9-4AB9-9019-4993D6F5210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7BBF6-4DE5-443B-9E72-0F6E9722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8753C-A6D4-43FE-B7D9-E0CD34F5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E7F7-F998-4926-B2A2-C812B3B3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9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0310-063E-42B8-AAC4-510C4EE7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3DAD-C176-40EA-A0B7-D5DE4679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4E544-DFBA-4DD4-9162-ABD1ACCD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4086-E6B9-4AB9-9019-4993D6F5210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954A4-C6A2-49B8-A3F0-E559B97E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B3089-458D-45E1-83C4-A870EF6A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E7F7-F998-4926-B2A2-C812B3B3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0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7B8D-E60C-4D28-93D5-35C46DFD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1D513-8918-4A1F-B3E0-1B9DD867B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4E98F-D72B-454A-8F2C-7BBC7006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4086-E6B9-4AB9-9019-4993D6F5210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40A74-40DF-428E-A3C1-00A24FB5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88DD2-CB64-42BE-B9E5-F79DEF70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E7F7-F998-4926-B2A2-C812B3B3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0653-76FD-4CC6-863B-AB1DA045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0B017-9D57-402A-85AE-8BF66A53D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C2BE5-50A0-4DF1-90C2-7A2090019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B41AC-70B7-4EE4-8597-342D08CF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4086-E6B9-4AB9-9019-4993D6F5210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3B678-69B7-49D3-A3B3-51492B4B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6E156-B9D5-4F92-AB12-0B2D486D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E7F7-F998-4926-B2A2-C812B3B3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0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5AA2-3815-4D4E-A935-5C043987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96DAE-27B6-44BD-BB28-6B0FF6AE8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143E4-B5F6-4B4F-BD36-D665DB767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107AA-05C3-406E-A446-6F6FB920E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43F7C-0670-4A07-A9D0-09A7C5364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CE112-D09A-4046-B294-1FE50422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4086-E6B9-4AB9-9019-4993D6F5210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91536-BFB1-4E8F-93E4-C7039238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B1FAF-BCAF-4D01-87A7-5C3F8944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E7F7-F998-4926-B2A2-C812B3B3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7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63AA-9F3A-4733-9D49-10775EF1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63391-F07D-4F42-B7D5-831408A3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4086-E6B9-4AB9-9019-4993D6F5210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3255A-13C0-450B-87A1-D13DFCFA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8E154-3001-4B3B-AAB4-5BD1AB85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E7F7-F998-4926-B2A2-C812B3B3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2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14030-FC3F-4D1A-8855-06EC17D6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4086-E6B9-4AB9-9019-4993D6F5210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4F130-88F8-4819-B917-51E0C156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B3522-3322-455D-8E8B-F5AA1C52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E7F7-F998-4926-B2A2-C812B3B3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7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1D40-55F8-4BEF-9364-44C29B9A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52B80-4D18-49B1-8D45-85E77DE6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15783-2B09-48D9-9AFF-2338719C5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99001-19F2-4D3C-91B9-2A3808E8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4086-E6B9-4AB9-9019-4993D6F5210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632A1-AABE-4BD9-AF4D-5BF2DD8C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91B8A-33BF-4985-AA29-C115A3BA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E7F7-F998-4926-B2A2-C812B3B3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3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2275-4635-44AF-8D35-941CF624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58ED7-B932-4E2A-88EE-D3FAE2297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816AF-8B1E-44B4-9729-CC46F4C81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F619B-EEF4-4201-851E-7AD43539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4086-E6B9-4AB9-9019-4993D6F5210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AA2BD-93AC-4850-BB5E-08647A5D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0678E-05CF-4D78-BC51-1EB49185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E7F7-F998-4926-B2A2-C812B3B3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4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01722-951B-43F0-909B-39F8B28F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3F9F-D222-42BD-93DE-EFECC8B6F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B14B7-2748-45F3-B70D-72F873C52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D4086-E6B9-4AB9-9019-4993D6F5210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47488-F7F6-48DC-B184-7D6E285C7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2CCBA-58C9-4C99-8FE4-AB4D12AB5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E7F7-F998-4926-B2A2-C812B3B3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2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6B3B-076E-41AE-AECA-13BF6A4F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75" y="83024"/>
            <a:ext cx="11068325" cy="825500"/>
          </a:xfrm>
        </p:spPr>
        <p:txBody>
          <a:bodyPr/>
          <a:lstStyle/>
          <a:p>
            <a:pPr algn="ctr"/>
            <a:r>
              <a:rPr lang="en-US" dirty="0"/>
              <a:t>UI and Web Navigation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19883F-BF23-475E-A4DC-AF0ACCB475E3}"/>
              </a:ext>
            </a:extLst>
          </p:cNvPr>
          <p:cNvCxnSpPr>
            <a:cxnSpLocks/>
          </p:cNvCxnSpPr>
          <p:nvPr/>
        </p:nvCxnSpPr>
        <p:spPr>
          <a:xfrm>
            <a:off x="6096000" y="908524"/>
            <a:ext cx="0" cy="5545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C86B084-3E6B-4A10-B702-386356068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38" y="1589104"/>
            <a:ext cx="5604887" cy="2317072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55E084E-D949-47EA-B198-C6BE138C7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8" y="1010551"/>
            <a:ext cx="4989245" cy="5302753"/>
          </a:xfrm>
        </p:spPr>
      </p:pic>
    </p:spTree>
    <p:extLst>
      <p:ext uri="{BB962C8B-B14F-4D97-AF65-F5344CB8AC3E}">
        <p14:creationId xmlns:p14="http://schemas.microsoft.com/office/powerpoint/2010/main" val="3896273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6B3B-076E-41AE-AECA-13BF6A4F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/>
          <a:lstStyle/>
          <a:p>
            <a:pPr algn="ctr"/>
            <a:r>
              <a:rPr lang="en-US" dirty="0"/>
              <a:t>UI Lookup experience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E780AE-7DC5-4AC0-84C8-3CCFED853345}"/>
              </a:ext>
            </a:extLst>
          </p:cNvPr>
          <p:cNvCxnSpPr>
            <a:cxnSpLocks/>
          </p:cNvCxnSpPr>
          <p:nvPr/>
        </p:nvCxnSpPr>
        <p:spPr>
          <a:xfrm>
            <a:off x="6092890" y="1427584"/>
            <a:ext cx="3110" cy="4385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89EB64C7-2F27-4A15-A76D-E60098410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80" y="1427584"/>
            <a:ext cx="7400005" cy="4740192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F94CAB-E60E-4699-BD25-1BCA49E55A23}"/>
              </a:ext>
            </a:extLst>
          </p:cNvPr>
          <p:cNvSpPr txBox="1"/>
          <p:nvPr/>
        </p:nvSpPr>
        <p:spPr>
          <a:xfrm>
            <a:off x="9069354" y="2466115"/>
            <a:ext cx="2724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Expanded Data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Highlighted Results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D58206-EBAD-4148-9EF2-6EC28A70EADA}"/>
              </a:ext>
            </a:extLst>
          </p:cNvPr>
          <p:cNvCxnSpPr/>
          <p:nvPr/>
        </p:nvCxnSpPr>
        <p:spPr>
          <a:xfrm flipH="1">
            <a:off x="8018785" y="3041780"/>
            <a:ext cx="12558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AB314E-9E12-47DE-A4E6-5D899CE6D88A}"/>
              </a:ext>
            </a:extLst>
          </p:cNvPr>
          <p:cNvCxnSpPr/>
          <p:nvPr/>
        </p:nvCxnSpPr>
        <p:spPr>
          <a:xfrm flipH="1" flipV="1">
            <a:off x="5766318" y="4077478"/>
            <a:ext cx="3303036" cy="177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78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0B5B-5A1A-4C94-B020-A6C3E0AF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58" y="241855"/>
            <a:ext cx="10741241" cy="6104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Header and Footer Flyouts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A8622E-3284-4341-B725-D1D3D5281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59" y="1029810"/>
            <a:ext cx="10945813" cy="23991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65EF95-A0F8-4BE4-A78D-FE9925AEE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26" y="3655260"/>
            <a:ext cx="10972800" cy="27988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65B580-0FB5-40A7-BD0F-33ED5D9CC340}"/>
              </a:ext>
            </a:extLst>
          </p:cNvPr>
          <p:cNvSpPr/>
          <p:nvPr/>
        </p:nvSpPr>
        <p:spPr>
          <a:xfrm>
            <a:off x="8515350" y="1276350"/>
            <a:ext cx="3064091" cy="18859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BEA6F6-53A1-4C03-A343-068FF6695A56}"/>
              </a:ext>
            </a:extLst>
          </p:cNvPr>
          <p:cNvSpPr/>
          <p:nvPr/>
        </p:nvSpPr>
        <p:spPr>
          <a:xfrm>
            <a:off x="7785716" y="4902754"/>
            <a:ext cx="3639845" cy="171339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F0F5-AE8E-4CC9-8447-512E2D65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203200"/>
            <a:ext cx="10715625" cy="720725"/>
          </a:xfrm>
        </p:spPr>
        <p:txBody>
          <a:bodyPr/>
          <a:lstStyle/>
          <a:p>
            <a:pPr algn="ctr"/>
            <a:r>
              <a:rPr lang="en-US" dirty="0"/>
              <a:t>Entity Dashboards -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430278-C92E-441C-982E-836AA19CE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1061619"/>
            <a:ext cx="10934700" cy="5433142"/>
          </a:xfrm>
        </p:spPr>
      </p:pic>
    </p:spTree>
    <p:extLst>
      <p:ext uri="{BB962C8B-B14F-4D97-AF65-F5344CB8AC3E}">
        <p14:creationId xmlns:p14="http://schemas.microsoft.com/office/powerpoint/2010/main" val="120435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F0F5-AE8E-4CC9-8447-512E2D65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3200"/>
            <a:ext cx="10744200" cy="720725"/>
          </a:xfrm>
        </p:spPr>
        <p:txBody>
          <a:bodyPr/>
          <a:lstStyle/>
          <a:p>
            <a:pPr algn="ctr"/>
            <a:r>
              <a:rPr lang="en-US" dirty="0"/>
              <a:t>Entity Dashboards - Contact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056112-D7A6-4660-8611-A116C0687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06368"/>
            <a:ext cx="10953750" cy="5537308"/>
          </a:xfrm>
        </p:spPr>
      </p:pic>
    </p:spTree>
    <p:extLst>
      <p:ext uri="{BB962C8B-B14F-4D97-AF65-F5344CB8AC3E}">
        <p14:creationId xmlns:p14="http://schemas.microsoft.com/office/powerpoint/2010/main" val="125530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F0F5-AE8E-4CC9-8447-512E2D65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3200"/>
            <a:ext cx="10744200" cy="720725"/>
          </a:xfrm>
        </p:spPr>
        <p:txBody>
          <a:bodyPr/>
          <a:lstStyle/>
          <a:p>
            <a:pPr algn="ctr"/>
            <a:r>
              <a:rPr lang="en-US" dirty="0"/>
              <a:t>Entity Dashboards - Opportunity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A906CA4-1698-4C83-B59E-4526BEB06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8" y="1209674"/>
            <a:ext cx="10944702" cy="5334001"/>
          </a:xfrm>
        </p:spPr>
      </p:pic>
    </p:spTree>
    <p:extLst>
      <p:ext uri="{BB962C8B-B14F-4D97-AF65-F5344CB8AC3E}">
        <p14:creationId xmlns:p14="http://schemas.microsoft.com/office/powerpoint/2010/main" val="2328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42CD-F5B4-4A54-A516-0BA103E7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 in the UI, yet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5E62-ECF8-45DC-B2E9-5B5F1D8CF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Audit Trail</a:t>
            </a:r>
          </a:p>
          <a:p>
            <a:r>
              <a:rPr lang="en-US" dirty="0"/>
              <a:t>Custom styling of advanced chart properties (excluding colors and basic formatting)</a:t>
            </a:r>
          </a:p>
          <a:p>
            <a:r>
              <a:rPr lang="en-US" dirty="0"/>
              <a:t>Composite address control</a:t>
            </a:r>
          </a:p>
          <a:p>
            <a:r>
              <a:rPr lang="en-US" dirty="0"/>
              <a:t>Letter, Fax, Recurring Appointments</a:t>
            </a:r>
          </a:p>
          <a:p>
            <a:r>
              <a:rPr lang="en-US" dirty="0"/>
              <a:t>Global notifications</a:t>
            </a:r>
          </a:p>
          <a:p>
            <a:r>
              <a:rPr lang="en-US" dirty="0"/>
              <a:t>Admin experiences</a:t>
            </a:r>
          </a:p>
          <a:p>
            <a:r>
              <a:rPr lang="en-US" dirty="0"/>
              <a:t>Editable grids on phones</a:t>
            </a:r>
          </a:p>
          <a:p>
            <a:r>
              <a:rPr lang="en-US" dirty="0"/>
              <a:t>Learning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9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6B3B-076E-41AE-AECA-13BF6A4F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75" y="83024"/>
            <a:ext cx="11068325" cy="825500"/>
          </a:xfrm>
        </p:spPr>
        <p:txBody>
          <a:bodyPr/>
          <a:lstStyle/>
          <a:p>
            <a:pPr algn="ctr"/>
            <a:r>
              <a:rPr lang="en-US" dirty="0"/>
              <a:t>UI and Web - Dashboards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19883F-BF23-475E-A4DC-AF0ACCB475E3}"/>
              </a:ext>
            </a:extLst>
          </p:cNvPr>
          <p:cNvCxnSpPr>
            <a:cxnSpLocks/>
          </p:cNvCxnSpPr>
          <p:nvPr/>
        </p:nvCxnSpPr>
        <p:spPr>
          <a:xfrm>
            <a:off x="6096000" y="908524"/>
            <a:ext cx="0" cy="52081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3DD34C-EA04-4345-98E2-5E9D4E20E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14" y="1580225"/>
            <a:ext cx="5823920" cy="371974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7C6DA2-B261-440D-A992-518F709CC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267" y="1580225"/>
            <a:ext cx="5823917" cy="371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6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6B3B-076E-41AE-AECA-13BF6A4F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75" y="83024"/>
            <a:ext cx="11068325" cy="825500"/>
          </a:xfrm>
        </p:spPr>
        <p:txBody>
          <a:bodyPr/>
          <a:lstStyle/>
          <a:p>
            <a:pPr algn="ctr"/>
            <a:r>
              <a:rPr lang="en-US" dirty="0"/>
              <a:t>UI and Web - Account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7A4289-C8FC-49E0-9EFD-045BDD975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75" y="1190625"/>
            <a:ext cx="5658321" cy="4143375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A1BC69D-8546-4F68-B2AC-6F67F2F79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95" y="1190626"/>
            <a:ext cx="5489900" cy="4143374"/>
          </a:xfr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19883F-BF23-475E-A4DC-AF0ACCB475E3}"/>
              </a:ext>
            </a:extLst>
          </p:cNvPr>
          <p:cNvCxnSpPr>
            <a:cxnSpLocks/>
          </p:cNvCxnSpPr>
          <p:nvPr/>
        </p:nvCxnSpPr>
        <p:spPr>
          <a:xfrm>
            <a:off x="6096000" y="908524"/>
            <a:ext cx="0" cy="52348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15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6B3B-076E-41AE-AECA-13BF6A4F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75" y="83024"/>
            <a:ext cx="11068325" cy="825500"/>
          </a:xfrm>
        </p:spPr>
        <p:txBody>
          <a:bodyPr/>
          <a:lstStyle/>
          <a:p>
            <a:pPr algn="ctr"/>
            <a:r>
              <a:rPr lang="en-US" dirty="0"/>
              <a:t>UI and Web - Tabs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19883F-BF23-475E-A4DC-AF0ACCB475E3}"/>
              </a:ext>
            </a:extLst>
          </p:cNvPr>
          <p:cNvCxnSpPr>
            <a:cxnSpLocks/>
          </p:cNvCxnSpPr>
          <p:nvPr/>
        </p:nvCxnSpPr>
        <p:spPr>
          <a:xfrm>
            <a:off x="6096000" y="935157"/>
            <a:ext cx="0" cy="5172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84AA9270-378E-4CF4-BC17-96E2F3483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5" y="1597981"/>
            <a:ext cx="5660443" cy="3710865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8A382F-9B02-4FBC-9067-FAF56B182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365" y="1597982"/>
            <a:ext cx="5559590" cy="362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6B3B-076E-41AE-AECA-13BF6A4F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75" y="83024"/>
            <a:ext cx="11068325" cy="825500"/>
          </a:xfrm>
        </p:spPr>
        <p:txBody>
          <a:bodyPr/>
          <a:lstStyle/>
          <a:p>
            <a:pPr algn="ctr"/>
            <a:r>
              <a:rPr lang="en-US" dirty="0"/>
              <a:t>UI Timeline – Classic Activity Pane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19883F-BF23-475E-A4DC-AF0ACCB475E3}"/>
              </a:ext>
            </a:extLst>
          </p:cNvPr>
          <p:cNvCxnSpPr>
            <a:cxnSpLocks/>
          </p:cNvCxnSpPr>
          <p:nvPr/>
        </p:nvCxnSpPr>
        <p:spPr>
          <a:xfrm>
            <a:off x="6096000" y="908524"/>
            <a:ext cx="0" cy="52525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18D13E-B8EF-4104-99E6-B0614C639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76" y="1429305"/>
            <a:ext cx="5526006" cy="384403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C159D0-B3A7-4BB9-8EB3-AEC6DED69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519" y="1519128"/>
            <a:ext cx="5444531" cy="375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6B3B-076E-41AE-AECA-13BF6A4F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75" y="83024"/>
            <a:ext cx="11068325" cy="825500"/>
          </a:xfrm>
        </p:spPr>
        <p:txBody>
          <a:bodyPr/>
          <a:lstStyle/>
          <a:p>
            <a:pPr algn="ctr"/>
            <a:r>
              <a:rPr lang="en-US" dirty="0"/>
              <a:t>UI and Web - Opportunity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19883F-BF23-475E-A4DC-AF0ACCB475E3}"/>
              </a:ext>
            </a:extLst>
          </p:cNvPr>
          <p:cNvCxnSpPr>
            <a:cxnSpLocks/>
          </p:cNvCxnSpPr>
          <p:nvPr/>
        </p:nvCxnSpPr>
        <p:spPr>
          <a:xfrm>
            <a:off x="6096000" y="908524"/>
            <a:ext cx="0" cy="5217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DAA7F1-D00E-44C9-AD9C-E674F492F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7" y="1183598"/>
            <a:ext cx="5735501" cy="406933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F73725-4C22-4C22-97D9-F936C7999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3" y="1183597"/>
            <a:ext cx="5802397" cy="406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9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A5774F-C1E1-457D-8FD7-EFA44D545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08925"/>
            <a:ext cx="10905066" cy="5444275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2A1B5-98D5-4906-AAF5-A517BCD486DA}"/>
              </a:ext>
            </a:extLst>
          </p:cNvPr>
          <p:cNvSpPr txBox="1"/>
          <p:nvPr/>
        </p:nvSpPr>
        <p:spPr>
          <a:xfrm>
            <a:off x="643467" y="304800"/>
            <a:ext cx="1002749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Business Process Stage Docking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76E2D4-492F-468C-8119-D55CE47956D1}"/>
              </a:ext>
            </a:extLst>
          </p:cNvPr>
          <p:cNvSpPr/>
          <p:nvPr/>
        </p:nvSpPr>
        <p:spPr>
          <a:xfrm>
            <a:off x="9347463" y="1108925"/>
            <a:ext cx="2323322" cy="3988452"/>
          </a:xfrm>
          <a:prstGeom prst="rect">
            <a:avLst/>
          </a:pr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6B3B-076E-41AE-AECA-13BF6A4F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75" y="83024"/>
            <a:ext cx="11068325" cy="825500"/>
          </a:xfrm>
        </p:spPr>
        <p:txBody>
          <a:bodyPr/>
          <a:lstStyle/>
          <a:p>
            <a:pPr algn="ctr"/>
            <a:r>
              <a:rPr lang="en-US" dirty="0"/>
              <a:t>UI Reflow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76F55E-AEBB-43F3-9C68-B49767CFC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73971"/>
            <a:ext cx="11706225" cy="2368723"/>
          </a:xfrm>
          <a:prstGeom prst="rect">
            <a:avLst/>
          </a:prstGeom>
          <a:ln w="38100" cap="sq">
            <a:solidFill>
              <a:srgbClr val="FF006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C6BA12-D26E-4960-BD52-2D9A47CEE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75" y="4105470"/>
            <a:ext cx="6359048" cy="2241452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DCB87D-843E-4DB6-8259-4A5A89D21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91" y="3526655"/>
            <a:ext cx="2000435" cy="3184254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BBF9FB-71A2-4D6A-8D74-720F48DA27A0}"/>
              </a:ext>
            </a:extLst>
          </p:cNvPr>
          <p:cNvSpPr txBox="1"/>
          <p:nvPr/>
        </p:nvSpPr>
        <p:spPr>
          <a:xfrm>
            <a:off x="285475" y="284085"/>
            <a:ext cx="235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Full size screen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595EA7-D5C3-4EBE-9344-B670732031DB}"/>
              </a:ext>
            </a:extLst>
          </p:cNvPr>
          <p:cNvSpPr txBox="1"/>
          <p:nvPr/>
        </p:nvSpPr>
        <p:spPr>
          <a:xfrm>
            <a:off x="355107" y="3666478"/>
            <a:ext cx="200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Smaller Screen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16F178-5AEB-4102-9E1E-F795C67EBDA7}"/>
              </a:ext>
            </a:extLst>
          </p:cNvPr>
          <p:cNvSpPr txBox="1"/>
          <p:nvPr/>
        </p:nvSpPr>
        <p:spPr>
          <a:xfrm>
            <a:off x="10227076" y="3715307"/>
            <a:ext cx="138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Smallest Screen</a:t>
            </a:r>
          </a:p>
        </p:txBody>
      </p:sp>
    </p:spTree>
    <p:extLst>
      <p:ext uri="{BB962C8B-B14F-4D97-AF65-F5344CB8AC3E}">
        <p14:creationId xmlns:p14="http://schemas.microsoft.com/office/powerpoint/2010/main" val="135507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CA16B-9875-4BFD-B020-8E3DDBBEE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44"/>
          <a:stretch/>
        </p:blipFill>
        <p:spPr>
          <a:xfrm>
            <a:off x="20" y="1036320"/>
            <a:ext cx="12191980" cy="5821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14904F-EF82-4261-A9B6-99B33AD4C7AC}"/>
              </a:ext>
            </a:extLst>
          </p:cNvPr>
          <p:cNvSpPr txBox="1"/>
          <p:nvPr/>
        </p:nvSpPr>
        <p:spPr>
          <a:xfrm>
            <a:off x="597763" y="177553"/>
            <a:ext cx="10996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 Form Lists</a:t>
            </a:r>
          </a:p>
        </p:txBody>
      </p:sp>
    </p:spTree>
    <p:extLst>
      <p:ext uri="{BB962C8B-B14F-4D97-AF65-F5344CB8AC3E}">
        <p14:creationId xmlns:p14="http://schemas.microsoft.com/office/powerpoint/2010/main" val="259102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110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UI and Web Navigation</vt:lpstr>
      <vt:lpstr>UI and Web - Dashboards</vt:lpstr>
      <vt:lpstr>UI and Web - Account</vt:lpstr>
      <vt:lpstr>UI and Web - Tabs</vt:lpstr>
      <vt:lpstr>UI Timeline – Classic Activity Pane</vt:lpstr>
      <vt:lpstr>UI and Web - Opportunity</vt:lpstr>
      <vt:lpstr>PowerPoint Presentation</vt:lpstr>
      <vt:lpstr>UI Reflow</vt:lpstr>
      <vt:lpstr>PowerPoint Presentation</vt:lpstr>
      <vt:lpstr>UI Lookup experience</vt:lpstr>
      <vt:lpstr>Header and Footer Flyouts</vt:lpstr>
      <vt:lpstr>Entity Dashboards - Account</vt:lpstr>
      <vt:lpstr>Entity Dashboards - Contact</vt:lpstr>
      <vt:lpstr>Entity Dashboards - Opportunity</vt:lpstr>
      <vt:lpstr>Not in the UI, yet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Sabrina Zimara</dc:creator>
  <cp:lastModifiedBy>Susan Pautzke</cp:lastModifiedBy>
  <cp:revision>28</cp:revision>
  <dcterms:created xsi:type="dcterms:W3CDTF">2019-03-01T21:29:45Z</dcterms:created>
  <dcterms:modified xsi:type="dcterms:W3CDTF">2019-03-02T20:33:39Z</dcterms:modified>
</cp:coreProperties>
</file>