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609" r:id="rId3"/>
    <p:sldId id="611" r:id="rId4"/>
    <p:sldId id="619" r:id="rId5"/>
    <p:sldId id="465" r:id="rId6"/>
    <p:sldId id="404" r:id="rId7"/>
    <p:sldId id="409" r:id="rId8"/>
    <p:sldId id="425" r:id="rId9"/>
    <p:sldId id="417" r:id="rId10"/>
    <p:sldId id="422" r:id="rId11"/>
    <p:sldId id="420" r:id="rId12"/>
    <p:sldId id="411" r:id="rId13"/>
    <p:sldId id="613" r:id="rId14"/>
    <p:sldId id="634" r:id="rId15"/>
    <p:sldId id="429" r:id="rId16"/>
    <p:sldId id="430" r:id="rId17"/>
    <p:sldId id="431" r:id="rId18"/>
    <p:sldId id="433" r:id="rId19"/>
    <p:sldId id="427" r:id="rId20"/>
    <p:sldId id="432" r:id="rId21"/>
    <p:sldId id="639" r:id="rId22"/>
    <p:sldId id="614" r:id="rId23"/>
    <p:sldId id="448" r:id="rId24"/>
    <p:sldId id="434" r:id="rId25"/>
    <p:sldId id="389" r:id="rId26"/>
    <p:sldId id="435" r:id="rId27"/>
    <p:sldId id="428" r:id="rId28"/>
    <p:sldId id="640" r:id="rId29"/>
    <p:sldId id="641" r:id="rId30"/>
    <p:sldId id="638" r:id="rId31"/>
    <p:sldId id="413" r:id="rId32"/>
    <p:sldId id="415" r:id="rId33"/>
    <p:sldId id="426" r:id="rId34"/>
    <p:sldId id="636" r:id="rId35"/>
    <p:sldId id="63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CD38-9EC3-6D73-FEF8-A15D9378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3D1EA3-7CA4-751E-201E-6E0E5DDAE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B5E945-31DD-D2DC-7153-C284AF4DC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3CED0-FC1E-1A8E-08EA-64FEEC8F3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6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377B-B746-D9A1-44C2-17863B5B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BC7581-4B64-3D06-3FA4-7F63BEFB7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143FE3-1EE9-19B5-69C4-24F2E9FAD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999A7F-54C1-4DAB-6261-98173A2B7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8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83FF-B930-960C-6AAF-33AFB611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01AF10-2AAE-60A6-C2CB-9DA41016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F25ED4-CCF5-7C5D-6CCA-99F01C0D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8AA18-797A-F3F9-B304-4B4A2ED3A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1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i.upv.es/tlsf/files/ecrts04_tlsf.pdf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(2)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2024.11.13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(</a:t>
            </a:r>
            <a:r>
              <a:rPr lang="zh-CN" altLang="en-US" sz="3200"/>
              <a:t>可选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817290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阶段</a:t>
            </a:r>
            <a:r>
              <a:rPr lang="en-US" altLang="zh-CN" sz="2000" b="1"/>
              <a:t>2</a:t>
            </a:r>
            <a:r>
              <a:rPr lang="en-US" altLang="zh-CN" sz="2000"/>
              <a:t>:</a:t>
            </a:r>
            <a:r>
              <a:rPr lang="zh-CN" altLang="en-US" sz="2000"/>
              <a:t>指定</a:t>
            </a:r>
            <a:r>
              <a:rPr lang="en-US" altLang="zh-CN" sz="2000"/>
              <a:t>paging feature</a:t>
            </a:r>
            <a:r>
              <a:rPr lang="zh-CN" altLang="en-US" sz="2000"/>
              <a:t>的情况下，启动后期重建完整的空间映射。</a:t>
            </a:r>
            <a:endParaRPr lang="en-US" altLang="zh-CN" sz="2000"/>
          </a:p>
          <a:p>
            <a:r>
              <a:rPr lang="zh-CN" altLang="en-US" i="1">
                <a:solidFill>
                  <a:srgbClr val="0070C0"/>
                </a:solidFill>
              </a:rPr>
              <a:t>注：</a:t>
            </a:r>
            <a:r>
              <a:rPr lang="en-US" altLang="zh-CN" i="1">
                <a:solidFill>
                  <a:srgbClr val="0070C0"/>
                </a:solidFill>
              </a:rPr>
              <a:t>paging</a:t>
            </a:r>
            <a:r>
              <a:rPr lang="zh-CN" altLang="en-US" i="1">
                <a:solidFill>
                  <a:srgbClr val="0070C0"/>
                </a:solidFill>
              </a:rPr>
              <a:t>不是决定分页是否启用，而是决定是否包含阶段</a:t>
            </a:r>
            <a:r>
              <a:rPr lang="en-US" altLang="zh-CN" i="1">
                <a:solidFill>
                  <a:srgbClr val="0070C0"/>
                </a:solidFill>
              </a:rPr>
              <a:t>2</a:t>
            </a:r>
            <a:r>
              <a:rPr lang="zh-CN" altLang="en-US" i="1">
                <a:solidFill>
                  <a:srgbClr val="0070C0"/>
                </a:solidFill>
              </a:rPr>
              <a:t>。</a:t>
            </a:r>
            <a:endParaRPr lang="en-US" altLang="zh-CN" i="1">
              <a:solidFill>
                <a:srgbClr val="0070C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D3F0F9E-059A-D678-8812-3F0F46BC753E}"/>
              </a:ext>
            </a:extLst>
          </p:cNvPr>
          <p:cNvSpPr/>
          <p:nvPr/>
        </p:nvSpPr>
        <p:spPr>
          <a:xfrm>
            <a:off x="8436260" y="548680"/>
            <a:ext cx="3479088" cy="13565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重建映射的意义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管理更大范围的地址空间，包括设备的</a:t>
            </a:r>
            <a:r>
              <a:rPr lang="en-US" altLang="zh-CN">
                <a:solidFill>
                  <a:sysClr val="windowText" lastClr="000000"/>
                </a:solidFill>
              </a:rPr>
              <a:t>MMIO</a:t>
            </a:r>
            <a:r>
              <a:rPr lang="zh-CN" altLang="en-US">
                <a:solidFill>
                  <a:sysClr val="windowText" lastClr="000000"/>
                </a:solidFill>
              </a:rPr>
              <a:t>范围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分类和权限的细粒度控制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89BF32-2AF5-6CF8-88A6-98F37D22C2D5}"/>
              </a:ext>
            </a:extLst>
          </p:cNvPr>
          <p:cNvGrpSpPr/>
          <p:nvPr/>
        </p:nvGrpSpPr>
        <p:grpSpPr>
          <a:xfrm>
            <a:off x="623392" y="2173338"/>
            <a:ext cx="11235657" cy="4595733"/>
            <a:chOff x="623392" y="2173338"/>
            <a:chExt cx="11235657" cy="45957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A9EC58-7668-D81D-A325-3ABCD3F829E3}"/>
                </a:ext>
              </a:extLst>
            </p:cNvPr>
            <p:cNvSpPr/>
            <p:nvPr/>
          </p:nvSpPr>
          <p:spPr>
            <a:xfrm>
              <a:off x="1848443" y="2683059"/>
              <a:ext cx="2781736" cy="3986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5BBAE68-3570-3686-6ED0-9272A76D51AC}"/>
                </a:ext>
              </a:extLst>
            </p:cNvPr>
            <p:cNvSpPr txBox="1"/>
            <p:nvPr/>
          </p:nvSpPr>
          <p:spPr>
            <a:xfrm>
              <a:off x="688457" y="5101443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0x8000_0000</a:t>
              </a:r>
              <a:endParaRPr lang="zh-CN" altLang="en-US" sz="1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B6AA37-E51D-F44E-440A-0A275AD8A3AF}"/>
                </a:ext>
              </a:extLst>
            </p:cNvPr>
            <p:cNvSpPr txBox="1"/>
            <p:nvPr/>
          </p:nvSpPr>
          <p:spPr>
            <a:xfrm>
              <a:off x="2637912" y="21733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物理空间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18BE316-1869-5146-404F-E6AB0ABF90BC}"/>
                </a:ext>
              </a:extLst>
            </p:cNvPr>
            <p:cNvSpPr txBox="1"/>
            <p:nvPr/>
          </p:nvSpPr>
          <p:spPr>
            <a:xfrm>
              <a:off x="8095758" y="21733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虚拟空间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A728A38-4DD0-BB60-052E-1D437833A35B}"/>
                </a:ext>
              </a:extLst>
            </p:cNvPr>
            <p:cNvSpPr/>
            <p:nvPr/>
          </p:nvSpPr>
          <p:spPr>
            <a:xfrm>
              <a:off x="1903724" y="4901205"/>
              <a:ext cx="2630354" cy="375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C27F98-F9C7-C2B2-3ABF-41F4EF303377}"/>
                </a:ext>
              </a:extLst>
            </p:cNvPr>
            <p:cNvSpPr txBox="1"/>
            <p:nvPr/>
          </p:nvSpPr>
          <p:spPr>
            <a:xfrm>
              <a:off x="623392" y="2488897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物理内存上限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5F2989-C4DA-2F6F-DF6F-7AF55851932D}"/>
                </a:ext>
              </a:extLst>
            </p:cNvPr>
            <p:cNvSpPr/>
            <p:nvPr/>
          </p:nvSpPr>
          <p:spPr>
            <a:xfrm>
              <a:off x="1907908" y="3145438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bss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CC53C0E-4FB9-87EA-F67B-AD1247859241}"/>
                </a:ext>
              </a:extLst>
            </p:cNvPr>
            <p:cNvSpPr/>
            <p:nvPr/>
          </p:nvSpPr>
          <p:spPr>
            <a:xfrm>
              <a:off x="1903724" y="3563120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.data .</a:t>
              </a:r>
              <a:r>
                <a:rPr lang="en-US" altLang="zh-CN" err="1">
                  <a:solidFill>
                    <a:schemeClr val="tx1"/>
                  </a:solidFill>
                </a:rPr>
                <a:t>tdata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tbss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percpu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E479DD-E2BF-A63F-61AD-4DBFFFD7A527}"/>
                </a:ext>
              </a:extLst>
            </p:cNvPr>
            <p:cNvSpPr/>
            <p:nvPr/>
          </p:nvSpPr>
          <p:spPr>
            <a:xfrm>
              <a:off x="1899016" y="399236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rodata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3E60495-1283-99C8-22CF-FF47297E8540}"/>
                </a:ext>
              </a:extLst>
            </p:cNvPr>
            <p:cNvSpPr/>
            <p:nvPr/>
          </p:nvSpPr>
          <p:spPr>
            <a:xfrm>
              <a:off x="1893875" y="440110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B1921F-AE63-EF21-F146-8B56A7DBC08C}"/>
                </a:ext>
              </a:extLst>
            </p:cNvPr>
            <p:cNvSpPr/>
            <p:nvPr/>
          </p:nvSpPr>
          <p:spPr>
            <a:xfrm>
              <a:off x="1903724" y="2748663"/>
              <a:ext cx="2640203" cy="365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Free Memory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B75F96-B4C8-9BE8-6864-6F6B9AA0A9DE}"/>
                </a:ext>
              </a:extLst>
            </p:cNvPr>
            <p:cNvSpPr/>
            <p:nvPr/>
          </p:nvSpPr>
          <p:spPr>
            <a:xfrm>
              <a:off x="1897139" y="6231367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uart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388718-7C89-211E-240E-25F2BA28BE3C}"/>
                </a:ext>
              </a:extLst>
            </p:cNvPr>
            <p:cNvSpPr/>
            <p:nvPr/>
          </p:nvSpPr>
          <p:spPr>
            <a:xfrm>
              <a:off x="1902279" y="5819168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Virtio</a:t>
              </a:r>
              <a:r>
                <a:rPr lang="en-US" altLang="zh-CN">
                  <a:solidFill>
                    <a:schemeClr val="tx1"/>
                  </a:solidFill>
                </a:rPr>
                <a:t> slot(1 ~ 8)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4F21638-5524-2976-8AFA-7E359385C4B5}"/>
                </a:ext>
              </a:extLst>
            </p:cNvPr>
            <p:cNvSpPr/>
            <p:nvPr/>
          </p:nvSpPr>
          <p:spPr>
            <a:xfrm>
              <a:off x="1897139" y="5411584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PCI </a:t>
              </a:r>
              <a:r>
                <a:rPr lang="en-US" altLang="zh-CN" err="1">
                  <a:solidFill>
                    <a:schemeClr val="tx1"/>
                  </a:solidFill>
                </a:rPr>
                <a:t>config&amp;range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610E20-6FD5-CE70-D248-C172EABB80E1}"/>
                </a:ext>
              </a:extLst>
            </p:cNvPr>
            <p:cNvSpPr txBox="1"/>
            <p:nvPr/>
          </p:nvSpPr>
          <p:spPr>
            <a:xfrm>
              <a:off x="688457" y="6461294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0x1000_0000</a:t>
              </a:r>
              <a:endParaRPr lang="zh-CN" altLang="en-US" sz="14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B25D8D-5F27-AF5F-9E41-E55025EF882B}"/>
                </a:ext>
              </a:extLst>
            </p:cNvPr>
            <p:cNvSpPr/>
            <p:nvPr/>
          </p:nvSpPr>
          <p:spPr>
            <a:xfrm>
              <a:off x="7248128" y="2683059"/>
              <a:ext cx="2781736" cy="3986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25FEF46-3CC3-D97F-86EB-A8BF680CFAAC}"/>
                </a:ext>
              </a:extLst>
            </p:cNvPr>
            <p:cNvSpPr/>
            <p:nvPr/>
          </p:nvSpPr>
          <p:spPr>
            <a:xfrm>
              <a:off x="7303409" y="4901205"/>
              <a:ext cx="2630354" cy="375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124FB12-8F59-EB81-F2F9-0577DB061635}"/>
                </a:ext>
              </a:extLst>
            </p:cNvPr>
            <p:cNvSpPr/>
            <p:nvPr/>
          </p:nvSpPr>
          <p:spPr>
            <a:xfrm>
              <a:off x="7307593" y="3145438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bss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41CB72A-5935-4812-5D1B-08735EFD9F61}"/>
                </a:ext>
              </a:extLst>
            </p:cNvPr>
            <p:cNvSpPr/>
            <p:nvPr/>
          </p:nvSpPr>
          <p:spPr>
            <a:xfrm>
              <a:off x="7303409" y="3563120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.data .</a:t>
              </a:r>
              <a:r>
                <a:rPr lang="en-US" altLang="zh-CN" err="1">
                  <a:solidFill>
                    <a:schemeClr val="tx1"/>
                  </a:solidFill>
                </a:rPr>
                <a:t>tdata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tbss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percpu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E407886-A666-4314-F972-B3CB9286B75C}"/>
                </a:ext>
              </a:extLst>
            </p:cNvPr>
            <p:cNvSpPr/>
            <p:nvPr/>
          </p:nvSpPr>
          <p:spPr>
            <a:xfrm>
              <a:off x="7298701" y="399236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rodata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EEE18FB-ABB4-0157-D907-58F77070CAD4}"/>
                </a:ext>
              </a:extLst>
            </p:cNvPr>
            <p:cNvSpPr/>
            <p:nvPr/>
          </p:nvSpPr>
          <p:spPr>
            <a:xfrm>
              <a:off x="7293560" y="440110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819F3C1-1D0C-5062-5891-2CBE498E5E9D}"/>
                </a:ext>
              </a:extLst>
            </p:cNvPr>
            <p:cNvSpPr/>
            <p:nvPr/>
          </p:nvSpPr>
          <p:spPr>
            <a:xfrm>
              <a:off x="7303409" y="2748663"/>
              <a:ext cx="2640203" cy="365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Free Memory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5CCEE5B-5ECB-0FCD-2F74-BC98A467DEC2}"/>
                </a:ext>
              </a:extLst>
            </p:cNvPr>
            <p:cNvSpPr/>
            <p:nvPr/>
          </p:nvSpPr>
          <p:spPr>
            <a:xfrm>
              <a:off x="7296824" y="6231367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uart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5345E9-5CE5-81E4-E6A4-6AD4D1B68133}"/>
                </a:ext>
              </a:extLst>
            </p:cNvPr>
            <p:cNvSpPr/>
            <p:nvPr/>
          </p:nvSpPr>
          <p:spPr>
            <a:xfrm>
              <a:off x="7301964" y="5819168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Virtio</a:t>
              </a:r>
              <a:r>
                <a:rPr lang="en-US" altLang="zh-CN">
                  <a:solidFill>
                    <a:schemeClr val="tx1"/>
                  </a:solidFill>
                </a:rPr>
                <a:t> slot(1 ~ 8)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108FB81-FEFB-49F3-A034-FE65FFB5CDE0}"/>
                </a:ext>
              </a:extLst>
            </p:cNvPr>
            <p:cNvSpPr/>
            <p:nvPr/>
          </p:nvSpPr>
          <p:spPr>
            <a:xfrm>
              <a:off x="7296824" y="5411584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PCI </a:t>
              </a:r>
              <a:r>
                <a:rPr lang="en-US" altLang="zh-CN" err="1">
                  <a:solidFill>
                    <a:schemeClr val="tx1"/>
                  </a:solidFill>
                </a:rPr>
                <a:t>config&amp;range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57F7E49-37C0-E384-939D-E82AD0953362}"/>
                </a:ext>
              </a:extLst>
            </p:cNvPr>
            <p:cNvSpPr txBox="1"/>
            <p:nvPr/>
          </p:nvSpPr>
          <p:spPr>
            <a:xfrm>
              <a:off x="10020436" y="5101443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0xffff_ffc0_8000_0000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D82B53B-A51A-3DC2-E990-B5BDB1AE50A2}"/>
                </a:ext>
              </a:extLst>
            </p:cNvPr>
            <p:cNvSpPr txBox="1"/>
            <p:nvPr/>
          </p:nvSpPr>
          <p:spPr>
            <a:xfrm>
              <a:off x="10020436" y="6433591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</a:t>
              </a:r>
              <a:r>
                <a:rPr lang="en-US" altLang="zh-CN"/>
                <a:t>1</a:t>
              </a:r>
              <a:r>
                <a:rPr lang="zh-CN" altLang="en-US"/>
                <a:t>000_0000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6724152-E420-2242-D9B9-5F203722415B}"/>
                </a:ext>
              </a:extLst>
            </p:cNvPr>
            <p:cNvSpPr txBox="1"/>
            <p:nvPr/>
          </p:nvSpPr>
          <p:spPr>
            <a:xfrm>
              <a:off x="695400" y="4509120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0x8020_0000</a:t>
              </a:r>
              <a:endParaRPr lang="zh-CN" altLang="en-US" sz="140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10A3DFC-0456-3BAC-3B3D-81A9B43C5306}"/>
                </a:ext>
              </a:extLst>
            </p:cNvPr>
            <p:cNvSpPr txBox="1"/>
            <p:nvPr/>
          </p:nvSpPr>
          <p:spPr>
            <a:xfrm>
              <a:off x="10037288" y="4525516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0xffff_ffc0_80</a:t>
              </a:r>
              <a:r>
                <a:rPr lang="en-US" altLang="zh-CN"/>
                <a:t>2</a:t>
              </a:r>
              <a:r>
                <a:rPr lang="zh-CN" altLang="en-US"/>
                <a:t>0_0000</a:t>
              </a: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31927C04-18A2-5761-888A-E766024053DE}"/>
                </a:ext>
              </a:extLst>
            </p:cNvPr>
            <p:cNvSpPr/>
            <p:nvPr/>
          </p:nvSpPr>
          <p:spPr>
            <a:xfrm>
              <a:off x="4782569" y="5409220"/>
              <a:ext cx="2372721" cy="12601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A1E2733-A42B-2065-0F51-9F6D24D67FC0}"/>
                </a:ext>
              </a:extLst>
            </p:cNvPr>
            <p:cNvSpPr txBox="1"/>
            <p:nvPr/>
          </p:nvSpPr>
          <p:spPr>
            <a:xfrm>
              <a:off x="4775144" y="5786100"/>
              <a:ext cx="22569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DEVICE |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7B200810-5618-6478-716A-8CC7B28C427F}"/>
                </a:ext>
              </a:extLst>
            </p:cNvPr>
            <p:cNvSpPr/>
            <p:nvPr/>
          </p:nvSpPr>
          <p:spPr>
            <a:xfrm>
              <a:off x="4761625" y="4358354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8D784BE-BB00-2CFA-A220-B8325C1FF9E3}"/>
                </a:ext>
              </a:extLst>
            </p:cNvPr>
            <p:cNvSpPr txBox="1"/>
            <p:nvPr/>
          </p:nvSpPr>
          <p:spPr>
            <a:xfrm>
              <a:off x="4642629" y="4444358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EXECUTE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1E626EA1-BF3A-DAA9-8EEF-7C2B5839F493}"/>
                </a:ext>
              </a:extLst>
            </p:cNvPr>
            <p:cNvSpPr/>
            <p:nvPr/>
          </p:nvSpPr>
          <p:spPr>
            <a:xfrm>
              <a:off x="4774836" y="3962172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91F3CF8-ACA8-041C-B374-C38E18571178}"/>
                </a:ext>
              </a:extLst>
            </p:cNvPr>
            <p:cNvSpPr txBox="1"/>
            <p:nvPr/>
          </p:nvSpPr>
          <p:spPr>
            <a:xfrm>
              <a:off x="4655840" y="4048176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9937B9E7-ADA1-250D-1B21-2EC13DA7F82D}"/>
                </a:ext>
              </a:extLst>
            </p:cNvPr>
            <p:cNvSpPr/>
            <p:nvPr/>
          </p:nvSpPr>
          <p:spPr>
            <a:xfrm>
              <a:off x="4797629" y="3501008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B88FC20-7DBE-35BB-6444-2B3708DD87AF}"/>
                </a:ext>
              </a:extLst>
            </p:cNvPr>
            <p:cNvSpPr txBox="1"/>
            <p:nvPr/>
          </p:nvSpPr>
          <p:spPr>
            <a:xfrm>
              <a:off x="4678633" y="3587012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箭头: 右 69">
              <a:extLst>
                <a:ext uri="{FF2B5EF4-FFF2-40B4-BE49-F238E27FC236}">
                  <a16:creationId xmlns:a16="http://schemas.microsoft.com/office/drawing/2014/main" id="{A5B61D5F-9A70-FEFD-F42B-641884F47C96}"/>
                </a:ext>
              </a:extLst>
            </p:cNvPr>
            <p:cNvSpPr/>
            <p:nvPr/>
          </p:nvSpPr>
          <p:spPr>
            <a:xfrm>
              <a:off x="4797629" y="3140968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F090038-C21F-AA9E-FA12-0B3B11635C26}"/>
                </a:ext>
              </a:extLst>
            </p:cNvPr>
            <p:cNvSpPr txBox="1"/>
            <p:nvPr/>
          </p:nvSpPr>
          <p:spPr>
            <a:xfrm>
              <a:off x="4678633" y="3226972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A54ACB8A-08E9-5E50-9A94-729FC5656875}"/>
                </a:ext>
              </a:extLst>
            </p:cNvPr>
            <p:cNvSpPr/>
            <p:nvPr/>
          </p:nvSpPr>
          <p:spPr>
            <a:xfrm>
              <a:off x="4761625" y="2708920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33CFDDC-8D2C-E26F-4D01-0253B3E74CBD}"/>
                </a:ext>
              </a:extLst>
            </p:cNvPr>
            <p:cNvSpPr txBox="1"/>
            <p:nvPr/>
          </p:nvSpPr>
          <p:spPr>
            <a:xfrm>
              <a:off x="4642629" y="2794924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FREE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6F78A4D4-12AA-7692-50C4-2425F0FDACE1}"/>
                </a:ext>
              </a:extLst>
            </p:cNvPr>
            <p:cNvSpPr/>
            <p:nvPr/>
          </p:nvSpPr>
          <p:spPr>
            <a:xfrm>
              <a:off x="4755404" y="4913333"/>
              <a:ext cx="2372721" cy="474940"/>
            </a:xfrm>
            <a:prstGeom prst="rightArrow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040A43-C457-818B-F01E-8BC024E44620}"/>
                </a:ext>
              </a:extLst>
            </p:cNvPr>
            <p:cNvSpPr/>
            <p:nvPr/>
          </p:nvSpPr>
          <p:spPr>
            <a:xfrm>
              <a:off x="5789252" y="4834897"/>
              <a:ext cx="45076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0" cap="none" spc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CN" altLang="en-US" sz="3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3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8A8C938-E76E-5330-D6D5-78BF8E95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347660"/>
            <a:ext cx="7177915" cy="1693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77BA1-D497-57CB-AF64-3F53DBBE17AA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-</a:t>
            </a:r>
            <a:r>
              <a:rPr lang="zh-CN" altLang="en-US" sz="3200"/>
              <a:t>示例</a:t>
            </a:r>
            <a:endParaRPr lang="en-US" altLang="zh-CN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0A484D-B856-C166-DDC7-B4964CC66E1A}"/>
              </a:ext>
            </a:extLst>
          </p:cNvPr>
          <p:cNvSpPr txBox="1"/>
          <p:nvPr/>
        </p:nvSpPr>
        <p:spPr>
          <a:xfrm>
            <a:off x="290075" y="1045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C7C1F0-564B-C693-5F67-5458E4E3D8A8}"/>
              </a:ext>
            </a:extLst>
          </p:cNvPr>
          <p:cNvSpPr/>
          <p:nvPr/>
        </p:nvSpPr>
        <p:spPr>
          <a:xfrm>
            <a:off x="696295" y="3537012"/>
            <a:ext cx="6875869" cy="280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6E039-841C-1C17-54F1-C86FBDF5110A}"/>
              </a:ext>
            </a:extLst>
          </p:cNvPr>
          <p:cNvSpPr/>
          <p:nvPr/>
        </p:nvSpPr>
        <p:spPr>
          <a:xfrm>
            <a:off x="8796300" y="2456728"/>
            <a:ext cx="2484276" cy="14404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PageTable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2824-D2B4-1073-9208-ECD88B087EB1}"/>
              </a:ext>
            </a:extLst>
          </p:cNvPr>
          <p:cNvSpPr txBox="1"/>
          <p:nvPr/>
        </p:nvSpPr>
        <p:spPr>
          <a:xfrm>
            <a:off x="9012324" y="2860665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try_new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9154A-49C6-DA98-8C20-B0C2F3BA9DB9}"/>
              </a:ext>
            </a:extLst>
          </p:cNvPr>
          <p:cNvSpPr txBox="1"/>
          <p:nvPr/>
        </p:nvSpPr>
        <p:spPr>
          <a:xfrm>
            <a:off x="9012324" y="341352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alloc_table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55757E-6B87-F863-4593-D227894E25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0038438" y="3199219"/>
            <a:ext cx="0" cy="2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5748C-99BB-4ACA-A1B2-518FDE0F6B86}"/>
              </a:ext>
            </a:extLst>
          </p:cNvPr>
          <p:cNvSpPr txBox="1"/>
          <p:nvPr/>
        </p:nvSpPr>
        <p:spPr>
          <a:xfrm>
            <a:off x="9012324" y="4203556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25B630-8C54-3923-4710-7C22BAB6113F}"/>
              </a:ext>
            </a:extLst>
          </p:cNvPr>
          <p:cNvCxnSpPr>
            <a:cxnSpLocks/>
          </p:cNvCxnSpPr>
          <p:nvPr/>
        </p:nvCxnSpPr>
        <p:spPr>
          <a:xfrm>
            <a:off x="10056440" y="3762486"/>
            <a:ext cx="0" cy="4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77B2EA-282F-CCCA-8815-1E12DCB2B126}"/>
              </a:ext>
            </a:extLst>
          </p:cNvPr>
          <p:cNvSpPr/>
          <p:nvPr/>
        </p:nvSpPr>
        <p:spPr>
          <a:xfrm>
            <a:off x="8796300" y="4912892"/>
            <a:ext cx="2484276" cy="16482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r>
              <a:rPr lang="en-US" altLang="zh-CN" sz="2000" b="1">
                <a:solidFill>
                  <a:schemeClr val="tx1"/>
                </a:solidFill>
              </a:rPr>
              <a:t>::paging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C09B4-F1D7-BF39-B29F-353C5AD255B5}"/>
              </a:ext>
            </a:extLst>
          </p:cNvPr>
          <p:cNvSpPr txBox="1"/>
          <p:nvPr/>
        </p:nvSpPr>
        <p:spPr>
          <a:xfrm>
            <a:off x="10056440" y="383277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5D25CA-E824-658F-18BB-9F01D4037660}"/>
              </a:ext>
            </a:extLst>
          </p:cNvPr>
          <p:cNvSpPr txBox="1"/>
          <p:nvPr/>
        </p:nvSpPr>
        <p:spPr>
          <a:xfrm>
            <a:off x="8796300" y="5474439"/>
            <a:ext cx="2484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PagingIfImpl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C23568-7D7C-D3F2-0E3D-DAB1A46EA08A}"/>
              </a:ext>
            </a:extLst>
          </p:cNvPr>
          <p:cNvCxnSpPr/>
          <p:nvPr/>
        </p:nvCxnSpPr>
        <p:spPr>
          <a:xfrm flipV="1">
            <a:off x="10038438" y="4624861"/>
            <a:ext cx="0" cy="84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B7CB0-4733-5937-96F3-58A99E8CA332}"/>
              </a:ext>
            </a:extLst>
          </p:cNvPr>
          <p:cNvSpPr txBox="1"/>
          <p:nvPr/>
        </p:nvSpPr>
        <p:spPr>
          <a:xfrm>
            <a:off x="10056440" y="455285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207E7-7814-FD0C-99E2-1706BEE4D37A}"/>
              </a:ext>
            </a:extLst>
          </p:cNvPr>
          <p:cNvSpPr txBox="1"/>
          <p:nvPr/>
        </p:nvSpPr>
        <p:spPr>
          <a:xfrm>
            <a:off x="9012324" y="6186626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Global_allocator</a:t>
            </a:r>
            <a:endParaRPr lang="zh-CN" altLang="en-US" sz="160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3EFB48B-03C6-B87D-9B1B-0587FDBFF83A}"/>
              </a:ext>
            </a:extLst>
          </p:cNvPr>
          <p:cNvSpPr/>
          <p:nvPr/>
        </p:nvSpPr>
        <p:spPr>
          <a:xfrm>
            <a:off x="9840416" y="5817032"/>
            <a:ext cx="386332" cy="3667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90BFB4-C40B-5547-5FFA-778B155F946C}"/>
              </a:ext>
            </a:extLst>
          </p:cNvPr>
          <p:cNvSpPr txBox="1"/>
          <p:nvPr/>
        </p:nvSpPr>
        <p:spPr>
          <a:xfrm>
            <a:off x="9372364" y="5795808"/>
            <a:ext cx="14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49351-8BBB-21EE-9250-AC3C7B043D74}"/>
              </a:ext>
            </a:extLst>
          </p:cNvPr>
          <p:cNvCxnSpPr>
            <a:cxnSpLocks/>
          </p:cNvCxnSpPr>
          <p:nvPr/>
        </p:nvCxnSpPr>
        <p:spPr>
          <a:xfrm flipV="1">
            <a:off x="7421654" y="1860334"/>
            <a:ext cx="439437" cy="167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83F3C04-1AF9-1CE7-ADED-C68DD1012D2F}"/>
              </a:ext>
            </a:extLst>
          </p:cNvPr>
          <p:cNvSpPr/>
          <p:nvPr/>
        </p:nvSpPr>
        <p:spPr>
          <a:xfrm>
            <a:off x="7826774" y="807293"/>
            <a:ext cx="3989128" cy="1053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提供体系结构无关的接口方法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set_kernel_page_table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写入根页表地址并启用分页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DBA749D-0EF9-80B6-411A-273321F6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4" y="5389535"/>
            <a:ext cx="6891744" cy="131582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015BD54-0F03-5523-99F0-677637D3E1FA}"/>
              </a:ext>
            </a:extLst>
          </p:cNvPr>
          <p:cNvSpPr txBox="1"/>
          <p:nvPr/>
        </p:nvSpPr>
        <p:spPr>
          <a:xfrm>
            <a:off x="371364" y="5039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modules/axmm/src/aspace.rs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70136F-981B-0BED-FDD2-EE785C10D10B}"/>
              </a:ext>
            </a:extLst>
          </p:cNvPr>
          <p:cNvSpPr txBox="1"/>
          <p:nvPr/>
        </p:nvSpPr>
        <p:spPr>
          <a:xfrm>
            <a:off x="299540" y="1988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modules/axmm/src/lib.rs</a:t>
            </a:r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82A4380-4B7F-040E-0E3F-944CBDB27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64" y="1429729"/>
            <a:ext cx="3384377" cy="48821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21F5597-AD6C-8CC2-1BD9-9226DC81B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88" y="4041068"/>
            <a:ext cx="5174056" cy="975374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4A6A28-B9C9-49A4-3393-1FAC14139E63}"/>
              </a:ext>
            </a:extLst>
          </p:cNvPr>
          <p:cNvCxnSpPr>
            <a:cxnSpLocks/>
          </p:cNvCxnSpPr>
          <p:nvPr/>
        </p:nvCxnSpPr>
        <p:spPr>
          <a:xfrm>
            <a:off x="6734331" y="6355903"/>
            <a:ext cx="153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4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4979876" y="5880392"/>
            <a:ext cx="6876764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物理地址布局：</a:t>
            </a:r>
            <a:r>
              <a:rPr lang="en-US" altLang="zh-CN" sz="2000">
                <a:solidFill>
                  <a:schemeClr val="tx1"/>
                </a:solidFill>
              </a:rPr>
              <a:t>kernel</a:t>
            </a:r>
            <a:r>
              <a:rPr lang="zh-CN" altLang="en-US" sz="2000">
                <a:solidFill>
                  <a:schemeClr val="tx1"/>
                </a:solidFill>
              </a:rPr>
              <a:t>本身、</a:t>
            </a:r>
            <a:r>
              <a:rPr lang="en-US" altLang="zh-CN" sz="2000">
                <a:solidFill>
                  <a:schemeClr val="tx1"/>
                </a:solidFill>
              </a:rPr>
              <a:t>SBI</a:t>
            </a:r>
            <a:r>
              <a:rPr lang="zh-CN" altLang="en-US" sz="2000">
                <a:solidFill>
                  <a:schemeClr val="tx1"/>
                </a:solidFill>
              </a:rPr>
              <a:t>以及</a:t>
            </a:r>
            <a:r>
              <a:rPr lang="en-US" altLang="zh-CN" sz="2000" err="1">
                <a:solidFill>
                  <a:schemeClr val="tx1"/>
                </a:solidFill>
              </a:rPr>
              <a:t>mmio</a:t>
            </a:r>
            <a:r>
              <a:rPr lang="zh-CN" altLang="en-US" sz="2000">
                <a:solidFill>
                  <a:schemeClr val="tx1"/>
                </a:solidFill>
              </a:rPr>
              <a:t>映射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4979876" y="4544178"/>
            <a:ext cx="6876764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分页</a:t>
            </a:r>
            <a:r>
              <a:rPr lang="en-US" altLang="zh-CN" sz="2000" b="1">
                <a:solidFill>
                  <a:schemeClr val="tx1"/>
                </a:solidFill>
              </a:rPr>
              <a:t>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2F0119-C8CC-B84C-62F1-DA90A873462E}"/>
              </a:ext>
            </a:extLst>
          </p:cNvPr>
          <p:cNvSpPr/>
          <p:nvPr/>
        </p:nvSpPr>
        <p:spPr>
          <a:xfrm>
            <a:off x="7500156" y="4997832"/>
            <a:ext cx="9361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MMU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43D857C2-C904-1B8C-4811-83A895DD22DD}"/>
              </a:ext>
            </a:extLst>
          </p:cNvPr>
          <p:cNvSpPr/>
          <p:nvPr/>
        </p:nvSpPr>
        <p:spPr>
          <a:xfrm>
            <a:off x="7392144" y="5365070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PA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119D2DA6-23BD-A789-832D-033DEE0D643D}"/>
              </a:ext>
            </a:extLst>
          </p:cNvPr>
          <p:cNvSpPr/>
          <p:nvPr/>
        </p:nvSpPr>
        <p:spPr>
          <a:xfrm>
            <a:off x="7392144" y="4616186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VA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5C5618-6C20-CD5C-804F-28EBDAA46911}"/>
              </a:ext>
            </a:extLst>
          </p:cNvPr>
          <p:cNvSpPr/>
          <p:nvPr/>
        </p:nvSpPr>
        <p:spPr>
          <a:xfrm>
            <a:off x="4979876" y="1165884"/>
            <a:ext cx="6876764" cy="295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内存分配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7D879-9F7E-9DAE-C0D2-07964FDD3A9E}"/>
              </a:ext>
            </a:extLst>
          </p:cNvPr>
          <p:cNvSpPr/>
          <p:nvPr/>
        </p:nvSpPr>
        <p:spPr>
          <a:xfrm>
            <a:off x="5659084" y="1372560"/>
            <a:ext cx="3137216" cy="26073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61FA5-3008-49A9-DBAC-E09E801B0F02}"/>
              </a:ext>
            </a:extLst>
          </p:cNvPr>
          <p:cNvSpPr txBox="1"/>
          <p:nvPr/>
        </p:nvSpPr>
        <p:spPr>
          <a:xfrm>
            <a:off x="5809129" y="1556794"/>
            <a:ext cx="430887" cy="234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062F1D-0DC6-766B-DD03-62A1264D5B19}"/>
              </a:ext>
            </a:extLst>
          </p:cNvPr>
          <p:cNvSpPr/>
          <p:nvPr/>
        </p:nvSpPr>
        <p:spPr>
          <a:xfrm>
            <a:off x="9024412" y="1370646"/>
            <a:ext cx="2580200" cy="2607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E1B16D-E0C1-B88E-8E8A-187ADAFB41D9}"/>
              </a:ext>
            </a:extLst>
          </p:cNvPr>
          <p:cNvSpPr txBox="1"/>
          <p:nvPr/>
        </p:nvSpPr>
        <p:spPr>
          <a:xfrm>
            <a:off x="9302038" y="3356994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317F73-8D57-21C0-2FFA-538F411752FB}"/>
              </a:ext>
            </a:extLst>
          </p:cNvPr>
          <p:cNvSpPr txBox="1"/>
          <p:nvPr/>
        </p:nvSpPr>
        <p:spPr>
          <a:xfrm>
            <a:off x="9320082" y="182155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65C02F-3D0B-8999-6B7C-E9B74312DB51}"/>
              </a:ext>
            </a:extLst>
          </p:cNvPr>
          <p:cNvSpPr txBox="1"/>
          <p:nvPr/>
        </p:nvSpPr>
        <p:spPr>
          <a:xfrm>
            <a:off x="9320082" y="2235596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C1583B-684B-6397-93D2-90EA8000F33F}"/>
              </a:ext>
            </a:extLst>
          </p:cNvPr>
          <p:cNvSpPr txBox="1"/>
          <p:nvPr/>
        </p:nvSpPr>
        <p:spPr>
          <a:xfrm>
            <a:off x="9320082" y="2647657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F44BF-EBFB-DE89-E17F-FE053F4A55DE}"/>
              </a:ext>
            </a:extLst>
          </p:cNvPr>
          <p:cNvSpPr/>
          <p:nvPr/>
        </p:nvSpPr>
        <p:spPr>
          <a:xfrm>
            <a:off x="6469456" y="1872177"/>
            <a:ext cx="2004555" cy="9447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#[</a:t>
            </a:r>
            <a:r>
              <a:rPr lang="zh-CN" altLang="en-US" sz="1600">
                <a:solidFill>
                  <a:schemeClr val="tx1"/>
                </a:solidFill>
              </a:rPr>
              <a:t>global_allocator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字节分配器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</a:t>
            </a:r>
            <a:r>
              <a:rPr lang="en-US" altLang="zh-CN" sz="1600" err="1">
                <a:solidFill>
                  <a:schemeClr val="tx1"/>
                </a:solidFill>
              </a:rPr>
              <a:t>vec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string</a:t>
            </a:r>
            <a:r>
              <a:rPr lang="zh-CN" altLang="en-US" sz="1600">
                <a:solidFill>
                  <a:schemeClr val="tx1"/>
                </a:solidFill>
              </a:rPr>
              <a:t>类型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C094B0-8EE3-6025-D86A-BFFCAEBF6D9E}"/>
              </a:ext>
            </a:extLst>
          </p:cNvPr>
          <p:cNvSpPr/>
          <p:nvPr/>
        </p:nvSpPr>
        <p:spPr>
          <a:xfrm>
            <a:off x="6469456" y="3054562"/>
            <a:ext cx="2004555" cy="7959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公开全局函数接口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页分配器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支持按页分配回收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9E0EC23-A6C1-D270-7C65-7A89F781BF0A}"/>
              </a:ext>
            </a:extLst>
          </p:cNvPr>
          <p:cNvCxnSpPr/>
          <p:nvPr/>
        </p:nvCxnSpPr>
        <p:spPr>
          <a:xfrm>
            <a:off x="9228348" y="1808822"/>
            <a:ext cx="0" cy="1233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B845EF-E478-52D9-F65A-E18D16EB8D6B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8474011" y="2344556"/>
            <a:ext cx="730808" cy="4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ED4D206-0D5A-43FE-F9E8-716F248B4B93}"/>
              </a:ext>
            </a:extLst>
          </p:cNvPr>
          <p:cNvCxnSpPr>
            <a:cxnSpLocks/>
          </p:cNvCxnSpPr>
          <p:nvPr/>
        </p:nvCxnSpPr>
        <p:spPr>
          <a:xfrm flipH="1">
            <a:off x="8474011" y="3573018"/>
            <a:ext cx="75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2537FB-4DA9-A46C-EFF4-79D0CB5EC57E}"/>
              </a:ext>
            </a:extLst>
          </p:cNvPr>
          <p:cNvCxnSpPr>
            <a:cxnSpLocks/>
          </p:cNvCxnSpPr>
          <p:nvPr/>
        </p:nvCxnSpPr>
        <p:spPr>
          <a:xfrm>
            <a:off x="4979876" y="4329102"/>
            <a:ext cx="687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4387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内存管理框架与功能：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内存分配功能</a:t>
            </a:r>
            <a:endParaRPr lang="en-US" altLang="zh-CN" sz="2400"/>
          </a:p>
          <a:p>
            <a:r>
              <a:rPr lang="zh-CN" altLang="en-US" sz="2400"/>
              <a:t>内含两类分配器，字节分配器和页分配器。</a:t>
            </a:r>
            <a:endParaRPr lang="en-US" altLang="zh-CN" sz="2400"/>
          </a:p>
          <a:p>
            <a:r>
              <a:rPr lang="zh-CN" altLang="en-US" sz="2400"/>
              <a:t>框架与算法分离，松耦合支持多种内存分配算法。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zh-CN" altLang="en-US" sz="2400"/>
              <a:t>启动早期基于静态恒等映射完成分页切换，如果指定</a:t>
            </a:r>
            <a:r>
              <a:rPr lang="en-US" altLang="zh-CN" sz="2400"/>
              <a:t>paging feature</a:t>
            </a:r>
            <a:r>
              <a:rPr lang="zh-CN" altLang="en-US" sz="2400"/>
              <a:t>则会在启动后期重新建立范围更大，权限控制更细的映射。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BFA773-972C-53EE-0977-F367ADC2BCAE}"/>
              </a:ext>
            </a:extLst>
          </p:cNvPr>
          <p:cNvSpPr/>
          <p:nvPr/>
        </p:nvSpPr>
        <p:spPr>
          <a:xfrm>
            <a:off x="9624392" y="4892437"/>
            <a:ext cx="1613282" cy="472633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Remap </a:t>
            </a:r>
            <a:r>
              <a:rPr lang="en-US" altLang="zh-CN" sz="1600" err="1">
                <a:solidFill>
                  <a:schemeClr val="tx1"/>
                </a:solidFill>
              </a:rPr>
              <a:t>Aspace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0C939CA-A5BB-334F-EFAE-CFE7860DE3A6}"/>
              </a:ext>
            </a:extLst>
          </p:cNvPr>
          <p:cNvSpPr/>
          <p:nvPr/>
        </p:nvSpPr>
        <p:spPr>
          <a:xfrm>
            <a:off x="10188717" y="4360092"/>
            <a:ext cx="484632" cy="532342"/>
          </a:xfrm>
          <a:prstGeom prst="down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A75C8-ED44-AF50-3ADF-3807B32EFC47}"/>
              </a:ext>
            </a:extLst>
          </p:cNvPr>
          <p:cNvSpPr txBox="1"/>
          <p:nvPr/>
        </p:nvSpPr>
        <p:spPr>
          <a:xfrm>
            <a:off x="10524492" y="43240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paging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9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C1376-BDE5-C3D6-2374-B5A8069E5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D5838-1BCA-5229-14A3-370B57DA340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U.4.0 ChildTask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54589F-4A02-5569-FBDD-57767F506F39}"/>
              </a:ext>
            </a:extLst>
          </p:cNvPr>
          <p:cNvSpPr txBox="1"/>
          <p:nvPr/>
        </p:nvSpPr>
        <p:spPr>
          <a:xfrm>
            <a:off x="515379" y="5418132"/>
            <a:ext cx="7560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启动第一个子任务，建立多任务的概念和基本框架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框架要素：任务、运行队列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E1D609C-F55D-1417-09B7-536D31F0BCF3}"/>
              </a:ext>
            </a:extLst>
          </p:cNvPr>
          <p:cNvSpPr/>
          <p:nvPr/>
        </p:nvSpPr>
        <p:spPr>
          <a:xfrm>
            <a:off x="3467708" y="3097963"/>
            <a:ext cx="63703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BB50CF-305E-6080-8C86-4CE8BAF5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311278"/>
            <a:ext cx="2857512" cy="3750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50952E-F513-2D7B-B1B8-D6C4D317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1311277"/>
            <a:ext cx="2857513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7A506B-0C05-8F77-2466-5F029D6244D0}"/>
              </a:ext>
            </a:extLst>
          </p:cNvPr>
          <p:cNvSpPr txBox="1"/>
          <p:nvPr/>
        </p:nvSpPr>
        <p:spPr>
          <a:xfrm>
            <a:off x="7284132" y="4707819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A=tour/u_4_0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4E194-7A01-7DBF-C4C3-C4387C598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810" y="1265113"/>
            <a:ext cx="4626298" cy="27126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682B01-707D-32A9-06E8-909FFA90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810" y="4248735"/>
            <a:ext cx="4370810" cy="36839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D52709-B88D-FF88-167A-1CAD96795258}"/>
              </a:ext>
            </a:extLst>
          </p:cNvPr>
          <p:cNvSpPr/>
          <p:nvPr/>
        </p:nvSpPr>
        <p:spPr>
          <a:xfrm>
            <a:off x="4104739" y="1364088"/>
            <a:ext cx="2747345" cy="58874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启动子任务</a:t>
            </a:r>
          </a:p>
        </p:txBody>
      </p:sp>
    </p:spTree>
    <p:extLst>
      <p:ext uri="{BB962C8B-B14F-4D97-AF65-F5344CB8AC3E}">
        <p14:creationId xmlns:p14="http://schemas.microsoft.com/office/powerpoint/2010/main" val="131671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53049-3810-B26F-88BC-2C6B5A37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9C953-C889-A7ED-3235-B45803D48B30}"/>
              </a:ext>
            </a:extLst>
          </p:cNvPr>
          <p:cNvSpPr txBox="1"/>
          <p:nvPr/>
        </p:nvSpPr>
        <p:spPr>
          <a:xfrm>
            <a:off x="515380" y="370134"/>
            <a:ext cx="345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8802C4-6ED7-1534-EEA5-D72CF1B1F06F}"/>
              </a:ext>
            </a:extLst>
          </p:cNvPr>
          <p:cNvSpPr txBox="1"/>
          <p:nvPr/>
        </p:nvSpPr>
        <p:spPr>
          <a:xfrm>
            <a:off x="623392" y="1189201"/>
            <a:ext cx="5505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对于单</a:t>
            </a:r>
            <a:r>
              <a:rPr lang="en-US" altLang="zh-CN" sz="2000" b="1"/>
              <a:t>CPU</a:t>
            </a:r>
            <a:r>
              <a:rPr lang="zh-CN" altLang="en-US" sz="2000" b="1"/>
              <a:t>，多任务并发的基本原理？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/>
              <a:t>多个任务</a:t>
            </a:r>
            <a:r>
              <a:rPr lang="en-US" altLang="zh-CN" sz="2000"/>
              <a:t>(</a:t>
            </a:r>
            <a:r>
              <a:rPr lang="zh-CN" altLang="en-US" sz="2000"/>
              <a:t>执行上下文</a:t>
            </a:r>
            <a:r>
              <a:rPr lang="en-US" altLang="zh-CN" sz="2000"/>
              <a:t>)</a:t>
            </a:r>
            <a:r>
              <a:rPr lang="zh-CN" altLang="en-US" sz="2000"/>
              <a:t>分时复用</a:t>
            </a:r>
            <a:r>
              <a:rPr lang="en-US" altLang="zh-CN" sz="2000"/>
              <a:t>CPU</a:t>
            </a:r>
            <a:r>
              <a:rPr lang="zh-CN" altLang="en-US" sz="2000"/>
              <a:t>的时间资源。</a:t>
            </a:r>
            <a:endParaRPr lang="en-US" altLang="zh-CN" sz="20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0B063E-D520-8B8F-0FF0-AE0EECC1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2571750"/>
            <a:ext cx="2466975" cy="1714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31F0D6-C7A6-0115-0BBA-5F30AB8401D0}"/>
              </a:ext>
            </a:extLst>
          </p:cNvPr>
          <p:cNvSpPr txBox="1"/>
          <p:nvPr/>
        </p:nvSpPr>
        <p:spPr>
          <a:xfrm>
            <a:off x="588496" y="4653136"/>
            <a:ext cx="565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对单</a:t>
            </a:r>
            <a:r>
              <a:rPr lang="en-US" altLang="zh-CN"/>
              <a:t>CPU</a:t>
            </a:r>
            <a:r>
              <a:rPr lang="zh-CN" altLang="en-US"/>
              <a:t>，每个时刻只能运行一个任务，是</a:t>
            </a:r>
            <a:r>
              <a:rPr lang="zh-CN" altLang="en-US" b="1"/>
              <a:t>并发</a:t>
            </a:r>
            <a:r>
              <a:rPr lang="zh-CN" altLang="en-US"/>
              <a:t>而非</a:t>
            </a:r>
            <a:r>
              <a:rPr lang="zh-CN" altLang="en-US" b="1"/>
              <a:t>并行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各个任务分享时间资源的比例由</a:t>
            </a:r>
            <a:r>
              <a:rPr lang="zh-CN" altLang="en-US" b="1"/>
              <a:t>调度策略</a:t>
            </a:r>
            <a:r>
              <a:rPr lang="zh-CN" altLang="en-US"/>
              <a:t>决定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在当前任务被调出时，能够完整保存它在此时的执行状态，即</a:t>
            </a:r>
            <a:r>
              <a:rPr lang="zh-CN" altLang="en-US" b="1"/>
              <a:t>保存现场</a:t>
            </a:r>
            <a:r>
              <a:rPr lang="zh-CN" altLang="en-US"/>
              <a:t>；确保下次被重新调入时能够</a:t>
            </a:r>
            <a:r>
              <a:rPr lang="zh-CN" altLang="en-US" b="1"/>
              <a:t>完整恢复现场</a:t>
            </a:r>
            <a:r>
              <a:rPr lang="zh-CN" altLang="en-US"/>
              <a:t>，任务能够无感知的从上次断点处继续执行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2F41D7-6747-6581-FEDE-DFA52EAEDC3B}"/>
              </a:ext>
            </a:extLst>
          </p:cNvPr>
          <p:cNvSpPr txBox="1"/>
          <p:nvPr/>
        </p:nvSpPr>
        <p:spPr>
          <a:xfrm>
            <a:off x="6672435" y="1189200"/>
            <a:ext cx="550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 </a:t>
            </a:r>
            <a:r>
              <a:rPr lang="zh-CN" altLang="en-US" sz="2000" b="1"/>
              <a:t>任务调度的基本机制？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/>
              <a:t>CPU</a:t>
            </a:r>
            <a:r>
              <a:rPr lang="zh-CN" altLang="en-US" sz="2000"/>
              <a:t>当前正在执行任务与就绪队列中的某个任务进行对换。</a:t>
            </a:r>
            <a:endParaRPr lang="en-US" altLang="zh-CN" sz="20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6C7EB0-4D62-6314-61F0-EBC7A29E8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16" y="2571750"/>
            <a:ext cx="4381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345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任务与任务状态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F1E678-631E-0BA5-0A5F-E57290FFF0DD}"/>
              </a:ext>
            </a:extLst>
          </p:cNvPr>
          <p:cNvGrpSpPr/>
          <p:nvPr/>
        </p:nvGrpSpPr>
        <p:grpSpPr>
          <a:xfrm>
            <a:off x="883770" y="1167754"/>
            <a:ext cx="9928754" cy="4409560"/>
            <a:chOff x="883770" y="1167754"/>
            <a:chExt cx="9928754" cy="440956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04240AE-6888-F77B-8260-7CCB0434AB4C}"/>
                </a:ext>
              </a:extLst>
            </p:cNvPr>
            <p:cNvSpPr/>
            <p:nvPr/>
          </p:nvSpPr>
          <p:spPr>
            <a:xfrm>
              <a:off x="5074405" y="1952836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Running(1)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正在执行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A90DB5C-76E2-82E7-0AB9-B3A6BDDDCAB5}"/>
                </a:ext>
              </a:extLst>
            </p:cNvPr>
            <p:cNvSpPr/>
            <p:nvPr/>
          </p:nvSpPr>
          <p:spPr>
            <a:xfrm>
              <a:off x="5087888" y="4005064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Exited(4)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已经退出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0332486-3B19-9A8C-FE26-E0823F93B95E}"/>
                </a:ext>
              </a:extLst>
            </p:cNvPr>
            <p:cNvSpPr/>
            <p:nvPr/>
          </p:nvSpPr>
          <p:spPr>
            <a:xfrm>
              <a:off x="2711624" y="2996952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Ready(2)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可被调度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5739D58-E324-BD7C-D27F-76145A8EB19A}"/>
                </a:ext>
              </a:extLst>
            </p:cNvPr>
            <p:cNvSpPr/>
            <p:nvPr/>
          </p:nvSpPr>
          <p:spPr>
            <a:xfrm>
              <a:off x="7708776" y="3049448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Blocked(3)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阻塞等待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F9510A5-8187-9C74-ED7D-2392624E4DB2}"/>
                </a:ext>
              </a:extLst>
            </p:cNvPr>
            <p:cNvCxnSpPr/>
            <p:nvPr/>
          </p:nvCxnSpPr>
          <p:spPr>
            <a:xfrm>
              <a:off x="5920499" y="2924944"/>
              <a:ext cx="13483" cy="916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9BC635-7306-EAA0-91CE-97C00B1A4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2744924"/>
              <a:ext cx="684076" cy="3960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AD1CFBF-D75D-6B1D-B6FE-5FA83720E1D7}"/>
                </a:ext>
              </a:extLst>
            </p:cNvPr>
            <p:cNvCxnSpPr/>
            <p:nvPr/>
          </p:nvCxnSpPr>
          <p:spPr>
            <a:xfrm flipV="1">
              <a:off x="4529046" y="2739998"/>
              <a:ext cx="504056" cy="360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56C9F6E-C40B-6110-5DB7-4F35409030AF}"/>
                </a:ext>
              </a:extLst>
            </p:cNvPr>
            <p:cNvCxnSpPr/>
            <p:nvPr/>
          </p:nvCxnSpPr>
          <p:spPr>
            <a:xfrm flipH="1">
              <a:off x="4619836" y="2852936"/>
              <a:ext cx="504056" cy="3649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1973B15-CA90-8254-DA62-13B034A2BF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0076" y="2852936"/>
              <a:ext cx="684076" cy="3649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E590F4-CC7B-8622-C3E4-8975660DC2FD}"/>
                </a:ext>
              </a:extLst>
            </p:cNvPr>
            <p:cNvCxnSpPr/>
            <p:nvPr/>
          </p:nvCxnSpPr>
          <p:spPr>
            <a:xfrm flipH="1">
              <a:off x="4691844" y="3429000"/>
              <a:ext cx="28803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C2794C9-4D51-0229-AA4F-9566E01A60C8}"/>
                </a:ext>
              </a:extLst>
            </p:cNvPr>
            <p:cNvSpPr txBox="1"/>
            <p:nvPr/>
          </p:nvSpPr>
          <p:spPr>
            <a:xfrm>
              <a:off x="4565322" y="1167754"/>
              <a:ext cx="2988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当前正在被</a:t>
              </a:r>
              <a:r>
                <a:rPr lang="en-US" altLang="zh-CN"/>
                <a:t>CPU</a:t>
              </a:r>
              <a:r>
                <a:rPr lang="zh-CN" altLang="en-US"/>
                <a:t>执行的任务</a:t>
              </a:r>
              <a:endParaRPr lang="en-US" altLang="zh-CN"/>
            </a:p>
            <a:p>
              <a:r>
                <a:rPr lang="zh-CN" altLang="en-US"/>
                <a:t>对每个</a:t>
              </a:r>
              <a:r>
                <a:rPr lang="en-US" altLang="zh-CN"/>
                <a:t>CPU</a:t>
              </a:r>
              <a:r>
                <a:rPr lang="zh-CN" altLang="en-US"/>
                <a:t>，至多有一个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98976E-9F28-3437-5B9B-A265131EAF21}"/>
                </a:ext>
              </a:extLst>
            </p:cNvPr>
            <p:cNvSpPr txBox="1"/>
            <p:nvPr/>
          </p:nvSpPr>
          <p:spPr>
            <a:xfrm>
              <a:off x="4529046" y="4930983"/>
              <a:ext cx="2988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任务执行完毕，已经退出</a:t>
              </a:r>
              <a:endParaRPr lang="en-US" altLang="zh-CN"/>
            </a:p>
            <a:p>
              <a:r>
                <a:rPr lang="zh-CN" altLang="en-US"/>
                <a:t>等待系统任务</a:t>
              </a:r>
              <a:r>
                <a:rPr lang="en-US" altLang="zh-CN"/>
                <a:t> </a:t>
              </a:r>
              <a:r>
                <a:rPr lang="en-US" altLang="zh-CN" err="1"/>
                <a:t>gc</a:t>
              </a:r>
              <a:r>
                <a:rPr lang="en-US" altLang="zh-CN"/>
                <a:t> </a:t>
              </a:r>
              <a:r>
                <a:rPr lang="zh-CN" altLang="en-US"/>
                <a:t>执行释放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171F052-C82D-7572-BBA4-F2C038EEF9F5}"/>
                </a:ext>
              </a:extLst>
            </p:cNvPr>
            <p:cNvSpPr txBox="1"/>
            <p:nvPr/>
          </p:nvSpPr>
          <p:spPr>
            <a:xfrm>
              <a:off x="9588388" y="3106705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阻塞中</a:t>
              </a:r>
              <a:endParaRPr lang="en-US" altLang="zh-CN"/>
            </a:p>
            <a:p>
              <a:r>
                <a:rPr lang="zh-CN" altLang="en-US"/>
                <a:t>等待唤醒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435700-248D-1CB7-47EC-34D2D87B146C}"/>
                </a:ext>
              </a:extLst>
            </p:cNvPr>
            <p:cNvSpPr txBox="1"/>
            <p:nvPr/>
          </p:nvSpPr>
          <p:spPr>
            <a:xfrm>
              <a:off x="883770" y="3100038"/>
              <a:ext cx="1891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处于就绪状态</a:t>
              </a:r>
              <a:endParaRPr lang="en-US" altLang="zh-CN"/>
            </a:p>
            <a:p>
              <a:r>
                <a:rPr lang="zh-CN" altLang="en-US"/>
                <a:t>随时等待被调度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697EDF8-5150-CDEC-5ACE-6B819E5B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258863"/>
            <a:ext cx="3528392" cy="51584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任务数据结构</a:t>
            </a:r>
            <a:endParaRPr lang="en-US" altLang="zh-CN" sz="3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6449BA-3D5C-86BD-66D0-5AA4DC25D16F}"/>
              </a:ext>
            </a:extLst>
          </p:cNvPr>
          <p:cNvSpPr/>
          <p:nvPr/>
        </p:nvSpPr>
        <p:spPr>
          <a:xfrm>
            <a:off x="4655840" y="1286581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is_idle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本身是系统任务</a:t>
            </a:r>
            <a:r>
              <a:rPr lang="en-US" altLang="zh-CN">
                <a:solidFill>
                  <a:sysClr val="windowText" lastClr="000000"/>
                </a:solidFill>
              </a:rPr>
              <a:t>idle</a:t>
            </a: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is_init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本身是任务</a:t>
            </a:r>
            <a:r>
              <a:rPr lang="en-US" altLang="zh-CN">
                <a:solidFill>
                  <a:sysClr val="windowText" lastClr="000000"/>
                </a:solidFill>
              </a:rPr>
              <a:t>main(</a:t>
            </a:r>
            <a:r>
              <a:rPr lang="zh-CN" altLang="en-US">
                <a:solidFill>
                  <a:sysClr val="windowText" lastClr="000000"/>
                </a:solidFill>
              </a:rPr>
              <a:t>其实就是主线程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</a:p>
          <a:p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6A98D5-E79D-1ED6-5B58-AB59928F99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87588" y="1673715"/>
            <a:ext cx="2268252" cy="36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FC2173-70DC-9510-9001-A10826B801C2}"/>
              </a:ext>
            </a:extLst>
          </p:cNvPr>
          <p:cNvSpPr/>
          <p:nvPr/>
        </p:nvSpPr>
        <p:spPr>
          <a:xfrm>
            <a:off x="4655840" y="2426128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entry: </a:t>
            </a:r>
            <a:r>
              <a:rPr lang="zh-CN" altLang="en-US">
                <a:solidFill>
                  <a:sysClr val="windowText" lastClr="000000"/>
                </a:solidFill>
              </a:rPr>
              <a:t>实现任务逻辑函数的入口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state: </a:t>
            </a:r>
            <a:r>
              <a:rPr lang="zh-CN" altLang="en-US">
                <a:solidFill>
                  <a:sysClr val="windowText" lastClr="000000"/>
                </a:solidFill>
              </a:rPr>
              <a:t>任务状态，即上页所示的四个状态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F15787-58F0-0621-38BF-2FB3BB180428}"/>
              </a:ext>
            </a:extLst>
          </p:cNvPr>
          <p:cNvSpPr/>
          <p:nvPr/>
        </p:nvSpPr>
        <p:spPr>
          <a:xfrm>
            <a:off x="4655840" y="3681028"/>
            <a:ext cx="7164796" cy="468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kstack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r>
              <a:rPr lang="zh-CN" altLang="en-US">
                <a:solidFill>
                  <a:sysClr val="windowText" lastClr="000000"/>
                </a:solidFill>
              </a:rPr>
              <a:t>任务相当于线程，所以具有自己的栈空间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AF596D-1BC5-26BA-063A-FF5759A2B992}"/>
              </a:ext>
            </a:extLst>
          </p:cNvPr>
          <p:cNvSpPr/>
          <p:nvPr/>
        </p:nvSpPr>
        <p:spPr>
          <a:xfrm>
            <a:off x="4655840" y="4509120"/>
            <a:ext cx="3312370" cy="9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err="1">
                <a:solidFill>
                  <a:srgbClr val="FF0000"/>
                </a:solidFill>
              </a:rPr>
              <a:t>ctx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上下文类型</a:t>
            </a:r>
            <a:r>
              <a:rPr lang="en-US" altLang="zh-CN" err="1">
                <a:solidFill>
                  <a:sysClr val="windowText" lastClr="000000"/>
                </a:solidFill>
              </a:rPr>
              <a:t>TaskContext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调度的核心数据结构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保存恢复任务的关键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05A3FC-2585-1830-AEE1-DCBC9124E85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19736" y="2672916"/>
            <a:ext cx="936104" cy="1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8EC0D0-A517-7202-9E7D-41067A1CE201}"/>
              </a:ext>
            </a:extLst>
          </p:cNvPr>
          <p:cNvCxnSpPr>
            <a:cxnSpLocks/>
          </p:cNvCxnSpPr>
          <p:nvPr/>
        </p:nvCxnSpPr>
        <p:spPr>
          <a:xfrm flipV="1">
            <a:off x="3323692" y="4149080"/>
            <a:ext cx="1332148" cy="10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CBFDB-D50B-129C-494C-352BF1894B5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467708" y="4967839"/>
            <a:ext cx="1188132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0256870-2ACA-0773-431A-8E8F7B02EDF6}"/>
              </a:ext>
            </a:extLst>
          </p:cNvPr>
          <p:cNvSpPr/>
          <p:nvPr/>
        </p:nvSpPr>
        <p:spPr>
          <a:xfrm>
            <a:off x="839416" y="5494384"/>
            <a:ext cx="1944216" cy="238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0F3C528-5A39-BAB6-ED4E-1972D4479184}"/>
              </a:ext>
            </a:extLst>
          </p:cNvPr>
          <p:cNvCxnSpPr/>
          <p:nvPr/>
        </p:nvCxnSpPr>
        <p:spPr>
          <a:xfrm>
            <a:off x="2783632" y="5661248"/>
            <a:ext cx="1764196" cy="3960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0CCD4CD-C284-B12C-22D6-EBB14CC82789}"/>
              </a:ext>
            </a:extLst>
          </p:cNvPr>
          <p:cNvSpPr/>
          <p:nvPr/>
        </p:nvSpPr>
        <p:spPr>
          <a:xfrm>
            <a:off x="4680776" y="5859271"/>
            <a:ext cx="6455784" cy="702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任务的扩展属性，是面向宏内核和</a:t>
            </a:r>
            <a:r>
              <a:rPr lang="en-US" altLang="zh-CN">
                <a:solidFill>
                  <a:schemeClr val="tx1"/>
                </a:solidFill>
              </a:rPr>
              <a:t>Hypervisor</a:t>
            </a:r>
            <a:r>
              <a:rPr lang="zh-CN" altLang="en-US">
                <a:solidFill>
                  <a:schemeClr val="tx1"/>
                </a:solidFill>
              </a:rPr>
              <a:t>扩展的关键；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但对于</a:t>
            </a:r>
            <a:r>
              <a:rPr lang="en-US" altLang="zh-CN">
                <a:solidFill>
                  <a:schemeClr val="tx1"/>
                </a:solidFill>
              </a:rPr>
              <a:t>Unikernel</a:t>
            </a:r>
            <a:r>
              <a:rPr lang="zh-CN" altLang="en-US">
                <a:solidFill>
                  <a:schemeClr val="tx1"/>
                </a:solidFill>
              </a:rPr>
              <a:t>，它是空，本节略过。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F6411D3-8D71-AA15-9D8C-21F1CB391A95}"/>
              </a:ext>
            </a:extLst>
          </p:cNvPr>
          <p:cNvSpPr/>
          <p:nvPr/>
        </p:nvSpPr>
        <p:spPr>
          <a:xfrm>
            <a:off x="1811525" y="2459453"/>
            <a:ext cx="8742070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34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通用调度框架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61CB3-2335-7581-2731-FD633E00CA86}"/>
              </a:ext>
            </a:extLst>
          </p:cNvPr>
          <p:cNvSpPr/>
          <p:nvPr/>
        </p:nvSpPr>
        <p:spPr>
          <a:xfrm>
            <a:off x="2793172" y="2623228"/>
            <a:ext cx="1080120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519FC-D1BB-A00B-64B2-23CE0F00878F}"/>
              </a:ext>
            </a:extLst>
          </p:cNvPr>
          <p:cNvSpPr/>
          <p:nvPr/>
        </p:nvSpPr>
        <p:spPr>
          <a:xfrm>
            <a:off x="3216075" y="3503566"/>
            <a:ext cx="3825569" cy="161825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                     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B777-E256-F5A3-A841-6AAADB2CF635}"/>
              </a:ext>
            </a:extLst>
          </p:cNvPr>
          <p:cNvSpPr/>
          <p:nvPr/>
        </p:nvSpPr>
        <p:spPr>
          <a:xfrm>
            <a:off x="3935760" y="5553236"/>
            <a:ext cx="6617835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C0FE96-77CD-9238-D4AE-6E02C89CC810}"/>
              </a:ext>
            </a:extLst>
          </p:cNvPr>
          <p:cNvSpPr/>
          <p:nvPr/>
        </p:nvSpPr>
        <p:spPr>
          <a:xfrm>
            <a:off x="5210355" y="568803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995EB-5E0F-C6B0-549B-2354EE945F66}"/>
              </a:ext>
            </a:extLst>
          </p:cNvPr>
          <p:cNvSpPr/>
          <p:nvPr/>
        </p:nvSpPr>
        <p:spPr>
          <a:xfrm>
            <a:off x="9585058" y="3503566"/>
            <a:ext cx="968537" cy="161297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timelist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4421AB-D142-6994-D157-B91B67ECE443}"/>
              </a:ext>
            </a:extLst>
          </p:cNvPr>
          <p:cNvSpPr/>
          <p:nvPr/>
        </p:nvSpPr>
        <p:spPr>
          <a:xfrm>
            <a:off x="416908" y="36528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CB7D92-4C16-57CE-3882-A4DB049AD6CA}"/>
              </a:ext>
            </a:extLst>
          </p:cNvPr>
          <p:cNvSpPr/>
          <p:nvPr/>
        </p:nvSpPr>
        <p:spPr>
          <a:xfrm>
            <a:off x="1811526" y="3503566"/>
            <a:ext cx="1106585" cy="132558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11C8F3-F61D-8C74-0D33-5F739B8AEAA2}"/>
              </a:ext>
            </a:extLst>
          </p:cNvPr>
          <p:cNvCxnSpPr>
            <a:cxnSpLocks/>
          </p:cNvCxnSpPr>
          <p:nvPr/>
        </p:nvCxnSpPr>
        <p:spPr>
          <a:xfrm>
            <a:off x="1451484" y="4077709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02BCC26-3189-3826-1010-FF9BC836B247}"/>
              </a:ext>
            </a:extLst>
          </p:cNvPr>
          <p:cNvSpPr/>
          <p:nvPr/>
        </p:nvSpPr>
        <p:spPr>
          <a:xfrm>
            <a:off x="3510506" y="40573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B9AE2A-B9BA-FE9B-D590-7E458076C481}"/>
              </a:ext>
            </a:extLst>
          </p:cNvPr>
          <p:cNvSpPr/>
          <p:nvPr/>
        </p:nvSpPr>
        <p:spPr>
          <a:xfrm>
            <a:off x="7310769" y="3508844"/>
            <a:ext cx="1999127" cy="16129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690C3-14F7-3314-4292-460DFE93944D}"/>
              </a:ext>
            </a:extLst>
          </p:cNvPr>
          <p:cNvSpPr/>
          <p:nvPr/>
        </p:nvSpPr>
        <p:spPr>
          <a:xfrm>
            <a:off x="4635883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4107F7-5076-84B9-7CA8-BCB0141CC602}"/>
              </a:ext>
            </a:extLst>
          </p:cNvPr>
          <p:cNvSpPr/>
          <p:nvPr/>
        </p:nvSpPr>
        <p:spPr>
          <a:xfrm>
            <a:off x="5761546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2E8F00-B7BA-BCDF-D351-0B58C9DB8000}"/>
              </a:ext>
            </a:extLst>
          </p:cNvPr>
          <p:cNvSpPr/>
          <p:nvPr/>
        </p:nvSpPr>
        <p:spPr>
          <a:xfrm>
            <a:off x="7840239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8FE27BF-36A6-75D6-47B5-BCBCE641A4B5}"/>
              </a:ext>
            </a:extLst>
          </p:cNvPr>
          <p:cNvSpPr/>
          <p:nvPr/>
        </p:nvSpPr>
        <p:spPr>
          <a:xfrm>
            <a:off x="6813169" y="4598237"/>
            <a:ext cx="1216740" cy="334346"/>
          </a:xfrm>
          <a:custGeom>
            <a:avLst/>
            <a:gdLst>
              <a:gd name="connsiteX0" fmla="*/ 1622323 w 1622323"/>
              <a:gd name="connsiteY0" fmla="*/ 0 h 334346"/>
              <a:gd name="connsiteX1" fmla="*/ 786581 w 1622323"/>
              <a:gd name="connsiteY1" fmla="*/ 334297 h 334346"/>
              <a:gd name="connsiteX2" fmla="*/ 0 w 1622323"/>
              <a:gd name="connsiteY2" fmla="*/ 19665 h 3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323" h="334346">
                <a:moveTo>
                  <a:pt x="1622323" y="0"/>
                </a:moveTo>
                <a:cubicBezTo>
                  <a:pt x="1339645" y="165510"/>
                  <a:pt x="1056968" y="331020"/>
                  <a:pt x="786581" y="334297"/>
                </a:cubicBezTo>
                <a:cubicBezTo>
                  <a:pt x="516194" y="337574"/>
                  <a:pt x="258097" y="178619"/>
                  <a:pt x="0" y="1966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282AC3-F48B-71EE-EFF1-543C76E017D4}"/>
              </a:ext>
            </a:extLst>
          </p:cNvPr>
          <p:cNvSpPr/>
          <p:nvPr/>
        </p:nvSpPr>
        <p:spPr>
          <a:xfrm>
            <a:off x="3362729" y="38937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5FDF3F-5159-357E-B7E4-94EC38D46DE1}"/>
              </a:ext>
            </a:extLst>
          </p:cNvPr>
          <p:cNvSpPr/>
          <p:nvPr/>
        </p:nvSpPr>
        <p:spPr>
          <a:xfrm>
            <a:off x="6981646" y="5688037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042C06-0490-960D-960D-0990F31025EB}"/>
              </a:ext>
            </a:extLst>
          </p:cNvPr>
          <p:cNvSpPr/>
          <p:nvPr/>
        </p:nvSpPr>
        <p:spPr>
          <a:xfrm>
            <a:off x="8769836" y="5698491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BEDDD4-06C4-5D4F-62CF-9C47F4BE58B2}"/>
              </a:ext>
            </a:extLst>
          </p:cNvPr>
          <p:cNvSpPr/>
          <p:nvPr/>
        </p:nvSpPr>
        <p:spPr>
          <a:xfrm>
            <a:off x="8774968" y="2598624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7CD919-C457-0F31-1C08-9A358BEC704D}"/>
              </a:ext>
            </a:extLst>
          </p:cNvPr>
          <p:cNvSpPr/>
          <p:nvPr/>
        </p:nvSpPr>
        <p:spPr>
          <a:xfrm>
            <a:off x="4095822" y="2623228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1F86B5-C846-E0A6-2852-9850C1DC1C56}"/>
              </a:ext>
            </a:extLst>
          </p:cNvPr>
          <p:cNvSpPr/>
          <p:nvPr/>
        </p:nvSpPr>
        <p:spPr>
          <a:xfrm>
            <a:off x="5598449" y="2623569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EE0D1A-0620-60C0-A7DD-E4B63994DF15}"/>
              </a:ext>
            </a:extLst>
          </p:cNvPr>
          <p:cNvSpPr/>
          <p:nvPr/>
        </p:nvSpPr>
        <p:spPr>
          <a:xfrm>
            <a:off x="7067545" y="2619024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F912E2-AD11-CB3B-9E6A-D6CB450C6F65}"/>
              </a:ext>
            </a:extLst>
          </p:cNvPr>
          <p:cNvSpPr txBox="1"/>
          <p:nvPr/>
        </p:nvSpPr>
        <p:spPr>
          <a:xfrm>
            <a:off x="10884532" y="2564904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516842-8891-68DE-3DA3-2FA9B55820F6}"/>
              </a:ext>
            </a:extLst>
          </p:cNvPr>
          <p:cNvSpPr txBox="1"/>
          <p:nvPr/>
        </p:nvSpPr>
        <p:spPr>
          <a:xfrm>
            <a:off x="10668509" y="3717032"/>
            <a:ext cx="12601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框架</a:t>
            </a:r>
            <a:endParaRPr lang="en-US" altLang="zh-CN" sz="2400"/>
          </a:p>
          <a:p>
            <a:pPr algn="ctr"/>
            <a:r>
              <a:rPr lang="en-US" altLang="zh-CN" sz="1600"/>
              <a:t>task</a:t>
            </a:r>
          </a:p>
          <a:p>
            <a:pPr algn="ctr"/>
            <a:r>
              <a:rPr lang="en-US" altLang="zh-CN" sz="1600" err="1"/>
              <a:t>runqueue</a:t>
            </a:r>
            <a:endParaRPr lang="en-US" altLang="zh-CN" sz="1600"/>
          </a:p>
          <a:p>
            <a:pPr algn="ctr"/>
            <a:r>
              <a:rPr lang="en-US" altLang="zh-CN" sz="1600" err="1"/>
              <a:t>waitqueue</a:t>
            </a:r>
            <a:endParaRPr lang="en-US" altLang="zh-CN" sz="1600"/>
          </a:p>
          <a:p>
            <a:pPr algn="ctr"/>
            <a:r>
              <a:rPr lang="en-US" altLang="zh-CN" sz="1600" err="1"/>
              <a:t>timelist</a:t>
            </a:r>
            <a:endParaRPr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01E0F7-7AD9-0104-121D-20745C461EB8}"/>
              </a:ext>
            </a:extLst>
          </p:cNvPr>
          <p:cNvSpPr txBox="1"/>
          <p:nvPr/>
        </p:nvSpPr>
        <p:spPr>
          <a:xfrm>
            <a:off x="10880323" y="5688038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761BAA8-AB5E-8458-B89A-71E613DE85F3}"/>
              </a:ext>
            </a:extLst>
          </p:cNvPr>
          <p:cNvSpPr/>
          <p:nvPr/>
        </p:nvSpPr>
        <p:spPr>
          <a:xfrm>
            <a:off x="4251238" y="50300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FCBE36-5466-2753-A081-97C4F61E2BB3}"/>
              </a:ext>
            </a:extLst>
          </p:cNvPr>
          <p:cNvSpPr txBox="1"/>
          <p:nvPr/>
        </p:nvSpPr>
        <p:spPr>
          <a:xfrm>
            <a:off x="551383" y="1016732"/>
            <a:ext cx="11017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支持协作式和抢占式调度的通用框架。</a:t>
            </a:r>
            <a:endParaRPr lang="en-US" altLang="zh-CN" sz="2400"/>
          </a:p>
          <a:p>
            <a:r>
              <a:rPr lang="zh-CN" altLang="en-US" sz="2400"/>
              <a:t>标红的两处：当前任务和任务运行队列是框架的关键。</a:t>
            </a:r>
            <a:endParaRPr lang="en-US" altLang="zh-CN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FCD098-1F23-4DAD-B4CA-917809F2A491}"/>
              </a:ext>
            </a:extLst>
          </p:cNvPr>
          <p:cNvSpPr/>
          <p:nvPr/>
        </p:nvSpPr>
        <p:spPr>
          <a:xfrm>
            <a:off x="1811525" y="5561737"/>
            <a:ext cx="1797507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TaskContext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84B6E-8766-724B-F80E-6E650EA84652}"/>
              </a:ext>
            </a:extLst>
          </p:cNvPr>
          <p:cNvSpPr txBox="1"/>
          <p:nvPr/>
        </p:nvSpPr>
        <p:spPr>
          <a:xfrm>
            <a:off x="1811524" y="482914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784866-C70E-BF0E-CA56-46711AE8EEAF}"/>
              </a:ext>
            </a:extLst>
          </p:cNvPr>
          <p:cNvSpPr txBox="1"/>
          <p:nvPr/>
        </p:nvSpPr>
        <p:spPr>
          <a:xfrm>
            <a:off x="2140329" y="628381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任务切换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A250E1-D4F6-3C91-41AE-9CA77C137B08}"/>
              </a:ext>
            </a:extLst>
          </p:cNvPr>
          <p:cNvSpPr/>
          <p:nvPr/>
        </p:nvSpPr>
        <p:spPr>
          <a:xfrm>
            <a:off x="9624392" y="4293097"/>
            <a:ext cx="893199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B66E183-4909-64FE-2AEC-57356DCED12C}"/>
              </a:ext>
            </a:extLst>
          </p:cNvPr>
          <p:cNvSpPr/>
          <p:nvPr/>
        </p:nvSpPr>
        <p:spPr>
          <a:xfrm>
            <a:off x="2872509" y="3895671"/>
            <a:ext cx="480291" cy="122147"/>
          </a:xfrm>
          <a:custGeom>
            <a:avLst/>
            <a:gdLst>
              <a:gd name="connsiteX0" fmla="*/ 0 w 480291"/>
              <a:gd name="connsiteY0" fmla="*/ 122147 h 122147"/>
              <a:gd name="connsiteX1" fmla="*/ 277091 w 480291"/>
              <a:gd name="connsiteY1" fmla="*/ 2074 h 122147"/>
              <a:gd name="connsiteX2" fmla="*/ 480291 w 480291"/>
              <a:gd name="connsiteY2" fmla="*/ 57493 h 1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291" h="122147">
                <a:moveTo>
                  <a:pt x="0" y="122147"/>
                </a:moveTo>
                <a:cubicBezTo>
                  <a:pt x="98521" y="67498"/>
                  <a:pt x="197043" y="12850"/>
                  <a:pt x="277091" y="2074"/>
                </a:cubicBezTo>
                <a:cubicBezTo>
                  <a:pt x="357139" y="-8702"/>
                  <a:pt x="418715" y="24395"/>
                  <a:pt x="480291" y="574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49675A-83EF-DD5E-D4E3-ED65D3C49F05}"/>
              </a:ext>
            </a:extLst>
          </p:cNvPr>
          <p:cNvSpPr/>
          <p:nvPr/>
        </p:nvSpPr>
        <p:spPr>
          <a:xfrm>
            <a:off x="2955636" y="4433455"/>
            <a:ext cx="397164" cy="139026"/>
          </a:xfrm>
          <a:custGeom>
            <a:avLst/>
            <a:gdLst>
              <a:gd name="connsiteX0" fmla="*/ 397164 w 397164"/>
              <a:gd name="connsiteY0" fmla="*/ 36945 h 139026"/>
              <a:gd name="connsiteX1" fmla="*/ 240146 w 397164"/>
              <a:gd name="connsiteY1" fmla="*/ 138545 h 139026"/>
              <a:gd name="connsiteX2" fmla="*/ 0 w 397164"/>
              <a:gd name="connsiteY2" fmla="*/ 0 h 13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64" h="139026">
                <a:moveTo>
                  <a:pt x="397164" y="36945"/>
                </a:moveTo>
                <a:cubicBezTo>
                  <a:pt x="351752" y="90823"/>
                  <a:pt x="306340" y="144702"/>
                  <a:pt x="240146" y="138545"/>
                </a:cubicBezTo>
                <a:cubicBezTo>
                  <a:pt x="173952" y="132388"/>
                  <a:pt x="86976" y="6619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31B3FF5-C524-A25F-FA36-FEDBCE978AE8}"/>
              </a:ext>
            </a:extLst>
          </p:cNvPr>
          <p:cNvSpPr/>
          <p:nvPr/>
        </p:nvSpPr>
        <p:spPr>
          <a:xfrm>
            <a:off x="2946400" y="3419563"/>
            <a:ext cx="4553527" cy="616728"/>
          </a:xfrm>
          <a:custGeom>
            <a:avLst/>
            <a:gdLst>
              <a:gd name="connsiteX0" fmla="*/ 0 w 4553527"/>
              <a:gd name="connsiteY0" fmla="*/ 228801 h 616728"/>
              <a:gd name="connsiteX1" fmla="*/ 2050473 w 4553527"/>
              <a:gd name="connsiteY1" fmla="*/ 16364 h 616728"/>
              <a:gd name="connsiteX2" fmla="*/ 4553527 w 4553527"/>
              <a:gd name="connsiteY2" fmla="*/ 616728 h 6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3527" h="616728">
                <a:moveTo>
                  <a:pt x="0" y="228801"/>
                </a:moveTo>
                <a:cubicBezTo>
                  <a:pt x="645776" y="90255"/>
                  <a:pt x="1291552" y="-48291"/>
                  <a:pt x="2050473" y="16364"/>
                </a:cubicBezTo>
                <a:cubicBezTo>
                  <a:pt x="2809394" y="81018"/>
                  <a:pt x="3681460" y="348873"/>
                  <a:pt x="4553527" y="6167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3FBDC-806D-BDE2-5813-400AC5D13622}"/>
              </a:ext>
            </a:extLst>
          </p:cNvPr>
          <p:cNvSpPr/>
          <p:nvPr/>
        </p:nvSpPr>
        <p:spPr>
          <a:xfrm>
            <a:off x="1943799" y="5931070"/>
            <a:ext cx="1566707" cy="324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switch_to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3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接口 </a:t>
            </a:r>
            <a:r>
              <a:rPr lang="en-US" altLang="zh-CN" sz="3200"/>
              <a:t>- </a:t>
            </a:r>
            <a:r>
              <a:rPr lang="zh-CN" altLang="en-US" sz="3200"/>
              <a:t>主要调度</a:t>
            </a:r>
            <a:r>
              <a:rPr lang="en-US" altLang="zh-CN" sz="3200"/>
              <a:t>API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445FDD-74A7-B19E-0F58-0AFCFD2F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85" y="332656"/>
            <a:ext cx="5971748" cy="1523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8E3095-F35D-4139-4DF0-9DCA03A313BF}"/>
              </a:ext>
            </a:extLst>
          </p:cNvPr>
          <p:cNvSpPr txBox="1"/>
          <p:nvPr/>
        </p:nvSpPr>
        <p:spPr>
          <a:xfrm>
            <a:off x="515380" y="1307837"/>
            <a:ext cx="529258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接口公开的是</a:t>
            </a:r>
            <a:r>
              <a:rPr lang="en-US" altLang="zh-CN" sz="2400" err="1"/>
              <a:t>runqueue</a:t>
            </a:r>
            <a:r>
              <a:rPr lang="zh-CN" altLang="en-US" sz="2400"/>
              <a:t>的对应方法</a:t>
            </a:r>
            <a:endParaRPr lang="en-US" altLang="zh-CN" sz="2400"/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400" err="1"/>
              <a:t>spawn&amp;spawn_raw</a:t>
            </a:r>
            <a:endParaRPr lang="en-US" altLang="zh-CN" sz="2400"/>
          </a:p>
          <a:p>
            <a:r>
              <a:rPr lang="zh-CN" altLang="en-US" sz="2000"/>
              <a:t>产生一个新任务，加入</a:t>
            </a:r>
            <a:r>
              <a:rPr lang="en-US" altLang="zh-CN" sz="2000" err="1"/>
              <a:t>runqueue</a:t>
            </a:r>
            <a:r>
              <a:rPr lang="zh-CN" altLang="en-US" sz="2000"/>
              <a:t>，处于</a:t>
            </a:r>
            <a:r>
              <a:rPr lang="en-US" altLang="zh-CN" sz="2000"/>
              <a:t>Ready</a:t>
            </a:r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en-US" altLang="zh-CN" sz="2400" err="1"/>
              <a:t>yield_now</a:t>
            </a:r>
            <a:r>
              <a:rPr lang="en-US" altLang="zh-CN" sz="2400"/>
              <a:t> (</a:t>
            </a:r>
            <a:r>
              <a:rPr lang="zh-CN" altLang="en-US" sz="2400"/>
              <a:t>协作式调度的关键</a:t>
            </a:r>
            <a:r>
              <a:rPr lang="en-US" altLang="zh-CN" sz="2400"/>
              <a:t>)</a:t>
            </a:r>
          </a:p>
          <a:p>
            <a:r>
              <a:rPr lang="zh-CN" altLang="en-US" sz="2000"/>
              <a:t>主动让出</a:t>
            </a:r>
            <a:r>
              <a:rPr lang="en-US" altLang="zh-CN" sz="2000"/>
              <a:t>CPU</a:t>
            </a:r>
            <a:r>
              <a:rPr lang="zh-CN" altLang="en-US" sz="2000"/>
              <a:t>执行权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3) </a:t>
            </a:r>
            <a:r>
              <a:rPr lang="en-US" altLang="zh-CN" sz="2400" err="1"/>
              <a:t>sleep&amp;sleep_until</a:t>
            </a:r>
            <a:endParaRPr lang="en-US" altLang="zh-CN" sz="2400"/>
          </a:p>
          <a:p>
            <a:r>
              <a:rPr lang="zh-CN" altLang="en-US" sz="2000"/>
              <a:t>睡眠固定的时间后醒来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timers</a:t>
            </a:r>
            <a:r>
              <a:rPr lang="zh-CN" altLang="en-US" sz="2000"/>
              <a:t>定时器列表中注册，等待唤醒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4) exit</a:t>
            </a:r>
          </a:p>
          <a:p>
            <a:r>
              <a:rPr lang="zh-CN" altLang="en-US" sz="2000"/>
              <a:t>当前任务退出，标记状态，等待</a:t>
            </a:r>
            <a:r>
              <a:rPr lang="en-US" altLang="zh-CN" sz="2000"/>
              <a:t>GC</a:t>
            </a:r>
            <a:r>
              <a:rPr lang="zh-CN" altLang="en-US" sz="2000"/>
              <a:t>回收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7A4CE-9954-ABCB-5ED6-3D781E49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5" y="1687964"/>
            <a:ext cx="5292588" cy="1232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4C15DB-B25E-51D3-6241-B0E9F8C0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968"/>
            <a:ext cx="4390036" cy="12458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673AC4-07CD-E472-0679-C1DFA639068E}"/>
              </a:ext>
            </a:extLst>
          </p:cNvPr>
          <p:cNvSpPr/>
          <p:nvPr/>
        </p:nvSpPr>
        <p:spPr>
          <a:xfrm>
            <a:off x="6312024" y="3933056"/>
            <a:ext cx="24122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3852D5-FF91-6FCA-3144-C286B370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7" y="4386789"/>
            <a:ext cx="5917107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调度框架初始化</a:t>
            </a:r>
            <a:endParaRPr lang="en-US" altLang="zh-CN" sz="3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6E7A1C-F466-2472-9D78-87A674FB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12029"/>
            <a:ext cx="6324955" cy="2205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4AEA2B-E54D-72B0-1F6F-4ABDC6C2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941168"/>
            <a:ext cx="7138568" cy="176419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4A372DC-7EE4-1E1E-80FB-D9874CDE97F0}"/>
              </a:ext>
            </a:extLst>
          </p:cNvPr>
          <p:cNvSpPr txBox="1"/>
          <p:nvPr/>
        </p:nvSpPr>
        <p:spPr>
          <a:xfrm>
            <a:off x="623392" y="4591382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modules/axtask/src/run_queue.rs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4F5AD9-40D3-6F00-AB63-01622164F473}"/>
              </a:ext>
            </a:extLst>
          </p:cNvPr>
          <p:cNvSpPr txBox="1"/>
          <p:nvPr/>
        </p:nvSpPr>
        <p:spPr>
          <a:xfrm>
            <a:off x="606910" y="2052471"/>
            <a:ext cx="286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modules/axtask/src/api.rs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6528A3-4967-24A2-7BBD-AFC8514B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410956"/>
            <a:ext cx="3848637" cy="685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B4D3E3-2936-7426-906C-1DC8FE1556DC}"/>
              </a:ext>
            </a:extLst>
          </p:cNvPr>
          <p:cNvSpPr txBox="1"/>
          <p:nvPr/>
        </p:nvSpPr>
        <p:spPr>
          <a:xfrm>
            <a:off x="559017" y="998266"/>
            <a:ext cx="334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76D51C-A7F5-DC8C-B863-F896EBEB054C}"/>
              </a:ext>
            </a:extLst>
          </p:cNvPr>
          <p:cNvSpPr/>
          <p:nvPr/>
        </p:nvSpPr>
        <p:spPr>
          <a:xfrm>
            <a:off x="5122234" y="1484784"/>
            <a:ext cx="64807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axruntime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当指定</a:t>
            </a:r>
            <a:r>
              <a:rPr lang="en-US" altLang="zh-CN">
                <a:solidFill>
                  <a:sysClr val="windowText" lastClr="000000"/>
                </a:solidFill>
              </a:rPr>
              <a:t>multitask feature</a:t>
            </a:r>
            <a:r>
              <a:rPr lang="zh-CN" altLang="en-US">
                <a:solidFill>
                  <a:sysClr val="windowText" lastClr="000000"/>
                </a:solidFill>
              </a:rPr>
              <a:t>时，初始化框架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9DD557-E028-9DBC-1A9E-8A7D7E6B967E}"/>
              </a:ext>
            </a:extLst>
          </p:cNvPr>
          <p:cNvSpPr/>
          <p:nvPr/>
        </p:nvSpPr>
        <p:spPr>
          <a:xfrm>
            <a:off x="5126067" y="3248980"/>
            <a:ext cx="6480720" cy="680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run_queue</a:t>
            </a:r>
            <a:r>
              <a:rPr lang="zh-CN" altLang="en-US">
                <a:solidFill>
                  <a:sysClr val="windowText" lastClr="000000"/>
                </a:solidFill>
              </a:rPr>
              <a:t>是任务调度框架的核心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timers</a:t>
            </a:r>
            <a:r>
              <a:rPr lang="zh-CN" altLang="en-US">
                <a:solidFill>
                  <a:sysClr val="windowText" lastClr="000000"/>
                </a:solidFill>
              </a:rPr>
              <a:t>负责维护定时器列表，支持</a:t>
            </a:r>
            <a:r>
              <a:rPr lang="en-US" altLang="zh-CN">
                <a:solidFill>
                  <a:sysClr val="windowText" lastClr="000000"/>
                </a:solidFill>
              </a:rPr>
              <a:t>sleep</a:t>
            </a:r>
            <a:r>
              <a:rPr lang="zh-CN" altLang="en-US">
                <a:solidFill>
                  <a:sysClr val="windowText" lastClr="000000"/>
                </a:solidFill>
              </a:rPr>
              <a:t>等</a:t>
            </a:r>
            <a:r>
              <a:rPr lang="en-US" altLang="zh-CN">
                <a:solidFill>
                  <a:sysClr val="windowText" lastClr="000000"/>
                </a:solidFill>
              </a:rPr>
              <a:t>API</a:t>
            </a:r>
            <a:r>
              <a:rPr lang="zh-CN" altLang="en-US">
                <a:solidFill>
                  <a:sysClr val="windowText" lastClr="000000"/>
                </a:solidFill>
              </a:rPr>
              <a:t>的实现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76A76B-66EF-C169-151E-9329C3D63654}"/>
              </a:ext>
            </a:extLst>
          </p:cNvPr>
          <p:cNvSpPr/>
          <p:nvPr/>
        </p:nvSpPr>
        <p:spPr>
          <a:xfrm>
            <a:off x="7860196" y="5617022"/>
            <a:ext cx="3708412" cy="4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初始化系统任务：</a:t>
            </a:r>
            <a:r>
              <a:rPr lang="en-US" altLang="zh-CN">
                <a:solidFill>
                  <a:sysClr val="windowText" lastClr="000000"/>
                </a:solidFill>
              </a:rPr>
              <a:t>idle  main gc </a:t>
            </a:r>
          </a:p>
        </p:txBody>
      </p:sp>
    </p:spTree>
    <p:extLst>
      <p:ext uri="{BB962C8B-B14F-4D97-AF65-F5344CB8AC3E}">
        <p14:creationId xmlns:p14="http://schemas.microsoft.com/office/powerpoint/2010/main" val="4090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47A-12BE-FFF5-5128-D90F6E70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F0D1D-80DF-D908-2AB3-2580AC8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C6F66-D1D8-A076-B1F5-7775C710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65FED-D4BF-0D52-8E97-159F68D5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21237-01B3-F753-1C4D-AE2FD8DD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ABACC6-3A48-ABD1-09A8-5D65794D29C9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347674-AF34-F15A-2AB6-8F30AFA3B330}"/>
              </a:ext>
            </a:extLst>
          </p:cNvPr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1D1FE3-3198-788B-34D6-43F87F13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3354378-349A-1D9F-A622-605939183151}"/>
              </a:ext>
            </a:extLst>
          </p:cNvPr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9CB0DF2-BE9B-44EA-0410-0C3BC6B01BD2}"/>
              </a:ext>
            </a:extLst>
          </p:cNvPr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082CDE-2DAD-7AC2-B6B6-DDAF5703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F4D32-956B-217D-181A-2F418DBE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228DF-C958-24FC-B10B-B5D5091E1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A09-8854-D638-63DC-7745A2C4F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565C48C-22DA-757B-B2E2-9D901F4883F0}"/>
              </a:ext>
            </a:extLst>
          </p:cNvPr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8391BA1-D671-9A3C-3CCD-8DF54082DCA0}"/>
              </a:ext>
            </a:extLst>
          </p:cNvPr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0E8BA63-3DF1-2772-AD8E-9E5F1C479E98}"/>
              </a:ext>
            </a:extLst>
          </p:cNvPr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37C6B1-2762-FA32-29E6-7B8DC5417592}"/>
              </a:ext>
            </a:extLst>
          </p:cNvPr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7143D9-3344-1F13-6AD1-C131BCF8F15E}"/>
              </a:ext>
            </a:extLst>
          </p:cNvPr>
          <p:cNvSpPr/>
          <p:nvPr/>
        </p:nvSpPr>
        <p:spPr>
          <a:xfrm>
            <a:off x="8353996" y="127921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启动子任务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C1C24D-BBFA-0334-C270-199F74D2061B}"/>
              </a:ext>
            </a:extLst>
          </p:cNvPr>
          <p:cNvSpPr/>
          <p:nvPr/>
        </p:nvSpPr>
        <p:spPr>
          <a:xfrm>
            <a:off x="9997771" y="427613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两个子任务通信</a:t>
            </a:r>
          </a:p>
        </p:txBody>
      </p:sp>
    </p:spTree>
    <p:extLst>
      <p:ext uri="{BB962C8B-B14F-4D97-AF65-F5344CB8AC3E}">
        <p14:creationId xmlns:p14="http://schemas.microsoft.com/office/powerpoint/2010/main" val="2159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系统默认内置任务</a:t>
            </a:r>
            <a:endParaRPr lang="en-US" altLang="zh-CN" sz="32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C6BC4-CC38-5A0D-2D5E-4730C70B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51" y="5178143"/>
            <a:ext cx="4716524" cy="15503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D208B7-5AEC-0784-6974-5B5FAE3B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01" y="1679857"/>
            <a:ext cx="4821585" cy="248464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EAB5ABF-0E9C-76EA-3A0F-205B8FCDB37B}"/>
              </a:ext>
            </a:extLst>
          </p:cNvPr>
          <p:cNvGrpSpPr/>
          <p:nvPr/>
        </p:nvGrpSpPr>
        <p:grpSpPr>
          <a:xfrm>
            <a:off x="838337" y="1312327"/>
            <a:ext cx="6085752" cy="5180067"/>
            <a:chOff x="838337" y="1312327"/>
            <a:chExt cx="6085752" cy="51800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5816D8-2E18-63F9-3C3C-6FC47805F49A}"/>
                </a:ext>
              </a:extLst>
            </p:cNvPr>
            <p:cNvSpPr/>
            <p:nvPr/>
          </p:nvSpPr>
          <p:spPr>
            <a:xfrm>
              <a:off x="838337" y="4725144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main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F84A28-9AE7-4514-F3E5-8409D8C2CA1E}"/>
                </a:ext>
              </a:extLst>
            </p:cNvPr>
            <p:cNvSpPr/>
            <p:nvPr/>
          </p:nvSpPr>
          <p:spPr>
            <a:xfrm>
              <a:off x="2351583" y="3574476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idle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7DB5ECC-38AC-892D-6AB3-82F26CF2BCCD}"/>
                </a:ext>
              </a:extLst>
            </p:cNvPr>
            <p:cNvSpPr/>
            <p:nvPr/>
          </p:nvSpPr>
          <p:spPr>
            <a:xfrm>
              <a:off x="2334530" y="2242328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gc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4D03011-801A-CCD2-F712-9C66FEECA933}"/>
                </a:ext>
              </a:extLst>
            </p:cNvPr>
            <p:cNvCxnSpPr/>
            <p:nvPr/>
          </p:nvCxnSpPr>
          <p:spPr>
            <a:xfrm>
              <a:off x="1378397" y="1988840"/>
              <a:ext cx="0" cy="270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557867-35CE-C15F-221C-C6CFF687A563}"/>
                </a:ext>
              </a:extLst>
            </p:cNvPr>
            <p:cNvSpPr txBox="1"/>
            <p:nvPr/>
          </p:nvSpPr>
          <p:spPr>
            <a:xfrm>
              <a:off x="1090370" y="1340768"/>
              <a:ext cx="648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启动</a:t>
              </a:r>
              <a:endParaRPr lang="en-US" altLang="zh-CN"/>
            </a:p>
            <a:p>
              <a:r>
                <a:rPr lang="zh-CN" altLang="en-US"/>
                <a:t>任务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7B95F54-9E17-9297-0F59-25002421F3B3}"/>
                </a:ext>
              </a:extLst>
            </p:cNvPr>
            <p:cNvCxnSpPr/>
            <p:nvPr/>
          </p:nvCxnSpPr>
          <p:spPr>
            <a:xfrm>
              <a:off x="1414401" y="2459813"/>
              <a:ext cx="900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BA3F539-308B-C62A-8FB6-233FCF495D7A}"/>
                </a:ext>
              </a:extLst>
            </p:cNvPr>
            <p:cNvCxnSpPr/>
            <p:nvPr/>
          </p:nvCxnSpPr>
          <p:spPr>
            <a:xfrm>
              <a:off x="1414401" y="3791961"/>
              <a:ext cx="900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2DB421-9712-183E-F9CE-B430E5C6A25E}"/>
                </a:ext>
              </a:extLst>
            </p:cNvPr>
            <p:cNvSpPr txBox="1"/>
            <p:nvPr/>
          </p:nvSpPr>
          <p:spPr>
            <a:xfrm>
              <a:off x="1450405" y="2096852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spawn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3FFDE6-5E74-2501-EB39-FCB6972F0F63}"/>
                </a:ext>
              </a:extLst>
            </p:cNvPr>
            <p:cNvSpPr txBox="1"/>
            <p:nvPr/>
          </p:nvSpPr>
          <p:spPr>
            <a:xfrm>
              <a:off x="1450405" y="3429000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spawn</a:t>
              </a:r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C486EA0-E375-5384-3DC6-08D84C9C9A9C}"/>
                </a:ext>
              </a:extLst>
            </p:cNvPr>
            <p:cNvSpPr/>
            <p:nvPr/>
          </p:nvSpPr>
          <p:spPr>
            <a:xfrm>
              <a:off x="3539717" y="3501008"/>
              <a:ext cx="3384372" cy="13747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IDLE: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当其它所有任务都阻塞时，执行它。</a:t>
              </a:r>
              <a:endParaRPr lang="en-US" altLang="zh-CN">
                <a:solidFill>
                  <a:sysClr val="windowText" lastClr="000000"/>
                </a:solidFill>
              </a:endParaRPr>
            </a:p>
            <a:p>
              <a:r>
                <a:rPr lang="zh-CN" altLang="en-US">
                  <a:solidFill>
                    <a:sysClr val="windowText" lastClr="000000"/>
                  </a:solidFill>
                </a:rPr>
                <a:t>对某些</a:t>
              </a:r>
              <a:r>
                <a:rPr lang="en-US" altLang="zh-CN">
                  <a:solidFill>
                    <a:sysClr val="windowText" lastClr="000000"/>
                  </a:solidFill>
                </a:rPr>
                <a:t>arch</a:t>
              </a:r>
              <a:r>
                <a:rPr lang="zh-CN" altLang="en-US">
                  <a:solidFill>
                    <a:sysClr val="windowText" lastClr="000000"/>
                  </a:solidFill>
                </a:rPr>
                <a:t>，</a:t>
              </a:r>
              <a:r>
                <a:rPr lang="en-US" altLang="zh-CN" err="1">
                  <a:solidFill>
                    <a:sysClr val="windowText" lastClr="000000"/>
                  </a:solidFill>
                </a:rPr>
                <a:t>wait_for_irqs</a:t>
              </a:r>
              <a:r>
                <a:rPr lang="zh-CN" altLang="en-US">
                  <a:solidFill>
                    <a:sysClr val="windowText" lastClr="000000"/>
                  </a:solidFill>
                </a:rPr>
                <a:t>对应</a:t>
              </a:r>
              <a:r>
                <a:rPr lang="zh-CN" altLang="en-US" b="1">
                  <a:solidFill>
                    <a:sysClr val="windowText" lastClr="000000"/>
                  </a:solidFill>
                </a:rPr>
                <a:t>非</a:t>
              </a:r>
              <a:r>
                <a:rPr lang="zh-CN" altLang="en-US">
                  <a:solidFill>
                    <a:sysClr val="windowText" lastClr="000000"/>
                  </a:solidFill>
                </a:rPr>
                <a:t>忙等指令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400049F-2C21-BFD0-F100-96CB647E585E}"/>
                </a:ext>
              </a:extLst>
            </p:cNvPr>
            <p:cNvSpPr/>
            <p:nvPr/>
          </p:nvSpPr>
          <p:spPr>
            <a:xfrm>
              <a:off x="838337" y="5757334"/>
              <a:ext cx="3384372" cy="7350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MAIN: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执行应用逻辑的主线程，它完成退出会导致系统退出。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FF0ECD-2486-E84E-FB7F-A9661A5E9E27}"/>
                </a:ext>
              </a:extLst>
            </p:cNvPr>
            <p:cNvSpPr/>
            <p:nvPr/>
          </p:nvSpPr>
          <p:spPr>
            <a:xfrm>
              <a:off x="2315580" y="1312327"/>
              <a:ext cx="3941489" cy="7350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GC: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除</a:t>
              </a:r>
              <a:r>
                <a:rPr lang="en-US" altLang="zh-CN">
                  <a:solidFill>
                    <a:sysClr val="windowText" lastClr="000000"/>
                  </a:solidFill>
                </a:rPr>
                <a:t>main</a:t>
              </a:r>
              <a:r>
                <a:rPr lang="zh-CN" altLang="en-US">
                  <a:solidFill>
                    <a:sysClr val="windowText" lastClr="000000"/>
                  </a:solidFill>
                </a:rPr>
                <a:t>之外的任务</a:t>
              </a:r>
              <a:r>
                <a:rPr lang="en-US" altLang="zh-CN">
                  <a:solidFill>
                    <a:sysClr val="windowText" lastClr="000000"/>
                  </a:solidFill>
                </a:rPr>
                <a:t>(</a:t>
              </a:r>
              <a:r>
                <a:rPr lang="zh-CN" altLang="en-US">
                  <a:solidFill>
                    <a:sysClr val="windowText" lastClr="000000"/>
                  </a:solidFill>
                </a:rPr>
                <a:t>线程</a:t>
              </a:r>
              <a:r>
                <a:rPr lang="en-US" altLang="zh-CN">
                  <a:solidFill>
                    <a:sysClr val="windowText" lastClr="000000"/>
                  </a:solidFill>
                </a:rPr>
                <a:t>)</a:t>
              </a:r>
              <a:r>
                <a:rPr lang="zh-CN" altLang="en-US">
                  <a:solidFill>
                    <a:sysClr val="windowText" lastClr="000000"/>
                  </a:solidFill>
                </a:rPr>
                <a:t>退出后，由</a:t>
              </a:r>
              <a:r>
                <a:rPr lang="en-US" altLang="zh-CN" err="1">
                  <a:solidFill>
                    <a:sysClr val="windowText" lastClr="000000"/>
                  </a:solidFill>
                </a:rPr>
                <a:t>gc</a:t>
              </a:r>
              <a:r>
                <a:rPr lang="zh-CN" altLang="en-US">
                  <a:solidFill>
                    <a:sysClr val="windowText" lastClr="000000"/>
                  </a:solidFill>
                </a:rPr>
                <a:t>负责回收清理。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7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1EDF8-4DD8-2331-43F5-D70793E4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848FB-F1BC-EFAE-2575-C0B136A953F5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A9DC92-17EC-83DF-AF5F-0C8866184D3F}"/>
              </a:ext>
            </a:extLst>
          </p:cNvPr>
          <p:cNvSpPr txBox="1"/>
          <p:nvPr/>
        </p:nvSpPr>
        <p:spPr>
          <a:xfrm>
            <a:off x="659396" y="1160748"/>
            <a:ext cx="109812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本节我们通过创建和启动第一个线程任务，建立了任务调度的基本框架，</a:t>
            </a:r>
            <a:endParaRPr lang="en-US" altLang="zh-CN" sz="2400"/>
          </a:p>
          <a:p>
            <a:r>
              <a:rPr lang="zh-CN" altLang="en-US" sz="2400"/>
              <a:t>了解了调度相关的关键要素：任务和任务运行队列。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下节将启动两个任务，在它们之间建立通信。</a:t>
            </a:r>
            <a:endParaRPr lang="en-US" altLang="zh-CN" sz="2400"/>
          </a:p>
          <a:p>
            <a:r>
              <a:rPr lang="zh-CN" altLang="en-US" sz="2400"/>
              <a:t>进一步学习调度的核心机制 </a:t>
            </a:r>
            <a:r>
              <a:rPr lang="en-US" altLang="zh-CN" sz="2400"/>
              <a:t>- </a:t>
            </a:r>
            <a:r>
              <a:rPr lang="zh-CN" altLang="en-US" sz="2400"/>
              <a:t>任务上下文切换 以及 协作式调度算法。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4099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48D5-FC25-CABA-F074-7CAF143D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4C97-EA36-3174-D9CB-32A02CDCDBB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U.5.0 MsgQueue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B757F-19D4-9AA1-B201-3C46F0DED5F0}"/>
              </a:ext>
            </a:extLst>
          </p:cNvPr>
          <p:cNvSpPr txBox="1"/>
          <p:nvPr/>
        </p:nvSpPr>
        <p:spPr>
          <a:xfrm>
            <a:off x="515380" y="5418132"/>
            <a:ext cx="5580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任务的切换机制，协作式调度算法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同步的方式，</a:t>
            </a:r>
            <a:r>
              <a:rPr lang="en-US" altLang="zh-CN" sz="2400"/>
              <a:t>Mutex</a:t>
            </a:r>
            <a:r>
              <a:rPr lang="zh-CN" altLang="en-US" sz="2400"/>
              <a:t>的机制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0D6C1B-A611-EA81-8F08-422593514F3D}"/>
              </a:ext>
            </a:extLst>
          </p:cNvPr>
          <p:cNvSpPr/>
          <p:nvPr/>
        </p:nvSpPr>
        <p:spPr>
          <a:xfrm>
            <a:off x="3467708" y="3150172"/>
            <a:ext cx="57606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3FFC2E-6FE4-4DB8-C804-00DCB925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325113"/>
            <a:ext cx="2857513" cy="37504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5E56B7-D5CC-E97B-9E01-363FD531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72" y="1331951"/>
            <a:ext cx="2857513" cy="3750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72ED0A-E826-5CFE-27BD-40540CF9F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349" y="800708"/>
            <a:ext cx="4307365" cy="4365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5E762-9CAA-D6DA-FB1C-651551C4894D}"/>
              </a:ext>
            </a:extLst>
          </p:cNvPr>
          <p:cNvSpPr txBox="1"/>
          <p:nvPr/>
        </p:nvSpPr>
        <p:spPr>
          <a:xfrm>
            <a:off x="7354606" y="5218077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A=tour/u_5_0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F4CCF57-0B7A-B390-020E-7DA8CEA78C4F}"/>
              </a:ext>
            </a:extLst>
          </p:cNvPr>
          <p:cNvSpPr/>
          <p:nvPr/>
        </p:nvSpPr>
        <p:spPr>
          <a:xfrm>
            <a:off x="4104739" y="1364088"/>
            <a:ext cx="2747345" cy="58874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启动两个子任务并通信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089E93-F50A-5836-1C22-635B174AE553}"/>
              </a:ext>
            </a:extLst>
          </p:cNvPr>
          <p:cNvSpPr/>
          <p:nvPr/>
        </p:nvSpPr>
        <p:spPr>
          <a:xfrm>
            <a:off x="587388" y="1376772"/>
            <a:ext cx="2747345" cy="58874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启动第一个子任务</a:t>
            </a:r>
          </a:p>
        </p:txBody>
      </p:sp>
    </p:spTree>
    <p:extLst>
      <p:ext uri="{BB962C8B-B14F-4D97-AF65-F5344CB8AC3E}">
        <p14:creationId xmlns:p14="http://schemas.microsoft.com/office/powerpoint/2010/main" val="65714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762A01-A8BE-9B7D-0164-A14D57B1622A}"/>
              </a:ext>
            </a:extLst>
          </p:cNvPr>
          <p:cNvCxnSpPr>
            <a:cxnSpLocks/>
          </p:cNvCxnSpPr>
          <p:nvPr/>
        </p:nvCxnSpPr>
        <p:spPr>
          <a:xfrm flipH="1">
            <a:off x="7140116" y="2206834"/>
            <a:ext cx="14483" cy="437516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47E976-5358-038E-91F3-8FB91FFE4865}"/>
              </a:ext>
            </a:extLst>
          </p:cNvPr>
          <p:cNvSpPr txBox="1"/>
          <p:nvPr/>
        </p:nvSpPr>
        <p:spPr>
          <a:xfrm>
            <a:off x="515380" y="1052736"/>
            <a:ext cx="870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任务间切换如何实现？</a:t>
            </a:r>
            <a:endParaRPr lang="en-US" altLang="zh-CN" sz="2000" b="1"/>
          </a:p>
          <a:p>
            <a:r>
              <a:rPr lang="zh-CN" altLang="en-US" sz="2000"/>
              <a:t>任务上下文</a:t>
            </a:r>
            <a:r>
              <a:rPr lang="en-US" altLang="zh-CN" sz="2000"/>
              <a:t>Context: </a:t>
            </a:r>
            <a:r>
              <a:rPr lang="zh-CN" altLang="en-US" sz="2000"/>
              <a:t>保存任务状态的最小的寄存器状态集合。</a:t>
            </a:r>
            <a:endParaRPr lang="en-US" altLang="zh-CN" sz="2000"/>
          </a:p>
          <a:p>
            <a:r>
              <a:rPr lang="zh-CN" altLang="en-US" sz="2000"/>
              <a:t>下面是理解上下文切换的两个角度：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A824E7-A841-E924-9831-79472A0BD65E}"/>
              </a:ext>
            </a:extLst>
          </p:cNvPr>
          <p:cNvSpPr txBox="1"/>
          <p:nvPr/>
        </p:nvSpPr>
        <p:spPr>
          <a:xfrm>
            <a:off x="4317321" y="2235458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CPU</a:t>
            </a:r>
            <a:r>
              <a:rPr lang="zh-CN" altLang="en-US" b="1"/>
              <a:t>实际寄存器组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05025A-99EA-5D03-8DD9-CFFDC28A93BC}"/>
              </a:ext>
            </a:extLst>
          </p:cNvPr>
          <p:cNvGrpSpPr/>
          <p:nvPr/>
        </p:nvGrpSpPr>
        <p:grpSpPr>
          <a:xfrm>
            <a:off x="4151784" y="2873038"/>
            <a:ext cx="2456682" cy="1044116"/>
            <a:chOff x="6816080" y="3825044"/>
            <a:chExt cx="2456682" cy="10441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BA917E-2FD8-0F42-CD05-013A2408C990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Context</a:t>
              </a:r>
              <a:r>
                <a:rPr lang="zh-CN" altLang="en-US">
                  <a:solidFill>
                    <a:schemeClr val="tx1"/>
                  </a:solidFill>
                </a:rPr>
                <a:t>对应寄存器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DFF346-F50B-E2B4-8443-E8DEF2AF771A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9259229-1BA6-3A48-9EC8-17F2E4729BAD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200E99-C5A3-2EB4-4735-4F029C1B4977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371877B-618D-8D33-F853-6990A05D1A62}"/>
              </a:ext>
            </a:extLst>
          </p:cNvPr>
          <p:cNvSpPr txBox="1"/>
          <p:nvPr/>
        </p:nvSpPr>
        <p:spPr>
          <a:xfrm>
            <a:off x="528434" y="22068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内存中各任务的</a:t>
            </a:r>
            <a:r>
              <a:rPr lang="en-US" altLang="zh-CN" b="1"/>
              <a:t>Context</a:t>
            </a:r>
            <a:r>
              <a:rPr lang="zh-CN" altLang="en-US" b="1"/>
              <a:t>存储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F6BB30-105B-E77B-260C-4D2188339BE1}"/>
              </a:ext>
            </a:extLst>
          </p:cNvPr>
          <p:cNvSpPr/>
          <p:nvPr/>
        </p:nvSpPr>
        <p:spPr>
          <a:xfrm>
            <a:off x="916068" y="2845051"/>
            <a:ext cx="2456682" cy="1044116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Task1.Context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8898C-D8AE-6EF4-E827-425ECDF262A2}"/>
              </a:ext>
            </a:extLst>
          </p:cNvPr>
          <p:cNvSpPr/>
          <p:nvPr/>
        </p:nvSpPr>
        <p:spPr>
          <a:xfrm>
            <a:off x="1021461" y="3358006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ra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797493-2DCD-E3E6-CD6E-939BCF4214DB}"/>
              </a:ext>
            </a:extLst>
          </p:cNvPr>
          <p:cNvSpPr/>
          <p:nvPr/>
        </p:nvSpPr>
        <p:spPr>
          <a:xfrm>
            <a:off x="1578356" y="3366290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387A0-1222-A164-7279-9D229CD708C9}"/>
              </a:ext>
            </a:extLst>
          </p:cNvPr>
          <p:cNvSpPr/>
          <p:nvPr/>
        </p:nvSpPr>
        <p:spPr>
          <a:xfrm>
            <a:off x="2144409" y="3366290"/>
            <a:ext cx="1067763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s0-s11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0BFFD3-2118-1004-74F9-24DC45826413}"/>
              </a:ext>
            </a:extLst>
          </p:cNvPr>
          <p:cNvGrpSpPr/>
          <p:nvPr/>
        </p:nvGrpSpPr>
        <p:grpSpPr>
          <a:xfrm>
            <a:off x="936631" y="4130759"/>
            <a:ext cx="2456682" cy="1044116"/>
            <a:chOff x="6816080" y="3825044"/>
            <a:chExt cx="2456682" cy="104411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B10C20-2A5A-A5AA-C83F-BF7C532E1ED1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Task2.Context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AF38F4-2A12-B9AB-E669-67B6678D6922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EA4153B-F3EA-8808-598C-D7783A1580FF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223BDC-8954-6BB4-CADB-530727A7D131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7A5A1BC-6457-23F2-9B6C-03F16525C93E}"/>
              </a:ext>
            </a:extLst>
          </p:cNvPr>
          <p:cNvGrpSpPr/>
          <p:nvPr/>
        </p:nvGrpSpPr>
        <p:grpSpPr>
          <a:xfrm>
            <a:off x="916068" y="5443760"/>
            <a:ext cx="2456682" cy="1044116"/>
            <a:chOff x="6816080" y="3825044"/>
            <a:chExt cx="2456682" cy="10441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30FE5E-62A0-C202-0B59-B45A85BB1CC8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Task3.Context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B1BDBF-434A-E6FB-5A3D-E4F932A52C88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3FE1945-CEA8-4AFA-F23D-7C0F2FCE528A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754325-48B4-0A17-1C82-50F7FC03E3FC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903D0F-6563-F4C3-5F40-064E515B6BD9}"/>
              </a:ext>
            </a:extLst>
          </p:cNvPr>
          <p:cNvCxnSpPr/>
          <p:nvPr/>
        </p:nvCxnSpPr>
        <p:spPr>
          <a:xfrm>
            <a:off x="3393313" y="3248980"/>
            <a:ext cx="758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C03DC1C-EF93-0729-B461-20C1BEA12DC7}"/>
              </a:ext>
            </a:extLst>
          </p:cNvPr>
          <p:cNvCxnSpPr/>
          <p:nvPr/>
        </p:nvCxnSpPr>
        <p:spPr>
          <a:xfrm flipH="1">
            <a:off x="3393313" y="3645024"/>
            <a:ext cx="75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CF61A94-B9F0-044F-A248-C4977F9D2CF1}"/>
              </a:ext>
            </a:extLst>
          </p:cNvPr>
          <p:cNvSpPr txBox="1"/>
          <p:nvPr/>
        </p:nvSpPr>
        <p:spPr>
          <a:xfrm>
            <a:off x="8238238" y="2391500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CF61F2-D2BE-E92D-F263-7A76619CAD63}"/>
              </a:ext>
            </a:extLst>
          </p:cNvPr>
          <p:cNvSpPr txBox="1"/>
          <p:nvPr/>
        </p:nvSpPr>
        <p:spPr>
          <a:xfrm>
            <a:off x="9993744" y="2391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0A7C2A-E0A2-AE93-34F9-820DFBA62149}"/>
              </a:ext>
            </a:extLst>
          </p:cNvPr>
          <p:cNvCxnSpPr>
            <a:cxnSpLocks/>
          </p:cNvCxnSpPr>
          <p:nvPr/>
        </p:nvCxnSpPr>
        <p:spPr>
          <a:xfrm>
            <a:off x="8886310" y="2792636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77D78F-6200-6A24-B990-68524D86A10E}"/>
              </a:ext>
            </a:extLst>
          </p:cNvPr>
          <p:cNvCxnSpPr>
            <a:cxnSpLocks/>
          </p:cNvCxnSpPr>
          <p:nvPr/>
        </p:nvCxnSpPr>
        <p:spPr>
          <a:xfrm>
            <a:off x="10497800" y="3722565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34878BE-2C1C-59E6-F5B2-C0CB65784740}"/>
              </a:ext>
            </a:extLst>
          </p:cNvPr>
          <p:cNvSpPr/>
          <p:nvPr/>
        </p:nvSpPr>
        <p:spPr>
          <a:xfrm>
            <a:off x="8562274" y="3470537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4F1D2EA-3C80-F98B-EC1E-6DA4413C7A9B}"/>
              </a:ext>
            </a:extLst>
          </p:cNvPr>
          <p:cNvCxnSpPr>
            <a:cxnSpLocks/>
          </p:cNvCxnSpPr>
          <p:nvPr/>
        </p:nvCxnSpPr>
        <p:spPr>
          <a:xfrm>
            <a:off x="10497800" y="2792636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27C3BC5-A7B7-6AAD-B776-DC9C1B89A228}"/>
              </a:ext>
            </a:extLst>
          </p:cNvPr>
          <p:cNvCxnSpPr>
            <a:cxnSpLocks/>
          </p:cNvCxnSpPr>
          <p:nvPr/>
        </p:nvCxnSpPr>
        <p:spPr>
          <a:xfrm>
            <a:off x="8886310" y="3794573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0BF6E7-43ED-B49D-9109-2E6AC2C237E5}"/>
              </a:ext>
            </a:extLst>
          </p:cNvPr>
          <p:cNvSpPr txBox="1"/>
          <p:nvPr/>
        </p:nvSpPr>
        <p:spPr>
          <a:xfrm>
            <a:off x="7356140" y="30762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9E135D-B045-2F24-A9AE-B763A197C280}"/>
              </a:ext>
            </a:extLst>
          </p:cNvPr>
          <p:cNvSpPr txBox="1"/>
          <p:nvPr/>
        </p:nvSpPr>
        <p:spPr>
          <a:xfrm>
            <a:off x="10515801" y="3707950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F99744-B59F-78A5-5C4E-09E66C59D309}"/>
              </a:ext>
            </a:extLst>
          </p:cNvPr>
          <p:cNvCxnSpPr>
            <a:stCxn id="63" idx="3"/>
          </p:cNvCxnSpPr>
          <p:nvPr/>
        </p:nvCxnSpPr>
        <p:spPr>
          <a:xfrm flipV="1">
            <a:off x="9120336" y="3399399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97B9B1E-84B9-DFFB-C20E-73AD9B217134}"/>
              </a:ext>
            </a:extLst>
          </p:cNvPr>
          <p:cNvSpPr txBox="1"/>
          <p:nvPr/>
        </p:nvSpPr>
        <p:spPr>
          <a:xfrm>
            <a:off x="9416802" y="2999863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B6B3E1-DA46-D071-8675-812221AF4D66}"/>
              </a:ext>
            </a:extLst>
          </p:cNvPr>
          <p:cNvSpPr/>
          <p:nvPr/>
        </p:nvSpPr>
        <p:spPr>
          <a:xfrm>
            <a:off x="3796915" y="4200436"/>
            <a:ext cx="3182623" cy="254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物理上每个</a:t>
            </a:r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r>
              <a:rPr lang="zh-CN" altLang="en-US">
                <a:solidFill>
                  <a:sysClr val="windowText" lastClr="000000"/>
                </a:solidFill>
              </a:rPr>
              <a:t>只存在一套寄存器，其中部分寄存器与任务状态直接相关，它们决定当前是哪个任务在运行。任务切入就是对应保存的上次寄存器状态载入；切出时，保存以备下次再次载入。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1F30F1D-AEAB-4A8E-F30B-6C1F55A0ADA6}"/>
              </a:ext>
            </a:extLst>
          </p:cNvPr>
          <p:cNvSpPr txBox="1"/>
          <p:nvPr/>
        </p:nvSpPr>
        <p:spPr>
          <a:xfrm>
            <a:off x="3503712" y="2888940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59CA216-347A-41E4-2F97-8DDF2849D5FF}"/>
              </a:ext>
            </a:extLst>
          </p:cNvPr>
          <p:cNvSpPr txBox="1"/>
          <p:nvPr/>
        </p:nvSpPr>
        <p:spPr>
          <a:xfrm>
            <a:off x="3503712" y="3311696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819E52-4F57-F401-4593-F3E74A08E0A1}"/>
              </a:ext>
            </a:extLst>
          </p:cNvPr>
          <p:cNvSpPr/>
          <p:nvPr/>
        </p:nvSpPr>
        <p:spPr>
          <a:xfrm>
            <a:off x="7498813" y="4930166"/>
            <a:ext cx="4501843" cy="1727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任务切换涉及两个任务，通过特殊函数</a:t>
            </a:r>
            <a:r>
              <a:rPr lang="en-US" altLang="zh-CN" err="1">
                <a:solidFill>
                  <a:sysClr val="windowText" lastClr="000000"/>
                </a:solidFill>
              </a:rPr>
              <a:t>context_switch</a:t>
            </a:r>
            <a:r>
              <a:rPr lang="zh-CN" altLang="en-US">
                <a:solidFill>
                  <a:sysClr val="windowText" lastClr="000000"/>
                </a:solidFill>
              </a:rPr>
              <a:t>完成。特殊之处：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某任务作为函数调用者进入函数后，状态保存后被挂起；函数返回后，执行权被交给另一个任务。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45658-AE32-B8B1-2F1A-F557DCD4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80628"/>
            <a:ext cx="4788532" cy="3384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253AC4-DB13-642C-6930-4390F40B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481796"/>
            <a:ext cx="2628292" cy="332957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6403C5A-2F70-8C45-24F6-6EE18C91F286}"/>
              </a:ext>
            </a:extLst>
          </p:cNvPr>
          <p:cNvSpPr txBox="1"/>
          <p:nvPr/>
        </p:nvSpPr>
        <p:spPr>
          <a:xfrm>
            <a:off x="587388" y="3939440"/>
            <a:ext cx="62286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上下文</a:t>
            </a:r>
            <a:r>
              <a:rPr lang="en-US" altLang="zh-CN" sz="2400"/>
              <a:t>Context</a:t>
            </a:r>
            <a:r>
              <a:rPr lang="zh-CN" altLang="en-US" sz="2400"/>
              <a:t>包含寄存器</a:t>
            </a:r>
            <a:r>
              <a:rPr lang="en-US" altLang="zh-CN" sz="2400"/>
              <a:t>:</a:t>
            </a:r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000" err="1"/>
              <a:t>ra</a:t>
            </a:r>
            <a:r>
              <a:rPr lang="en-US" altLang="zh-CN" sz="2000"/>
              <a:t>: </a:t>
            </a:r>
            <a:r>
              <a:rPr lang="zh-CN" altLang="en-US" sz="2000"/>
              <a:t>函数返回地址寄存器，这个切换实现了任务执行指令流的切换。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 err="1"/>
              <a:t>sp</a:t>
            </a:r>
            <a:r>
              <a:rPr lang="en-US" altLang="zh-CN" sz="2000"/>
              <a:t>: </a:t>
            </a:r>
            <a:r>
              <a:rPr lang="zh-CN" altLang="en-US" sz="2000"/>
              <a:t>任务即线程，这个是线程栈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/>
              <a:t>s0~s11</a:t>
            </a:r>
            <a:r>
              <a:rPr lang="zh-CN" altLang="en-US" sz="2000"/>
              <a:t>：按照</a:t>
            </a:r>
            <a:r>
              <a:rPr lang="en-US" altLang="zh-CN" sz="2000" err="1"/>
              <a:t>riscv</a:t>
            </a:r>
            <a:r>
              <a:rPr lang="zh-CN" altLang="en-US" sz="2000"/>
              <a:t>规范，</a:t>
            </a:r>
            <a:r>
              <a:rPr lang="en-US" altLang="zh-CN" sz="2000"/>
              <a:t>callee</a:t>
            </a:r>
            <a:r>
              <a:rPr lang="zh-CN" altLang="en-US" sz="2000"/>
              <a:t>不能改这组寄存器的信息，所以需要保存。</a:t>
            </a:r>
            <a:endParaRPr lang="en-US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1FF61-8C57-3E29-2DB5-236CAE7EE098}"/>
              </a:ext>
            </a:extLst>
          </p:cNvPr>
          <p:cNvSpPr/>
          <p:nvPr/>
        </p:nvSpPr>
        <p:spPr>
          <a:xfrm>
            <a:off x="7536160" y="5589240"/>
            <a:ext cx="1836204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8BC7F-13A2-7B39-4352-7CF48D73E2CD}"/>
              </a:ext>
            </a:extLst>
          </p:cNvPr>
          <p:cNvSpPr/>
          <p:nvPr/>
        </p:nvSpPr>
        <p:spPr>
          <a:xfrm>
            <a:off x="7356140" y="1175264"/>
            <a:ext cx="1836204" cy="34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F9A2FC-3284-CE0A-B907-B147AC407C20}"/>
              </a:ext>
            </a:extLst>
          </p:cNvPr>
          <p:cNvGrpSpPr/>
          <p:nvPr/>
        </p:nvGrpSpPr>
        <p:grpSpPr>
          <a:xfrm>
            <a:off x="1059787" y="1485608"/>
            <a:ext cx="4752526" cy="2195161"/>
            <a:chOff x="1059787" y="1485608"/>
            <a:chExt cx="4752526" cy="219516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81FF2E1-AA28-143A-6A69-B1D0EE4B8134}"/>
                </a:ext>
              </a:extLst>
            </p:cNvPr>
            <p:cNvSpPr txBox="1"/>
            <p:nvPr/>
          </p:nvSpPr>
          <p:spPr>
            <a:xfrm>
              <a:off x="1941885" y="1485608"/>
              <a:ext cx="176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current_task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C79381B-22BA-83E7-A7A7-6B80E71C6BB0}"/>
                </a:ext>
              </a:extLst>
            </p:cNvPr>
            <p:cNvSpPr txBox="1"/>
            <p:nvPr/>
          </p:nvSpPr>
          <p:spPr>
            <a:xfrm>
              <a:off x="3697391" y="148560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next_task</a:t>
              </a:r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30983D-AEC9-8ED3-0DFB-09AED3C565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9957" y="1886744"/>
              <a:ext cx="0" cy="6779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0E78B78-FC8B-E2F2-3A64-A6C004EB0859}"/>
                </a:ext>
              </a:extLst>
            </p:cNvPr>
            <p:cNvCxnSpPr>
              <a:cxnSpLocks/>
            </p:cNvCxnSpPr>
            <p:nvPr/>
          </p:nvCxnSpPr>
          <p:spPr>
            <a:xfrm>
              <a:off x="4201447" y="2816673"/>
              <a:ext cx="0" cy="864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2E0D6D-A781-A333-3E4B-C8617451782A}"/>
                </a:ext>
              </a:extLst>
            </p:cNvPr>
            <p:cNvSpPr/>
            <p:nvPr/>
          </p:nvSpPr>
          <p:spPr>
            <a:xfrm>
              <a:off x="2265921" y="2564645"/>
              <a:ext cx="2340259" cy="252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context_switch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775D90-0796-C5E9-7817-AE25CFEA4AF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447" y="1886744"/>
              <a:ext cx="0" cy="67790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060C312-47CB-4059-58F9-320BAAE1BF44}"/>
                </a:ext>
              </a:extLst>
            </p:cNvPr>
            <p:cNvCxnSpPr>
              <a:cxnSpLocks/>
            </p:cNvCxnSpPr>
            <p:nvPr/>
          </p:nvCxnSpPr>
          <p:spPr>
            <a:xfrm>
              <a:off x="2589957" y="2888681"/>
              <a:ext cx="0" cy="79208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8C4723-827B-E72A-364B-96594250FDCE}"/>
                </a:ext>
              </a:extLst>
            </p:cNvPr>
            <p:cNvSpPr txBox="1"/>
            <p:nvPr/>
          </p:nvSpPr>
          <p:spPr>
            <a:xfrm>
              <a:off x="1059787" y="2170342"/>
              <a:ext cx="1764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保存当前任务</a:t>
              </a:r>
              <a:endParaRPr lang="en-US" altLang="zh-CN"/>
            </a:p>
            <a:p>
              <a:r>
                <a:rPr lang="zh-CN" altLang="en-US"/>
                <a:t>上下文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1634A5E-CF8F-7F70-292F-2D81AE01283E}"/>
                </a:ext>
              </a:extLst>
            </p:cNvPr>
            <p:cNvSpPr txBox="1"/>
            <p:nvPr/>
          </p:nvSpPr>
          <p:spPr>
            <a:xfrm>
              <a:off x="4219448" y="2802058"/>
              <a:ext cx="159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恢复下个任务</a:t>
              </a:r>
              <a:endParaRPr lang="en-US" altLang="zh-CN"/>
            </a:p>
            <a:p>
              <a:r>
                <a:rPr lang="zh-CN" altLang="en-US"/>
                <a:t>上下文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A77E0B7-C9F2-3FC6-D120-3C636EA515DB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823983" y="2493507"/>
              <a:ext cx="117013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379E7FE-9F5D-DF4F-B23C-371FDF1726C4}"/>
                </a:ext>
              </a:extLst>
            </p:cNvPr>
            <p:cNvSpPr txBox="1"/>
            <p:nvPr/>
          </p:nvSpPr>
          <p:spPr>
            <a:xfrm>
              <a:off x="3120449" y="2093971"/>
              <a:ext cx="6762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切换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49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80" y="2455145"/>
            <a:ext cx="59435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任务：被调度的对象，具有独立工作逻辑。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调度：资源相对于使用者通常是不足的，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调度就是用来协调每个请求对资源的使用的方法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任务调度：协调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可执行任务对 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资源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的使用。</a:t>
            </a:r>
            <a:endParaRPr lang="en-US" altLang="zh-CN" sz="2000" b="0" i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协作式调度：任务之间通过“友好”协作方式分享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资源。具体的，当前任务是否让出和何时让出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控制权完全由当前任务自己决定。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调度与协作式调度</a:t>
            </a:r>
            <a:endParaRPr lang="en-US" altLang="zh-CN" sz="3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308468" y="4252198"/>
            <a:ext cx="968537" cy="36664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566814" y="5599646"/>
            <a:ext cx="1551744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sched_XXX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3CA531-23C7-F643-13B9-48BA04FA4E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C6A20-4B5A-4E77-E3F9-B345654B43F9}"/>
              </a:ext>
            </a:extLst>
          </p:cNvPr>
          <p:cNvSpPr/>
          <p:nvPr/>
        </p:nvSpPr>
        <p:spPr>
          <a:xfrm>
            <a:off x="3607635" y="3817675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28EDD1-BB9C-A288-4B90-D9F28767AF24}"/>
              </a:ext>
            </a:extLst>
          </p:cNvPr>
          <p:cNvSpPr/>
          <p:nvPr/>
        </p:nvSpPr>
        <p:spPr>
          <a:xfrm>
            <a:off x="661814" y="4220885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CB56A0-7822-E535-33DA-54998BEB4BFD}"/>
              </a:ext>
            </a:extLst>
          </p:cNvPr>
          <p:cNvSpPr/>
          <p:nvPr/>
        </p:nvSpPr>
        <p:spPr>
          <a:xfrm>
            <a:off x="2570026" y="4371499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6F7726-200D-F6A8-E998-41F05FE283D6}"/>
              </a:ext>
            </a:extLst>
          </p:cNvPr>
          <p:cNvCxnSpPr/>
          <p:nvPr/>
        </p:nvCxnSpPr>
        <p:spPr>
          <a:xfrm>
            <a:off x="1849946" y="4645767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A96B7-A7B4-4A41-D9A1-B2BFC3A13F59}"/>
              </a:ext>
            </a:extLst>
          </p:cNvPr>
          <p:cNvSpPr/>
          <p:nvPr/>
        </p:nvSpPr>
        <p:spPr>
          <a:xfrm>
            <a:off x="3755412" y="437150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887F0-D75C-761D-DD3A-0205D580365B}"/>
              </a:ext>
            </a:extLst>
          </p:cNvPr>
          <p:cNvSpPr/>
          <p:nvPr/>
        </p:nvSpPr>
        <p:spPr>
          <a:xfrm>
            <a:off x="4880789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02C3A-44CC-422A-EC5C-187ABCE9C0D9}"/>
              </a:ext>
            </a:extLst>
          </p:cNvPr>
          <p:cNvSpPr/>
          <p:nvPr/>
        </p:nvSpPr>
        <p:spPr>
          <a:xfrm>
            <a:off x="6006452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86EFC-1F8B-C35B-B6B0-34241411CF2E}"/>
              </a:ext>
            </a:extLst>
          </p:cNvPr>
          <p:cNvSpPr txBox="1"/>
          <p:nvPr/>
        </p:nvSpPr>
        <p:spPr>
          <a:xfrm>
            <a:off x="2462013" y="491234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715F6-8949-9B9A-E4D0-26912C9FB713}"/>
              </a:ext>
            </a:extLst>
          </p:cNvPr>
          <p:cNvSpPr txBox="1"/>
          <p:nvPr/>
        </p:nvSpPr>
        <p:spPr>
          <a:xfrm>
            <a:off x="551383" y="1016732"/>
            <a:ext cx="11017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协作式</a:t>
            </a:r>
            <a:r>
              <a:rPr lang="en-US" altLang="zh-CN" sz="2400"/>
              <a:t>FIFO</a:t>
            </a:r>
            <a:r>
              <a:rPr lang="zh-CN" altLang="en-US" sz="2400"/>
              <a:t>机制：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任务按照先入先出的顺序被</a:t>
            </a:r>
            <a:r>
              <a:rPr lang="en-US" altLang="zh-CN" sz="2400"/>
              <a:t>CPU</a:t>
            </a:r>
            <a:r>
              <a:rPr lang="zh-CN" altLang="en-US" sz="2400"/>
              <a:t>执行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当前任务一旦获得执行权，就会一直执行。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只有两种情况下，其它任务才能获得执行机会：</a:t>
            </a:r>
            <a:endParaRPr lang="en-US" altLang="zh-CN" sz="2400"/>
          </a:p>
          <a:p>
            <a:pPr lvl="1"/>
            <a:r>
              <a:rPr lang="en-US" altLang="zh-CN" sz="2400"/>
              <a:t>3.1) </a:t>
            </a:r>
            <a:r>
              <a:rPr lang="zh-CN" altLang="en-US" sz="2400"/>
              <a:t>当前任务执行完成后退出</a:t>
            </a:r>
            <a:endParaRPr lang="en-US" altLang="zh-CN" sz="2400"/>
          </a:p>
          <a:p>
            <a:pPr lvl="1"/>
            <a:r>
              <a:rPr lang="en-US" altLang="zh-CN" sz="2400"/>
              <a:t>3.2) </a:t>
            </a:r>
            <a:r>
              <a:rPr lang="zh-CN" altLang="en-US" sz="2400"/>
              <a:t>当前任务主动调用</a:t>
            </a:r>
            <a:r>
              <a:rPr lang="en-US" altLang="zh-CN" sz="2400" err="1"/>
              <a:t>yield_now</a:t>
            </a:r>
            <a:r>
              <a:rPr lang="zh-CN" altLang="en-US" sz="2400"/>
              <a:t>让出执行权</a:t>
            </a:r>
            <a:endParaRPr lang="en-US" altLang="zh-CN"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7F03855-EAF2-4BBD-FF94-811195ADCEDB}"/>
              </a:ext>
            </a:extLst>
          </p:cNvPr>
          <p:cNvSpPr/>
          <p:nvPr/>
        </p:nvSpPr>
        <p:spPr>
          <a:xfrm>
            <a:off x="3156112" y="4631105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41CE86-A7C9-ED3C-641C-FC4129D225D7}"/>
              </a:ext>
            </a:extLst>
          </p:cNvPr>
          <p:cNvSpPr txBox="1"/>
          <p:nvPr/>
        </p:nvSpPr>
        <p:spPr>
          <a:xfrm>
            <a:off x="4468699" y="5975992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执行</a:t>
            </a:r>
            <a:r>
              <a:rPr lang="en-US" altLang="zh-CN" b="1">
                <a:solidFill>
                  <a:srgbClr val="0070C0"/>
                </a:solidFill>
              </a:rPr>
              <a:t>yield</a:t>
            </a:r>
            <a:r>
              <a:rPr lang="zh-CN" altLang="en-US" b="1">
                <a:solidFill>
                  <a:srgbClr val="0070C0"/>
                </a:solidFill>
              </a:rPr>
              <a:t>将会排到队尾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D55F3D5-0626-6B3A-2026-0950699C9E8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3499623" y="4631103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2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CEA69-921C-B865-A4FE-BC60F66C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016732"/>
            <a:ext cx="506800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6ED6B-9FF4-867C-10A8-270438D3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8" y="1770288"/>
            <a:ext cx="6978618" cy="508007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D70A49-02AB-A059-FFDD-78D0E4FD5C51}"/>
              </a:ext>
            </a:extLst>
          </p:cNvPr>
          <p:cNvSpPr/>
          <p:nvPr/>
        </p:nvSpPr>
        <p:spPr>
          <a:xfrm>
            <a:off x="6204012" y="1124744"/>
            <a:ext cx="5068007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先入先出队列，直接使用最简单的</a:t>
            </a:r>
            <a:r>
              <a:rPr lang="en-US" altLang="zh-CN">
                <a:solidFill>
                  <a:sysClr val="windowText" lastClr="000000"/>
                </a:solidFill>
              </a:rPr>
              <a:t>List</a:t>
            </a:r>
            <a:r>
              <a:rPr lang="zh-CN" altLang="en-US">
                <a:solidFill>
                  <a:sysClr val="windowText" lastClr="000000"/>
                </a:solidFill>
              </a:rPr>
              <a:t>维护任务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058D84-03E5-807D-E66C-589345092BA5}"/>
              </a:ext>
            </a:extLst>
          </p:cNvPr>
          <p:cNvSpPr/>
          <p:nvPr/>
        </p:nvSpPr>
        <p:spPr>
          <a:xfrm>
            <a:off x="7680176" y="267291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新任务投入运行，直接</a:t>
            </a:r>
            <a:r>
              <a:rPr lang="en-US" altLang="zh-CN">
                <a:solidFill>
                  <a:sysClr val="windowText" lastClr="000000"/>
                </a:solidFill>
              </a:rPr>
              <a:t>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A43B67-B395-DFC3-683F-B57C2D2CE72D}"/>
              </a:ext>
            </a:extLst>
          </p:cNvPr>
          <p:cNvSpPr/>
          <p:nvPr/>
        </p:nvSpPr>
        <p:spPr>
          <a:xfrm>
            <a:off x="7708940" y="407079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取出下一个，</a:t>
            </a:r>
            <a:r>
              <a:rPr lang="en-US" altLang="zh-CN">
                <a:solidFill>
                  <a:sysClr val="windowText" lastClr="000000"/>
                </a:solidFill>
              </a:rPr>
              <a:t>pop</a:t>
            </a:r>
            <a:r>
              <a:rPr lang="zh-CN" altLang="en-US">
                <a:solidFill>
                  <a:sysClr val="windowText" lastClr="000000"/>
                </a:solidFill>
              </a:rPr>
              <a:t>队首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E1A0FE-5C87-81A2-7794-C9EF6EEE3588}"/>
              </a:ext>
            </a:extLst>
          </p:cNvPr>
          <p:cNvSpPr/>
          <p:nvPr/>
        </p:nvSpPr>
        <p:spPr>
          <a:xfrm>
            <a:off x="7708940" y="4797152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放回前一个，</a:t>
            </a:r>
            <a:r>
              <a:rPr lang="en-US" altLang="zh-CN">
                <a:solidFill>
                  <a:sysClr val="windowText" lastClr="000000"/>
                </a:solidFill>
              </a:rPr>
              <a:t> 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570B26-B531-3492-CAEA-C82A095C12EA}"/>
              </a:ext>
            </a:extLst>
          </p:cNvPr>
          <p:cNvSpPr/>
          <p:nvPr/>
        </p:nvSpPr>
        <p:spPr>
          <a:xfrm>
            <a:off x="7694259" y="5726980"/>
            <a:ext cx="3577760" cy="762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不支持时钟定时触发的重调度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不支持设置优先级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5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DB216-9D7A-A73B-1E75-D60DB289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FA3BF-0BD0-6E7A-7DAB-1BFC4495DCC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同步原语 </a:t>
            </a:r>
            <a:r>
              <a:rPr lang="en-US" altLang="zh-CN" sz="3200"/>
              <a:t>- </a:t>
            </a:r>
            <a:r>
              <a:rPr lang="zh-CN" altLang="en-US" sz="3200"/>
              <a:t>自旋锁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A6CA3-26BB-C8F2-4E49-92F2C14C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3" y="2551105"/>
            <a:ext cx="5143500" cy="2667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02F327-FA40-652B-CB50-5D065A783445}"/>
              </a:ext>
            </a:extLst>
          </p:cNvPr>
          <p:cNvSpPr txBox="1"/>
          <p:nvPr/>
        </p:nvSpPr>
        <p:spPr>
          <a:xfrm>
            <a:off x="551383" y="1016732"/>
            <a:ext cx="11017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对于单</a:t>
            </a:r>
            <a:r>
              <a:rPr lang="en-US" altLang="zh-CN" sz="2000"/>
              <a:t>CPU</a:t>
            </a:r>
            <a:r>
              <a:rPr lang="zh-CN" altLang="en-US" sz="2000"/>
              <a:t>，加锁时只需要关中断 </a:t>
            </a:r>
            <a:r>
              <a:rPr lang="en-US" altLang="zh-CN" sz="2000"/>
              <a:t>+ </a:t>
            </a:r>
            <a:r>
              <a:rPr lang="zh-CN" altLang="en-US" sz="2000"/>
              <a:t>关抢占。无须额外的临界区互斥操作。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/>
              <a:t>SMP</a:t>
            </a:r>
            <a:r>
              <a:rPr lang="zh-CN" altLang="en-US" sz="2000"/>
              <a:t>，才需要基于相互可见的内存变量进行原子互斥操作。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779421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7DD4-D06E-6FBE-6FB5-136C4D6C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451EE-8B26-6DD1-19C1-66DAB5CB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08D924-FB8B-718D-B796-10F46144DD5D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同步原语 </a:t>
            </a:r>
            <a:r>
              <a:rPr lang="en-US" altLang="zh-CN" sz="3200"/>
              <a:t>- </a:t>
            </a:r>
            <a:r>
              <a:rPr lang="zh-CN" altLang="en-US" sz="3200"/>
              <a:t>互斥锁</a:t>
            </a:r>
            <a:r>
              <a:rPr lang="en-US" altLang="zh-CN" sz="3200"/>
              <a:t>(</a:t>
            </a:r>
            <a:r>
              <a:rPr lang="zh-CN" altLang="en-US" sz="3200"/>
              <a:t>睡眠</a:t>
            </a:r>
            <a:r>
              <a:rPr lang="en-US" altLang="zh-CN" sz="3200"/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B38D00-256F-61D4-F940-E646B497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68" y="2528900"/>
            <a:ext cx="3238500" cy="3648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9FE6A9-6EED-1E90-50A1-1F25FE2B1668}"/>
              </a:ext>
            </a:extLst>
          </p:cNvPr>
          <p:cNvSpPr txBox="1"/>
          <p:nvPr/>
        </p:nvSpPr>
        <p:spPr>
          <a:xfrm>
            <a:off x="551383" y="1016732"/>
            <a:ext cx="11017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互斥锁通常可以认为是：等待队列</a:t>
            </a:r>
            <a:r>
              <a:rPr lang="en-US" altLang="zh-CN" sz="2000"/>
              <a:t>waitq</a:t>
            </a:r>
            <a:r>
              <a:rPr lang="zh-CN" altLang="en-US" sz="2000"/>
              <a:t> </a:t>
            </a:r>
            <a:r>
              <a:rPr lang="en-US" altLang="zh-CN" sz="2000"/>
              <a:t>+ </a:t>
            </a:r>
            <a:r>
              <a:rPr lang="zh-CN" altLang="en-US" sz="2000"/>
              <a:t>自旋锁</a:t>
            </a:r>
            <a:r>
              <a:rPr lang="en-US" altLang="zh-CN" sz="2000"/>
              <a:t>spinlock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等待队列是针对某种资源，任务之间进行协调。至多只能有一个任务持有资源，多于一个的任务进入睡眠状态，转入等待队列；直至被唤醒。</a:t>
            </a:r>
            <a:endParaRPr lang="en-US" altLang="zh-CN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1F7EB-2812-CC1A-A491-244B52164556}"/>
              </a:ext>
            </a:extLst>
          </p:cNvPr>
          <p:cNvSpPr/>
          <p:nvPr/>
        </p:nvSpPr>
        <p:spPr>
          <a:xfrm>
            <a:off x="1595500" y="3104964"/>
            <a:ext cx="2484276" cy="2664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FD85AA-5B11-CA45-05EB-01F34A044235}"/>
              </a:ext>
            </a:extLst>
          </p:cNvPr>
          <p:cNvSpPr/>
          <p:nvPr/>
        </p:nvSpPr>
        <p:spPr>
          <a:xfrm>
            <a:off x="1991544" y="3645024"/>
            <a:ext cx="1584176" cy="684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自旋锁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4A1775-44D8-75D5-DA1A-3877404056E4}"/>
              </a:ext>
            </a:extLst>
          </p:cNvPr>
          <p:cNvSpPr txBox="1"/>
          <p:nvPr/>
        </p:nvSpPr>
        <p:spPr>
          <a:xfrm>
            <a:off x="2315580" y="2672916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Mutex</a:t>
            </a:r>
            <a:endParaRPr lang="zh-CN" altLang="en-US" sz="20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86A7EE-9497-94CC-4202-AD8F4EB66F38}"/>
              </a:ext>
            </a:extLst>
          </p:cNvPr>
          <p:cNvSpPr/>
          <p:nvPr/>
        </p:nvSpPr>
        <p:spPr>
          <a:xfrm>
            <a:off x="1991544" y="4833156"/>
            <a:ext cx="1584176" cy="684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等待队列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B6CCC1-3A3E-09F0-ACFC-48B1198908B6}"/>
              </a:ext>
            </a:extLst>
          </p:cNvPr>
          <p:cNvCxnSpPr/>
          <p:nvPr/>
        </p:nvCxnSpPr>
        <p:spPr>
          <a:xfrm>
            <a:off x="3827748" y="5193196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1EF1BC-1FA4-4F05-2EAF-FD54EB86FBCB}"/>
              </a:ext>
            </a:extLst>
          </p:cNvPr>
          <p:cNvSpPr txBox="1"/>
          <p:nvPr/>
        </p:nvSpPr>
        <p:spPr>
          <a:xfrm>
            <a:off x="1978491" y="4145595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简化版由一个原子变量替代</a:t>
            </a:r>
          </a:p>
        </p:txBody>
      </p:sp>
    </p:spTree>
    <p:extLst>
      <p:ext uri="{BB962C8B-B14F-4D97-AF65-F5344CB8AC3E}">
        <p14:creationId xmlns:p14="http://schemas.microsoft.com/office/powerpoint/2010/main" val="35478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F7DF-6A5A-8B25-3B27-A07E4679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F3C4B-2A91-7D4D-E4EE-899431981E0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U.3.0 ReadPFlash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B6C94-C991-2FE4-A584-059A2EFABA4A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引入页表管理组件，通过地址空间重映射，支持设备</a:t>
            </a:r>
            <a:r>
              <a:rPr lang="en-US" altLang="zh-CN" sz="2400"/>
              <a:t>MMIO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地址空间概念，重映射的意义，页表机制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4CC3534-D3C1-F655-3679-CA613A0469CB}"/>
              </a:ext>
            </a:extLst>
          </p:cNvPr>
          <p:cNvSpPr/>
          <p:nvPr/>
        </p:nvSpPr>
        <p:spPr>
          <a:xfrm>
            <a:off x="2603612" y="3116633"/>
            <a:ext cx="54501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FFFCE2-90C7-CE43-9CC4-35EFCC1B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1448780"/>
            <a:ext cx="2857512" cy="37504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0A31C-AC0A-5978-8357-7947C10F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448780"/>
            <a:ext cx="1964540" cy="37504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363AC0-AAAF-E21B-4664-FE5A3B4E80B9}"/>
              </a:ext>
            </a:extLst>
          </p:cNvPr>
          <p:cNvSpPr txBox="1"/>
          <p:nvPr/>
        </p:nvSpPr>
        <p:spPr>
          <a:xfrm>
            <a:off x="6879660" y="4785688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A=tour/u_3_0</a:t>
            </a:r>
          </a:p>
          <a:p>
            <a:r>
              <a:rPr lang="zh-CN" altLang="en-US" sz="2000" b="1"/>
              <a:t>（尝试没有指定</a:t>
            </a:r>
            <a:r>
              <a:rPr lang="en-US" altLang="zh-CN" sz="2000" b="1"/>
              <a:t>"paging"</a:t>
            </a:r>
            <a:r>
              <a:rPr lang="zh-CN" altLang="en-US" sz="2000" b="1"/>
              <a:t>时的情况）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BF7E3A-2C72-2440-A9C9-F50961F6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046" y="1562118"/>
            <a:ext cx="5618610" cy="19748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D63C89-E139-787F-E11B-E85821282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135" y="3812151"/>
            <a:ext cx="503942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25B2-43DE-C62B-3963-63A00A22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11024-5D3B-6DB2-3E38-60ACCAF7811C}"/>
              </a:ext>
            </a:extLst>
          </p:cNvPr>
          <p:cNvSpPr txBox="1"/>
          <p:nvPr/>
        </p:nvSpPr>
        <p:spPr>
          <a:xfrm>
            <a:off x="3215680" y="2891842"/>
            <a:ext cx="5724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上节遗留关于内存分配算法的部分和课后习题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572D24-4C84-D7BA-E954-94983225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6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867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-TLSF (Two-Level Segregated Fit)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AB56-D7A7-80A5-3188-06C0BD6F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320790"/>
            <a:ext cx="6343650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BEE1-3973-BC0E-707A-A6810D37346C}"/>
              </a:ext>
            </a:extLst>
          </p:cNvPr>
          <p:cNvSpPr txBox="1"/>
          <p:nvPr/>
        </p:nvSpPr>
        <p:spPr>
          <a:xfrm>
            <a:off x="1346945" y="6084004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算法论文的链接：</a:t>
            </a:r>
            <a:r>
              <a:rPr lang="en-US" altLang="zh-CN">
                <a:hlinkClick r:id="rId3"/>
              </a:rPr>
              <a:t>ecrts04_tlsf.pdf (upv.es)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EAF45-A2D3-0585-2EE3-40F0725BFFA8}"/>
              </a:ext>
            </a:extLst>
          </p:cNvPr>
          <p:cNvSpPr txBox="1"/>
          <p:nvPr/>
        </p:nvSpPr>
        <p:spPr>
          <a:xfrm>
            <a:off x="7032104" y="1483939"/>
            <a:ext cx="50405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两级</a:t>
            </a:r>
            <a:r>
              <a:rPr lang="en-US" altLang="zh-CN" sz="2000" err="1"/>
              <a:t>bitmap+List</a:t>
            </a:r>
            <a:r>
              <a:rPr lang="zh-CN" altLang="en-US" sz="2000"/>
              <a:t>管理空闲块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第一级</a:t>
            </a:r>
            <a:r>
              <a:rPr lang="en-US" altLang="zh-CN" sz="2000"/>
              <a:t>First Level:</a:t>
            </a:r>
          </a:p>
          <a:p>
            <a:r>
              <a:rPr lang="zh-CN" altLang="en-US" sz="2000"/>
              <a:t>每一位对应一个范围的内存块，示例中分别对应</a:t>
            </a:r>
            <a:r>
              <a:rPr lang="en-US" altLang="zh-CN" sz="2000"/>
              <a:t>2</a:t>
            </a:r>
            <a:r>
              <a:rPr lang="en-US" altLang="zh-CN" sz="2000" baseline="30000"/>
              <a:t>4</a:t>
            </a:r>
            <a:r>
              <a:rPr lang="en-US" altLang="zh-CN" sz="2000"/>
              <a:t> ~ 2</a:t>
            </a:r>
            <a:r>
              <a:rPr lang="en-US" altLang="zh-CN" sz="2000" baseline="30000"/>
              <a:t>31</a:t>
            </a:r>
            <a:r>
              <a:rPr lang="zh-CN" altLang="en-US" sz="2000"/>
              <a:t>。</a:t>
            </a:r>
            <a:r>
              <a:rPr lang="en-US" altLang="zh-CN" sz="2000"/>
              <a:t>1</a:t>
            </a:r>
            <a:r>
              <a:rPr lang="zh-CN" altLang="en-US" sz="2000"/>
              <a:t>表示空闲。图中两个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第二级</a:t>
            </a:r>
            <a:r>
              <a:rPr lang="en-US" altLang="zh-CN" sz="2000"/>
              <a:t>Second Level:</a:t>
            </a:r>
          </a:p>
          <a:p>
            <a:r>
              <a:rPr lang="zh-CN" altLang="en-US" sz="2000"/>
              <a:t>有几位就表示几等分。例如，</a:t>
            </a:r>
            <a:r>
              <a:rPr lang="en-US" altLang="zh-CN" sz="2000"/>
              <a:t> 2</a:t>
            </a:r>
            <a:r>
              <a:rPr lang="en-US" altLang="zh-CN" sz="2000" baseline="30000"/>
              <a:t>6</a:t>
            </a:r>
            <a:r>
              <a:rPr lang="zh-CN" altLang="en-US" sz="2000"/>
              <a:t>表示</a:t>
            </a:r>
            <a:r>
              <a:rPr lang="en-US" altLang="zh-CN" sz="2000"/>
              <a:t>64~127</a:t>
            </a:r>
            <a:r>
              <a:rPr lang="zh-CN" altLang="en-US" sz="2000"/>
              <a:t>，然后进行</a:t>
            </a:r>
            <a:r>
              <a:rPr lang="en-US" altLang="zh-CN" sz="2000"/>
              <a:t>4</a:t>
            </a:r>
            <a:r>
              <a:rPr lang="zh-CN" altLang="en-US" sz="2000"/>
              <a:t>等分就是</a:t>
            </a:r>
            <a:r>
              <a:rPr lang="en-US" altLang="zh-CN" sz="2000"/>
              <a:t>64~79, 80~95, 96~107, 108~127</a:t>
            </a:r>
            <a:r>
              <a:rPr lang="zh-CN" altLang="en-US" sz="2000"/>
              <a:t>，每一位对应一个范围，同样</a:t>
            </a:r>
            <a:r>
              <a:rPr lang="en-US" altLang="zh-CN" sz="2000"/>
              <a:t>1</a:t>
            </a:r>
            <a:r>
              <a:rPr lang="zh-CN" altLang="en-US" sz="2000"/>
              <a:t>表示空闲。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然后就能找到包含对应范围大小的空闲块链表</a:t>
            </a:r>
            <a:r>
              <a:rPr lang="en-US" altLang="zh-CN" sz="2000"/>
              <a:t>List</a:t>
            </a:r>
            <a:r>
              <a:rPr lang="zh-CN" altLang="en-US" sz="2000"/>
              <a:t>。链表耗尽或者新建时，对应维护两级</a:t>
            </a:r>
            <a:r>
              <a:rPr lang="en-US" altLang="zh-CN" sz="2000"/>
              <a:t>bitmap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8204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-Buddy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56DBC-E8AB-355F-B489-217E74304CB2}"/>
              </a:ext>
            </a:extLst>
          </p:cNvPr>
          <p:cNvSpPr txBox="1"/>
          <p:nvPr/>
        </p:nvSpPr>
        <p:spPr>
          <a:xfrm>
            <a:off x="6744072" y="2098591"/>
            <a:ext cx="5040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分配单元</a:t>
            </a:r>
            <a:r>
              <a:rPr lang="en-US" altLang="zh-CN" sz="2000"/>
              <a:t>Unit:</a:t>
            </a:r>
          </a:p>
          <a:p>
            <a:r>
              <a:rPr lang="zh-CN" altLang="en-US" sz="2000"/>
              <a:t>一般不会采用</a:t>
            </a:r>
            <a:r>
              <a:rPr lang="en-US" altLang="zh-CN" sz="2000"/>
              <a:t>1</a:t>
            </a:r>
            <a:r>
              <a:rPr lang="zh-CN" altLang="en-US" sz="2000"/>
              <a:t>字节，通常</a:t>
            </a:r>
            <a:r>
              <a:rPr lang="en-US" altLang="zh-CN" sz="2000"/>
              <a:t>8</a:t>
            </a:r>
            <a:r>
              <a:rPr lang="zh-CN" altLang="en-US" sz="2000"/>
              <a:t>，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32…</a:t>
            </a:r>
            <a:r>
              <a:rPr lang="zh-CN" altLang="en-US" sz="2000"/>
              <a:t>字节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</a:t>
            </a:r>
            <a:endParaRPr lang="en-US" altLang="zh-CN" sz="2000"/>
          </a:p>
          <a:p>
            <a:r>
              <a:rPr lang="zh-CN" altLang="en-US" sz="2000"/>
              <a:t>寻找匹配</a:t>
            </a:r>
            <a:r>
              <a:rPr lang="en-US" altLang="zh-CN" sz="2000" err="1"/>
              <a:t>alloc</a:t>
            </a:r>
            <a:r>
              <a:rPr lang="zh-CN" altLang="en-US" sz="2000"/>
              <a:t>需要</a:t>
            </a:r>
            <a:r>
              <a:rPr lang="en-US" altLang="zh-CN" sz="2000"/>
              <a:t>(order)</a:t>
            </a:r>
            <a:r>
              <a:rPr lang="zh-CN" altLang="en-US" sz="2000"/>
              <a:t>的最小块</a:t>
            </a:r>
            <a:endParaRPr lang="en-US" altLang="zh-CN" sz="2000"/>
          </a:p>
          <a:p>
            <a:r>
              <a:rPr lang="zh-CN" altLang="en-US" sz="2000"/>
              <a:t>如果</a:t>
            </a:r>
            <a:r>
              <a:rPr lang="en-US" altLang="zh-CN" sz="2000"/>
              <a:t>order</a:t>
            </a:r>
            <a:r>
              <a:rPr lang="zh-CN" altLang="en-US" sz="2000"/>
              <a:t>大于目标，则二分切割，直至相等，每级剩余的部分挂到对应的</a:t>
            </a:r>
            <a:r>
              <a:rPr lang="en-US" altLang="zh-CN" sz="2000"/>
              <a:t>Order List</a:t>
            </a:r>
          </a:p>
          <a:p>
            <a:endParaRPr lang="en-US" altLang="zh-CN" sz="2000"/>
          </a:p>
          <a:p>
            <a:r>
              <a:rPr lang="zh-CN" altLang="en-US" sz="2000"/>
              <a:t>释放：</a:t>
            </a:r>
            <a:endParaRPr lang="en-US" altLang="zh-CN" sz="2000"/>
          </a:p>
          <a:p>
            <a:r>
              <a:rPr lang="zh-CN" altLang="en-US" sz="2000"/>
              <a:t>查看是否有邻居空闲块，有则尽可能向高</a:t>
            </a:r>
            <a:r>
              <a:rPr lang="en-US" altLang="zh-CN" sz="2000"/>
              <a:t>Oder</a:t>
            </a:r>
            <a:r>
              <a:rPr lang="zh-CN" altLang="en-US" sz="2000"/>
              <a:t>合并，直至无法合并，挂到</a:t>
            </a:r>
            <a:r>
              <a:rPr lang="en-US" altLang="zh-CN" sz="2000" err="1"/>
              <a:t>OrderList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95ED66-1913-5619-1F39-2CCC1992D876}"/>
              </a:ext>
            </a:extLst>
          </p:cNvPr>
          <p:cNvGrpSpPr/>
          <p:nvPr/>
        </p:nvGrpSpPr>
        <p:grpSpPr>
          <a:xfrm>
            <a:off x="443372" y="1520788"/>
            <a:ext cx="5698304" cy="3564396"/>
            <a:chOff x="443372" y="1520788"/>
            <a:chExt cx="5698304" cy="35643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59B79DB-1E65-7083-DB9E-77B9A5BB9213}"/>
                </a:ext>
              </a:extLst>
            </p:cNvPr>
            <p:cNvSpPr/>
            <p:nvPr/>
          </p:nvSpPr>
          <p:spPr>
            <a:xfrm>
              <a:off x="827771" y="1988840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0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788312-3EB1-A376-1F85-198BB3C5AFFE}"/>
                </a:ext>
              </a:extLst>
            </p:cNvPr>
            <p:cNvSpPr/>
            <p:nvPr/>
          </p:nvSpPr>
          <p:spPr>
            <a:xfrm>
              <a:off x="1667508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8CA662-B683-B4DA-24BA-98D54B2AA181}"/>
                </a:ext>
              </a:extLst>
            </p:cNvPr>
            <p:cNvSpPr/>
            <p:nvPr/>
          </p:nvSpPr>
          <p:spPr>
            <a:xfrm>
              <a:off x="2063552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0B28F7A-6DD9-051C-8CEF-DA4350D1F37A}"/>
                </a:ext>
              </a:extLst>
            </p:cNvPr>
            <p:cNvSpPr/>
            <p:nvPr/>
          </p:nvSpPr>
          <p:spPr>
            <a:xfrm>
              <a:off x="1861360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E690414-6A1F-80B7-12DF-CDEF6151DDA7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2033424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DFBCA-6D7A-6292-F1CD-1C25750CE8F9}"/>
                </a:ext>
              </a:extLst>
            </p:cNvPr>
            <p:cNvSpPr txBox="1"/>
            <p:nvPr/>
          </p:nvSpPr>
          <p:spPr>
            <a:xfrm>
              <a:off x="5267907" y="2159568"/>
              <a:ext cx="873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0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40C7CF-6A2D-DA04-37BC-DBEA6C36A8CA}"/>
                </a:ext>
              </a:extLst>
            </p:cNvPr>
            <p:cNvSpPr/>
            <p:nvPr/>
          </p:nvSpPr>
          <p:spPr>
            <a:xfrm>
              <a:off x="2499397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3801F2-3E92-0F7A-90FC-471613EEB74C}"/>
                </a:ext>
              </a:extLst>
            </p:cNvPr>
            <p:cNvSpPr/>
            <p:nvPr/>
          </p:nvSpPr>
          <p:spPr>
            <a:xfrm>
              <a:off x="2895441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322CED9-8D46-09E3-0315-89B8333D3E31}"/>
                </a:ext>
              </a:extLst>
            </p:cNvPr>
            <p:cNvSpPr/>
            <p:nvPr/>
          </p:nvSpPr>
          <p:spPr>
            <a:xfrm>
              <a:off x="2693249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7D39C0-8915-40FB-9EB5-D96E88D1A510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865313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57CFCF-933C-636A-FB18-A33B409B8E86}"/>
                </a:ext>
              </a:extLst>
            </p:cNvPr>
            <p:cNvSpPr/>
            <p:nvPr/>
          </p:nvSpPr>
          <p:spPr>
            <a:xfrm>
              <a:off x="3355899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DD512-7240-5D65-B9A9-C44BA7274FE0}"/>
                </a:ext>
              </a:extLst>
            </p:cNvPr>
            <p:cNvSpPr/>
            <p:nvPr/>
          </p:nvSpPr>
          <p:spPr>
            <a:xfrm>
              <a:off x="3751943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0CD7E52-A4F2-0C0F-AA52-CBA881B2689B}"/>
                </a:ext>
              </a:extLst>
            </p:cNvPr>
            <p:cNvSpPr/>
            <p:nvPr/>
          </p:nvSpPr>
          <p:spPr>
            <a:xfrm>
              <a:off x="3549751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2152951-FBBE-02D1-2052-F04A9E5CE749}"/>
                </a:ext>
              </a:extLst>
            </p:cNvPr>
            <p:cNvCxnSpPr>
              <a:stCxn id="24" idx="1"/>
            </p:cNvCxnSpPr>
            <p:nvPr/>
          </p:nvCxnSpPr>
          <p:spPr>
            <a:xfrm flipH="1">
              <a:off x="3721815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3B1BA38-A1F1-1201-EAC7-A9EE8823E91E}"/>
                </a:ext>
              </a:extLst>
            </p:cNvPr>
            <p:cNvSpPr/>
            <p:nvPr/>
          </p:nvSpPr>
          <p:spPr>
            <a:xfrm>
              <a:off x="4187788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9C81A6-A3D0-9FEC-0899-AE992B0F73ED}"/>
                </a:ext>
              </a:extLst>
            </p:cNvPr>
            <p:cNvSpPr/>
            <p:nvPr/>
          </p:nvSpPr>
          <p:spPr>
            <a:xfrm>
              <a:off x="4583832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446A56A-5141-F788-83F1-E2B6810FAA9F}"/>
                </a:ext>
              </a:extLst>
            </p:cNvPr>
            <p:cNvSpPr/>
            <p:nvPr/>
          </p:nvSpPr>
          <p:spPr>
            <a:xfrm>
              <a:off x="4381640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D205FDF-3685-D2AF-3940-B260249C1D7E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4553704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AF645E-25A2-A079-5FC4-5BE7FC3E61AF}"/>
                </a:ext>
              </a:extLst>
            </p:cNvPr>
            <p:cNvSpPr/>
            <p:nvPr/>
          </p:nvSpPr>
          <p:spPr>
            <a:xfrm>
              <a:off x="1663338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6EF803-82DF-6E90-CB3B-00F656F0897F}"/>
                </a:ext>
              </a:extLst>
            </p:cNvPr>
            <p:cNvSpPr/>
            <p:nvPr/>
          </p:nvSpPr>
          <p:spPr>
            <a:xfrm>
              <a:off x="2503551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68B94DE-50BB-BB15-9B74-5AA7A51E07DB}"/>
                </a:ext>
              </a:extLst>
            </p:cNvPr>
            <p:cNvSpPr/>
            <p:nvPr/>
          </p:nvSpPr>
          <p:spPr>
            <a:xfrm>
              <a:off x="3347575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0400A9-E70D-89A0-310D-6CFF1935A098}"/>
                </a:ext>
              </a:extLst>
            </p:cNvPr>
            <p:cNvSpPr/>
            <p:nvPr/>
          </p:nvSpPr>
          <p:spPr>
            <a:xfrm>
              <a:off x="4187788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4349B5-8447-D8DF-FC8E-E24224C3C199}"/>
                </a:ext>
              </a:extLst>
            </p:cNvPr>
            <p:cNvSpPr/>
            <p:nvPr/>
          </p:nvSpPr>
          <p:spPr>
            <a:xfrm>
              <a:off x="831699" y="2762926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1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26D9B18-EAB8-F28A-7DB5-E70DFA43FA1B}"/>
                </a:ext>
              </a:extLst>
            </p:cNvPr>
            <p:cNvSpPr/>
            <p:nvPr/>
          </p:nvSpPr>
          <p:spPr>
            <a:xfrm>
              <a:off x="3935760" y="3356992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B5715FD-8286-CB76-075E-FEFC34CFC410}"/>
                </a:ext>
              </a:extLst>
            </p:cNvPr>
            <p:cNvCxnSpPr>
              <a:stCxn id="35" idx="1"/>
            </p:cNvCxnSpPr>
            <p:nvPr/>
          </p:nvCxnSpPr>
          <p:spPr>
            <a:xfrm flipH="1">
              <a:off x="4107824" y="3651960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BC5EB36-8F83-BB3A-D38B-07AFD0E27C9D}"/>
                </a:ext>
              </a:extLst>
            </p:cNvPr>
            <p:cNvSpPr/>
            <p:nvPr/>
          </p:nvSpPr>
          <p:spPr>
            <a:xfrm>
              <a:off x="2295487" y="3364529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E4E6FFD-9968-9876-75A4-6D36BEED3CA4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2467551" y="3659497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2D153B0-7178-FAC5-A1FB-5E3B81985D46}"/>
                </a:ext>
              </a:extLst>
            </p:cNvPr>
            <p:cNvSpPr/>
            <p:nvPr/>
          </p:nvSpPr>
          <p:spPr>
            <a:xfrm>
              <a:off x="1671293" y="3954026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20580B-6D7C-B9EB-0DAB-13A5869C5A79}"/>
                </a:ext>
              </a:extLst>
            </p:cNvPr>
            <p:cNvSpPr/>
            <p:nvPr/>
          </p:nvSpPr>
          <p:spPr>
            <a:xfrm>
              <a:off x="3329575" y="3969060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0BF38C5-A738-7F70-21C6-50403C0E1444}"/>
                </a:ext>
              </a:extLst>
            </p:cNvPr>
            <p:cNvSpPr/>
            <p:nvPr/>
          </p:nvSpPr>
          <p:spPr>
            <a:xfrm>
              <a:off x="3119420" y="421746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6AAE4C-1540-CC13-6F8C-0CC84123BBDE}"/>
                </a:ext>
              </a:extLst>
            </p:cNvPr>
            <p:cNvCxnSpPr>
              <a:stCxn id="41" idx="1"/>
            </p:cNvCxnSpPr>
            <p:nvPr/>
          </p:nvCxnSpPr>
          <p:spPr>
            <a:xfrm flipH="1">
              <a:off x="3291484" y="451243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F1F7009-11AE-0013-AD08-624986FEF35E}"/>
                </a:ext>
              </a:extLst>
            </p:cNvPr>
            <p:cNvSpPr/>
            <p:nvPr/>
          </p:nvSpPr>
          <p:spPr>
            <a:xfrm>
              <a:off x="833397" y="3537012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2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98D5F8-4544-0CD5-ACAE-60238135430F}"/>
                </a:ext>
              </a:extLst>
            </p:cNvPr>
            <p:cNvSpPr/>
            <p:nvPr/>
          </p:nvSpPr>
          <p:spPr>
            <a:xfrm>
              <a:off x="837325" y="4311098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…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57A6262-EAEF-544F-2E47-A29A54D57B7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151807" y="237588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B07ADA0-37DE-F709-A8EA-6EB611944E32}"/>
                </a:ext>
              </a:extLst>
            </p:cNvPr>
            <p:cNvCxnSpPr/>
            <p:nvPr/>
          </p:nvCxnSpPr>
          <p:spPr>
            <a:xfrm>
              <a:off x="1166411" y="3214160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350C2C3-4970-54F1-6CBF-256EDAA541C8}"/>
                </a:ext>
              </a:extLst>
            </p:cNvPr>
            <p:cNvCxnSpPr/>
            <p:nvPr/>
          </p:nvCxnSpPr>
          <p:spPr>
            <a:xfrm>
              <a:off x="1163452" y="407280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ACC4C85-6CA5-7662-A8DD-679EEA5A8D92}"/>
                </a:ext>
              </a:extLst>
            </p:cNvPr>
            <p:cNvSpPr txBox="1"/>
            <p:nvPr/>
          </p:nvSpPr>
          <p:spPr>
            <a:xfrm>
              <a:off x="5239620" y="3029494"/>
              <a:ext cx="8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1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61E4C5A-123F-E5F2-2167-F2476D3A3305}"/>
                </a:ext>
              </a:extLst>
            </p:cNvPr>
            <p:cNvSpPr txBox="1"/>
            <p:nvPr/>
          </p:nvSpPr>
          <p:spPr>
            <a:xfrm>
              <a:off x="5235843" y="3865860"/>
              <a:ext cx="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2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655E69C-7C61-4F41-DF69-1B1B61A11173}"/>
                </a:ext>
              </a:extLst>
            </p:cNvPr>
            <p:cNvSpPr txBox="1"/>
            <p:nvPr/>
          </p:nvSpPr>
          <p:spPr>
            <a:xfrm>
              <a:off x="443372" y="1520788"/>
              <a:ext cx="118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Order List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9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-Slab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700808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270892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348300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>
            <a:cxnSpLocks/>
          </p:cNvCxnSpPr>
          <p:nvPr/>
        </p:nvCxnSpPr>
        <p:spPr>
          <a:xfrm>
            <a:off x="1163452" y="3176972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23275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3C143-F6C9-5DAC-C85D-4CB46133B26D}"/>
              </a:ext>
            </a:extLst>
          </p:cNvPr>
          <p:cNvSpPr/>
          <p:nvPr/>
        </p:nvSpPr>
        <p:spPr>
          <a:xfrm>
            <a:off x="1597958" y="1664804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Slab&lt;64&gt;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78C29-6D6B-EF23-43EC-A2FA51D82F10}"/>
              </a:ext>
            </a:extLst>
          </p:cNvPr>
          <p:cNvSpPr/>
          <p:nvPr/>
        </p:nvSpPr>
        <p:spPr>
          <a:xfrm>
            <a:off x="1571282" y="2894849"/>
            <a:ext cx="4416705" cy="217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Slab&lt;256&gt;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FDDA0-44B4-3130-D529-FC4610E05B71}"/>
              </a:ext>
            </a:extLst>
          </p:cNvPr>
          <p:cNvSpPr/>
          <p:nvPr/>
        </p:nvSpPr>
        <p:spPr>
          <a:xfrm>
            <a:off x="1667508" y="3388727"/>
            <a:ext cx="510851" cy="1444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Free-block-list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3B59E3-4547-1743-F662-0381D818334C}"/>
              </a:ext>
            </a:extLst>
          </p:cNvPr>
          <p:cNvSpPr/>
          <p:nvPr/>
        </p:nvSpPr>
        <p:spPr>
          <a:xfrm>
            <a:off x="2603612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CFECB7-9C89-8D27-5033-3A120E7AEF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1396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D92858-0511-11D8-D9F1-9A9706301B35}"/>
              </a:ext>
            </a:extLst>
          </p:cNvPr>
          <p:cNvSpPr/>
          <p:nvPr/>
        </p:nvSpPr>
        <p:spPr>
          <a:xfrm>
            <a:off x="3391837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139266-5A81-28D0-B76C-457BE8790700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39621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FC7FE9-EC3D-A7D6-3C53-7E37D5EB24E5}"/>
              </a:ext>
            </a:extLst>
          </p:cNvPr>
          <p:cNvSpPr/>
          <p:nvPr/>
        </p:nvSpPr>
        <p:spPr>
          <a:xfrm>
            <a:off x="4159509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E99996-8A91-96E0-84D3-CF03A567AC8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707293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BF2A321-00D8-0C73-7408-71EC19C7FEBE}"/>
              </a:ext>
            </a:extLst>
          </p:cNvPr>
          <p:cNvSpPr/>
          <p:nvPr/>
        </p:nvSpPr>
        <p:spPr>
          <a:xfrm>
            <a:off x="4960547" y="3548535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CDD9E0-AAF8-5385-E14B-FC0A3EF27710}"/>
              </a:ext>
            </a:extLst>
          </p:cNvPr>
          <p:cNvCxnSpPr/>
          <p:nvPr/>
        </p:nvCxnSpPr>
        <p:spPr>
          <a:xfrm>
            <a:off x="2178359" y="3720124"/>
            <a:ext cx="42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91B8EC-3D4B-2BA0-5BC7-A7D0BA813C80}"/>
              </a:ext>
            </a:extLst>
          </p:cNvPr>
          <p:cNvSpPr/>
          <p:nvPr/>
        </p:nvSpPr>
        <p:spPr>
          <a:xfrm>
            <a:off x="1583555" y="6092403"/>
            <a:ext cx="4404431" cy="5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BuddyAllocator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FFC874-DE52-C730-7D4E-EEB4B695CF8C}"/>
              </a:ext>
            </a:extLst>
          </p:cNvPr>
          <p:cNvCxnSpPr>
            <a:cxnSpLocks/>
          </p:cNvCxnSpPr>
          <p:nvPr/>
        </p:nvCxnSpPr>
        <p:spPr>
          <a:xfrm>
            <a:off x="2603612" y="5067180"/>
            <a:ext cx="0" cy="10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7D8417C-8581-286F-6643-2E37A593A9EE}"/>
              </a:ext>
            </a:extLst>
          </p:cNvPr>
          <p:cNvSpPr txBox="1"/>
          <p:nvPr/>
        </p:nvSpPr>
        <p:spPr>
          <a:xfrm>
            <a:off x="1919536" y="5265204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A4D4FA-EF93-3732-7DF6-E805A2C0481C}"/>
              </a:ext>
            </a:extLst>
          </p:cNvPr>
          <p:cNvSpPr/>
          <p:nvPr/>
        </p:nvSpPr>
        <p:spPr>
          <a:xfrm>
            <a:off x="2747628" y="4268911"/>
            <a:ext cx="3060340" cy="582389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2C1EC0-69B5-D91F-C429-DE7CFD93038E}"/>
              </a:ext>
            </a:extLst>
          </p:cNvPr>
          <p:cNvCxnSpPr>
            <a:cxnSpLocks/>
          </p:cNvCxnSpPr>
          <p:nvPr/>
        </p:nvCxnSpPr>
        <p:spPr>
          <a:xfrm flipV="1">
            <a:off x="4511824" y="4873090"/>
            <a:ext cx="18001" cy="12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E44CB41-FFD2-894C-F82C-B2266F088D9A}"/>
              </a:ext>
            </a:extLst>
          </p:cNvPr>
          <p:cNvSpPr txBox="1"/>
          <p:nvPr/>
        </p:nvSpPr>
        <p:spPr>
          <a:xfrm>
            <a:off x="4529826" y="5265204"/>
            <a:ext cx="122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分配内存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以供分块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68ADA9-8CE1-6A06-509F-B46D817F69A7}"/>
              </a:ext>
            </a:extLst>
          </p:cNvPr>
          <p:cNvSpPr/>
          <p:nvPr/>
        </p:nvSpPr>
        <p:spPr>
          <a:xfrm>
            <a:off x="2866186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AE1816-E42B-D6C7-B145-3523601A923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13970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E35BBDE-E999-EA56-01F0-DC8C5F3F83DA}"/>
              </a:ext>
            </a:extLst>
          </p:cNvPr>
          <p:cNvSpPr/>
          <p:nvPr/>
        </p:nvSpPr>
        <p:spPr>
          <a:xfrm>
            <a:off x="3654411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63F4F0-A738-551C-5826-5C56D08D7AD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202195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28C08B-C7CB-2B77-CC56-8237CB6F7EBB}"/>
              </a:ext>
            </a:extLst>
          </p:cNvPr>
          <p:cNvSpPr/>
          <p:nvPr/>
        </p:nvSpPr>
        <p:spPr>
          <a:xfrm>
            <a:off x="4422083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662418C-3AA3-125C-8D27-58DD81BD8DC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969867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66F819B-0ADB-258C-C287-2B8268B52B92}"/>
              </a:ext>
            </a:extLst>
          </p:cNvPr>
          <p:cNvSpPr/>
          <p:nvPr/>
        </p:nvSpPr>
        <p:spPr>
          <a:xfrm>
            <a:off x="5223121" y="43994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B698928-6DB6-2B85-B023-33943A0CB455}"/>
              </a:ext>
            </a:extLst>
          </p:cNvPr>
          <p:cNvSpPr/>
          <p:nvPr/>
        </p:nvSpPr>
        <p:spPr>
          <a:xfrm>
            <a:off x="2456936" y="3746805"/>
            <a:ext cx="3380200" cy="835741"/>
          </a:xfrm>
          <a:custGeom>
            <a:avLst/>
            <a:gdLst>
              <a:gd name="connsiteX0" fmla="*/ 3058961 w 3380200"/>
              <a:gd name="connsiteY0" fmla="*/ 0 h 835741"/>
              <a:gd name="connsiteX1" fmla="*/ 3353929 w 3380200"/>
              <a:gd name="connsiteY1" fmla="*/ 117987 h 835741"/>
              <a:gd name="connsiteX2" fmla="*/ 3314599 w 3380200"/>
              <a:gd name="connsiteY2" fmla="*/ 334296 h 835741"/>
              <a:gd name="connsiteX3" fmla="*/ 2901645 w 3380200"/>
              <a:gd name="connsiteY3" fmla="*/ 422787 h 835741"/>
              <a:gd name="connsiteX4" fmla="*/ 492741 w 3380200"/>
              <a:gd name="connsiteY4" fmla="*/ 373625 h 835741"/>
              <a:gd name="connsiteX5" fmla="*/ 1129 w 3380200"/>
              <a:gd name="connsiteY5" fmla="*/ 511277 h 835741"/>
              <a:gd name="connsiteX6" fmla="*/ 384587 w 3380200"/>
              <a:gd name="connsiteY6" fmla="*/ 835741 h 8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0200" h="835741">
                <a:moveTo>
                  <a:pt x="3058961" y="0"/>
                </a:moveTo>
                <a:cubicBezTo>
                  <a:pt x="3185142" y="31135"/>
                  <a:pt x="3311323" y="62271"/>
                  <a:pt x="3353929" y="117987"/>
                </a:cubicBezTo>
                <a:cubicBezTo>
                  <a:pt x="3396535" y="173703"/>
                  <a:pt x="3389980" y="283496"/>
                  <a:pt x="3314599" y="334296"/>
                </a:cubicBezTo>
                <a:cubicBezTo>
                  <a:pt x="3239218" y="385096"/>
                  <a:pt x="2901645" y="422787"/>
                  <a:pt x="2901645" y="422787"/>
                </a:cubicBezTo>
                <a:cubicBezTo>
                  <a:pt x="2431335" y="429342"/>
                  <a:pt x="976160" y="358877"/>
                  <a:pt x="492741" y="373625"/>
                </a:cubicBezTo>
                <a:cubicBezTo>
                  <a:pt x="9322" y="388373"/>
                  <a:pt x="19155" y="434258"/>
                  <a:pt x="1129" y="511277"/>
                </a:cubicBezTo>
                <a:cubicBezTo>
                  <a:pt x="-16897" y="588296"/>
                  <a:pt x="183845" y="712018"/>
                  <a:pt x="384587" y="8357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1A560D-6F93-CF45-5B83-85939B7D56B8}"/>
              </a:ext>
            </a:extLst>
          </p:cNvPr>
          <p:cNvCxnSpPr>
            <a:stCxn id="2" idx="3"/>
          </p:cNvCxnSpPr>
          <p:nvPr/>
        </p:nvCxnSpPr>
        <p:spPr>
          <a:xfrm>
            <a:off x="1151807" y="1952229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1EC09C4-E407-B61D-F587-EC01357C017E}"/>
              </a:ext>
            </a:extLst>
          </p:cNvPr>
          <p:cNvSpPr/>
          <p:nvPr/>
        </p:nvSpPr>
        <p:spPr>
          <a:xfrm>
            <a:off x="827771" y="2204864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4B4FEB2-CBB0-76E4-92D2-FF70E0B95D6D}"/>
              </a:ext>
            </a:extLst>
          </p:cNvPr>
          <p:cNvSpPr/>
          <p:nvPr/>
        </p:nvSpPr>
        <p:spPr>
          <a:xfrm>
            <a:off x="1597958" y="2278088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Slab&lt;128&gt;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E81540-810F-26FF-4A0C-B57CBF8458D7}"/>
              </a:ext>
            </a:extLst>
          </p:cNvPr>
          <p:cNvCxnSpPr>
            <a:stCxn id="84" idx="3"/>
          </p:cNvCxnSpPr>
          <p:nvPr/>
        </p:nvCxnSpPr>
        <p:spPr>
          <a:xfrm>
            <a:off x="1151807" y="2456285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812034-2C21-7D48-C6DB-BAF3268CC35F}"/>
              </a:ext>
            </a:extLst>
          </p:cNvPr>
          <p:cNvSpPr txBox="1"/>
          <p:nvPr/>
        </p:nvSpPr>
        <p:spPr>
          <a:xfrm>
            <a:off x="3437025" y="4067780"/>
            <a:ext cx="2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分割</a:t>
            </a:r>
            <a:r>
              <a:rPr lang="en-US" altLang="zh-CN" b="1">
                <a:solidFill>
                  <a:srgbClr val="0070C0"/>
                </a:solidFill>
              </a:rPr>
              <a:t>block</a:t>
            </a:r>
            <a:r>
              <a:rPr lang="zh-CN" altLang="en-US" b="1">
                <a:solidFill>
                  <a:srgbClr val="0070C0"/>
                </a:solidFill>
              </a:rPr>
              <a:t>并加入链表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895196C-9370-5E0A-E323-AC65D53E49BD}"/>
              </a:ext>
            </a:extLst>
          </p:cNvPr>
          <p:cNvSpPr txBox="1"/>
          <p:nvPr/>
        </p:nvSpPr>
        <p:spPr>
          <a:xfrm>
            <a:off x="6615504" y="1483939"/>
            <a:ext cx="54211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结构：</a:t>
            </a:r>
            <a:endParaRPr lang="en-US" altLang="zh-CN" sz="2000"/>
          </a:p>
          <a:p>
            <a:r>
              <a:rPr lang="en-US" altLang="zh-CN" sz="2000"/>
              <a:t>1) </a:t>
            </a:r>
            <a:r>
              <a:rPr lang="zh-CN" altLang="en-US" sz="2000"/>
              <a:t>通过</a:t>
            </a:r>
            <a:r>
              <a:rPr lang="en-US" altLang="zh-CN" sz="2000" err="1"/>
              <a:t>OrderList</a:t>
            </a:r>
            <a:r>
              <a:rPr lang="zh-CN" altLang="en-US" sz="2000"/>
              <a:t>维护一系列</a:t>
            </a:r>
            <a:r>
              <a:rPr lang="en-US" altLang="zh-CN" sz="2000"/>
              <a:t>Slab</a:t>
            </a:r>
          </a:p>
          <a:p>
            <a:r>
              <a:rPr lang="en-US" altLang="zh-CN" sz="2000"/>
              <a:t>2) Slab</a:t>
            </a:r>
            <a:r>
              <a:rPr lang="zh-CN" altLang="en-US" sz="2000"/>
              <a:t>维持一个空闲的</a:t>
            </a:r>
            <a:r>
              <a:rPr lang="en-US" altLang="zh-CN" sz="2000"/>
              <a:t>block</a:t>
            </a:r>
            <a:r>
              <a:rPr lang="zh-CN" altLang="en-US" sz="2000"/>
              <a:t>链表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分配：从</a:t>
            </a:r>
            <a:r>
              <a:rPr lang="en-US" altLang="zh-CN" sz="2000"/>
              <a:t>block</a:t>
            </a:r>
            <a:r>
              <a:rPr lang="zh-CN" altLang="en-US" sz="2000"/>
              <a:t>空闲链表中弹出一个</a:t>
            </a:r>
            <a:r>
              <a:rPr lang="en-US" altLang="zh-CN" sz="2000"/>
              <a:t>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依靠</a:t>
            </a:r>
            <a:r>
              <a:rPr lang="en-US" altLang="zh-CN" sz="2000" err="1"/>
              <a:t>BuddyAllocator</a:t>
            </a:r>
            <a:r>
              <a:rPr lang="zh-CN" altLang="en-US" sz="2000"/>
              <a:t>提供内存分配支持，初始时以及</a:t>
            </a:r>
            <a:r>
              <a:rPr lang="en-US" altLang="zh-CN" sz="2000"/>
              <a:t>block</a:t>
            </a:r>
            <a:r>
              <a:rPr lang="zh-CN" altLang="en-US" sz="2000"/>
              <a:t>不足时，从</a:t>
            </a:r>
            <a:r>
              <a:rPr lang="en-US" altLang="zh-CN" sz="2000" err="1"/>
              <a:t>BuddyAllocator</a:t>
            </a:r>
            <a:r>
              <a:rPr lang="zh-CN" altLang="en-US" sz="2000"/>
              <a:t>申请，分割</a:t>
            </a:r>
            <a:r>
              <a:rPr lang="en-US" altLang="zh-CN" sz="2000"/>
              <a:t>block</a:t>
            </a:r>
            <a:r>
              <a:rPr lang="zh-CN" altLang="en-US" sz="2000"/>
              <a:t>后加入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释放：放回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52802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AB84-C8AB-C532-ADDA-FE986208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68240-5A98-9A75-02E0-349D780E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1F764-170B-7BF2-DEB2-C4B5069143B5}"/>
              </a:ext>
            </a:extLst>
          </p:cNvPr>
          <p:cNvSpPr txBox="1"/>
          <p:nvPr/>
        </p:nvSpPr>
        <p:spPr>
          <a:xfrm>
            <a:off x="515380" y="370134"/>
            <a:ext cx="6338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 </a:t>
            </a:r>
            <a:r>
              <a:rPr lang="en-US" altLang="zh-CN" sz="3200"/>
              <a:t>- bump</a:t>
            </a:r>
            <a:r>
              <a:rPr lang="zh-CN" altLang="en-US" sz="3200"/>
              <a:t>内存分配算法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DD3E728-E63C-90FC-941F-AF61E20488F1}"/>
              </a:ext>
            </a:extLst>
          </p:cNvPr>
          <p:cNvGrpSpPr/>
          <p:nvPr/>
        </p:nvGrpSpPr>
        <p:grpSpPr>
          <a:xfrm>
            <a:off x="2077036" y="3822428"/>
            <a:ext cx="8188283" cy="1658800"/>
            <a:chOff x="2077036" y="2355556"/>
            <a:chExt cx="8188283" cy="16588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9C341B1-2955-279B-C0F0-7FBDFFCDA8EA}"/>
                </a:ext>
              </a:extLst>
            </p:cNvPr>
            <p:cNvSpPr/>
            <p:nvPr/>
          </p:nvSpPr>
          <p:spPr>
            <a:xfrm>
              <a:off x="3935760" y="3275692"/>
              <a:ext cx="432048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available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8D768C-0372-C7B4-5541-254A7A169694}"/>
                </a:ext>
              </a:extLst>
            </p:cNvPr>
            <p:cNvSpPr/>
            <p:nvPr/>
          </p:nvSpPr>
          <p:spPr>
            <a:xfrm>
              <a:off x="2171566" y="3275692"/>
              <a:ext cx="1764194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used by bytes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5040F9-46D5-3679-F58C-255189473D44}"/>
                </a:ext>
              </a:extLst>
            </p:cNvPr>
            <p:cNvCxnSpPr/>
            <p:nvPr/>
          </p:nvCxnSpPr>
          <p:spPr>
            <a:xfrm>
              <a:off x="5051884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4BC754-8ECA-D160-C6F8-2BF56EEFBFBC}"/>
                </a:ext>
              </a:extLst>
            </p:cNvPr>
            <p:cNvSpPr txBox="1"/>
            <p:nvPr/>
          </p:nvSpPr>
          <p:spPr>
            <a:xfrm>
              <a:off x="3824098" y="2355556"/>
              <a:ext cx="201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以</a:t>
              </a:r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字节</a:t>
              </a:r>
              <a:r>
                <a:rPr lang="zh-CN" altLang="en-US"/>
                <a:t>为单位申请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33159A-058D-32B4-2E8D-ECC4699C00DD}"/>
                </a:ext>
              </a:extLst>
            </p:cNvPr>
            <p:cNvSpPr txBox="1"/>
            <p:nvPr/>
          </p:nvSpPr>
          <p:spPr>
            <a:xfrm>
              <a:off x="2077036" y="3645024"/>
              <a:ext cx="74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308F43E-2045-C6DB-DBF7-78D28B7502E1}"/>
                </a:ext>
              </a:extLst>
            </p:cNvPr>
            <p:cNvSpPr/>
            <p:nvPr/>
          </p:nvSpPr>
          <p:spPr>
            <a:xfrm>
              <a:off x="8265928" y="3275692"/>
              <a:ext cx="1754506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used by pages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A7EA120-CEE2-F37B-45EE-3557F01DDD93}"/>
                </a:ext>
              </a:extLst>
            </p:cNvPr>
            <p:cNvSpPr txBox="1"/>
            <p:nvPr/>
          </p:nvSpPr>
          <p:spPr>
            <a:xfrm>
              <a:off x="9516380" y="3645024"/>
              <a:ext cx="74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8D0772-DA4D-BAA2-D7C3-288E9777CCB1}"/>
                </a:ext>
              </a:extLst>
            </p:cNvPr>
            <p:cNvSpPr txBox="1"/>
            <p:nvPr/>
          </p:nvSpPr>
          <p:spPr>
            <a:xfrm>
              <a:off x="3394181" y="3645024"/>
              <a:ext cx="10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byte_pos</a:t>
              </a:r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B85021-085C-39C5-151E-0EB5A4B0A717}"/>
                </a:ext>
              </a:extLst>
            </p:cNvPr>
            <p:cNvCxnSpPr/>
            <p:nvPr/>
          </p:nvCxnSpPr>
          <p:spPr>
            <a:xfrm>
              <a:off x="3935760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C3287CE-463C-E07B-B990-9C53FCAAE2C8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2816932"/>
              <a:ext cx="1116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46109AF-1E99-7ED9-E6C2-05091BDF21FB}"/>
                </a:ext>
              </a:extLst>
            </p:cNvPr>
            <p:cNvCxnSpPr/>
            <p:nvPr/>
          </p:nvCxnSpPr>
          <p:spPr>
            <a:xfrm>
              <a:off x="7176120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6BDEFEE-00CB-F0C8-9724-407CD6433C78}"/>
                </a:ext>
              </a:extLst>
            </p:cNvPr>
            <p:cNvCxnSpPr/>
            <p:nvPr/>
          </p:nvCxnSpPr>
          <p:spPr>
            <a:xfrm>
              <a:off x="8256242" y="2928085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E1EEA6-4FB6-9064-F358-4F23C134BE72}"/>
                </a:ext>
              </a:extLst>
            </p:cNvPr>
            <p:cNvSpPr txBox="1"/>
            <p:nvPr/>
          </p:nvSpPr>
          <p:spPr>
            <a:xfrm>
              <a:off x="6992451" y="2355556"/>
              <a:ext cx="183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以</a:t>
              </a:r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页</a:t>
              </a:r>
              <a:r>
                <a:rPr lang="zh-CN" altLang="en-US"/>
                <a:t>为单位申请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F58386E-BD2B-FB5F-0028-834ABB4200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0118" y="2816932"/>
              <a:ext cx="11161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98736F-33B8-2D74-3819-C11B81FE9225}"/>
                </a:ext>
              </a:extLst>
            </p:cNvPr>
            <p:cNvSpPr txBox="1"/>
            <p:nvPr/>
          </p:nvSpPr>
          <p:spPr>
            <a:xfrm>
              <a:off x="7608168" y="3645024"/>
              <a:ext cx="127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page_pos</a:t>
              </a:r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082984A-AD2C-5216-6A70-E32F79C20AEF}"/>
              </a:ext>
            </a:extLst>
          </p:cNvPr>
          <p:cNvSpPr/>
          <p:nvPr/>
        </p:nvSpPr>
        <p:spPr>
          <a:xfrm>
            <a:off x="2171566" y="1700808"/>
            <a:ext cx="3240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Byte</a:t>
            </a:r>
            <a:r>
              <a:rPr lang="zh-CN" altLang="en-US">
                <a:solidFill>
                  <a:schemeClr val="tx1"/>
                </a:solidFill>
              </a:rPr>
              <a:t>分配器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01406-E641-A59E-6361-A741696855CA}"/>
              </a:ext>
            </a:extLst>
          </p:cNvPr>
          <p:cNvSpPr/>
          <p:nvPr/>
        </p:nvSpPr>
        <p:spPr>
          <a:xfrm>
            <a:off x="6780078" y="1700808"/>
            <a:ext cx="3240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r>
              <a:rPr lang="zh-CN" altLang="en-US">
                <a:solidFill>
                  <a:schemeClr val="tx1"/>
                </a:solidFill>
              </a:rPr>
              <a:t>分配器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3F693F0-FC2B-DBA5-4959-B8EAFBEFF683}"/>
              </a:ext>
            </a:extLst>
          </p:cNvPr>
          <p:cNvSpPr/>
          <p:nvPr/>
        </p:nvSpPr>
        <p:spPr>
          <a:xfrm>
            <a:off x="5255491" y="2152073"/>
            <a:ext cx="1597891" cy="286327"/>
          </a:xfrm>
          <a:custGeom>
            <a:avLst/>
            <a:gdLst>
              <a:gd name="connsiteX0" fmla="*/ 0 w 1597891"/>
              <a:gd name="connsiteY0" fmla="*/ 0 h 286327"/>
              <a:gd name="connsiteX1" fmla="*/ 775854 w 1597891"/>
              <a:gd name="connsiteY1" fmla="*/ 286327 h 286327"/>
              <a:gd name="connsiteX2" fmla="*/ 1597891 w 1597891"/>
              <a:gd name="connsiteY2" fmla="*/ 0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891" h="286327">
                <a:moveTo>
                  <a:pt x="0" y="0"/>
                </a:moveTo>
                <a:cubicBezTo>
                  <a:pt x="254769" y="143163"/>
                  <a:pt x="509539" y="286327"/>
                  <a:pt x="775854" y="286327"/>
                </a:cubicBezTo>
                <a:cubicBezTo>
                  <a:pt x="1042169" y="286327"/>
                  <a:pt x="1320030" y="143163"/>
                  <a:pt x="1597891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CE6249-1DDA-57E6-F1B8-0114732A540C}"/>
              </a:ext>
            </a:extLst>
          </p:cNvPr>
          <p:cNvSpPr txBox="1"/>
          <p:nvPr/>
        </p:nvSpPr>
        <p:spPr>
          <a:xfrm>
            <a:off x="5519936" y="1988840"/>
            <a:ext cx="11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相互无关</a:t>
            </a: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26D0B0AF-13F5-429E-DD00-C78CD68F5786}"/>
              </a:ext>
            </a:extLst>
          </p:cNvPr>
          <p:cNvSpPr/>
          <p:nvPr/>
        </p:nvSpPr>
        <p:spPr>
          <a:xfrm>
            <a:off x="2163577" y="2427944"/>
            <a:ext cx="484632" cy="9784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DD910EC0-2046-51CC-B27E-AD9AEE2B54DB}"/>
              </a:ext>
            </a:extLst>
          </p:cNvPr>
          <p:cNvSpPr/>
          <p:nvPr/>
        </p:nvSpPr>
        <p:spPr>
          <a:xfrm>
            <a:off x="9451327" y="2427944"/>
            <a:ext cx="484632" cy="9784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3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DE3C-2176-45AC-C2DB-FC2C845F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2BB2B-834A-D9E6-773D-ABFDDD92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F7146-49CE-9AB0-267E-DE5547F95109}"/>
              </a:ext>
            </a:extLst>
          </p:cNvPr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 </a:t>
            </a:r>
            <a:r>
              <a:rPr lang="en-US" altLang="zh-CN" sz="3200"/>
              <a:t>- bump</a:t>
            </a:r>
            <a:r>
              <a:rPr lang="zh-CN" altLang="en-US" sz="3200"/>
              <a:t>内存分配算法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3EDDB-91DA-AA2A-4883-60A2A53AF00C}"/>
              </a:ext>
            </a:extLst>
          </p:cNvPr>
          <p:cNvSpPr txBox="1"/>
          <p:nvPr/>
        </p:nvSpPr>
        <p:spPr>
          <a:xfrm>
            <a:off x="623392" y="908720"/>
            <a:ext cx="11125236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/>
              <a:t>[alt_alloc]: </a:t>
            </a:r>
            <a:r>
              <a:rPr lang="zh-CN" altLang="en-US"/>
              <a:t>为内存分配器实现新的内存算法</a:t>
            </a:r>
            <a:r>
              <a:rPr lang="en-US" altLang="zh-CN"/>
              <a:t>bump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预备：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如果没有</a:t>
            </a:r>
            <a:r>
              <a:rPr lang="en-US" altLang="zh-CN" b="1"/>
              <a:t>exercises/alt_alloc</a:t>
            </a:r>
            <a:r>
              <a:rPr lang="zh-CN" altLang="en-US" b="1"/>
              <a:t>，</a:t>
            </a:r>
            <a:r>
              <a:rPr lang="zh-CN" altLang="en-US"/>
              <a:t>回到</a:t>
            </a:r>
            <a:r>
              <a:rPr lang="en-US" altLang="zh-CN"/>
              <a:t>main</a:t>
            </a:r>
            <a:r>
              <a:rPr lang="zh-CN" altLang="en-US"/>
              <a:t>分支执行</a:t>
            </a:r>
            <a:r>
              <a:rPr lang="en-US" altLang="zh-CN" b="1"/>
              <a:t>git pull</a:t>
            </a:r>
            <a:r>
              <a:rPr lang="en-US" altLang="zh-CN"/>
              <a:t> </a:t>
            </a:r>
            <a:r>
              <a:rPr lang="zh-CN" altLang="en-US"/>
              <a:t>更新工程，再新建分支做如下练习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 执行</a:t>
            </a:r>
            <a:r>
              <a:rPr lang="en-US" altLang="zh-CN" b="1"/>
              <a:t>make A=exercises/alt_alloc/ run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要求：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>
                <a:solidFill>
                  <a:srgbClr val="FF0000"/>
                </a:solidFill>
              </a:rPr>
              <a:t>只能</a:t>
            </a:r>
            <a:r>
              <a:rPr lang="zh-CN" altLang="en-US"/>
              <a:t>修改</a:t>
            </a:r>
            <a:r>
              <a:rPr lang="en-US" altLang="zh-CN"/>
              <a:t>modules/bump_allocator</a:t>
            </a:r>
            <a:r>
              <a:rPr lang="zh-CN" altLang="en-US"/>
              <a:t>组件的实现，支持</a:t>
            </a:r>
            <a:r>
              <a:rPr lang="en-US" altLang="zh-CN"/>
              <a:t>bump</a:t>
            </a:r>
            <a:r>
              <a:rPr lang="zh-CN" altLang="en-US"/>
              <a:t>内存分配算法。</a:t>
            </a:r>
            <a:r>
              <a:rPr lang="zh-CN" altLang="en-US" b="1">
                <a:solidFill>
                  <a:srgbClr val="FF0000"/>
                </a:solidFill>
              </a:rPr>
              <a:t>不能</a:t>
            </a:r>
            <a:r>
              <a:rPr lang="zh-CN" altLang="en-US"/>
              <a:t>改其它部分。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再次执行</a:t>
            </a:r>
            <a:r>
              <a:rPr lang="en-US" altLang="zh-CN" b="1"/>
              <a:t>make A=exercises/alt_alloc/ run</a:t>
            </a:r>
          </a:p>
          <a:p>
            <a:r>
              <a:rPr lang="zh-CN" altLang="en-US"/>
              <a:t>预期：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可以参考现有的页分配器和字节分配器来实现相应的</a:t>
            </a:r>
            <a:r>
              <a:rPr lang="en-US" altLang="zh-CN"/>
              <a:t>Trait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这个</a:t>
            </a:r>
            <a:r>
              <a:rPr lang="en-US" altLang="zh-CN"/>
              <a:t>bump_allocator</a:t>
            </a:r>
            <a:r>
              <a:rPr lang="zh-CN" altLang="en-US"/>
              <a:t>既是字节分配器，又是页分配器。所以必须同时实现</a:t>
            </a:r>
            <a:r>
              <a:rPr lang="en-US" altLang="zh-CN"/>
              <a:t>BaseAllocator</a:t>
            </a:r>
            <a:r>
              <a:rPr lang="zh-CN" altLang="en-US"/>
              <a:t>，</a:t>
            </a:r>
            <a:r>
              <a:rPr lang="en-US" altLang="zh-CN"/>
              <a:t>ByteAllocator</a:t>
            </a:r>
            <a:r>
              <a:rPr lang="zh-CN" altLang="en-US"/>
              <a:t>和</a:t>
            </a:r>
            <a:r>
              <a:rPr lang="en-US" altLang="zh-CN"/>
              <a:t>PageAllocator</a:t>
            </a:r>
            <a:r>
              <a:rPr lang="zh-CN" altLang="en-US"/>
              <a:t>三个</a:t>
            </a:r>
            <a:r>
              <a:rPr lang="en-US" altLang="zh-CN"/>
              <a:t>Trait</a:t>
            </a:r>
            <a:r>
              <a:rPr lang="zh-CN" altLang="en-US"/>
              <a:t>。这一点与现有的参考不同。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CB1088-A734-8545-3A47-74201CF2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5" y="4591908"/>
            <a:ext cx="5184575" cy="8379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9514F3-BED5-9259-3A55-C65F146B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84" y="2175367"/>
            <a:ext cx="7632848" cy="9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9C016-197A-4ABB-9DBF-2F33FDA35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A36955-FD46-DBD0-1636-498353B2FB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FDBB16-0222-1A8E-21CE-6C9A33328A2A}"/>
              </a:ext>
            </a:extLst>
          </p:cNvPr>
          <p:cNvSpPr txBox="1"/>
          <p:nvPr/>
        </p:nvSpPr>
        <p:spPr>
          <a:xfrm>
            <a:off x="698976" y="1160748"/>
            <a:ext cx="52890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 PFlash</a:t>
            </a:r>
            <a:r>
              <a:rPr lang="zh-CN" altLang="en-US" sz="2000" b="1"/>
              <a:t>的作用？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/>
              <a:t>Qemu</a:t>
            </a:r>
            <a:r>
              <a:rPr lang="zh-CN" altLang="en-US"/>
              <a:t>的</a:t>
            </a:r>
            <a:r>
              <a:rPr lang="en-US" altLang="zh-CN"/>
              <a:t>PFlash</a:t>
            </a:r>
            <a:r>
              <a:rPr lang="zh-CN" altLang="en-US"/>
              <a:t>模拟闪存磁盘，启动时自动从文件加载内容到固定的</a:t>
            </a:r>
            <a:r>
              <a:rPr lang="en-US" altLang="zh-CN"/>
              <a:t>MMIO</a:t>
            </a:r>
            <a:r>
              <a:rPr lang="zh-CN" altLang="en-US"/>
              <a:t>区域，而且对读操作不需要驱动，可以直接访问。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B51E4-DE9C-7E2D-90F3-15DA6521E08D}"/>
              </a:ext>
            </a:extLst>
          </p:cNvPr>
          <p:cNvSpPr/>
          <p:nvPr/>
        </p:nvSpPr>
        <p:spPr>
          <a:xfrm>
            <a:off x="7281680" y="4977171"/>
            <a:ext cx="3204356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</a:rPr>
              <a:t>axhal(boot)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F4FF7-C74E-D277-D550-476C88A3EA5F}"/>
              </a:ext>
            </a:extLst>
          </p:cNvPr>
          <p:cNvSpPr/>
          <p:nvPr/>
        </p:nvSpPr>
        <p:spPr>
          <a:xfrm>
            <a:off x="7281680" y="3933054"/>
            <a:ext cx="3198888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69D034-B9C3-EB78-4D1C-DC24DBF59724}"/>
              </a:ext>
            </a:extLst>
          </p:cNvPr>
          <p:cNvSpPr txBox="1"/>
          <p:nvPr/>
        </p:nvSpPr>
        <p:spPr>
          <a:xfrm>
            <a:off x="8840194" y="5049180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1</a:t>
            </a:r>
          </a:p>
          <a:p>
            <a:pPr algn="ctr"/>
            <a:r>
              <a:rPr lang="zh-CN" altLang="en-US" sz="1600"/>
              <a:t>恒等映射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673A0F-2485-462D-C534-5C14F3323868}"/>
              </a:ext>
            </a:extLst>
          </p:cNvPr>
          <p:cNvSpPr txBox="1"/>
          <p:nvPr/>
        </p:nvSpPr>
        <p:spPr>
          <a:xfrm>
            <a:off x="8834726" y="3999838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2</a:t>
            </a:r>
          </a:p>
          <a:p>
            <a:pPr algn="ctr"/>
            <a:r>
              <a:rPr lang="en-US" altLang="zh-CN" sz="1600"/>
              <a:t>remap</a:t>
            </a:r>
            <a:endParaRPr lang="zh-CN" altLang="en-US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7DD80-6136-F0F0-B183-1022A6D02AB5}"/>
              </a:ext>
            </a:extLst>
          </p:cNvPr>
          <p:cNvSpPr txBox="1"/>
          <p:nvPr/>
        </p:nvSpPr>
        <p:spPr>
          <a:xfrm>
            <a:off x="6636060" y="1160748"/>
            <a:ext cx="528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 </a:t>
            </a:r>
            <a:r>
              <a:rPr lang="zh-CN" altLang="en-US" sz="2000" b="1"/>
              <a:t>为何不指定</a:t>
            </a:r>
            <a:r>
              <a:rPr lang="en-US" altLang="zh-CN" sz="2000" b="1"/>
              <a:t>"paging"</a:t>
            </a:r>
            <a:r>
              <a:rPr lang="zh-CN" altLang="en-US" sz="2000" b="1"/>
              <a:t>时导致读</a:t>
            </a:r>
            <a:r>
              <a:rPr lang="en-US" altLang="zh-CN" sz="2000" b="1"/>
              <a:t>PFlash</a:t>
            </a:r>
            <a:r>
              <a:rPr lang="zh-CN" altLang="en-US" sz="2000" b="1"/>
              <a:t>失败？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/>
              <a:t>ArceOS Unikernel</a:t>
            </a:r>
            <a:r>
              <a:rPr lang="zh-CN" altLang="en-US"/>
              <a:t>包括两阶段地址空间映射，</a:t>
            </a:r>
            <a:endParaRPr lang="en-US" altLang="zh-CN"/>
          </a:p>
          <a:p>
            <a:r>
              <a:rPr lang="en-US" altLang="zh-CN"/>
              <a:t>Boot</a:t>
            </a:r>
            <a:r>
              <a:rPr lang="zh-CN" altLang="en-US"/>
              <a:t>阶段默认开启</a:t>
            </a:r>
            <a:r>
              <a:rPr lang="en-US" altLang="zh-CN"/>
              <a:t>1G</a:t>
            </a:r>
            <a:r>
              <a:rPr lang="zh-CN" altLang="en-US"/>
              <a:t>空间的恒等映射；</a:t>
            </a:r>
            <a:endParaRPr lang="en-US" altLang="zh-CN"/>
          </a:p>
          <a:p>
            <a:r>
              <a:rPr lang="zh-CN" altLang="en-US"/>
              <a:t>如果需要支持设备</a:t>
            </a:r>
            <a:r>
              <a:rPr lang="en-US" altLang="zh-CN"/>
              <a:t>MMIO</a:t>
            </a:r>
            <a:r>
              <a:rPr lang="zh-CN" altLang="en-US"/>
              <a:t>区间，通过指定一个</a:t>
            </a:r>
            <a:r>
              <a:rPr lang="en-US" altLang="zh-CN"/>
              <a:t>feature - "paging"</a:t>
            </a:r>
            <a:r>
              <a:rPr lang="zh-CN" altLang="en-US"/>
              <a:t>来实现重映射。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C6B9E9-50B8-014B-3FA0-D6783A5D275E}"/>
              </a:ext>
            </a:extLst>
          </p:cNvPr>
          <p:cNvSpPr txBox="1"/>
          <p:nvPr/>
        </p:nvSpPr>
        <p:spPr>
          <a:xfrm>
            <a:off x="10674657" y="50509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默认</a:t>
            </a:r>
            <a:r>
              <a:rPr lang="zh-CN" altLang="en-US"/>
              <a:t>开启</a:t>
            </a:r>
            <a:endParaRPr lang="en-US" altLang="zh-CN"/>
          </a:p>
          <a:p>
            <a:r>
              <a:rPr lang="zh-CN" altLang="en-US"/>
              <a:t>分页机制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C04BA29-2860-0465-532F-B05217AD5F20}"/>
              </a:ext>
            </a:extLst>
          </p:cNvPr>
          <p:cNvSpPr/>
          <p:nvPr/>
        </p:nvSpPr>
        <p:spPr>
          <a:xfrm>
            <a:off x="6636060" y="3933054"/>
            <a:ext cx="383723" cy="12961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B24F6A-DAEA-481E-1F50-E5D9D39199D9}"/>
              </a:ext>
            </a:extLst>
          </p:cNvPr>
          <p:cNvSpPr txBox="1"/>
          <p:nvPr/>
        </p:nvSpPr>
        <p:spPr>
          <a:xfrm>
            <a:off x="6492044" y="5229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引导</a:t>
            </a:r>
            <a:endParaRPr lang="en-US" altLang="zh-CN"/>
          </a:p>
          <a:p>
            <a:r>
              <a:rPr lang="zh-CN" altLang="en-US"/>
              <a:t>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A3D798-E4FB-3FB9-43B0-AD6C6E513608}"/>
              </a:ext>
            </a:extLst>
          </p:cNvPr>
          <p:cNvSpPr txBox="1"/>
          <p:nvPr/>
        </p:nvSpPr>
        <p:spPr>
          <a:xfrm>
            <a:off x="10656341" y="386104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手动</a:t>
            </a:r>
            <a:r>
              <a:rPr lang="zh-CN" altLang="en-US"/>
              <a:t>指定</a:t>
            </a:r>
            <a:endParaRPr lang="en-US" altLang="zh-CN"/>
          </a:p>
          <a:p>
            <a:r>
              <a:rPr lang="en-US" altLang="zh-CN"/>
              <a:t>feature -</a:t>
            </a:r>
          </a:p>
          <a:p>
            <a:r>
              <a:rPr lang="en-US" altLang="zh-CN"/>
              <a:t>"</a:t>
            </a:r>
            <a:r>
              <a:rPr lang="en-US" altLang="zh-CN" b="1"/>
              <a:t>paging</a:t>
            </a:r>
            <a:r>
              <a:rPr lang="en-US" altLang="zh-CN"/>
              <a:t>"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EC1CD5-DD2C-82AC-47C4-F4FA6185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2" y="2879378"/>
            <a:ext cx="440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3EAF0-59CE-9156-B0B7-5FAEFB4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87342"/>
            <a:ext cx="9443522" cy="3529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452EE6-5278-6F83-FF13-56E4370AEF43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地址空间与启用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968C13-F36A-32A3-0BA0-E815CD729EE7}"/>
              </a:ext>
            </a:extLst>
          </p:cNvPr>
          <p:cNvSpPr txBox="1"/>
          <p:nvPr/>
        </p:nvSpPr>
        <p:spPr>
          <a:xfrm>
            <a:off x="2027548" y="3969060"/>
            <a:ext cx="7811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os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6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68ED3E28-9E34-21A7-4ABB-EA2059AB6E11}"/>
              </a:ext>
            </a:extLst>
          </p:cNvPr>
          <p:cNvSpPr/>
          <p:nvPr/>
        </p:nvSpPr>
        <p:spPr>
          <a:xfrm>
            <a:off x="7470508" y="5349196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物理地址空间</a:t>
            </a:r>
            <a:endParaRPr lang="en-US" altLang="zh-CN" sz="3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E33D84-10F3-A3F5-60BC-91220867BD79}"/>
              </a:ext>
            </a:extLst>
          </p:cNvPr>
          <p:cNvSpPr/>
          <p:nvPr/>
        </p:nvSpPr>
        <p:spPr>
          <a:xfrm>
            <a:off x="4596435" y="1164815"/>
            <a:ext cx="2651169" cy="22965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E59693-E690-4F7F-D842-E388A29C0CBB}"/>
              </a:ext>
            </a:extLst>
          </p:cNvPr>
          <p:cNvSpPr txBox="1"/>
          <p:nvPr/>
        </p:nvSpPr>
        <p:spPr>
          <a:xfrm>
            <a:off x="7689342" y="321297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0x8020_0000</a:t>
            </a:r>
            <a:endParaRPr lang="zh-CN" altLang="en-US" sz="12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BF16A7-74AA-A650-C527-97685DE619B0}"/>
              </a:ext>
            </a:extLst>
          </p:cNvPr>
          <p:cNvSpPr/>
          <p:nvPr/>
        </p:nvSpPr>
        <p:spPr>
          <a:xfrm>
            <a:off x="4615610" y="1719815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42FDF4-085B-2EC0-B907-E9605CB8CB53}"/>
              </a:ext>
            </a:extLst>
          </p:cNvPr>
          <p:cNvSpPr txBox="1"/>
          <p:nvPr/>
        </p:nvSpPr>
        <p:spPr>
          <a:xfrm>
            <a:off x="7900567" y="1436564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ekernel</a:t>
            </a:r>
            <a:endParaRPr lang="zh-CN" altLang="en-US" sz="1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051385-73D3-4EB3-D329-204B69901B7F}"/>
              </a:ext>
            </a:extLst>
          </p:cNvPr>
          <p:cNvSpPr txBox="1"/>
          <p:nvPr/>
        </p:nvSpPr>
        <p:spPr>
          <a:xfrm>
            <a:off x="4976556" y="1232757"/>
            <a:ext cx="2214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Kernel Image</a:t>
            </a:r>
            <a:endParaRPr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77E608-7C76-9CB7-12A1-64DC9FA945B5}"/>
              </a:ext>
            </a:extLst>
          </p:cNvPr>
          <p:cNvSpPr/>
          <p:nvPr/>
        </p:nvSpPr>
        <p:spPr>
          <a:xfrm>
            <a:off x="8731977" y="1187030"/>
            <a:ext cx="2800627" cy="5554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864322-9FFD-6382-09FC-F18701080841}"/>
              </a:ext>
            </a:extLst>
          </p:cNvPr>
          <p:cNvSpPr txBox="1"/>
          <p:nvPr/>
        </p:nvSpPr>
        <p:spPr>
          <a:xfrm>
            <a:off x="8842129" y="517928"/>
            <a:ext cx="2640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运行时</a:t>
            </a:r>
            <a:r>
              <a:rPr lang="en-US" altLang="zh-CN" sz="2000" b="1"/>
              <a:t>)</a:t>
            </a:r>
            <a:r>
              <a:rPr lang="zh-CN" altLang="en-US" sz="2000" b="1"/>
              <a:t>物理地址空间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2356B3-FA8B-79D0-45A4-6F3C141E820D}"/>
              </a:ext>
            </a:extLst>
          </p:cNvPr>
          <p:cNvSpPr/>
          <p:nvPr/>
        </p:nvSpPr>
        <p:spPr>
          <a:xfrm>
            <a:off x="4611426" y="2137497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.data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F3C293-22D3-7DA5-3CB6-2D03FF0B9E96}"/>
              </a:ext>
            </a:extLst>
          </p:cNvPr>
          <p:cNvSpPr/>
          <p:nvPr/>
        </p:nvSpPr>
        <p:spPr>
          <a:xfrm>
            <a:off x="8820393" y="1224286"/>
            <a:ext cx="2640203" cy="4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Free Memory Space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EF9E28-EC78-055C-FAE0-5D1E60A1F120}"/>
              </a:ext>
            </a:extLst>
          </p:cNvPr>
          <p:cNvSpPr/>
          <p:nvPr/>
        </p:nvSpPr>
        <p:spPr>
          <a:xfrm>
            <a:off x="4606718" y="2566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F9DE89-E204-D117-463B-CFC2B51207D6}"/>
              </a:ext>
            </a:extLst>
          </p:cNvPr>
          <p:cNvSpPr/>
          <p:nvPr/>
        </p:nvSpPr>
        <p:spPr>
          <a:xfrm>
            <a:off x="4601577" y="2995074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D511C-5EE4-167D-0A81-B471740B6422}"/>
              </a:ext>
            </a:extLst>
          </p:cNvPr>
          <p:cNvSpPr/>
          <p:nvPr/>
        </p:nvSpPr>
        <p:spPr>
          <a:xfrm>
            <a:off x="8827329" y="1739731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8F424-0CF6-C122-FEAC-E45AD4B3A2DD}"/>
              </a:ext>
            </a:extLst>
          </p:cNvPr>
          <p:cNvSpPr/>
          <p:nvPr/>
        </p:nvSpPr>
        <p:spPr>
          <a:xfrm>
            <a:off x="8823145" y="2157413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 .data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E2302C-8C8F-0D61-B12D-193EE7F025A9}"/>
              </a:ext>
            </a:extLst>
          </p:cNvPr>
          <p:cNvSpPr/>
          <p:nvPr/>
        </p:nvSpPr>
        <p:spPr>
          <a:xfrm>
            <a:off x="8818437" y="258666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2D3D7D-38D9-A52E-05F3-89CD986CBC81}"/>
              </a:ext>
            </a:extLst>
          </p:cNvPr>
          <p:cNvSpPr/>
          <p:nvPr/>
        </p:nvSpPr>
        <p:spPr>
          <a:xfrm>
            <a:off x="8813296" y="3014990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A1972619-11B8-0800-EA40-8C36EC552737}"/>
              </a:ext>
            </a:extLst>
          </p:cNvPr>
          <p:cNvSpPr/>
          <p:nvPr/>
        </p:nvSpPr>
        <p:spPr>
          <a:xfrm>
            <a:off x="7472817" y="2168861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ACBC214-21F1-AB0F-80FF-D29F0EAD9A21}"/>
              </a:ext>
            </a:extLst>
          </p:cNvPr>
          <p:cNvCxnSpPr/>
          <p:nvPr/>
        </p:nvCxnSpPr>
        <p:spPr>
          <a:xfrm>
            <a:off x="7608168" y="34290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D01FED4-71FC-816D-425D-37ED98B63A91}"/>
              </a:ext>
            </a:extLst>
          </p:cNvPr>
          <p:cNvSpPr/>
          <p:nvPr/>
        </p:nvSpPr>
        <p:spPr>
          <a:xfrm>
            <a:off x="4590611" y="3635980"/>
            <a:ext cx="2651169" cy="619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1AA7D77-86C4-8CE2-5793-52B88B446411}"/>
              </a:ext>
            </a:extLst>
          </p:cNvPr>
          <p:cNvSpPr/>
          <p:nvPr/>
        </p:nvSpPr>
        <p:spPr>
          <a:xfrm>
            <a:off x="7479117" y="3681029"/>
            <a:ext cx="978408" cy="3350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760A5C-0122-BDBD-05EB-D02434E93D5B}"/>
              </a:ext>
            </a:extLst>
          </p:cNvPr>
          <p:cNvSpPr/>
          <p:nvPr/>
        </p:nvSpPr>
        <p:spPr>
          <a:xfrm>
            <a:off x="8802330" y="3658817"/>
            <a:ext cx="2651169" cy="592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DBE18-E850-36C1-9218-87A508E85F58}"/>
              </a:ext>
            </a:extLst>
          </p:cNvPr>
          <p:cNvSpPr/>
          <p:nvPr/>
        </p:nvSpPr>
        <p:spPr>
          <a:xfrm>
            <a:off x="4590611" y="4493557"/>
            <a:ext cx="2651169" cy="210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761F6E-01EA-918A-5DF6-33DD044703B0}"/>
              </a:ext>
            </a:extLst>
          </p:cNvPr>
          <p:cNvSpPr txBox="1"/>
          <p:nvPr/>
        </p:nvSpPr>
        <p:spPr>
          <a:xfrm>
            <a:off x="4706809" y="4509121"/>
            <a:ext cx="239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err="1"/>
              <a:t>mmio</a:t>
            </a:r>
            <a:r>
              <a:rPr lang="en-US" altLang="zh-CN" sz="2000" b="1"/>
              <a:t> space</a:t>
            </a:r>
            <a:endParaRPr lang="zh-CN" altLang="en-US" sz="2000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373F98-FADB-A553-957F-122831CCF388}"/>
              </a:ext>
            </a:extLst>
          </p:cNvPr>
          <p:cNvSpPr txBox="1"/>
          <p:nvPr/>
        </p:nvSpPr>
        <p:spPr>
          <a:xfrm>
            <a:off x="7699880" y="4052102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0x8000_0000</a:t>
            </a:r>
            <a:endParaRPr lang="zh-CN" altLang="en-US" sz="12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79D7E9-C2F4-8C14-65A0-C2E77D4F9463}"/>
              </a:ext>
            </a:extLst>
          </p:cNvPr>
          <p:cNvSpPr txBox="1"/>
          <p:nvPr/>
        </p:nvSpPr>
        <p:spPr>
          <a:xfrm>
            <a:off x="7915572" y="2991059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skernel</a:t>
            </a:r>
            <a:endParaRPr lang="zh-CN" altLang="en-US" sz="14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4F7282-C194-9C5A-8B64-DDC65365624E}"/>
              </a:ext>
            </a:extLst>
          </p:cNvPr>
          <p:cNvSpPr/>
          <p:nvPr/>
        </p:nvSpPr>
        <p:spPr>
          <a:xfrm>
            <a:off x="4606717" y="6195363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A3F1A8-95A2-79B1-F9F7-72C79F2B5D57}"/>
              </a:ext>
            </a:extLst>
          </p:cNvPr>
          <p:cNvSpPr/>
          <p:nvPr/>
        </p:nvSpPr>
        <p:spPr>
          <a:xfrm>
            <a:off x="4601577" y="5764529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E915B7-9CA4-BBB3-1FD7-E2B56495248B}"/>
              </a:ext>
            </a:extLst>
          </p:cNvPr>
          <p:cNvSpPr/>
          <p:nvPr/>
        </p:nvSpPr>
        <p:spPr>
          <a:xfrm>
            <a:off x="4606717" y="5352330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98A894-D259-3D81-A6A9-6AACDCEA87DE}"/>
              </a:ext>
            </a:extLst>
          </p:cNvPr>
          <p:cNvSpPr/>
          <p:nvPr/>
        </p:nvSpPr>
        <p:spPr>
          <a:xfrm>
            <a:off x="4601577" y="4944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81460A-EEED-5B36-A0F2-C7F4A7212897}"/>
              </a:ext>
            </a:extLst>
          </p:cNvPr>
          <p:cNvCxnSpPr/>
          <p:nvPr/>
        </p:nvCxnSpPr>
        <p:spPr>
          <a:xfrm>
            <a:off x="7644172" y="4293097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928F3B8-275A-0819-8162-0B5894BCDDB9}"/>
              </a:ext>
            </a:extLst>
          </p:cNvPr>
          <p:cNvSpPr/>
          <p:nvPr/>
        </p:nvSpPr>
        <p:spPr>
          <a:xfrm>
            <a:off x="8847269" y="615622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BA9043F-A6BE-4B34-237D-72690FF7E6EB}"/>
              </a:ext>
            </a:extLst>
          </p:cNvPr>
          <p:cNvSpPr/>
          <p:nvPr/>
        </p:nvSpPr>
        <p:spPr>
          <a:xfrm>
            <a:off x="8842129" y="5761395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732D9E-9526-9E8B-4227-D46467FCE375}"/>
              </a:ext>
            </a:extLst>
          </p:cNvPr>
          <p:cNvSpPr/>
          <p:nvPr/>
        </p:nvSpPr>
        <p:spPr>
          <a:xfrm>
            <a:off x="8847269" y="534919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D6555E-A343-3F62-99B6-6CFC657BA2EA}"/>
              </a:ext>
            </a:extLst>
          </p:cNvPr>
          <p:cNvSpPr/>
          <p:nvPr/>
        </p:nvSpPr>
        <p:spPr>
          <a:xfrm>
            <a:off x="8842129" y="494161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FEB93F-932A-9784-1ED3-F9083F7FFEC2}"/>
              </a:ext>
            </a:extLst>
          </p:cNvPr>
          <p:cNvSpPr txBox="1"/>
          <p:nvPr/>
        </p:nvSpPr>
        <p:spPr>
          <a:xfrm>
            <a:off x="7699880" y="627331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0x0C00_0000</a:t>
            </a:r>
            <a:endParaRPr lang="zh-CN" altLang="en-US" sz="12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016E70-17E3-A482-70A4-A02F09F1E3E0}"/>
              </a:ext>
            </a:extLst>
          </p:cNvPr>
          <p:cNvCxnSpPr/>
          <p:nvPr/>
        </p:nvCxnSpPr>
        <p:spPr>
          <a:xfrm>
            <a:off x="7644172" y="65143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7CE763C-ECE9-652F-EACF-925C4CDD26CB}"/>
              </a:ext>
            </a:extLst>
          </p:cNvPr>
          <p:cNvSpPr txBox="1"/>
          <p:nvPr/>
        </p:nvSpPr>
        <p:spPr>
          <a:xfrm>
            <a:off x="7699880" y="5888306"/>
            <a:ext cx="12193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b="1"/>
              <a:t>0x1000_0000</a:t>
            </a:r>
            <a:endParaRPr lang="zh-CN" altLang="en-US" sz="1200" b="1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3D0993-4B3B-DD6B-EBDB-4A4665292551}"/>
              </a:ext>
            </a:extLst>
          </p:cNvPr>
          <p:cNvCxnSpPr/>
          <p:nvPr/>
        </p:nvCxnSpPr>
        <p:spPr>
          <a:xfrm>
            <a:off x="7644172" y="61293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EDAC4FE-06F8-24B6-0269-D4E22C132F20}"/>
              </a:ext>
            </a:extLst>
          </p:cNvPr>
          <p:cNvSpPr txBox="1"/>
          <p:nvPr/>
        </p:nvSpPr>
        <p:spPr>
          <a:xfrm>
            <a:off x="7699880" y="5481229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0x1000_1000</a:t>
            </a:r>
            <a:endParaRPr lang="zh-CN" altLang="en-US" sz="1200" b="1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72348F-7887-87AA-DF95-ECFBA106E798}"/>
              </a:ext>
            </a:extLst>
          </p:cNvPr>
          <p:cNvCxnSpPr/>
          <p:nvPr/>
        </p:nvCxnSpPr>
        <p:spPr>
          <a:xfrm>
            <a:off x="7644172" y="5722224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3E06FDF-62B3-EEB6-F59B-ECEF3488EB76}"/>
              </a:ext>
            </a:extLst>
          </p:cNvPr>
          <p:cNvSpPr txBox="1"/>
          <p:nvPr/>
        </p:nvSpPr>
        <p:spPr>
          <a:xfrm>
            <a:off x="7699880" y="5085185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0x3000_0000</a:t>
            </a:r>
            <a:endParaRPr lang="zh-CN" altLang="en-US" sz="1200" b="1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5D9DE8-B64A-47A0-F0C4-ED7203088E28}"/>
              </a:ext>
            </a:extLst>
          </p:cNvPr>
          <p:cNvCxnSpPr/>
          <p:nvPr/>
        </p:nvCxnSpPr>
        <p:spPr>
          <a:xfrm>
            <a:off x="7644172" y="532618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AB028CE-960B-F068-141F-FD3EA14C4CAD}"/>
              </a:ext>
            </a:extLst>
          </p:cNvPr>
          <p:cNvSpPr/>
          <p:nvPr/>
        </p:nvSpPr>
        <p:spPr>
          <a:xfrm>
            <a:off x="443372" y="5193196"/>
            <a:ext cx="3263098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err="1">
                <a:solidFill>
                  <a:sysClr val="windowText" lastClr="000000"/>
                </a:solidFill>
              </a:rPr>
              <a:t>qemu</a:t>
            </a:r>
            <a:r>
              <a:rPr lang="en-US" altLang="zh-CN" b="1">
                <a:solidFill>
                  <a:sysClr val="windowText" lastClr="000000"/>
                </a:solidFill>
              </a:rPr>
              <a:t> </a:t>
            </a:r>
            <a:r>
              <a:rPr lang="en-US" altLang="zh-CN" b="1" err="1">
                <a:solidFill>
                  <a:sysClr val="windowText" lastClr="000000"/>
                </a:solidFill>
              </a:rPr>
              <a:t>fdt</a:t>
            </a:r>
            <a:r>
              <a:rPr lang="en-US" altLang="zh-CN" b="1">
                <a:solidFill>
                  <a:sysClr val="windowText" lastClr="000000"/>
                </a:solidFill>
              </a:rPr>
              <a:t>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规定各个设备地址空间范围</a:t>
            </a: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DF3644E7-04C4-6CBE-CB9C-1DC3667BCEF0}"/>
              </a:ext>
            </a:extLst>
          </p:cNvPr>
          <p:cNvSpPr/>
          <p:nvPr/>
        </p:nvSpPr>
        <p:spPr>
          <a:xfrm>
            <a:off x="3719736" y="5368750"/>
            <a:ext cx="762968" cy="6165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044E0E-EDB7-2CDA-C3ED-FC81F0DF1E25}"/>
              </a:ext>
            </a:extLst>
          </p:cNvPr>
          <p:cNvSpPr/>
          <p:nvPr/>
        </p:nvSpPr>
        <p:spPr>
          <a:xfrm>
            <a:off x="471948" y="3490312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配置</a:t>
            </a:r>
            <a:r>
              <a:rPr lang="en-US" altLang="zh-CN" b="1">
                <a:solidFill>
                  <a:sysClr val="windowText" lastClr="000000"/>
                </a:solidFill>
              </a:rPr>
              <a:t>FW_TEXT_START:</a:t>
            </a:r>
          </a:p>
          <a:p>
            <a:r>
              <a:rPr lang="en-US" altLang="zh-CN">
                <a:solidFill>
                  <a:sysClr val="windowText" lastClr="000000"/>
                </a:solidFill>
              </a:rPr>
              <a:t>BIOS</a:t>
            </a:r>
            <a:r>
              <a:rPr lang="zh-CN" altLang="en-US">
                <a:solidFill>
                  <a:sysClr val="windowText" lastClr="000000"/>
                </a:solidFill>
              </a:rPr>
              <a:t>负责把</a:t>
            </a:r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加载到内存的起始位置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BAC0A2C9-6A52-75B7-A49E-D1EB9C4E2971}"/>
              </a:ext>
            </a:extLst>
          </p:cNvPr>
          <p:cNvSpPr/>
          <p:nvPr/>
        </p:nvSpPr>
        <p:spPr>
          <a:xfrm>
            <a:off x="3723878" y="3805299"/>
            <a:ext cx="762968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1801358-05C7-3F0F-C4EC-39A559436B84}"/>
              </a:ext>
            </a:extLst>
          </p:cNvPr>
          <p:cNvSpPr/>
          <p:nvPr/>
        </p:nvSpPr>
        <p:spPr>
          <a:xfrm>
            <a:off x="476704" y="1914384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modules/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b="1">
                <a:solidFill>
                  <a:sysClr val="windowText" lastClr="000000"/>
                </a:solidFill>
              </a:rPr>
              <a:t>linker_riscv64-qemu-virt.lds: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指导</a:t>
            </a:r>
            <a:r>
              <a:rPr lang="en-US" altLang="zh-CN">
                <a:solidFill>
                  <a:sysClr val="windowText" lastClr="000000"/>
                </a:solidFill>
              </a:rPr>
              <a:t>rust</a:t>
            </a:r>
            <a:r>
              <a:rPr lang="zh-CN" altLang="en-US">
                <a:solidFill>
                  <a:sysClr val="windowText" lastClr="000000"/>
                </a:solidFill>
              </a:rPr>
              <a:t>的链接器组织段布局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005786E5-4A9B-0690-8138-EB8C67E0CD81}"/>
              </a:ext>
            </a:extLst>
          </p:cNvPr>
          <p:cNvSpPr/>
          <p:nvPr/>
        </p:nvSpPr>
        <p:spPr>
          <a:xfrm>
            <a:off x="3768805" y="2188070"/>
            <a:ext cx="762968" cy="6842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291D3AD-E521-C9E2-A026-6BF990A792EC}"/>
              </a:ext>
            </a:extLst>
          </p:cNvPr>
          <p:cNvSpPr txBox="1"/>
          <p:nvPr/>
        </p:nvSpPr>
        <p:spPr>
          <a:xfrm>
            <a:off x="515380" y="1159983"/>
            <a:ext cx="314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以</a:t>
            </a:r>
            <a:r>
              <a:rPr lang="en-US" altLang="zh-CN" sz="2400"/>
              <a:t>riscv64-qemu</a:t>
            </a:r>
            <a:r>
              <a:rPr lang="zh-CN" altLang="en-US" sz="2400"/>
              <a:t>为例：</a:t>
            </a:r>
            <a:endParaRPr lang="en-US" altLang="zh-CN" sz="2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61A0C8B-2F5D-4109-E815-32503E8D37C0}"/>
              </a:ext>
            </a:extLst>
          </p:cNvPr>
          <p:cNvSpPr txBox="1"/>
          <p:nvPr/>
        </p:nvSpPr>
        <p:spPr>
          <a:xfrm>
            <a:off x="5336597" y="512676"/>
            <a:ext cx="1371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静态定义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A6242-8B91-23B9-07C8-B1FCA4AB48C5}"/>
              </a:ext>
            </a:extLst>
          </p:cNvPr>
          <p:cNvSpPr/>
          <p:nvPr/>
        </p:nvSpPr>
        <p:spPr>
          <a:xfrm>
            <a:off x="5771964" y="2183941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FAA22-6EE4-7DA5-CAF3-8EE4CE4B5822}"/>
              </a:ext>
            </a:extLst>
          </p:cNvPr>
          <p:cNvSpPr/>
          <p:nvPr/>
        </p:nvSpPr>
        <p:spPr>
          <a:xfrm>
            <a:off x="10056440" y="2204864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2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 </a:t>
            </a:r>
            <a:r>
              <a:rPr lang="en-US" altLang="zh-CN" sz="3200"/>
              <a:t>– </a:t>
            </a:r>
            <a:r>
              <a:rPr lang="zh-CN" altLang="en-US" sz="3200"/>
              <a:t>功能抽象和对应组件</a:t>
            </a:r>
            <a:endParaRPr lang="en-US" altLang="zh-CN" sz="32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7125F6-76FD-E4DC-FEB3-45A994BAE671}"/>
              </a:ext>
            </a:extLst>
          </p:cNvPr>
          <p:cNvGrpSpPr/>
          <p:nvPr/>
        </p:nvGrpSpPr>
        <p:grpSpPr>
          <a:xfrm>
            <a:off x="2099556" y="1348936"/>
            <a:ext cx="7884876" cy="4816368"/>
            <a:chOff x="2567608" y="1348936"/>
            <a:chExt cx="7884876" cy="4816368"/>
          </a:xfrm>
        </p:grpSpPr>
        <p:sp>
          <p:nvSpPr>
            <p:cNvPr id="55" name="箭头: 上 54">
              <a:extLst>
                <a:ext uri="{FF2B5EF4-FFF2-40B4-BE49-F238E27FC236}">
                  <a16:creationId xmlns:a16="http://schemas.microsoft.com/office/drawing/2014/main" id="{469F5867-BF73-4AEC-116F-3E18894EC29C}"/>
                </a:ext>
              </a:extLst>
            </p:cNvPr>
            <p:cNvSpPr/>
            <p:nvPr/>
          </p:nvSpPr>
          <p:spPr>
            <a:xfrm>
              <a:off x="9091124" y="1776882"/>
              <a:ext cx="303562" cy="2192616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9922104A-955B-0417-79A8-5C6EA3E497E1}"/>
                </a:ext>
              </a:extLst>
            </p:cNvPr>
            <p:cNvSpPr/>
            <p:nvPr/>
          </p:nvSpPr>
          <p:spPr>
            <a:xfrm>
              <a:off x="8627798" y="1776882"/>
              <a:ext cx="303562" cy="3663559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426EFC8-67F7-396E-2B54-EE9EE6F3827F}"/>
                </a:ext>
              </a:extLst>
            </p:cNvPr>
            <p:cNvGrpSpPr/>
            <p:nvPr/>
          </p:nvGrpSpPr>
          <p:grpSpPr>
            <a:xfrm>
              <a:off x="2567608" y="1348936"/>
              <a:ext cx="4860540" cy="4708356"/>
              <a:chOff x="4439816" y="1096908"/>
              <a:chExt cx="4860540" cy="470835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B033EF-21DB-1890-14EE-A83468573C28}"/>
                  </a:ext>
                </a:extLst>
              </p:cNvPr>
              <p:cNvSpPr/>
              <p:nvPr/>
            </p:nvSpPr>
            <p:spPr>
              <a:xfrm>
                <a:off x="4907868" y="3601219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E73F-17B7-73C1-E2E5-A9AC382F3164}"/>
                  </a:ext>
                </a:extLst>
              </p:cNvPr>
              <p:cNvSpPr/>
              <p:nvPr/>
            </p:nvSpPr>
            <p:spPr>
              <a:xfrm>
                <a:off x="4691844" y="2017043"/>
                <a:ext cx="4248472" cy="644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寄存器组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根页表地址及模式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58CDC5-6A3C-5680-5E94-9FB67D697C52}"/>
                  </a:ext>
                </a:extLst>
              </p:cNvPr>
              <p:cNvSpPr txBox="1"/>
              <p:nvPr/>
            </p:nvSpPr>
            <p:spPr>
              <a:xfrm>
                <a:off x="4655840" y="3200528"/>
                <a:ext cx="1463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一级页表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zh-CN" altLang="en-US">
                    <a:solidFill>
                      <a:schemeClr val="tx1"/>
                    </a:solidFill>
                  </a:rPr>
                  <a:t>根</a:t>
                </a:r>
                <a:r>
                  <a:rPr lang="en-US" altLang="zh-CN">
                    <a:solidFill>
                      <a:schemeClr val="tx1"/>
                    </a:solidFill>
                  </a:rPr>
                  <a:t>)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198964-79E7-DADF-8A8C-899FEDBD9D91}"/>
                  </a:ext>
                </a:extLst>
              </p:cNvPr>
              <p:cNvSpPr/>
              <p:nvPr/>
            </p:nvSpPr>
            <p:spPr>
              <a:xfrm>
                <a:off x="4907868" y="3817243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D2C3EB-D5BB-9DF1-7456-D6ACD59658AD}"/>
                  </a:ext>
                </a:extLst>
              </p:cNvPr>
              <p:cNvSpPr/>
              <p:nvPr/>
            </p:nvSpPr>
            <p:spPr>
              <a:xfrm>
                <a:off x="4907868" y="4041068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C43E64-FB24-4D1B-962A-1F4B8B6A44C7}"/>
                  </a:ext>
                </a:extLst>
              </p:cNvPr>
              <p:cNvSpPr/>
              <p:nvPr/>
            </p:nvSpPr>
            <p:spPr>
              <a:xfrm>
                <a:off x="4907868" y="4257092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EDF966-1C89-4AC3-D786-99B4A6A33FB1}"/>
                  </a:ext>
                </a:extLst>
              </p:cNvPr>
              <p:cNvSpPr/>
              <p:nvPr/>
            </p:nvSpPr>
            <p:spPr>
              <a:xfrm>
                <a:off x="6564052" y="3133166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436E16-BB5C-4F8B-7783-9A63F9408D18}"/>
                  </a:ext>
                </a:extLst>
              </p:cNvPr>
              <p:cNvSpPr txBox="1"/>
              <p:nvPr/>
            </p:nvSpPr>
            <p:spPr>
              <a:xfrm>
                <a:off x="6384032" y="2732475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3C12BA0-31B6-B3A6-264D-FE90DEFD949B}"/>
                  </a:ext>
                </a:extLst>
              </p:cNvPr>
              <p:cNvSpPr/>
              <p:nvPr/>
            </p:nvSpPr>
            <p:spPr>
              <a:xfrm>
                <a:off x="6564052" y="3349190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C59E4D-B966-6786-14A2-EB1AAB2D0BAF}"/>
                  </a:ext>
                </a:extLst>
              </p:cNvPr>
              <p:cNvSpPr/>
              <p:nvPr/>
            </p:nvSpPr>
            <p:spPr>
              <a:xfrm>
                <a:off x="6564052" y="3573015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302CDE-1C85-AABA-1DBA-8049BF940F8F}"/>
                  </a:ext>
                </a:extLst>
              </p:cNvPr>
              <p:cNvSpPr/>
              <p:nvPr/>
            </p:nvSpPr>
            <p:spPr>
              <a:xfrm>
                <a:off x="6564052" y="3789039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C916E63-6550-D4AE-6708-0216F722CB94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663951" y="3133166"/>
                <a:ext cx="864100" cy="57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B42446-21C7-FAB4-0CC0-65268DEC19F3}"/>
                  </a:ext>
                </a:extLst>
              </p:cNvPr>
              <p:cNvSpPr/>
              <p:nvPr/>
            </p:nvSpPr>
            <p:spPr>
              <a:xfrm>
                <a:off x="6564052" y="4624191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7E1995-129D-1DA4-7DDD-B07F6D5C6AC4}"/>
                  </a:ext>
                </a:extLst>
              </p:cNvPr>
              <p:cNvSpPr txBox="1"/>
              <p:nvPr/>
            </p:nvSpPr>
            <p:spPr>
              <a:xfrm>
                <a:off x="6384032" y="4223500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8DFA5F-B5C4-EF7C-1FBE-A006FE6BFC9E}"/>
                  </a:ext>
                </a:extLst>
              </p:cNvPr>
              <p:cNvSpPr/>
              <p:nvPr/>
            </p:nvSpPr>
            <p:spPr>
              <a:xfrm>
                <a:off x="6564052" y="4840215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325BA6A-531C-3741-C882-1570FF08428D}"/>
                  </a:ext>
                </a:extLst>
              </p:cNvPr>
              <p:cNvSpPr/>
              <p:nvPr/>
            </p:nvSpPr>
            <p:spPr>
              <a:xfrm>
                <a:off x="6564052" y="5064040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5BCDE7F-4A4E-A57E-B1A3-4D9D1DE31624}"/>
                  </a:ext>
                </a:extLst>
              </p:cNvPr>
              <p:cNvSpPr/>
              <p:nvPr/>
            </p:nvSpPr>
            <p:spPr>
              <a:xfrm>
                <a:off x="6564052" y="5280064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页表项</a:t>
                </a: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CF1CC2D-FE67-E35D-6CC2-91AC2AC44CE1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5663951" y="4149080"/>
                <a:ext cx="864100" cy="475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9FF67FE-9C35-63A5-8B25-3B30B3FD5802}"/>
                  </a:ext>
                </a:extLst>
              </p:cNvPr>
              <p:cNvCxnSpPr/>
              <p:nvPr/>
            </p:nvCxnSpPr>
            <p:spPr>
              <a:xfrm>
                <a:off x="7320135" y="3200528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2F7B1F-80B9-31FA-92BC-1E2B15D4DB71}"/>
                  </a:ext>
                </a:extLst>
              </p:cNvPr>
              <p:cNvSpPr txBox="1"/>
              <p:nvPr/>
            </p:nvSpPr>
            <p:spPr>
              <a:xfrm>
                <a:off x="7816286" y="3012309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52F99B-FCF6-706C-F830-3F6D13B66D83}"/>
                  </a:ext>
                </a:extLst>
              </p:cNvPr>
              <p:cNvCxnSpPr/>
              <p:nvPr/>
            </p:nvCxnSpPr>
            <p:spPr>
              <a:xfrm>
                <a:off x="7320135" y="4764780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9076887-E868-46EE-D530-1DB0F7DEEDB5}"/>
                  </a:ext>
                </a:extLst>
              </p:cNvPr>
              <p:cNvSpPr txBox="1"/>
              <p:nvPr/>
            </p:nvSpPr>
            <p:spPr>
              <a:xfrm>
                <a:off x="7816286" y="4576561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E48ECDF-B53A-FE35-CEDC-8C0E18F95E2D}"/>
                  </a:ext>
                </a:extLst>
              </p:cNvPr>
              <p:cNvSpPr/>
              <p:nvPr/>
            </p:nvSpPr>
            <p:spPr>
              <a:xfrm>
                <a:off x="4439816" y="1628800"/>
                <a:ext cx="4860540" cy="4176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0B691A7-5412-0287-1F26-99A17DB49C93}"/>
                  </a:ext>
                </a:extLst>
              </p:cNvPr>
              <p:cNvSpPr txBox="1"/>
              <p:nvPr/>
            </p:nvSpPr>
            <p:spPr>
              <a:xfrm>
                <a:off x="5951984" y="1096908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分页机制的共性</a:t>
                </a: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BDCAB73-C348-99B5-1F19-7FE8238A308D}"/>
                </a:ext>
              </a:extLst>
            </p:cNvPr>
            <p:cNvSpPr/>
            <p:nvPr/>
          </p:nvSpPr>
          <p:spPr>
            <a:xfrm>
              <a:off x="2680661" y="2615381"/>
              <a:ext cx="276135" cy="1238864"/>
            </a:xfrm>
            <a:custGeom>
              <a:avLst/>
              <a:gdLst>
                <a:gd name="connsiteX0" fmla="*/ 207309 w 276135"/>
                <a:gd name="connsiteY0" fmla="*/ 0 h 1238864"/>
                <a:gd name="connsiteX1" fmla="*/ 832 w 276135"/>
                <a:gd name="connsiteY1" fmla="*/ 698090 h 1238864"/>
                <a:gd name="connsiteX2" fmla="*/ 276135 w 276135"/>
                <a:gd name="connsiteY2" fmla="*/ 1238864 h 123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135" h="1238864">
                  <a:moveTo>
                    <a:pt x="207309" y="0"/>
                  </a:moveTo>
                  <a:cubicBezTo>
                    <a:pt x="98335" y="245806"/>
                    <a:pt x="-10639" y="491613"/>
                    <a:pt x="832" y="698090"/>
                  </a:cubicBezTo>
                  <a:cubicBezTo>
                    <a:pt x="12303" y="904567"/>
                    <a:pt x="144219" y="1071715"/>
                    <a:pt x="276135" y="123886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2588582C-2BF7-09A4-532D-A4A7BDCEE4AF}"/>
                </a:ext>
              </a:extLst>
            </p:cNvPr>
            <p:cNvSpPr/>
            <p:nvPr/>
          </p:nvSpPr>
          <p:spPr>
            <a:xfrm>
              <a:off x="7227254" y="2375689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9B77F7DF-F234-6762-FBEE-7DAEE718571C}"/>
                </a:ext>
              </a:extLst>
            </p:cNvPr>
            <p:cNvSpPr/>
            <p:nvPr/>
          </p:nvSpPr>
          <p:spPr>
            <a:xfrm>
              <a:off x="5735960" y="4023580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86F2DFE8-F3F0-B4CA-C469-9A8E5A3EFCFF}"/>
                </a:ext>
              </a:extLst>
            </p:cNvPr>
            <p:cNvSpPr/>
            <p:nvPr/>
          </p:nvSpPr>
          <p:spPr>
            <a:xfrm>
              <a:off x="5735960" y="5458096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27C6BC-D5AA-BCB7-5A87-CA23EB363146}"/>
                </a:ext>
              </a:extLst>
            </p:cNvPr>
            <p:cNvSpPr/>
            <p:nvPr/>
          </p:nvSpPr>
          <p:spPr>
            <a:xfrm>
              <a:off x="8291125" y="2269070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axhal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C287FD-6AFC-BCF6-3F18-382F49A46B90}"/>
                </a:ext>
              </a:extLst>
            </p:cNvPr>
            <p:cNvSpPr/>
            <p:nvPr/>
          </p:nvSpPr>
          <p:spPr>
            <a:xfrm>
              <a:off x="8292244" y="3964557"/>
              <a:ext cx="2046760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AE3A5B3-3894-821F-8DB0-96E96C3A2E60}"/>
                </a:ext>
              </a:extLst>
            </p:cNvPr>
            <p:cNvSpPr/>
            <p:nvPr/>
          </p:nvSpPr>
          <p:spPr>
            <a:xfrm>
              <a:off x="8292244" y="5480581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page_table_entry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箭头: 上 55">
              <a:extLst>
                <a:ext uri="{FF2B5EF4-FFF2-40B4-BE49-F238E27FC236}">
                  <a16:creationId xmlns:a16="http://schemas.microsoft.com/office/drawing/2014/main" id="{0D362EE3-CA9B-10E1-09EA-B2859349ACA5}"/>
                </a:ext>
              </a:extLst>
            </p:cNvPr>
            <p:cNvSpPr/>
            <p:nvPr/>
          </p:nvSpPr>
          <p:spPr>
            <a:xfrm>
              <a:off x="9563283" y="1764013"/>
              <a:ext cx="303562" cy="505057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554A044-C432-2FC3-6440-A5CCDA9F81AC}"/>
                </a:ext>
              </a:extLst>
            </p:cNvPr>
            <p:cNvSpPr txBox="1"/>
            <p:nvPr/>
          </p:nvSpPr>
          <p:spPr>
            <a:xfrm>
              <a:off x="8170549" y="1354152"/>
              <a:ext cx="2281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体系结构无关接口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F706B2-B2A0-C7A8-2E6F-76C7923D593F}"/>
                </a:ext>
              </a:extLst>
            </p:cNvPr>
            <p:cNvSpPr txBox="1"/>
            <p:nvPr/>
          </p:nvSpPr>
          <p:spPr>
            <a:xfrm>
              <a:off x="8279047" y="2544653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7B7FBB-0B49-501B-96B6-834C70AC19D6}"/>
                </a:ext>
              </a:extLst>
            </p:cNvPr>
            <p:cNvSpPr txBox="1"/>
            <p:nvPr/>
          </p:nvSpPr>
          <p:spPr>
            <a:xfrm>
              <a:off x="9405312" y="2555791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6D9F255-50A5-8962-8F7C-9A4256E8C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125" y="2615381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166023-1DE2-A499-94E2-0600E717BBAC}"/>
                </a:ext>
              </a:extLst>
            </p:cNvPr>
            <p:cNvSpPr txBox="1"/>
            <p:nvPr/>
          </p:nvSpPr>
          <p:spPr>
            <a:xfrm>
              <a:off x="8300481" y="4293096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61A9079-B90D-49E5-2B9F-275388DDB5A2}"/>
                </a:ext>
              </a:extLst>
            </p:cNvPr>
            <p:cNvSpPr txBox="1"/>
            <p:nvPr/>
          </p:nvSpPr>
          <p:spPr>
            <a:xfrm>
              <a:off x="9426746" y="4304234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B5A8066-EF21-0554-A951-70E631B5C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559" y="4363824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0177456-A4E7-B513-4DF3-3E83EA2E6A33}"/>
                </a:ext>
              </a:extLst>
            </p:cNvPr>
            <p:cNvSpPr txBox="1"/>
            <p:nvPr/>
          </p:nvSpPr>
          <p:spPr>
            <a:xfrm>
              <a:off x="8256240" y="5784834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491749-5078-1617-651F-028513638E69}"/>
                </a:ext>
              </a:extLst>
            </p:cNvPr>
            <p:cNvSpPr txBox="1"/>
            <p:nvPr/>
          </p:nvSpPr>
          <p:spPr>
            <a:xfrm>
              <a:off x="9382505" y="5795972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F851498-0611-5241-67AC-2703E408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318" y="5855562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5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A8E14D3-3D64-8876-A991-95C9F7FBE84B}"/>
              </a:ext>
            </a:extLst>
          </p:cNvPr>
          <p:cNvSpPr/>
          <p:nvPr/>
        </p:nvSpPr>
        <p:spPr>
          <a:xfrm>
            <a:off x="4102000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3E8D8DF-9DA3-1E0A-1F4A-74074426A366}"/>
              </a:ext>
            </a:extLst>
          </p:cNvPr>
          <p:cNvSpPr/>
          <p:nvPr/>
        </p:nvSpPr>
        <p:spPr>
          <a:xfrm>
            <a:off x="2769852" y="5296432"/>
            <a:ext cx="1764196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FA4E40C-30AC-5266-526F-141B5EDD9D90}"/>
              </a:ext>
            </a:extLst>
          </p:cNvPr>
          <p:cNvCxnSpPr>
            <a:cxnSpLocks/>
          </p:cNvCxnSpPr>
          <p:nvPr/>
        </p:nvCxnSpPr>
        <p:spPr>
          <a:xfrm flipV="1">
            <a:off x="2697844" y="3392996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802893-BB44-53E6-D557-AC04EC60F26A}"/>
              </a:ext>
            </a:extLst>
          </p:cNvPr>
          <p:cNvCxnSpPr>
            <a:cxnSpLocks/>
          </p:cNvCxnSpPr>
          <p:nvPr/>
        </p:nvCxnSpPr>
        <p:spPr>
          <a:xfrm flipV="1">
            <a:off x="2697843" y="4257091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148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9505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分页启用的两个阶段：早期启用</a:t>
            </a:r>
            <a:r>
              <a:rPr lang="en-US" altLang="zh-CN" sz="2000"/>
              <a:t>(</a:t>
            </a:r>
            <a:r>
              <a:rPr lang="zh-CN" altLang="en-US" sz="2000"/>
              <a:t>必须</a:t>
            </a:r>
            <a:r>
              <a:rPr lang="en-US" altLang="zh-CN" sz="2000"/>
              <a:t>)</a:t>
            </a:r>
            <a:r>
              <a:rPr lang="zh-CN" altLang="en-US" sz="2000"/>
              <a:t>和后期重建映射</a:t>
            </a:r>
            <a:r>
              <a:rPr lang="en-US" altLang="zh-CN" sz="2000"/>
              <a:t>(</a:t>
            </a:r>
            <a:r>
              <a:rPr lang="zh-CN" altLang="en-US" sz="2000"/>
              <a:t>可选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 b="1"/>
              <a:t>阶段</a:t>
            </a:r>
            <a:r>
              <a:rPr lang="en-US" altLang="zh-CN" sz="2000" b="1"/>
              <a:t>1</a:t>
            </a:r>
            <a:r>
              <a:rPr lang="zh-CN" altLang="en-US" sz="2000"/>
              <a:t>：内核启动的早期，采用规定的恒等映射方式。但是只映射一部分物理空间。</a:t>
            </a:r>
            <a:endParaRPr lang="en-US" altLang="zh-CN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41CB7-7CE9-4941-974C-95D9F727D3AB}"/>
              </a:ext>
            </a:extLst>
          </p:cNvPr>
          <p:cNvSpPr/>
          <p:nvPr/>
        </p:nvSpPr>
        <p:spPr>
          <a:xfrm>
            <a:off x="1869752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753628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4E7B9-BBEA-68F8-34A6-B35185515EEB}"/>
              </a:ext>
            </a:extLst>
          </p:cNvPr>
          <p:cNvSpPr txBox="1"/>
          <p:nvPr/>
        </p:nvSpPr>
        <p:spPr>
          <a:xfrm>
            <a:off x="753628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1725736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734DE-E991-0F99-FCFD-A8D8C8057118}"/>
              </a:ext>
            </a:extLst>
          </p:cNvPr>
          <p:cNvSpPr/>
          <p:nvPr/>
        </p:nvSpPr>
        <p:spPr>
          <a:xfrm>
            <a:off x="1869752" y="2807082"/>
            <a:ext cx="828092" cy="2314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C2B788-7962-5EE0-406A-F03A2158570F}"/>
              </a:ext>
            </a:extLst>
          </p:cNvPr>
          <p:cNvSpPr txBox="1"/>
          <p:nvPr/>
        </p:nvSpPr>
        <p:spPr>
          <a:xfrm>
            <a:off x="2985876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AEB3CB-3B53-1C78-7C65-FC46A2EE3F1E}"/>
              </a:ext>
            </a:extLst>
          </p:cNvPr>
          <p:cNvSpPr txBox="1"/>
          <p:nvPr/>
        </p:nvSpPr>
        <p:spPr>
          <a:xfrm>
            <a:off x="2985876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3957984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A6E114-854A-1433-FAAD-50F66500BE3F}"/>
              </a:ext>
            </a:extLst>
          </p:cNvPr>
          <p:cNvSpPr/>
          <p:nvPr/>
        </p:nvSpPr>
        <p:spPr>
          <a:xfrm>
            <a:off x="4102000" y="4257092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A36C6E-D6E3-914A-0119-3EBDB74A5C43}"/>
              </a:ext>
            </a:extLst>
          </p:cNvPr>
          <p:cNvSpPr/>
          <p:nvPr/>
        </p:nvSpPr>
        <p:spPr>
          <a:xfrm>
            <a:off x="4099226" y="3392996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D0A66A-A203-EEF3-8CB4-3D21807A5247}"/>
              </a:ext>
            </a:extLst>
          </p:cNvPr>
          <p:cNvSpPr/>
          <p:nvPr/>
        </p:nvSpPr>
        <p:spPr>
          <a:xfrm>
            <a:off x="4098595" y="2807082"/>
            <a:ext cx="828092" cy="585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B0D837-499B-0D8A-1D0A-8C7C4739464B}"/>
              </a:ext>
            </a:extLst>
          </p:cNvPr>
          <p:cNvCxnSpPr/>
          <p:nvPr/>
        </p:nvCxnSpPr>
        <p:spPr>
          <a:xfrm>
            <a:off x="2697844" y="5121188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6C20E0-5306-1DF3-4F3E-BD0A4E1E2C19}"/>
              </a:ext>
            </a:extLst>
          </p:cNvPr>
          <p:cNvCxnSpPr/>
          <p:nvPr/>
        </p:nvCxnSpPr>
        <p:spPr>
          <a:xfrm>
            <a:off x="2697844" y="5985284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869751" y="5670250"/>
            <a:ext cx="82468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0A054F-FFCE-5097-F5EC-1251112DAA95}"/>
              </a:ext>
            </a:extLst>
          </p:cNvPr>
          <p:cNvSpPr/>
          <p:nvPr/>
        </p:nvSpPr>
        <p:spPr>
          <a:xfrm>
            <a:off x="1869751" y="5238202"/>
            <a:ext cx="82468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8C572D69-E999-4E58-D16A-4D18B8808A29}"/>
              </a:ext>
            </a:extLst>
          </p:cNvPr>
          <p:cNvSpPr/>
          <p:nvPr/>
        </p:nvSpPr>
        <p:spPr>
          <a:xfrm rot="16200000">
            <a:off x="4397378" y="4234859"/>
            <a:ext cx="1803757" cy="731520"/>
          </a:xfrm>
          <a:prstGeom prst="curvedUpArrow">
            <a:avLst>
              <a:gd name="adj1" fmla="val 25000"/>
              <a:gd name="adj2" fmla="val 39215"/>
              <a:gd name="adj3" fmla="val 155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26CAF9-9E6F-028C-C8E7-E1C96A31CE1D}"/>
              </a:ext>
            </a:extLst>
          </p:cNvPr>
          <p:cNvSpPr/>
          <p:nvPr/>
        </p:nvSpPr>
        <p:spPr>
          <a:xfrm>
            <a:off x="3623650" y="5129231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21B54-67D9-BF51-E033-BE91009E595F}"/>
              </a:ext>
            </a:extLst>
          </p:cNvPr>
          <p:cNvSpPr/>
          <p:nvPr/>
        </p:nvSpPr>
        <p:spPr>
          <a:xfrm>
            <a:off x="5326136" y="4266094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8EC1CB-59E1-693B-7E6A-8CB5B409F660}"/>
              </a:ext>
            </a:extLst>
          </p:cNvPr>
          <p:cNvSpPr txBox="1"/>
          <p:nvPr/>
        </p:nvSpPr>
        <p:spPr>
          <a:xfrm>
            <a:off x="4912343" y="5121187"/>
            <a:ext cx="75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两步</a:t>
            </a:r>
            <a:endParaRPr lang="en-US" altLang="zh-CN" sz="1800"/>
          </a:p>
          <a:p>
            <a:r>
              <a:rPr lang="zh-CN" altLang="en-US" sz="1800"/>
              <a:t>完成</a:t>
            </a:r>
            <a:endParaRPr lang="en-US" altLang="zh-CN" sz="1800"/>
          </a:p>
          <a:p>
            <a:r>
              <a:rPr lang="zh-CN" altLang="en-US" sz="1800"/>
              <a:t>切换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CA08A-230E-AA83-0D35-1CE5CF1DDA59}"/>
              </a:ext>
            </a:extLst>
          </p:cNvPr>
          <p:cNvSpPr txBox="1"/>
          <p:nvPr/>
        </p:nvSpPr>
        <p:spPr>
          <a:xfrm>
            <a:off x="3237904" y="3123693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0xffff_ffc0_c000_0000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DAF50C-DB7E-3008-0414-699E00D224FF}"/>
              </a:ext>
            </a:extLst>
          </p:cNvPr>
          <p:cNvSpPr txBox="1"/>
          <p:nvPr/>
        </p:nvSpPr>
        <p:spPr>
          <a:xfrm>
            <a:off x="3209368" y="397109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739D6D-39C3-B75E-0C92-1C00EF302F2A}"/>
              </a:ext>
            </a:extLst>
          </p:cNvPr>
          <p:cNvSpPr/>
          <p:nvPr/>
        </p:nvSpPr>
        <p:spPr>
          <a:xfrm>
            <a:off x="6154228" y="3589788"/>
            <a:ext cx="5738416" cy="2971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两步完成</a:t>
            </a:r>
            <a:r>
              <a:rPr lang="en-US" altLang="zh-CN" b="1">
                <a:solidFill>
                  <a:sysClr val="windowText" lastClr="000000"/>
                </a:solidFill>
              </a:rPr>
              <a:t>Paging</a:t>
            </a:r>
            <a:r>
              <a:rPr lang="zh-CN" altLang="en-US" b="1">
                <a:solidFill>
                  <a:sysClr val="windowText" lastClr="000000"/>
                </a:solidFill>
              </a:rPr>
              <a:t>切换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恒等映射保证虚拟空间与物理空间有一个相等范围的地址空间映射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ysClr val="windowText" lastClr="000000"/>
                </a:solidFill>
              </a:rPr>
              <a:t>0x80000000~0xC0000000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。切换前后地址范围不变，但地址空间已经从物理空间切换到虚拟空间。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给指令指针寄存器</a:t>
            </a:r>
            <a:r>
              <a:rPr lang="en-US" altLang="zh-CN">
                <a:solidFill>
                  <a:sysClr val="windowText" lastClr="000000"/>
                </a:solidFill>
              </a:rPr>
              <a:t>pc</a:t>
            </a:r>
            <a:r>
              <a:rPr lang="zh-CN" altLang="en-US">
                <a:solidFill>
                  <a:sysClr val="windowText" lastClr="000000"/>
                </a:solidFill>
              </a:rPr>
              <a:t>，栈寄存器</a:t>
            </a:r>
            <a:r>
              <a:rPr lang="en-US" altLang="zh-CN" err="1">
                <a:solidFill>
                  <a:sysClr val="windowText" lastClr="000000"/>
                </a:solidFill>
              </a:rPr>
              <a:t>sp</a:t>
            </a:r>
            <a:r>
              <a:rPr lang="zh-CN" altLang="en-US">
                <a:solidFill>
                  <a:sysClr val="windowText" lastClr="000000"/>
                </a:solidFill>
              </a:rPr>
              <a:t>等加偏移，在图中该偏移是</a:t>
            </a:r>
            <a:r>
              <a:rPr lang="zh-CN" altLang="en-US">
                <a:solidFill>
                  <a:schemeClr val="tx1"/>
                </a:solidFill>
              </a:rPr>
              <a:t>0xffff_ffc0_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000_0000。如此在虚拟空间执行平移后，就完成到最终目标地址的映射。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C721D-9C62-399B-7CEB-1C8D077C9D7E}"/>
              </a:ext>
            </a:extLst>
          </p:cNvPr>
          <p:cNvSpPr txBox="1"/>
          <p:nvPr/>
        </p:nvSpPr>
        <p:spPr>
          <a:xfrm>
            <a:off x="2283798" y="6273316"/>
            <a:ext cx="23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Riscv64</a:t>
            </a:r>
            <a:r>
              <a:rPr lang="zh-CN" altLang="en-US"/>
              <a:t>的实现为例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B294B-F5D1-ECBA-B6CE-D29F5133825B}"/>
              </a:ext>
            </a:extLst>
          </p:cNvPr>
          <p:cNvSpPr txBox="1"/>
          <p:nvPr/>
        </p:nvSpPr>
        <p:spPr>
          <a:xfrm>
            <a:off x="6096000" y="2396353"/>
            <a:ext cx="579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目标</a:t>
            </a:r>
            <a:r>
              <a:rPr lang="zh-CN" altLang="en-US"/>
              <a:t>：完成</a:t>
            </a:r>
            <a:r>
              <a:rPr lang="en-US" altLang="zh-CN"/>
              <a:t>Paging</a:t>
            </a:r>
            <a:r>
              <a:rPr lang="zh-CN" altLang="en-US"/>
              <a:t>切换后，建立</a:t>
            </a:r>
            <a:endParaRPr lang="en-US" altLang="zh-CN"/>
          </a:p>
          <a:p>
            <a:r>
              <a:rPr lang="zh-CN" altLang="en-US"/>
              <a:t>从虚拟空间</a:t>
            </a:r>
            <a:r>
              <a:rPr lang="en-US" altLang="zh-CN" sz="1600"/>
              <a:t>0xffff_ffc0_8000_0000 ~ 0xffff_ffc0_8000_0000</a:t>
            </a:r>
          </a:p>
          <a:p>
            <a:r>
              <a:rPr lang="zh-CN" altLang="en-US"/>
              <a:t>到物理空间</a:t>
            </a:r>
            <a:r>
              <a:rPr lang="en-US" altLang="zh-CN" sz="1600">
                <a:solidFill>
                  <a:sysClr val="windowText" lastClr="000000"/>
                </a:solidFill>
              </a:rPr>
              <a:t>0x8000_0000~0xC000_0000 </a:t>
            </a:r>
            <a:r>
              <a:rPr lang="zh-CN" altLang="en-US" sz="1600">
                <a:solidFill>
                  <a:sysClr val="windowText" lastClr="000000"/>
                </a:solidFill>
              </a:rPr>
              <a:t>的映射，范围</a:t>
            </a:r>
            <a:r>
              <a:rPr lang="en-US" altLang="zh-CN" sz="1600">
                <a:solidFill>
                  <a:sysClr val="windowText" lastClr="000000"/>
                </a:solidFill>
              </a:rPr>
              <a:t>1G</a:t>
            </a:r>
            <a:r>
              <a:rPr lang="zh-CN" altLang="en-US" sz="1600">
                <a:solidFill>
                  <a:sysClr val="windowText" lastClr="000000"/>
                </a:solidFill>
              </a:rPr>
              <a:t>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6595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7740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 – </a:t>
            </a:r>
            <a:r>
              <a:rPr lang="zh-CN" altLang="en-US" sz="3200"/>
              <a:t>代码示例</a:t>
            </a:r>
            <a:endParaRPr lang="en-US" altLang="zh-CN" sz="3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7D88D6C-4818-B4D2-7176-71E9B4DF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4321675"/>
            <a:ext cx="5814976" cy="209565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A33F1F-8FE3-58CE-8167-033849C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4" y="2132856"/>
            <a:ext cx="5813238" cy="198666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F48B009-FD08-31AC-4A4B-2747E18AE1E5}"/>
              </a:ext>
            </a:extLst>
          </p:cNvPr>
          <p:cNvSpPr txBox="1"/>
          <p:nvPr/>
        </p:nvSpPr>
        <p:spPr>
          <a:xfrm>
            <a:off x="659396" y="1052736"/>
            <a:ext cx="55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modules/axhal/src/platform/riscv64_qemu_virt/boot.rs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CF65A-D2F2-1D30-CF56-9D04453C714E}"/>
              </a:ext>
            </a:extLst>
          </p:cNvPr>
          <p:cNvSpPr/>
          <p:nvPr/>
        </p:nvSpPr>
        <p:spPr>
          <a:xfrm>
            <a:off x="902902" y="4509120"/>
            <a:ext cx="3743519" cy="77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9E89F-7C34-98FD-4186-5F60A0A8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4" y="1422068"/>
            <a:ext cx="5813238" cy="6049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22FB7D-F882-4FD5-A4CE-8B3DBD94A9DD}"/>
              </a:ext>
            </a:extLst>
          </p:cNvPr>
          <p:cNvSpPr txBox="1"/>
          <p:nvPr/>
        </p:nvSpPr>
        <p:spPr>
          <a:xfrm>
            <a:off x="6888088" y="1244950"/>
            <a:ext cx="5004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BOOT_PT_SV39</a:t>
            </a:r>
            <a:r>
              <a:rPr lang="zh-CN" altLang="en-US" sz="2000"/>
              <a:t>使用的是</a:t>
            </a:r>
            <a:r>
              <a:rPr lang="en-US" altLang="zh-CN" sz="2000"/>
              <a:t>LDS</a:t>
            </a:r>
            <a:r>
              <a:rPr lang="zh-CN" altLang="en-US" sz="2000"/>
              <a:t>定义布局时，直接预留的一页，所以不用额外内存分配。</a:t>
            </a:r>
            <a:endParaRPr lang="en-US" altLang="zh-CN" sz="200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1A52A-7CFD-EF26-A316-211C6E2BCAA5}"/>
              </a:ext>
            </a:extLst>
          </p:cNvPr>
          <p:cNvGrpSpPr/>
          <p:nvPr/>
        </p:nvGrpSpPr>
        <p:grpSpPr>
          <a:xfrm>
            <a:off x="6791489" y="2204864"/>
            <a:ext cx="5065151" cy="2016224"/>
            <a:chOff x="6780076" y="4041068"/>
            <a:chExt cx="5065151" cy="20162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2B8BCF-ADC4-D9E9-1490-54F6A9A5ECA4}"/>
                </a:ext>
              </a:extLst>
            </p:cNvPr>
            <p:cNvSpPr/>
            <p:nvPr/>
          </p:nvSpPr>
          <p:spPr>
            <a:xfrm>
              <a:off x="7488743" y="4401108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D04627-09ED-1966-6B30-D38DB478DD1B}"/>
                </a:ext>
              </a:extLst>
            </p:cNvPr>
            <p:cNvSpPr/>
            <p:nvPr/>
          </p:nvSpPr>
          <p:spPr>
            <a:xfrm>
              <a:off x="7488743" y="4725144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BAE9DC-7302-4352-9929-1951B97EC72E}"/>
                </a:ext>
              </a:extLst>
            </p:cNvPr>
            <p:cNvSpPr/>
            <p:nvPr/>
          </p:nvSpPr>
          <p:spPr>
            <a:xfrm>
              <a:off x="7488743" y="5049180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0881D2-927D-342F-2135-20D7E4DA37A1}"/>
                </a:ext>
              </a:extLst>
            </p:cNvPr>
            <p:cNvSpPr/>
            <p:nvPr/>
          </p:nvSpPr>
          <p:spPr>
            <a:xfrm>
              <a:off x="7488743" y="5373216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1D94F8-657A-C6E7-57BB-25141CF85E84}"/>
                </a:ext>
              </a:extLst>
            </p:cNvPr>
            <p:cNvSpPr/>
            <p:nvPr/>
          </p:nvSpPr>
          <p:spPr>
            <a:xfrm>
              <a:off x="10157586" y="4401108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84479D-43F0-EB94-154F-BD6CEC75D714}"/>
                </a:ext>
              </a:extLst>
            </p:cNvPr>
            <p:cNvSpPr/>
            <p:nvPr/>
          </p:nvSpPr>
          <p:spPr>
            <a:xfrm>
              <a:off x="10157586" y="4725144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0F5CA2-D330-90F4-4537-965DBC415E42}"/>
                </a:ext>
              </a:extLst>
            </p:cNvPr>
            <p:cNvSpPr/>
            <p:nvPr/>
          </p:nvSpPr>
          <p:spPr>
            <a:xfrm>
              <a:off x="10157586" y="5049180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59E09BB-086F-1B0E-C94F-5EC4C10D51AC}"/>
                </a:ext>
              </a:extLst>
            </p:cNvPr>
            <p:cNvSpPr/>
            <p:nvPr/>
          </p:nvSpPr>
          <p:spPr>
            <a:xfrm>
              <a:off x="10157586" y="5373216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94FDA33-32DC-A430-73B7-D227019B6535}"/>
                </a:ext>
              </a:extLst>
            </p:cNvPr>
            <p:cNvSpPr txBox="1"/>
            <p:nvPr/>
          </p:nvSpPr>
          <p:spPr>
            <a:xfrm>
              <a:off x="7200711" y="436510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A6CEA7-42E0-21F8-AAC5-87C1B3BD7E64}"/>
                </a:ext>
              </a:extLst>
            </p:cNvPr>
            <p:cNvSpPr txBox="1"/>
            <p:nvPr/>
          </p:nvSpPr>
          <p:spPr>
            <a:xfrm>
              <a:off x="7200711" y="46798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C039ACB-2B91-9F25-2267-CD5A66334BC6}"/>
                </a:ext>
              </a:extLst>
            </p:cNvPr>
            <p:cNvSpPr txBox="1"/>
            <p:nvPr/>
          </p:nvSpPr>
          <p:spPr>
            <a:xfrm>
              <a:off x="7200711" y="5039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562951B-13ED-2EB4-916A-2B446870680F}"/>
                </a:ext>
              </a:extLst>
            </p:cNvPr>
            <p:cNvSpPr/>
            <p:nvPr/>
          </p:nvSpPr>
          <p:spPr>
            <a:xfrm>
              <a:off x="7488743" y="5697252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2D5640-C1CF-A198-99F1-7F702E88DABF}"/>
                </a:ext>
              </a:extLst>
            </p:cNvPr>
            <p:cNvSpPr/>
            <p:nvPr/>
          </p:nvSpPr>
          <p:spPr>
            <a:xfrm>
              <a:off x="10157586" y="5697252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3BE438-3004-395A-EDA6-AE0E55F0C899}"/>
                </a:ext>
              </a:extLst>
            </p:cNvPr>
            <p:cNvSpPr txBox="1"/>
            <p:nvPr/>
          </p:nvSpPr>
          <p:spPr>
            <a:xfrm>
              <a:off x="6780076" y="5687960"/>
              <a:ext cx="78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0x102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2C9B37F-96CE-4935-4485-25C739F8CA42}"/>
                </a:ext>
              </a:extLst>
            </p:cNvPr>
            <p:cNvSpPr txBox="1"/>
            <p:nvPr/>
          </p:nvSpPr>
          <p:spPr>
            <a:xfrm>
              <a:off x="6876675" y="5363924"/>
              <a:ext cx="67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 … </a:t>
              </a:r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24B105E-81D1-CE1D-3C89-5E26BFEA9A10}"/>
                </a:ext>
              </a:extLst>
            </p:cNvPr>
            <p:cNvSpPr txBox="1"/>
            <p:nvPr/>
          </p:nvSpPr>
          <p:spPr>
            <a:xfrm>
              <a:off x="7884787" y="404106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[53:10]</a:t>
              </a:r>
              <a:r>
                <a:rPr lang="zh-CN" altLang="en-US"/>
                <a:t>物理页帧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DBC1EEC-1DEE-FE54-FAA3-0FAAB9C43A87}"/>
                </a:ext>
              </a:extLst>
            </p:cNvPr>
            <p:cNvSpPr txBox="1"/>
            <p:nvPr/>
          </p:nvSpPr>
          <p:spPr>
            <a:xfrm>
              <a:off x="10513079" y="4041068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[9:0]</a:t>
              </a:r>
              <a:r>
                <a:rPr lang="zh-CN" altLang="en-US"/>
                <a:t>属性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623AF29-F6E7-5D16-624D-3CE014714AF6}"/>
              </a:ext>
            </a:extLst>
          </p:cNvPr>
          <p:cNvSpPr txBox="1"/>
          <p:nvPr/>
        </p:nvSpPr>
        <p:spPr>
          <a:xfrm>
            <a:off x="6816080" y="4344489"/>
            <a:ext cx="51485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初始化根页表</a:t>
            </a:r>
            <a:r>
              <a:rPr lang="en-US" altLang="zh-CN" sz="2000"/>
              <a:t>BOOT_PT_SV39</a:t>
            </a:r>
            <a:r>
              <a:rPr lang="zh-CN" altLang="en-US" sz="2000"/>
              <a:t>，只有一级，即每个页表项直接映射到</a:t>
            </a:r>
            <a:r>
              <a:rPr lang="en-US" altLang="zh-CN" sz="2000"/>
              <a:t>1G</a:t>
            </a:r>
            <a:r>
              <a:rPr lang="zh-CN" altLang="en-US" sz="2000"/>
              <a:t>的地址空间。</a:t>
            </a:r>
            <a:endParaRPr lang="en-US" altLang="zh-CN" sz="2000"/>
          </a:p>
          <a:p>
            <a:r>
              <a:rPr lang="en-US" altLang="zh-CN" sz="2000"/>
              <a:t>1G = 2</a:t>
            </a:r>
            <a:r>
              <a:rPr lang="en-US" altLang="zh-CN" sz="2000" baseline="30000"/>
              <a:t>30 </a:t>
            </a:r>
            <a:r>
              <a:rPr lang="zh-CN" altLang="en-US" sz="2000"/>
              <a:t>因此</a:t>
            </a:r>
            <a:r>
              <a:rPr lang="en-US" altLang="zh-CN" sz="2000" err="1"/>
              <a:t>pgd_idx</a:t>
            </a:r>
            <a:r>
              <a:rPr lang="en-US" altLang="zh-CN" sz="2000"/>
              <a:t> = (VA&gt;&gt;30)&amp;(512-1)</a:t>
            </a:r>
          </a:p>
          <a:p>
            <a:r>
              <a:rPr lang="en-US" altLang="zh-CN" sz="2000"/>
              <a:t>0x8000_0000 &gt;&gt; 30</a:t>
            </a:r>
            <a:r>
              <a:rPr lang="zh-CN" altLang="en-US" sz="2000"/>
              <a:t>，对应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2</a:t>
            </a:r>
          </a:p>
          <a:p>
            <a:r>
              <a:rPr lang="en-US" altLang="zh-CN" sz="2000"/>
              <a:t>0xffff_ffc0_8000_0000 &gt;&gt; 30</a:t>
            </a:r>
            <a:r>
              <a:rPr lang="zh-CN" altLang="en-US" sz="2000"/>
              <a:t>，只保留低</a:t>
            </a:r>
            <a:r>
              <a:rPr lang="en-US" altLang="zh-CN" sz="2000"/>
              <a:t>9</a:t>
            </a:r>
            <a:r>
              <a:rPr lang="zh-CN" altLang="en-US" sz="2000"/>
              <a:t>位，</a:t>
            </a:r>
            <a:endParaRPr lang="en-US" altLang="zh-CN" sz="2000"/>
          </a:p>
          <a:p>
            <a:r>
              <a:rPr lang="zh-CN" altLang="en-US" sz="2000"/>
              <a:t>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0x102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/>
              <a:t>物理页帧号 </a:t>
            </a:r>
            <a:r>
              <a:rPr lang="en-US" altLang="zh-CN" sz="2000"/>
              <a:t>= </a:t>
            </a:r>
            <a:r>
              <a:rPr lang="zh-CN" altLang="en-US" sz="2000"/>
              <a:t>物理地址 </a:t>
            </a:r>
            <a:r>
              <a:rPr lang="en-US" altLang="zh-CN" sz="2000"/>
              <a:t>&gt;&gt; 12</a:t>
            </a:r>
            <a:r>
              <a:rPr lang="zh-CN" altLang="en-US" sz="2000"/>
              <a:t>，故</a:t>
            </a:r>
            <a:r>
              <a:rPr lang="en-US" altLang="zh-CN" sz="2000">
                <a:solidFill>
                  <a:srgbClr val="FF0000"/>
                </a:solidFill>
              </a:rPr>
              <a:t>0x80000</a:t>
            </a:r>
          </a:p>
        </p:txBody>
      </p:sp>
    </p:spTree>
    <p:extLst>
      <p:ext uri="{BB962C8B-B14F-4D97-AF65-F5344CB8AC3E}">
        <p14:creationId xmlns:p14="http://schemas.microsoft.com/office/powerpoint/2010/main" val="146004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24045</TotalTime>
  <Words>3172</Words>
  <Application>Microsoft Office PowerPoint</Application>
  <PresentationFormat>宽屏</PresentationFormat>
  <Paragraphs>581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Office 主题​​</vt:lpstr>
      <vt:lpstr>秋冬季训练营三阶段 组件化内核设计与实践(2)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999</cp:revision>
  <dcterms:created xsi:type="dcterms:W3CDTF">2023-02-06T11:51:16Z</dcterms:created>
  <dcterms:modified xsi:type="dcterms:W3CDTF">2024-11-13T11:32:19Z</dcterms:modified>
</cp:coreProperties>
</file>