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8" r:id="rId2"/>
    <p:sldId id="609" r:id="rId3"/>
    <p:sldId id="615" r:id="rId4"/>
    <p:sldId id="439" r:id="rId5"/>
    <p:sldId id="592" r:id="rId6"/>
    <p:sldId id="593" r:id="rId7"/>
    <p:sldId id="440" r:id="rId8"/>
    <p:sldId id="390" r:id="rId9"/>
    <p:sldId id="441" r:id="rId10"/>
    <p:sldId id="443" r:id="rId11"/>
    <p:sldId id="442" r:id="rId12"/>
    <p:sldId id="444" r:id="rId13"/>
    <p:sldId id="445" r:id="rId14"/>
    <p:sldId id="436" r:id="rId15"/>
    <p:sldId id="616" r:id="rId16"/>
    <p:sldId id="446" r:id="rId17"/>
    <p:sldId id="452" r:id="rId18"/>
    <p:sldId id="451" r:id="rId19"/>
    <p:sldId id="460" r:id="rId20"/>
    <p:sldId id="352" r:id="rId21"/>
    <p:sldId id="353" r:id="rId22"/>
    <p:sldId id="447" r:id="rId23"/>
    <p:sldId id="392" r:id="rId24"/>
    <p:sldId id="455" r:id="rId25"/>
    <p:sldId id="617" r:id="rId26"/>
    <p:sldId id="393" r:id="rId27"/>
    <p:sldId id="462" r:id="rId28"/>
    <p:sldId id="461" r:id="rId29"/>
    <p:sldId id="636" r:id="rId30"/>
    <p:sldId id="463" r:id="rId31"/>
    <p:sldId id="603" r:id="rId32"/>
    <p:sldId id="604" r:id="rId33"/>
    <p:sldId id="605" r:id="rId34"/>
    <p:sldId id="63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48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6C41-89EA-8D04-F8CE-A0EAE25D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32E3FB-4FF9-C820-4E37-5E4A885E2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9A09A-19C7-636E-ED50-36B397932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53405-120C-5060-3A4E-BB5011790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9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BA66-553D-EC48-ADA5-338495BB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6D606C-B420-D1D7-B887-0B108A58C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2718CA-3E7A-3072-DEB2-FAED120DC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0305D-5122-3945-4077-B98238C1E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2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24C7-7A13-7A97-9B39-C3A85DFE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6CD4B0-BBA7-63DA-6B51-F7DD0B272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30D2A2-E9FC-B6D6-C0F7-358F74041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BB3C9-8E3E-51F0-5F56-471C69EE2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8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548680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r>
              <a:rPr lang="en-US" altLang="zh-CN" sz="4800"/>
              <a:t>(3)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zh-CN" altLang="en-US"/>
              <a:t>清华大学 </a:t>
            </a:r>
            <a:r>
              <a:rPr lang="en-US" altLang="zh-CN"/>
              <a:t>&amp; </a:t>
            </a:r>
            <a:r>
              <a:rPr lang="zh-CN" altLang="en-US"/>
              <a:t>山东乾云启创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2024.11.15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94183-510E-0050-8BA6-DF38E711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5A91-3B74-B730-E280-F1DE260B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9953A-A9E4-3499-2DED-F6ADBB5E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CF8D31-F000-5258-D465-A63EA87656A8}"/>
              </a:ext>
            </a:extLst>
          </p:cNvPr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59B0EE-22AC-7CE7-B040-D20CE90EA1FC}"/>
              </a:ext>
            </a:extLst>
          </p:cNvPr>
          <p:cNvSpPr/>
          <p:nvPr/>
        </p:nvSpPr>
        <p:spPr>
          <a:xfrm>
            <a:off x="6096000" y="1412776"/>
            <a:ext cx="5688632" cy="680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耗尽时将</a:t>
            </a:r>
            <a:r>
              <a:rPr lang="zh-CN" altLang="en-US" b="1">
                <a:solidFill>
                  <a:sysClr val="windowText" lastClr="000000"/>
                </a:solidFill>
              </a:rPr>
              <a:t>有可能</a:t>
            </a:r>
            <a:r>
              <a:rPr lang="zh-CN" altLang="en-US">
                <a:solidFill>
                  <a:sysClr val="windowText" lastClr="000000"/>
                </a:solidFill>
              </a:rPr>
              <a:t>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8136F3-285E-2BDB-D9F7-D0BF9622B01C}"/>
              </a:ext>
            </a:extLst>
          </p:cNvPr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47B583-912F-BBE6-EDAE-4A596966B085}"/>
              </a:ext>
            </a:extLst>
          </p:cNvPr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22F1D1-BB63-892B-83FC-BEC8D6A89011}"/>
              </a:ext>
            </a:extLst>
          </p:cNvPr>
          <p:cNvSpPr/>
          <p:nvPr/>
        </p:nvSpPr>
        <p:spPr>
          <a:xfrm>
            <a:off x="6762074" y="5436498"/>
            <a:ext cx="4356484" cy="1051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关键</a:t>
            </a:r>
            <a:r>
              <a:rPr lang="zh-CN" altLang="en-US">
                <a:solidFill>
                  <a:sysClr val="windowText" lastClr="000000"/>
                </a:solidFill>
              </a:rPr>
              <a:t>：由时钟中断定时触发，每次递减；接近到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时，内部被抢占条件具备，返回</a:t>
            </a:r>
            <a:r>
              <a:rPr lang="en-US" altLang="zh-CN">
                <a:solidFill>
                  <a:sysClr val="windowText" lastClr="000000"/>
                </a:solidFill>
              </a:rPr>
              <a:t>true</a:t>
            </a:r>
            <a:r>
              <a:rPr lang="zh-CN" altLang="en-US">
                <a:solidFill>
                  <a:sysClr val="windowText" lastClr="000000"/>
                </a:solidFill>
              </a:rPr>
              <a:t>表示可以被抢占。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CA067-3907-2AF2-B4E7-BD41B8E84D84}"/>
              </a:ext>
            </a:extLst>
          </p:cNvPr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1BCE7-02DD-4551-AD36-D4419E9950F5}"/>
              </a:ext>
            </a:extLst>
          </p:cNvPr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35BDF1-74FC-AA9C-2136-9204DFA3A404}"/>
              </a:ext>
            </a:extLst>
          </p:cNvPr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E879C-0B58-EBA4-2D7F-855AD06D2770}"/>
              </a:ext>
            </a:extLst>
          </p:cNvPr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649C0-E536-8385-F119-7C29C2ADD1F1}"/>
              </a:ext>
            </a:extLst>
          </p:cNvPr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7427E-957C-821E-2F3C-DBBAC8614A41}"/>
              </a:ext>
            </a:extLst>
          </p:cNvPr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27C6A0-9D7A-8E41-E8B2-42B89D5A948A}"/>
              </a:ext>
            </a:extLst>
          </p:cNvPr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2FC6-69CD-46C0-E3DE-C8514C5ABB11}"/>
              </a:ext>
            </a:extLst>
          </p:cNvPr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6A8A4-AD5C-61AF-6544-5B73E8DC5E44}"/>
              </a:ext>
            </a:extLst>
          </p:cNvPr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77CA6-7CA4-AA5D-F43A-FB9CFFB199AD}"/>
              </a:ext>
            </a:extLst>
          </p:cNvPr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234C3-3713-8C0C-717E-E5E846F10652}"/>
              </a:ext>
            </a:extLst>
          </p:cNvPr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6535-1071-B54F-7388-4B75A40217D9}"/>
              </a:ext>
            </a:extLst>
          </p:cNvPr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8DEA87-7A31-64FD-B339-3B6E71D1EC88}"/>
              </a:ext>
            </a:extLst>
          </p:cNvPr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EF6597-D3B7-B338-4342-A2E83EBC0D5C}"/>
              </a:ext>
            </a:extLst>
          </p:cNvPr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DBB0A7-C139-E6E6-F4CE-125972D4F838}"/>
              </a:ext>
            </a:extLst>
          </p:cNvPr>
          <p:cNvCxnSpPr>
            <a:cxnSpLocks/>
          </p:cNvCxnSpPr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67563-1A03-F6B4-52FC-BADCE5A99BDD}"/>
              </a:ext>
            </a:extLst>
          </p:cNvPr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7E3410-CD91-1153-545A-DC1BA55EC74D}"/>
              </a:ext>
            </a:extLst>
          </p:cNvPr>
          <p:cNvSpPr txBox="1"/>
          <p:nvPr/>
        </p:nvSpPr>
        <p:spPr>
          <a:xfrm>
            <a:off x="515380" y="1124744"/>
            <a:ext cx="80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vruntime</a:t>
            </a:r>
            <a:r>
              <a:rPr lang="zh-CN" altLang="en-US" sz="2400"/>
              <a:t>最小的任务就是优先权最高任务，即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计算公式：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A22A83-996A-0F6E-ED47-A8975BB3F1A1}"/>
              </a:ext>
            </a:extLst>
          </p:cNvPr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C3EDAF-FF36-41A0-7184-68B34ECFDE9D}"/>
              </a:ext>
            </a:extLst>
          </p:cNvPr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03710-F195-77A5-EE5D-8911E66003D2}"/>
              </a:ext>
            </a:extLst>
          </p:cNvPr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893F71-8306-96C1-186A-419DFD8996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1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D702F3-F042-6D07-4A47-90AC0430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CA988-8FA1-403E-07D7-302E6AAE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8EEBC2-BA58-6FE9-3EF0-DB26E91A4F8D}"/>
              </a:ext>
            </a:extLst>
          </p:cNvPr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075D8-493B-6AE0-6C54-A98BC781809E}"/>
              </a:ext>
            </a:extLst>
          </p:cNvPr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CC4F27-9D2A-02B7-AC7C-3D23BE16B5C9}"/>
              </a:ext>
            </a:extLst>
          </p:cNvPr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由于当前任务执行后，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EADC2-F31A-0204-536F-EAE0FD5904C6}"/>
              </a:ext>
            </a:extLst>
          </p:cNvPr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4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DE9F1-9684-1616-6AF3-C6CD257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B5119-6BC6-3AB6-8A3A-7B0839A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0146F-68D1-ACEE-4777-E9C1229A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8D37C2-501C-A86F-2CF5-8DD7A73B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279E1-4DCA-66D4-6968-8DD6C927490B}"/>
              </a:ext>
            </a:extLst>
          </p:cNvPr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F8445-1E59-46EE-0226-A48F8A485038}"/>
              </a:ext>
            </a:extLst>
          </p:cNvPr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746FD8-CEFA-74AC-85BB-59E61048A386}"/>
              </a:ext>
            </a:extLst>
          </p:cNvPr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BED87F-B760-8245-4517-4D1FAB9A602E}"/>
              </a:ext>
            </a:extLst>
          </p:cNvPr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79B92-12DE-E4DB-C1E7-845FADB502DE}"/>
              </a:ext>
            </a:extLst>
          </p:cNvPr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08DA-1554-96FD-F69B-2BDCDDB45011}"/>
              </a:ext>
            </a:extLst>
          </p:cNvPr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10484B-9081-EABB-EA16-04368B4DD0C4}"/>
              </a:ext>
            </a:extLst>
          </p:cNvPr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7C39F-D1AE-19D8-F5CE-820540C8D0BE}"/>
              </a:ext>
            </a:extLst>
          </p:cNvPr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3026FE-DB80-BC75-D510-C230207AA3A5}"/>
              </a:ext>
            </a:extLst>
          </p:cNvPr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9D44C3-A8CB-BAFE-208D-543D76CB3133}"/>
              </a:ext>
            </a:extLst>
          </p:cNvPr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76669-34CA-FE5B-3C9E-A3BBB59D2F32}"/>
              </a:ext>
            </a:extLst>
          </p:cNvPr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138C59-DDAB-880C-D310-D6F8CD237909}"/>
              </a:ext>
            </a:extLst>
          </p:cNvPr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C59E12-8348-8E9D-BFB8-B454BC1B36AC}"/>
              </a:ext>
            </a:extLst>
          </p:cNvPr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F31EF-534B-393F-6529-DDA8E66765B0}"/>
              </a:ext>
            </a:extLst>
          </p:cNvPr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388210-F297-4EBF-4795-2EDD62267870}"/>
              </a:ext>
            </a:extLst>
          </p:cNvPr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86CB5A-71A4-957D-7ABB-99EB44B9278E}"/>
              </a:ext>
            </a:extLst>
          </p:cNvPr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EE349D-C3A7-FBE4-5541-D69FC5169AFD}"/>
              </a:ext>
            </a:extLst>
          </p:cNvPr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C1CEF2-A97B-4AF3-73C6-9604467CDE3E}"/>
              </a:ext>
            </a:extLst>
          </p:cNvPr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CD7109E-D906-0B8B-84FD-F809087C3447}"/>
              </a:ext>
            </a:extLst>
          </p:cNvPr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5B526-3F25-9F69-9602-E47CEED6FEA9}"/>
              </a:ext>
            </a:extLst>
          </p:cNvPr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3EDFA-6140-B7E4-6B62-6D04B81CBAFA}"/>
              </a:ext>
            </a:extLst>
          </p:cNvPr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B0BD4B-3139-7D18-B4E7-7344B181A30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2054-1689-BA7D-D97F-865ACAFB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8A1BC-2707-E315-A8B2-851AAFAA131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U.7.0 ReadBlock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CDDA3-B1C7-69AA-BB58-46B467B7BF08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从磁盘块设备读数据，替换</a:t>
            </a:r>
            <a:r>
              <a:rPr lang="en-US" altLang="zh-CN" sz="2400"/>
              <a:t>PFlash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发现设备关联驱动、块设备、</a:t>
            </a:r>
            <a:r>
              <a:rPr lang="en-US" altLang="zh-CN" sz="2400"/>
              <a:t>VirtIO</a:t>
            </a:r>
            <a:r>
              <a:rPr lang="zh-CN" altLang="en-US" sz="2400"/>
              <a:t>设备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EDDCBEF-59AD-9E8F-10BB-97D9FB6D140D}"/>
              </a:ext>
            </a:extLst>
          </p:cNvPr>
          <p:cNvSpPr/>
          <p:nvPr/>
        </p:nvSpPr>
        <p:spPr>
          <a:xfrm>
            <a:off x="4367808" y="3200517"/>
            <a:ext cx="54006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18E56-A999-04A7-A8A1-7D09CEE7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4" y="1311278"/>
            <a:ext cx="3750485" cy="3750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634113-8310-887C-82FB-075D64C2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57" y="1309821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184229-0429-7E8A-FC49-05AB0A423F85}"/>
              </a:ext>
            </a:extLst>
          </p:cNvPr>
          <p:cNvSpPr txBox="1"/>
          <p:nvPr/>
        </p:nvSpPr>
        <p:spPr>
          <a:xfrm>
            <a:off x="6924092" y="5538474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A=tour/u_7_0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23612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096E0-C1EB-2450-78F3-5783AA76B1E5}"/>
              </a:ext>
            </a:extLst>
          </p:cNvPr>
          <p:cNvSpPr txBox="1"/>
          <p:nvPr/>
        </p:nvSpPr>
        <p:spPr>
          <a:xfrm>
            <a:off x="667780" y="1460237"/>
            <a:ext cx="3880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设备管理框架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设备发现与初始化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中断机制与初始化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5D32B-8330-AAFD-8865-5368D10CCE50}"/>
              </a:ext>
            </a:extLst>
          </p:cNvPr>
          <p:cNvSpPr/>
          <p:nvPr/>
        </p:nvSpPr>
        <p:spPr>
          <a:xfrm>
            <a:off x="6780076" y="2583473"/>
            <a:ext cx="4500500" cy="174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modules::axdriver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ACC6B-926C-EAE5-F192-8C306967DE95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AllDevices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3D968-FB4B-08A5-C8F3-F0DCB986CFE3}"/>
              </a:ext>
            </a:extLst>
          </p:cNvPr>
          <p:cNvSpPr/>
          <p:nvPr/>
        </p:nvSpPr>
        <p:spPr>
          <a:xfrm>
            <a:off x="7032105" y="3697521"/>
            <a:ext cx="107654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3421E-B1E6-28A2-04D9-A2CED87B023F}"/>
              </a:ext>
            </a:extLst>
          </p:cNvPr>
          <p:cNvSpPr/>
          <p:nvPr/>
        </p:nvSpPr>
        <p:spPr>
          <a:xfrm>
            <a:off x="6776504" y="4671705"/>
            <a:ext cx="4500500" cy="163761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crates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76DDB-9CFF-EC28-65C7-6104934BCF2E}"/>
              </a:ext>
            </a:extLst>
          </p:cNvPr>
          <p:cNvSpPr/>
          <p:nvPr/>
        </p:nvSpPr>
        <p:spPr>
          <a:xfrm>
            <a:off x="9952001" y="3697520"/>
            <a:ext cx="107654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display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E34740-06BF-4686-7E0C-A4854FDAB089}"/>
              </a:ext>
            </a:extLst>
          </p:cNvPr>
          <p:cNvSpPr/>
          <p:nvPr/>
        </p:nvSpPr>
        <p:spPr>
          <a:xfrm>
            <a:off x="7032103" y="1805899"/>
            <a:ext cx="1649678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3C5B0-0FD2-F47C-CAC1-79243CDFFA85}"/>
              </a:ext>
            </a:extLst>
          </p:cNvPr>
          <p:cNvSpPr/>
          <p:nvPr/>
        </p:nvSpPr>
        <p:spPr>
          <a:xfrm>
            <a:off x="9306864" y="1805897"/>
            <a:ext cx="1649677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F34E-7229-2684-C1CE-10FA39822C5A}"/>
              </a:ext>
            </a:extLst>
          </p:cNvPr>
          <p:cNvSpPr/>
          <p:nvPr/>
        </p:nvSpPr>
        <p:spPr>
          <a:xfrm>
            <a:off x="8533419" y="3697519"/>
            <a:ext cx="107654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block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01775D-6044-6EBB-658B-F97972BC3F3B}"/>
              </a:ext>
            </a:extLst>
          </p:cNvPr>
          <p:cNvSpPr txBox="1"/>
          <p:nvPr/>
        </p:nvSpPr>
        <p:spPr>
          <a:xfrm>
            <a:off x="8304584" y="5142802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driver_block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65935B-2F7C-9D7C-CB0D-2D8DC8187DDF}"/>
              </a:ext>
            </a:extLst>
          </p:cNvPr>
          <p:cNvSpPr txBox="1"/>
          <p:nvPr/>
        </p:nvSpPr>
        <p:spPr>
          <a:xfrm>
            <a:off x="7068108" y="5142802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driver_net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2275-9E76-BE19-C6A0-0CF38BFBD018}"/>
              </a:ext>
            </a:extLst>
          </p:cNvPr>
          <p:cNvSpPr txBox="1"/>
          <p:nvPr/>
        </p:nvSpPr>
        <p:spPr>
          <a:xfrm>
            <a:off x="9711064" y="5142802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driver_display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6076F-4EF5-6D40-9EA8-5B9472B79006}"/>
              </a:ext>
            </a:extLst>
          </p:cNvPr>
          <p:cNvSpPr txBox="1"/>
          <p:nvPr/>
        </p:nvSpPr>
        <p:spPr>
          <a:xfrm>
            <a:off x="7570377" y="5772998"/>
            <a:ext cx="149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driver_virtio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A06367-2A0A-A071-4E23-B93301CC4C0D}"/>
              </a:ext>
            </a:extLst>
          </p:cNvPr>
          <p:cNvSpPr txBox="1"/>
          <p:nvPr/>
        </p:nvSpPr>
        <p:spPr>
          <a:xfrm>
            <a:off x="9346103" y="5772998"/>
            <a:ext cx="12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driver_pci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D46C1-40A0-3002-F739-856F12AF9843}"/>
              </a:ext>
            </a:extLst>
          </p:cNvPr>
          <p:cNvSpPr/>
          <p:nvPr/>
        </p:nvSpPr>
        <p:spPr>
          <a:xfrm>
            <a:off x="1275036" y="3883520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38E63-EA6C-6CC6-37BD-4F1880D17D44}"/>
              </a:ext>
            </a:extLst>
          </p:cNvPr>
          <p:cNvSpPr/>
          <p:nvPr/>
        </p:nvSpPr>
        <p:spPr>
          <a:xfrm>
            <a:off x="1275036" y="5733256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device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FC0A3-8007-CC20-1D6F-C17DC793D148}"/>
              </a:ext>
            </a:extLst>
          </p:cNvPr>
          <p:cNvSpPr/>
          <p:nvPr/>
        </p:nvSpPr>
        <p:spPr>
          <a:xfrm>
            <a:off x="3431704" y="4842083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0D0A1C-6E87-E23E-1B1E-30738103F9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15096" y="4459584"/>
            <a:ext cx="0" cy="127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7BAB9F-AF1D-EDA3-CDEC-29A84569B34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355156" y="4171552"/>
            <a:ext cx="1616608" cy="6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934314-062E-93C5-87B6-9C7ED609ADED}"/>
              </a:ext>
            </a:extLst>
          </p:cNvPr>
          <p:cNvSpPr txBox="1"/>
          <p:nvPr/>
        </p:nvSpPr>
        <p:spPr>
          <a:xfrm>
            <a:off x="1207840" y="4925548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ABE38E-4798-13A1-C833-A336B9381119}"/>
              </a:ext>
            </a:extLst>
          </p:cNvPr>
          <p:cNvSpPr txBox="1"/>
          <p:nvPr/>
        </p:nvSpPr>
        <p:spPr>
          <a:xfrm>
            <a:off x="3023637" y="4171552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4B0CEF-338A-AE0A-70E4-A1F01ABCC2DD}"/>
              </a:ext>
            </a:extLst>
          </p:cNvPr>
          <p:cNvCxnSpPr>
            <a:endCxn id="10" idx="1"/>
          </p:cNvCxnSpPr>
          <p:nvPr/>
        </p:nvCxnSpPr>
        <p:spPr>
          <a:xfrm flipV="1">
            <a:off x="2279576" y="5130115"/>
            <a:ext cx="1152128" cy="6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96ECDB-E3EB-091B-7C40-3D7A2AF8C0B9}"/>
              </a:ext>
            </a:extLst>
          </p:cNvPr>
          <p:cNvCxnSpPr>
            <a:cxnSpLocks/>
          </p:cNvCxnSpPr>
          <p:nvPr/>
        </p:nvCxnSpPr>
        <p:spPr>
          <a:xfrm flipH="1">
            <a:off x="2345745" y="5445224"/>
            <a:ext cx="1161539" cy="6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AC0F5D-D576-5ECB-223C-20FE84ED076D}"/>
              </a:ext>
            </a:extLst>
          </p:cNvPr>
          <p:cNvSpPr txBox="1"/>
          <p:nvPr/>
        </p:nvSpPr>
        <p:spPr>
          <a:xfrm>
            <a:off x="2799474" y="5696261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C30570-FC8C-12DE-DE27-9EA3920C874C}"/>
              </a:ext>
            </a:extLst>
          </p:cNvPr>
          <p:cNvSpPr txBox="1"/>
          <p:nvPr/>
        </p:nvSpPr>
        <p:spPr>
          <a:xfrm>
            <a:off x="2351584" y="4997556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831A85-9694-D9EF-FDB1-EC3056D9143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设备管理框架</a:t>
            </a:r>
            <a:endParaRPr lang="en-US" altLang="zh-CN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06836-A345-913C-3051-D7AEDA129FEB}"/>
              </a:ext>
            </a:extLst>
          </p:cNvPr>
          <p:cNvSpPr/>
          <p:nvPr/>
        </p:nvSpPr>
        <p:spPr>
          <a:xfrm>
            <a:off x="869112" y="2492896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566345-BE15-D030-A280-BE7BA2E77382}"/>
              </a:ext>
            </a:extLst>
          </p:cNvPr>
          <p:cNvSpPr/>
          <p:nvPr/>
        </p:nvSpPr>
        <p:spPr>
          <a:xfrm>
            <a:off x="998561" y="288894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589D5-3130-C39F-3F38-91E82CA32DA7}"/>
              </a:ext>
            </a:extLst>
          </p:cNvPr>
          <p:cNvSpPr/>
          <p:nvPr/>
        </p:nvSpPr>
        <p:spPr>
          <a:xfrm>
            <a:off x="998561" y="3371587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7ED58-9119-BD49-AD15-042964C5350F}"/>
              </a:ext>
            </a:extLst>
          </p:cNvPr>
          <p:cNvSpPr/>
          <p:nvPr/>
        </p:nvSpPr>
        <p:spPr>
          <a:xfrm>
            <a:off x="1003497" y="38308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7D9E62-D9E1-D723-7AD6-2D17A3428FC4}"/>
              </a:ext>
            </a:extLst>
          </p:cNvPr>
          <p:cNvSpPr/>
          <p:nvPr/>
        </p:nvSpPr>
        <p:spPr>
          <a:xfrm>
            <a:off x="4403812" y="2910349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D1DE0D-68FC-2128-3724-0369DF411A10}"/>
              </a:ext>
            </a:extLst>
          </p:cNvPr>
          <p:cNvSpPr/>
          <p:nvPr/>
        </p:nvSpPr>
        <p:spPr>
          <a:xfrm>
            <a:off x="4403812" y="339299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BE901A-9005-1475-5C0C-E724C072C782}"/>
              </a:ext>
            </a:extLst>
          </p:cNvPr>
          <p:cNvSpPr/>
          <p:nvPr/>
        </p:nvSpPr>
        <p:spPr>
          <a:xfrm>
            <a:off x="4403812" y="383287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94E15-1221-8DEA-FF58-24AA6FFC8645}"/>
              </a:ext>
            </a:extLst>
          </p:cNvPr>
          <p:cNvCxnSpPr/>
          <p:nvPr/>
        </p:nvCxnSpPr>
        <p:spPr>
          <a:xfrm>
            <a:off x="3707146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A8D7F8-5885-CD40-25BB-14BBF4785515}"/>
              </a:ext>
            </a:extLst>
          </p:cNvPr>
          <p:cNvCxnSpPr/>
          <p:nvPr/>
        </p:nvCxnSpPr>
        <p:spPr>
          <a:xfrm>
            <a:off x="3707145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0FAB38-DB5F-EFD2-E3B1-66061D15480F}"/>
              </a:ext>
            </a:extLst>
          </p:cNvPr>
          <p:cNvCxnSpPr/>
          <p:nvPr/>
        </p:nvCxnSpPr>
        <p:spPr>
          <a:xfrm>
            <a:off x="3707145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789B80-062F-1B84-DD1B-010B022134FB}"/>
              </a:ext>
            </a:extLst>
          </p:cNvPr>
          <p:cNvCxnSpPr/>
          <p:nvPr/>
        </p:nvCxnSpPr>
        <p:spPr>
          <a:xfrm>
            <a:off x="6059488" y="954909"/>
            <a:ext cx="0" cy="5462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7DD0A12-71E8-C009-4E8E-1EA9FF2D47DA}"/>
              </a:ext>
            </a:extLst>
          </p:cNvPr>
          <p:cNvSpPr txBox="1"/>
          <p:nvPr/>
        </p:nvSpPr>
        <p:spPr>
          <a:xfrm>
            <a:off x="524743" y="1152931"/>
            <a:ext cx="535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AllDevices</a:t>
            </a:r>
            <a:r>
              <a:rPr lang="zh-CN" altLang="en-US" sz="2400"/>
              <a:t>管理系统所有的设备，为上层的子系统如文件系统</a:t>
            </a:r>
            <a:r>
              <a:rPr lang="en-US" altLang="zh-CN" sz="2400"/>
              <a:t>FS</a:t>
            </a:r>
            <a:r>
              <a:rPr lang="zh-CN" altLang="en-US" sz="2400"/>
              <a:t>、网络协议栈</a:t>
            </a:r>
            <a:r>
              <a:rPr lang="en-US" altLang="zh-CN" sz="2400"/>
              <a:t>NET</a:t>
            </a:r>
            <a:r>
              <a:rPr lang="zh-CN" altLang="en-US" sz="2400"/>
              <a:t>提供访问服务。三种设备类型：</a:t>
            </a:r>
            <a:endParaRPr lang="en-US" altLang="zh-CN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FC2E8D-DED4-EAEF-63C1-C76E6CBD95BB}"/>
              </a:ext>
            </a:extLst>
          </p:cNvPr>
          <p:cNvCxnSpPr/>
          <p:nvPr/>
        </p:nvCxnSpPr>
        <p:spPr>
          <a:xfrm>
            <a:off x="6096000" y="3645024"/>
            <a:ext cx="54366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D23191-CECA-F1C4-129C-BCD1964D7061}"/>
              </a:ext>
            </a:extLst>
          </p:cNvPr>
          <p:cNvCxnSpPr>
            <a:cxnSpLocks/>
          </p:cNvCxnSpPr>
          <p:nvPr/>
        </p:nvCxnSpPr>
        <p:spPr>
          <a:xfrm flipV="1">
            <a:off x="5843972" y="2744924"/>
            <a:ext cx="648072" cy="3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4AAA7A-A95C-DC5C-7CD6-FB5D1DBE0404}"/>
              </a:ext>
            </a:extLst>
          </p:cNvPr>
          <p:cNvCxnSpPr>
            <a:cxnSpLocks/>
          </p:cNvCxnSpPr>
          <p:nvPr/>
        </p:nvCxnSpPr>
        <p:spPr>
          <a:xfrm>
            <a:off x="5843972" y="3930603"/>
            <a:ext cx="576064" cy="2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63F2441-1EF2-EB89-FD77-B28D32AA8691}"/>
              </a:ext>
            </a:extLst>
          </p:cNvPr>
          <p:cNvSpPr txBox="1"/>
          <p:nvPr/>
        </p:nvSpPr>
        <p:spPr>
          <a:xfrm>
            <a:off x="6240016" y="874412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static</a:t>
            </a:r>
            <a:endParaRPr lang="zh-CN" altLang="en-US" sz="2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2F12E7-44DA-7EA5-9749-FBD01588B6BF}"/>
              </a:ext>
            </a:extLst>
          </p:cNvPr>
          <p:cNvSpPr txBox="1"/>
          <p:nvPr/>
        </p:nvSpPr>
        <p:spPr>
          <a:xfrm>
            <a:off x="6240016" y="6015527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dyn</a:t>
            </a:r>
            <a:endParaRPr lang="zh-CN" altLang="en-US" sz="200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2F658EF-E999-616C-473D-515CC818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2" y="4545124"/>
            <a:ext cx="4463358" cy="2000366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7CD321-6DE1-A1E5-ED51-D7ED66DBCD42}"/>
              </a:ext>
            </a:extLst>
          </p:cNvPr>
          <p:cNvCxnSpPr/>
          <p:nvPr/>
        </p:nvCxnSpPr>
        <p:spPr>
          <a:xfrm>
            <a:off x="2309273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519FCF-5B20-E345-3D76-3E7BE3C5CDB8}"/>
              </a:ext>
            </a:extLst>
          </p:cNvPr>
          <p:cNvCxnSpPr/>
          <p:nvPr/>
        </p:nvCxnSpPr>
        <p:spPr>
          <a:xfrm>
            <a:off x="2309272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7F9199-2BC4-716E-6064-ACBA8FFB37FB}"/>
              </a:ext>
            </a:extLst>
          </p:cNvPr>
          <p:cNvCxnSpPr/>
          <p:nvPr/>
        </p:nvCxnSpPr>
        <p:spPr>
          <a:xfrm>
            <a:off x="2309272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89854C9-9955-9F68-81F2-59903FC953F7}"/>
              </a:ext>
            </a:extLst>
          </p:cNvPr>
          <p:cNvSpPr/>
          <p:nvPr/>
        </p:nvSpPr>
        <p:spPr>
          <a:xfrm>
            <a:off x="2999656" y="2492896"/>
            <a:ext cx="648072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AxDeviceContainer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B1262-8AB5-095F-F6CE-DC0CC19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6" y="2003831"/>
            <a:ext cx="5468113" cy="3810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BD7A5D-4EA6-B961-F4BD-47EACC40316F}"/>
              </a:ext>
            </a:extLst>
          </p:cNvPr>
          <p:cNvSpPr txBox="1"/>
          <p:nvPr/>
        </p:nvSpPr>
        <p:spPr>
          <a:xfrm>
            <a:off x="6753435" y="2483604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以静态方式对 具体</a:t>
            </a:r>
            <a:r>
              <a:rPr lang="zh-CN" altLang="en-US" b="1"/>
              <a:t>设备类型 </a:t>
            </a:r>
            <a:r>
              <a:rPr lang="zh-CN" altLang="en-US"/>
              <a:t>进行简单封装。</a:t>
            </a:r>
            <a:endParaRPr lang="en-US" altLang="zh-CN"/>
          </a:p>
          <a:p>
            <a:r>
              <a:rPr lang="zh-CN" altLang="en-US"/>
              <a:t>但是每种类型只能管理一个设备。</a:t>
            </a:r>
            <a:endParaRPr lang="en-US" altLang="zh-CN"/>
          </a:p>
          <a:p>
            <a:r>
              <a:rPr lang="zh-CN" altLang="en-US" b="1"/>
              <a:t>效率高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956B27-BF32-559D-B9C1-BB157579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0" y="4308966"/>
            <a:ext cx="5077534" cy="3143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DF676-CA51-B883-1999-29F1A570B59A}"/>
              </a:ext>
            </a:extLst>
          </p:cNvPr>
          <p:cNvSpPr txBox="1"/>
          <p:nvPr/>
        </p:nvSpPr>
        <p:spPr>
          <a:xfrm>
            <a:off x="6786507" y="4834897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包含一个动态可变的</a:t>
            </a:r>
            <a:r>
              <a:rPr lang="en-US" altLang="zh-CN"/>
              <a:t>Vec</a:t>
            </a:r>
            <a:r>
              <a:rPr lang="zh-CN" altLang="en-US"/>
              <a:t>，因而可以为每个类型动态管理多个设备。</a:t>
            </a:r>
            <a:endParaRPr lang="en-US" altLang="zh-CN"/>
          </a:p>
          <a:p>
            <a:r>
              <a:rPr lang="zh-CN" altLang="en-US" b="1"/>
              <a:t>效率相对低</a:t>
            </a:r>
          </a:p>
        </p:txBody>
      </p:sp>
    </p:spTree>
    <p:extLst>
      <p:ext uri="{BB962C8B-B14F-4D97-AF65-F5344CB8AC3E}">
        <p14:creationId xmlns:p14="http://schemas.microsoft.com/office/powerpoint/2010/main" val="36984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D07F74-B7F7-6DC7-59BC-ADBA62BD821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设备发现与初始化过程</a:t>
            </a:r>
            <a:endParaRPr lang="en-US" altLang="zh-CN" sz="3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E51DDA-7144-E890-1D95-D55292839FA7}"/>
              </a:ext>
            </a:extLst>
          </p:cNvPr>
          <p:cNvSpPr/>
          <p:nvPr/>
        </p:nvSpPr>
        <p:spPr>
          <a:xfrm>
            <a:off x="1048566" y="1934834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axdriver::init_drivers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D0A05-7E7D-51A4-52B4-8C46C8C98DF4}"/>
              </a:ext>
            </a:extLst>
          </p:cNvPr>
          <p:cNvSpPr/>
          <p:nvPr/>
        </p:nvSpPr>
        <p:spPr>
          <a:xfrm>
            <a:off x="1055439" y="1196752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axruntime::rust_main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6473C4-DDAB-5FD0-17CF-646843C8D884}"/>
              </a:ext>
            </a:extLst>
          </p:cNvPr>
          <p:cNvSpPr/>
          <p:nvPr/>
        </p:nvSpPr>
        <p:spPr>
          <a:xfrm>
            <a:off x="1052074" y="2672916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AllDevices::probe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F7908-AA3C-0B7F-1885-22BFA5C34985}"/>
              </a:ext>
            </a:extLst>
          </p:cNvPr>
          <p:cNvSpPr/>
          <p:nvPr/>
        </p:nvSpPr>
        <p:spPr>
          <a:xfrm>
            <a:off x="1055439" y="3410997"/>
            <a:ext cx="2921743" cy="115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probe_bus_devices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3AEC4-B44F-C84A-951F-A61D240D6D1D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flipH="1">
            <a:off x="2509438" y="1592796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C6BB72-5818-2419-460E-4787BD080B5B}"/>
              </a:ext>
            </a:extLst>
          </p:cNvPr>
          <p:cNvCxnSpPr/>
          <p:nvPr/>
        </p:nvCxnSpPr>
        <p:spPr>
          <a:xfrm flipH="1">
            <a:off x="2512873" y="235048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EC52BF-9783-70E7-7D5B-A5D4791750D4}"/>
              </a:ext>
            </a:extLst>
          </p:cNvPr>
          <p:cNvCxnSpPr/>
          <p:nvPr/>
        </p:nvCxnSpPr>
        <p:spPr>
          <a:xfrm flipH="1">
            <a:off x="2512876" y="309817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E75E-AEC6-2191-DD25-5094463E1853}"/>
              </a:ext>
            </a:extLst>
          </p:cNvPr>
          <p:cNvCxnSpPr/>
          <p:nvPr/>
        </p:nvCxnSpPr>
        <p:spPr>
          <a:xfrm flipH="1">
            <a:off x="1739516" y="3813131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9E8B3-9160-81D1-21A6-4CBB923AAED5}"/>
              </a:ext>
            </a:extLst>
          </p:cNvPr>
          <p:cNvCxnSpPr>
            <a:cxnSpLocks/>
          </p:cNvCxnSpPr>
          <p:nvPr/>
        </p:nvCxnSpPr>
        <p:spPr>
          <a:xfrm flipH="1">
            <a:off x="3215680" y="3777825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4CB03A6-9870-5063-2172-BA7A61BD7195}"/>
              </a:ext>
            </a:extLst>
          </p:cNvPr>
          <p:cNvSpPr/>
          <p:nvPr/>
        </p:nvSpPr>
        <p:spPr>
          <a:xfrm>
            <a:off x="1048567" y="414908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3D9F3F-A81C-0548-2ADF-FA6E2C0ECBF8}"/>
              </a:ext>
            </a:extLst>
          </p:cNvPr>
          <p:cNvSpPr/>
          <p:nvPr/>
        </p:nvSpPr>
        <p:spPr>
          <a:xfrm>
            <a:off x="2795920" y="4173869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286C91-1087-797C-C8E5-D0E32CFDB8A0}"/>
              </a:ext>
            </a:extLst>
          </p:cNvPr>
          <p:cNvSpPr/>
          <p:nvPr/>
        </p:nvSpPr>
        <p:spPr>
          <a:xfrm>
            <a:off x="2831924" y="5132405"/>
            <a:ext cx="1895924" cy="85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 {</a:t>
            </a:r>
          </a:p>
          <a:p>
            <a:r>
              <a:rPr lang="en-US" altLang="zh-CN">
                <a:solidFill>
                  <a:schemeClr val="tx1"/>
                </a:solidFill>
              </a:rPr>
              <a:t>    add_device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E7CBCF-C2DC-0D73-199B-6482B44B3EE8}"/>
              </a:ext>
            </a:extLst>
          </p:cNvPr>
          <p:cNvCxnSpPr/>
          <p:nvPr/>
        </p:nvCxnSpPr>
        <p:spPr>
          <a:xfrm>
            <a:off x="3215680" y="4569912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DAA9191-3BD9-B39B-9C00-1B6FC33C2893}"/>
              </a:ext>
            </a:extLst>
          </p:cNvPr>
          <p:cNvSpPr/>
          <p:nvPr/>
        </p:nvSpPr>
        <p:spPr>
          <a:xfrm>
            <a:off x="333905" y="5120492"/>
            <a:ext cx="1895924" cy="8528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pci bus</a:t>
            </a:r>
          </a:p>
          <a:p>
            <a:r>
              <a:rPr lang="en-US" altLang="zh-CN">
                <a:solidFill>
                  <a:schemeClr val="tx1"/>
                </a:solidFill>
              </a:rPr>
              <a:t>detect devices</a:t>
            </a:r>
          </a:p>
          <a:p>
            <a:r>
              <a:rPr lang="en-US" altLang="zh-CN">
                <a:solidFill>
                  <a:schemeClr val="tx1"/>
                </a:solidFill>
              </a:rPr>
              <a:t>based on regs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B69452-AD83-9291-7378-BFC0188A2A9E}"/>
              </a:ext>
            </a:extLst>
          </p:cNvPr>
          <p:cNvCxnSpPr/>
          <p:nvPr/>
        </p:nvCxnSpPr>
        <p:spPr>
          <a:xfrm>
            <a:off x="1732643" y="4575409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0A7EC1-6F7B-37D4-F873-78E7C70E9EB5}"/>
              </a:ext>
            </a:extLst>
          </p:cNvPr>
          <p:cNvSpPr/>
          <p:nvPr/>
        </p:nvSpPr>
        <p:spPr>
          <a:xfrm>
            <a:off x="4871864" y="5304615"/>
            <a:ext cx="736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16207-8808-EEBB-1E60-DF90168EBCAD}"/>
              </a:ext>
            </a:extLst>
          </p:cNvPr>
          <p:cNvSpPr/>
          <p:nvPr/>
        </p:nvSpPr>
        <p:spPr>
          <a:xfrm>
            <a:off x="5771964" y="4889147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9D85B3-A7F2-BA58-DC1C-5CF5666A8EC1}"/>
              </a:ext>
            </a:extLst>
          </p:cNvPr>
          <p:cNvSpPr/>
          <p:nvPr/>
        </p:nvSpPr>
        <p:spPr>
          <a:xfrm>
            <a:off x="5901413" y="52851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3F8980-3965-179C-975D-3F48A7367129}"/>
              </a:ext>
            </a:extLst>
          </p:cNvPr>
          <p:cNvSpPr/>
          <p:nvPr/>
        </p:nvSpPr>
        <p:spPr>
          <a:xfrm>
            <a:off x="5901413" y="5767838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CB70A3-1222-C422-4BD4-B6B1F31052C0}"/>
              </a:ext>
            </a:extLst>
          </p:cNvPr>
          <p:cNvSpPr/>
          <p:nvPr/>
        </p:nvSpPr>
        <p:spPr>
          <a:xfrm>
            <a:off x="5906349" y="6227142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A548671-A8E1-2CE4-CB91-894A9A46D4DE}"/>
              </a:ext>
            </a:extLst>
          </p:cNvPr>
          <p:cNvSpPr/>
          <p:nvPr/>
        </p:nvSpPr>
        <p:spPr>
          <a:xfrm>
            <a:off x="7779341" y="5304615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20E081-84D1-C155-3165-23C174C78AA2}"/>
              </a:ext>
            </a:extLst>
          </p:cNvPr>
          <p:cNvSpPr/>
          <p:nvPr/>
        </p:nvSpPr>
        <p:spPr>
          <a:xfrm>
            <a:off x="7779341" y="578726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07B2F4C-F83C-34AC-5561-719CC5620C53}"/>
              </a:ext>
            </a:extLst>
          </p:cNvPr>
          <p:cNvSpPr/>
          <p:nvPr/>
        </p:nvSpPr>
        <p:spPr>
          <a:xfrm>
            <a:off x="7779341" y="622714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AE3277-4562-141F-17DC-F5611A74C298}"/>
              </a:ext>
            </a:extLst>
          </p:cNvPr>
          <p:cNvCxnSpPr/>
          <p:nvPr/>
        </p:nvCxnSpPr>
        <p:spPr>
          <a:xfrm>
            <a:off x="7082675" y="5483213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CAF928F-46BC-1CFE-FD84-9A76A1A87EBB}"/>
              </a:ext>
            </a:extLst>
          </p:cNvPr>
          <p:cNvCxnSpPr/>
          <p:nvPr/>
        </p:nvCxnSpPr>
        <p:spPr>
          <a:xfrm>
            <a:off x="7082674" y="6006678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218AB7-2179-EB6C-7240-630F8D5E7D70}"/>
              </a:ext>
            </a:extLst>
          </p:cNvPr>
          <p:cNvCxnSpPr/>
          <p:nvPr/>
        </p:nvCxnSpPr>
        <p:spPr>
          <a:xfrm>
            <a:off x="7082674" y="6436725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911D7B-BB0A-33FF-7256-0A5BA40ADF21}"/>
              </a:ext>
            </a:extLst>
          </p:cNvPr>
          <p:cNvSpPr/>
          <p:nvPr/>
        </p:nvSpPr>
        <p:spPr>
          <a:xfrm>
            <a:off x="4835860" y="1102386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主干组件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在启动后期，发现设备并用相应驱动进行初始化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E786BB-5C40-E1B1-3698-1841DCFA1AF3}"/>
              </a:ext>
            </a:extLst>
          </p:cNvPr>
          <p:cNvSpPr/>
          <p:nvPr/>
        </p:nvSpPr>
        <p:spPr>
          <a:xfrm>
            <a:off x="4833860" y="1872117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axdriver</a:t>
            </a:r>
            <a:r>
              <a:rPr lang="zh-CN" altLang="en-US">
                <a:solidFill>
                  <a:schemeClr val="tx1"/>
                </a:solidFill>
              </a:rPr>
              <a:t>负责发现设备和对其初始化的过程，核心结构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BEE708-E484-6B9E-C953-4905A6948EFF}"/>
              </a:ext>
            </a:extLst>
          </p:cNvPr>
          <p:cNvSpPr/>
          <p:nvPr/>
        </p:nvSpPr>
        <p:spPr>
          <a:xfrm>
            <a:off x="4833859" y="2619554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probe</a:t>
            </a:r>
            <a:r>
              <a:rPr lang="zh-CN" altLang="en-US">
                <a:solidFill>
                  <a:schemeClr val="tx1"/>
                </a:solidFill>
              </a:rPr>
              <a:t>基于总线发现设备，逐个匹配驱动并初始化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7AC5DD-DE84-B1AC-63B8-6FE3EFF13055}"/>
              </a:ext>
            </a:extLst>
          </p:cNvPr>
          <p:cNvSpPr/>
          <p:nvPr/>
        </p:nvSpPr>
        <p:spPr>
          <a:xfrm>
            <a:off x="4833859" y="3477172"/>
            <a:ext cx="7018357" cy="1052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按照平台，有两种总线：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1) PCI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PCI</a:t>
            </a:r>
            <a:r>
              <a:rPr lang="zh-CN" altLang="en-US">
                <a:solidFill>
                  <a:schemeClr val="tx1"/>
                </a:solidFill>
              </a:rPr>
              <a:t>总线协议发现和管理设备，对应</a:t>
            </a:r>
            <a:r>
              <a:rPr lang="en-US" altLang="zh-CN">
                <a:solidFill>
                  <a:schemeClr val="tx1"/>
                </a:solidFill>
              </a:rPr>
              <a:t>PC &amp; Server</a:t>
            </a:r>
          </a:p>
          <a:p>
            <a:r>
              <a:rPr lang="en-US" altLang="zh-CN">
                <a:solidFill>
                  <a:schemeClr val="tx1"/>
                </a:solidFill>
              </a:rPr>
              <a:t>2) MMIO</a:t>
            </a:r>
            <a:r>
              <a:rPr lang="zh-CN" altLang="en-US">
                <a:solidFill>
                  <a:schemeClr val="tx1"/>
                </a:solidFill>
              </a:rPr>
              <a:t>总线：通常基于</a:t>
            </a:r>
            <a:r>
              <a:rPr lang="en-US" altLang="zh-CN">
                <a:solidFill>
                  <a:schemeClr val="tx1"/>
                </a:solidFill>
              </a:rPr>
              <a:t>FDT</a:t>
            </a:r>
            <a:r>
              <a:rPr lang="zh-CN" altLang="en-US">
                <a:solidFill>
                  <a:schemeClr val="tx1"/>
                </a:solidFill>
              </a:rPr>
              <a:t>解析发现和管理设备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目前未实现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26ABCB-2FE6-6172-7BF2-B7AF6DFDCBBD}"/>
              </a:ext>
            </a:extLst>
          </p:cNvPr>
          <p:cNvSpPr/>
          <p:nvPr/>
        </p:nvSpPr>
        <p:spPr>
          <a:xfrm>
            <a:off x="9098080" y="4868974"/>
            <a:ext cx="2754136" cy="1785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输出结果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static: </a:t>
            </a:r>
            <a:r>
              <a:rPr lang="zh-CN" altLang="en-US">
                <a:solidFill>
                  <a:schemeClr val="tx1"/>
                </a:solidFill>
              </a:rPr>
              <a:t>单映射，效率高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dyn: </a:t>
            </a:r>
            <a:r>
              <a:rPr lang="zh-CN" altLang="en-US">
                <a:solidFill>
                  <a:schemeClr val="tx1"/>
                </a:solidFill>
              </a:rPr>
              <a:t>适用性强，效率低</a:t>
            </a:r>
          </a:p>
        </p:txBody>
      </p:sp>
    </p:spTree>
    <p:extLst>
      <p:ext uri="{BB962C8B-B14F-4D97-AF65-F5344CB8AC3E}">
        <p14:creationId xmlns:p14="http://schemas.microsoft.com/office/powerpoint/2010/main" val="8255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161273-8CFD-026C-24CE-9F514660684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基于总线发现设备</a:t>
            </a:r>
            <a:r>
              <a:rPr lang="en-US" altLang="zh-CN" sz="3200"/>
              <a:t>- qemu</a:t>
            </a:r>
            <a:r>
              <a:rPr lang="zh-CN" altLang="en-US" sz="3200"/>
              <a:t>平台示例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48CA6-3F58-32EA-A4FB-D8002357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568791"/>
            <a:ext cx="5940660" cy="2260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7180C5-569E-CDA0-6B75-3A711AF69977}"/>
              </a:ext>
            </a:extLst>
          </p:cNvPr>
          <p:cNvSpPr/>
          <p:nvPr/>
        </p:nvSpPr>
        <p:spPr>
          <a:xfrm>
            <a:off x="1271464" y="2276872"/>
            <a:ext cx="16201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0034A-A5C3-80F0-6081-841E78E04942}"/>
              </a:ext>
            </a:extLst>
          </p:cNvPr>
          <p:cNvSpPr txBox="1"/>
          <p:nvPr/>
        </p:nvSpPr>
        <p:spPr>
          <a:xfrm>
            <a:off x="509718" y="1050911"/>
            <a:ext cx="364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modules/axdriver/src/bus/mmio.rs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49C1E-6ADD-AB60-C8DE-C038A481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3977449"/>
            <a:ext cx="5940660" cy="281464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73DA48-8088-27AC-DC23-89E4ED022B8B}"/>
              </a:ext>
            </a:extLst>
          </p:cNvPr>
          <p:cNvSpPr/>
          <p:nvPr/>
        </p:nvSpPr>
        <p:spPr>
          <a:xfrm>
            <a:off x="6996100" y="1600939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目前管理设备和驱动数量少，采用简单方式，两级循环探测发现设备：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第一级：遍历所有</a:t>
            </a:r>
            <a:r>
              <a:rPr lang="en-US" altLang="zh-CN">
                <a:solidFill>
                  <a:schemeClr val="tx1"/>
                </a:solidFill>
              </a:rPr>
              <a:t>virtio_mmio</a:t>
            </a:r>
            <a:r>
              <a:rPr lang="zh-CN" altLang="en-US">
                <a:solidFill>
                  <a:schemeClr val="tx1"/>
                </a:solidFill>
              </a:rPr>
              <a:t>地址范围，由平台物理内存布局决定并进行过分页映射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第二级：用</a:t>
            </a:r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宏枚举设备，然后对每个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en-US" altLang="zh-CN">
                <a:solidFill>
                  <a:schemeClr val="tx1"/>
                </a:solidFill>
              </a:rPr>
              <a:t>probe_mmio</a:t>
            </a:r>
            <a:r>
              <a:rPr lang="zh-CN" altLang="en-US">
                <a:solidFill>
                  <a:schemeClr val="tx1"/>
                </a:solidFill>
              </a:rPr>
              <a:t>进行探查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EEFE6-468F-A57A-A4EE-5E19089E3099}"/>
              </a:ext>
            </a:extLst>
          </p:cNvPr>
          <p:cNvSpPr/>
          <p:nvPr/>
        </p:nvSpPr>
        <p:spPr>
          <a:xfrm>
            <a:off x="7006297" y="4227757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对所有涉及的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设备类型，进行枚举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下步会将这个宏及上级循环用通用方式替换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  <a:p>
            <a:r>
              <a:rPr lang="en-US" altLang="zh-CN">
                <a:solidFill>
                  <a:schemeClr val="tx1"/>
                </a:solidFill>
              </a:rPr>
              <a:t>parse FDT</a:t>
            </a:r>
            <a:r>
              <a:rPr lang="zh-CN" altLang="en-US">
                <a:solidFill>
                  <a:schemeClr val="tx1"/>
                </a:solidFill>
              </a:rPr>
              <a:t>设备树文件的方式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D5157E-1058-8F18-73AE-2488B1199B85}"/>
              </a:ext>
            </a:extLst>
          </p:cNvPr>
          <p:cNvSpPr/>
          <p:nvPr/>
        </p:nvSpPr>
        <p:spPr>
          <a:xfrm>
            <a:off x="3341694" y="2446818"/>
            <a:ext cx="181820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47A-12BE-FFF5-5128-D90F6E70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F0D1D-80DF-D908-2AB3-2580AC8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C6F66-D1D8-A076-B1F5-7775C710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65FED-D4BF-0D52-8E97-159F68D5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21237-01B3-F753-1C4D-AE2FD8DD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ABACC6-3A48-ABD1-09A8-5D65794D29C9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347674-AF34-F15A-2AB6-8F30AFA3B330}"/>
              </a:ext>
            </a:extLst>
          </p:cNvPr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1D1FE3-3198-788B-34D6-43F87F13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3354378-349A-1D9F-A622-605939183151}"/>
              </a:ext>
            </a:extLst>
          </p:cNvPr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9CB0DF2-BE9B-44EA-0410-0C3BC6B01BD2}"/>
              </a:ext>
            </a:extLst>
          </p:cNvPr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082CDE-2DAD-7AC2-B6B6-DDAF5703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F4D32-956B-217D-181A-2F418DBE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228DF-C958-24FC-B10B-B5D5091E1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A09-8854-D638-63DC-7745A2C4F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565C48C-22DA-757B-B2E2-9D901F4883F0}"/>
              </a:ext>
            </a:extLst>
          </p:cNvPr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8391BA1-D671-9A3C-3CCD-8DF54082DCA0}"/>
              </a:ext>
            </a:extLst>
          </p:cNvPr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0E8BA63-3DF1-2772-AD8E-9E5F1C479E98}"/>
              </a:ext>
            </a:extLst>
          </p:cNvPr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37C6B1-2762-FA32-29E6-7B8DC5417592}"/>
              </a:ext>
            </a:extLst>
          </p:cNvPr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17143D9-3344-1F13-6AD1-C131BCF8F15E}"/>
              </a:ext>
            </a:extLst>
          </p:cNvPr>
          <p:cNvSpPr/>
          <p:nvPr/>
        </p:nvSpPr>
        <p:spPr>
          <a:xfrm>
            <a:off x="8353996" y="127921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启动子任务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C1C24D-BBFA-0334-C270-199F74D2061B}"/>
              </a:ext>
            </a:extLst>
          </p:cNvPr>
          <p:cNvSpPr/>
          <p:nvPr/>
        </p:nvSpPr>
        <p:spPr>
          <a:xfrm>
            <a:off x="9997771" y="4276134"/>
            <a:ext cx="1882463" cy="34928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两个子任务通信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B5EE0E-E18E-74E3-72BF-FE86FD03224C}"/>
              </a:ext>
            </a:extLst>
          </p:cNvPr>
          <p:cNvSpPr/>
          <p:nvPr/>
        </p:nvSpPr>
        <p:spPr>
          <a:xfrm>
            <a:off x="311766" y="4149249"/>
            <a:ext cx="9054960" cy="257222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7176120" y="4512099"/>
            <a:ext cx="3780420" cy="83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qemu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71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virtio</a:t>
            </a:r>
            <a:r>
              <a:rPr lang="zh-CN" altLang="en-US" sz="3200"/>
              <a:t>设备的</a:t>
            </a:r>
            <a:r>
              <a:rPr lang="en-US" altLang="zh-CN" sz="3200"/>
              <a:t>probe</a:t>
            </a:r>
            <a:r>
              <a:rPr lang="zh-CN" altLang="en-US" sz="3200"/>
              <a:t>过程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A2BF6-FD16-67AD-7237-05EAF18711DB}"/>
              </a:ext>
            </a:extLst>
          </p:cNvPr>
          <p:cNvSpPr txBox="1"/>
          <p:nvPr/>
        </p:nvSpPr>
        <p:spPr>
          <a:xfrm>
            <a:off x="443381" y="1269335"/>
            <a:ext cx="6106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1)</a:t>
            </a:r>
            <a:r>
              <a:rPr lang="zh-CN" altLang="en-US" sz="2000"/>
              <a:t> </a:t>
            </a:r>
            <a:r>
              <a:rPr lang="en-US" altLang="zh-CN" sz="2000"/>
              <a:t>qemu</a:t>
            </a:r>
            <a:r>
              <a:rPr lang="zh-CN" altLang="en-US" sz="2000"/>
              <a:t>模拟器基于命令行产生设备</a:t>
            </a:r>
            <a:endParaRPr lang="en-US" altLang="zh-CN" sz="2000"/>
          </a:p>
          <a:p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virtio-blk-device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</a:p>
          <a:p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 id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raw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endParaRPr lang="en-US" altLang="zh-CN">
              <a:effectLst/>
            </a:endParaRPr>
          </a:p>
          <a:p>
            <a:endParaRPr lang="en-US" altLang="zh-CN" sz="2000"/>
          </a:p>
          <a:p>
            <a:r>
              <a:rPr lang="en-US" altLang="zh-CN" sz="2000"/>
              <a:t>2) qemu</a:t>
            </a:r>
            <a:r>
              <a:rPr lang="zh-CN" altLang="en-US" sz="2000"/>
              <a:t>将设备</a:t>
            </a:r>
            <a:r>
              <a:rPr lang="en-US" altLang="zh-CN" sz="2000"/>
              <a:t>mmio</a:t>
            </a:r>
            <a:r>
              <a:rPr lang="zh-CN" altLang="en-US" sz="2000"/>
              <a:t>地址区域映射到</a:t>
            </a:r>
            <a:r>
              <a:rPr lang="en-US" altLang="zh-CN" sz="2000"/>
              <a:t>Guest</a:t>
            </a:r>
            <a:r>
              <a:rPr lang="zh-CN" altLang="en-US" sz="2000"/>
              <a:t>中</a:t>
            </a:r>
            <a:endParaRPr lang="en-US" altLang="zh-CN" sz="2000"/>
          </a:p>
          <a:p>
            <a:r>
              <a:rPr lang="en-US" altLang="zh-CN" sz="2000"/>
              <a:t>qemu-virt</a:t>
            </a:r>
            <a:r>
              <a:rPr lang="zh-CN" altLang="en-US" sz="2000"/>
              <a:t>平台默认有</a:t>
            </a:r>
            <a:r>
              <a:rPr lang="en-US" altLang="zh-CN" sz="2000"/>
              <a:t>8</a:t>
            </a:r>
            <a:r>
              <a:rPr lang="zh-CN" altLang="en-US" sz="2000"/>
              <a:t>个区域槽位，通常只有部分会形成映射，其它处于未映射状态，即表现为空设备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3) virtio-mmio</a:t>
            </a:r>
            <a:r>
              <a:rPr lang="zh-CN" altLang="en-US" sz="2000"/>
              <a:t>驱动逐个发请求区探查</a:t>
            </a:r>
            <a:r>
              <a:rPr lang="en-US" altLang="zh-CN" sz="2000"/>
              <a:t>3</a:t>
            </a:r>
            <a:r>
              <a:rPr lang="zh-CN" altLang="en-US" sz="2000"/>
              <a:t>这些区域槽位</a:t>
            </a:r>
            <a:endParaRPr lang="en-US" altLang="zh-CN" sz="2000"/>
          </a:p>
          <a:p>
            <a:r>
              <a:rPr lang="zh-CN" altLang="en-US" sz="2000"/>
              <a:t>对应映射设备响应请求，返回本设备的类型</a:t>
            </a:r>
            <a:r>
              <a:rPr lang="en-US" altLang="zh-CN" sz="2000"/>
              <a:t>ID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没有映射的槽位返回零，表示空设备。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4) virtio-mmio</a:t>
            </a:r>
            <a:r>
              <a:rPr lang="zh-CN" altLang="en-US" sz="2000"/>
              <a:t>驱动把</a:t>
            </a:r>
            <a:r>
              <a:rPr lang="en-US" altLang="zh-CN" sz="2000"/>
              <a:t>probe</a:t>
            </a:r>
            <a:r>
              <a:rPr lang="zh-CN" altLang="en-US" sz="2000"/>
              <a:t>结果报告上层</a:t>
            </a:r>
            <a:endParaRPr lang="en-US" altLang="zh-CN" sz="20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695462B-9519-5211-F5CE-9356E149C45E}"/>
              </a:ext>
            </a:extLst>
          </p:cNvPr>
          <p:cNvCxnSpPr>
            <a:cxnSpLocks/>
          </p:cNvCxnSpPr>
          <p:nvPr/>
        </p:nvCxnSpPr>
        <p:spPr>
          <a:xfrm>
            <a:off x="7176120" y="3454412"/>
            <a:ext cx="4392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2123A87-02E0-EBDB-6267-09783C8E1891}"/>
              </a:ext>
            </a:extLst>
          </p:cNvPr>
          <p:cNvSpPr/>
          <p:nvPr/>
        </p:nvSpPr>
        <p:spPr>
          <a:xfrm>
            <a:off x="7545276" y="5841268"/>
            <a:ext cx="103499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对应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磁盘文件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85E96-DA13-05AE-670F-5A0EAC93FCEE}"/>
              </a:ext>
            </a:extLst>
          </p:cNvPr>
          <p:cNvSpPr/>
          <p:nvPr/>
        </p:nvSpPr>
        <p:spPr>
          <a:xfrm>
            <a:off x="7500156" y="3166380"/>
            <a:ext cx="1292871" cy="52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75001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</a:t>
            </a:r>
            <a:r>
              <a:rPr lang="en-US" altLang="zh-CN" sz="1600">
                <a:solidFill>
                  <a:schemeClr val="tx1"/>
                </a:solidFill>
              </a:rPr>
              <a:t>-blk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2F6556-BA98-5EC4-5B22-E8080B8E2F86}"/>
              </a:ext>
            </a:extLst>
          </p:cNvPr>
          <p:cNvSpPr/>
          <p:nvPr/>
        </p:nvSpPr>
        <p:spPr>
          <a:xfrm>
            <a:off x="9408368" y="3172604"/>
            <a:ext cx="1292871" cy="5202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145CE5-61EC-6788-0830-0CFB79E2C8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062776" y="5197084"/>
            <a:ext cx="163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8C2782-C4D9-2DDA-A5AE-5A7D14C5E9C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40216" y="3869910"/>
            <a:ext cx="0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7221240" y="2010328"/>
            <a:ext cx="18630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/>
          <p:nvPr/>
        </p:nvCxnSpPr>
        <p:spPr>
          <a:xfrm>
            <a:off x="7791461" y="2514383"/>
            <a:ext cx="0" cy="65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B0123A-C355-969C-4DEA-E22D102BB271}"/>
              </a:ext>
            </a:extLst>
          </p:cNvPr>
          <p:cNvCxnSpPr>
            <a:endCxn id="16" idx="0"/>
          </p:cNvCxnSpPr>
          <p:nvPr/>
        </p:nvCxnSpPr>
        <p:spPr>
          <a:xfrm>
            <a:off x="9033014" y="2514384"/>
            <a:ext cx="1021790" cy="6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9C346FC-FD81-5A2E-1AEC-D1D1BCDA03B8}"/>
              </a:ext>
            </a:extLst>
          </p:cNvPr>
          <p:cNvSpPr txBox="1"/>
          <p:nvPr/>
        </p:nvSpPr>
        <p:spPr>
          <a:xfrm>
            <a:off x="7434318" y="2566481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err="1"/>
              <a:t>virtio_mmio_probe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6312024" y="4113076"/>
            <a:ext cx="56919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10408222" y="566763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10326470" y="2024844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79B53A-1D1A-46AB-D156-8D0B6AC1925A}"/>
              </a:ext>
            </a:extLst>
          </p:cNvPr>
          <p:cNvSpPr txBox="1"/>
          <p:nvPr/>
        </p:nvSpPr>
        <p:spPr>
          <a:xfrm>
            <a:off x="8226406" y="5363924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由</a:t>
            </a:r>
            <a:r>
              <a:rPr lang="en-US" altLang="zh-CN" sz="1800" err="1"/>
              <a:t>qemu</a:t>
            </a:r>
            <a:r>
              <a:rPr lang="zh-CN" altLang="en-US" sz="1800"/>
              <a:t>命令行指定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D9A52-082F-196C-324D-528AE5C1434D}"/>
              </a:ext>
            </a:extLst>
          </p:cNvPr>
          <p:cNvSpPr/>
          <p:nvPr/>
        </p:nvSpPr>
        <p:spPr>
          <a:xfrm>
            <a:off x="95246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virt-net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0D8571-0D21-D1CB-2556-69C471DCF27E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054803" y="3802110"/>
            <a:ext cx="9913" cy="87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 4">
            <a:extLst>
              <a:ext uri="{FF2B5EF4-FFF2-40B4-BE49-F238E27FC236}">
                <a16:creationId xmlns:a16="http://schemas.microsoft.com/office/drawing/2014/main" id="{98795C50-3C06-C35A-44AE-24FCACA86D02}"/>
              </a:ext>
            </a:extLst>
          </p:cNvPr>
          <p:cNvSpPr/>
          <p:nvPr/>
        </p:nvSpPr>
        <p:spPr>
          <a:xfrm>
            <a:off x="7904275" y="1291583"/>
            <a:ext cx="484632" cy="666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E31C53-2328-A1FB-4C02-5CE4850958DA}"/>
              </a:ext>
            </a:extLst>
          </p:cNvPr>
          <p:cNvSpPr txBox="1"/>
          <p:nvPr/>
        </p:nvSpPr>
        <p:spPr>
          <a:xfrm>
            <a:off x="6672064" y="803856"/>
            <a:ext cx="368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通过</a:t>
            </a:r>
            <a:r>
              <a:rPr lang="en-US" altLang="zh-CN" sz="1800"/>
              <a:t>virtio-mmio</a:t>
            </a:r>
            <a:r>
              <a:rPr lang="zh-CN" altLang="en-US" sz="1800"/>
              <a:t>驱动探查发现设备</a:t>
            </a:r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1710D106-00E8-23B4-901D-2E59BFC60D04}"/>
              </a:ext>
            </a:extLst>
          </p:cNvPr>
          <p:cNvSpPr/>
          <p:nvPr/>
        </p:nvSpPr>
        <p:spPr>
          <a:xfrm>
            <a:off x="11610361" y="1557367"/>
            <a:ext cx="246279" cy="403187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1019436" y="4051954"/>
            <a:ext cx="4401604" cy="178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qemu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905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virtio</a:t>
            </a:r>
            <a:r>
              <a:rPr lang="zh-CN" altLang="en-US" sz="3200"/>
              <a:t>驱动基本模型</a:t>
            </a:r>
            <a:endParaRPr lang="en-US" altLang="zh-CN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3832078" y="4381148"/>
            <a:ext cx="1080121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1331795" y="1293586"/>
            <a:ext cx="358040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>
            <a:cxnSpLocks/>
          </p:cNvCxnSpPr>
          <p:nvPr/>
        </p:nvCxnSpPr>
        <p:spPr>
          <a:xfrm>
            <a:off x="2066825" y="3284984"/>
            <a:ext cx="0" cy="104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587388" y="3645024"/>
            <a:ext cx="56919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5314603" y="456455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5270286" y="252890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3E99-403E-AD0B-B7E5-BBF8A279BC18}"/>
              </a:ext>
            </a:extLst>
          </p:cNvPr>
          <p:cNvSpPr/>
          <p:nvPr/>
        </p:nvSpPr>
        <p:spPr>
          <a:xfrm>
            <a:off x="1339139" y="4384281"/>
            <a:ext cx="1516500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物理连续页面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475FEC-4E9F-268C-195E-1D9BB2B66555}"/>
              </a:ext>
            </a:extLst>
          </p:cNvPr>
          <p:cNvSpPr/>
          <p:nvPr/>
        </p:nvSpPr>
        <p:spPr>
          <a:xfrm>
            <a:off x="1331794" y="2528900"/>
            <a:ext cx="1523845" cy="7408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</a:t>
            </a:r>
            <a:r>
              <a:rPr lang="zh-CN" altLang="en-US" sz="1600">
                <a:solidFill>
                  <a:schemeClr val="tx1"/>
                </a:solidFill>
              </a:rPr>
              <a:t>空间映射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8FC37C-FD64-45B3-BCE9-257EFC5D4E87}"/>
              </a:ext>
            </a:extLst>
          </p:cNvPr>
          <p:cNvCxnSpPr/>
          <p:nvPr/>
        </p:nvCxnSpPr>
        <p:spPr>
          <a:xfrm>
            <a:off x="2066825" y="1797642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FE330-BE4F-5F1E-A47A-E08098C858EB}"/>
              </a:ext>
            </a:extLst>
          </p:cNvPr>
          <p:cNvCxnSpPr>
            <a:cxnSpLocks/>
          </p:cNvCxnSpPr>
          <p:nvPr/>
        </p:nvCxnSpPr>
        <p:spPr>
          <a:xfrm flipH="1">
            <a:off x="2855639" y="4725144"/>
            <a:ext cx="97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ED08E7-C1B1-B22E-BB6D-88791F1545EE}"/>
              </a:ext>
            </a:extLst>
          </p:cNvPr>
          <p:cNvSpPr/>
          <p:nvPr/>
        </p:nvSpPr>
        <p:spPr>
          <a:xfrm>
            <a:off x="3665075" y="2601076"/>
            <a:ext cx="141412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响应函数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1DC47D-D1AA-D2FF-E65E-3D54DADD1C90}"/>
              </a:ext>
            </a:extLst>
          </p:cNvPr>
          <p:cNvCxnSpPr/>
          <p:nvPr/>
        </p:nvCxnSpPr>
        <p:spPr>
          <a:xfrm>
            <a:off x="4372138" y="1797642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61F3C-9FF6-7E48-B97F-CD4B54140E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72139" y="3332334"/>
            <a:ext cx="0" cy="10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919EAD-ED3E-E54B-B22B-E2686C2EEC5B}"/>
              </a:ext>
            </a:extLst>
          </p:cNvPr>
          <p:cNvSpPr txBox="1"/>
          <p:nvPr/>
        </p:nvSpPr>
        <p:spPr>
          <a:xfrm>
            <a:off x="4367808" y="2024844"/>
            <a:ext cx="73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43EF13-12FA-FA7D-5B28-8720C0DE17DB}"/>
              </a:ext>
            </a:extLst>
          </p:cNvPr>
          <p:cNvSpPr txBox="1"/>
          <p:nvPr/>
        </p:nvSpPr>
        <p:spPr>
          <a:xfrm>
            <a:off x="4367807" y="3573016"/>
            <a:ext cx="7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触发中断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CFDAC4-3207-25FA-0B5F-076F0E2545A4}"/>
              </a:ext>
            </a:extLst>
          </p:cNvPr>
          <p:cNvSpPr txBox="1"/>
          <p:nvPr/>
        </p:nvSpPr>
        <p:spPr>
          <a:xfrm>
            <a:off x="7112801" y="2208949"/>
            <a:ext cx="4835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驱动和</a:t>
            </a:r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设备交互的两条路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主要基于</a:t>
            </a:r>
            <a:r>
              <a:rPr lang="en-US" altLang="zh-CN" sz="2000" err="1"/>
              <a:t>vring</a:t>
            </a:r>
            <a:r>
              <a:rPr lang="zh-CN" altLang="en-US" sz="2000"/>
              <a:t>环形队列</a:t>
            </a:r>
            <a:r>
              <a:rPr lang="en-US" altLang="zh-CN" sz="2000"/>
              <a:t>:</a:t>
            </a:r>
          </a:p>
          <a:p>
            <a:r>
              <a:rPr lang="zh-CN" altLang="en-US" sz="2000"/>
              <a:t>本质上是连续的</a:t>
            </a:r>
            <a:r>
              <a:rPr lang="en-US" altLang="zh-CN" sz="2000"/>
              <a:t>Page</a:t>
            </a:r>
            <a:r>
              <a:rPr lang="zh-CN" altLang="en-US" sz="2000"/>
              <a:t>页面，在</a:t>
            </a:r>
            <a:r>
              <a:rPr lang="en-US" altLang="zh-CN" sz="2000"/>
              <a:t>Guest</a:t>
            </a:r>
            <a:r>
              <a:rPr lang="zh-CN" altLang="en-US" sz="2000"/>
              <a:t>和</a:t>
            </a:r>
            <a:r>
              <a:rPr lang="en-US" altLang="zh-CN" sz="2000"/>
              <a:t>Host</a:t>
            </a:r>
            <a:r>
              <a:rPr lang="zh-CN" altLang="en-US" sz="2000"/>
              <a:t>都可见可写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(2)</a:t>
            </a:r>
            <a:r>
              <a:rPr lang="zh-CN" altLang="en-US" sz="2000"/>
              <a:t>中断响应的通道</a:t>
            </a:r>
            <a:endParaRPr lang="en-US" altLang="zh-CN" sz="2000"/>
          </a:p>
          <a:p>
            <a:r>
              <a:rPr lang="zh-CN" altLang="en-US" sz="2000"/>
              <a:t>主要对等待读取大块数据时是有用。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9464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B84368-9D4E-77C6-B8C7-770BB06DC6FA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中断机制与初始化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riscv64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0BAD8-6D56-3910-314A-ABCDD5D0B8F4}"/>
              </a:ext>
            </a:extLst>
          </p:cNvPr>
          <p:cNvGrpSpPr/>
          <p:nvPr/>
        </p:nvGrpSpPr>
        <p:grpSpPr>
          <a:xfrm>
            <a:off x="3539716" y="1268760"/>
            <a:ext cx="5616623" cy="5105293"/>
            <a:chOff x="3935760" y="1196752"/>
            <a:chExt cx="5616623" cy="51052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5A4B7B-F832-22CE-D5F7-95F440195685}"/>
                </a:ext>
              </a:extLst>
            </p:cNvPr>
            <p:cNvSpPr/>
            <p:nvPr/>
          </p:nvSpPr>
          <p:spPr>
            <a:xfrm>
              <a:off x="3948435" y="3287441"/>
              <a:ext cx="506388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972EF8-9F84-9A11-B3DF-744A608A29AB}"/>
                </a:ext>
              </a:extLst>
            </p:cNvPr>
            <p:cNvSpPr/>
            <p:nvPr/>
          </p:nvSpPr>
          <p:spPr>
            <a:xfrm>
              <a:off x="4857690" y="3793501"/>
              <a:ext cx="4154634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intc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根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1103B20-844B-E264-9098-832F1645D412}"/>
                </a:ext>
              </a:extLst>
            </p:cNvPr>
            <p:cNvSpPr/>
            <p:nvPr/>
          </p:nvSpPr>
          <p:spPr>
            <a:xfrm>
              <a:off x="6848073" y="487611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clint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(core-local)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4A96B4-DCBC-1725-5C7B-F5A1A6C5D86F}"/>
                </a:ext>
              </a:extLst>
            </p:cNvPr>
            <p:cNvCxnSpPr>
              <a:cxnSpLocks/>
            </p:cNvCxnSpPr>
            <p:nvPr/>
          </p:nvCxnSpPr>
          <p:spPr>
            <a:xfrm>
              <a:off x="8400256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FE1CAA-6603-B0E6-B412-3C82FA61E810}"/>
                </a:ext>
              </a:extLst>
            </p:cNvPr>
            <p:cNvSpPr txBox="1"/>
            <p:nvPr/>
          </p:nvSpPr>
          <p:spPr>
            <a:xfrm>
              <a:off x="4946392" y="4362745"/>
              <a:ext cx="1800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外部设备中断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22F0D5-0A5E-0E13-A8A6-1DA4DAB4B64D}"/>
                </a:ext>
              </a:extLst>
            </p:cNvPr>
            <p:cNvSpPr txBox="1"/>
            <p:nvPr/>
          </p:nvSpPr>
          <p:spPr>
            <a:xfrm>
              <a:off x="7076791" y="4376832"/>
              <a:ext cx="1215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时钟中断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E8DDD-5A36-66CF-5975-DB7F4433DFBB}"/>
                </a:ext>
              </a:extLst>
            </p:cNvPr>
            <p:cNvSpPr txBox="1"/>
            <p:nvPr/>
          </p:nvSpPr>
          <p:spPr>
            <a:xfrm>
              <a:off x="8400256" y="4362745"/>
              <a:ext cx="1152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IPI</a:t>
              </a:r>
              <a:r>
                <a:rPr lang="zh-CN" altLang="en-US" sz="2000"/>
                <a:t>中断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BF51C04-2505-0381-8531-CC43E8264137}"/>
                </a:ext>
              </a:extLst>
            </p:cNvPr>
            <p:cNvSpPr/>
            <p:nvPr/>
          </p:nvSpPr>
          <p:spPr>
            <a:xfrm>
              <a:off x="3935760" y="1196752"/>
              <a:ext cx="5076564" cy="1842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ArceOS</a:t>
              </a:r>
              <a:r>
                <a:rPr lang="zh-CN" altLang="en-US" sz="2000" b="1">
                  <a:solidFill>
                    <a:schemeClr val="tx1"/>
                  </a:solidFill>
                </a:rPr>
                <a:t>内核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31B275-28FF-5EF8-4D62-43282879C9E5}"/>
                </a:ext>
              </a:extLst>
            </p:cNvPr>
            <p:cNvSpPr/>
            <p:nvPr/>
          </p:nvSpPr>
          <p:spPr>
            <a:xfrm>
              <a:off x="3935760" y="3283193"/>
              <a:ext cx="921930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stvec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113FECD-C1C3-7603-A88C-8A38A8FA1D3C}"/>
                </a:ext>
              </a:extLst>
            </p:cNvPr>
            <p:cNvSpPr/>
            <p:nvPr/>
          </p:nvSpPr>
          <p:spPr>
            <a:xfrm>
              <a:off x="4292123" y="1952836"/>
              <a:ext cx="1705064" cy="73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异常</a:t>
              </a:r>
              <a:r>
                <a:rPr lang="en-US" altLang="zh-CN" sz="2000">
                  <a:solidFill>
                    <a:schemeClr val="tx1"/>
                  </a:solidFill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</a:rPr>
                <a:t>中断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向量表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E0D009-E21E-A7CE-A192-202E2A3ADC1F}"/>
                </a:ext>
              </a:extLst>
            </p:cNvPr>
            <p:cNvSpPr/>
            <p:nvPr/>
          </p:nvSpPr>
          <p:spPr>
            <a:xfrm>
              <a:off x="7104111" y="1854519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axhal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A2E4502-9547-FC30-681C-13562D0CE4B6}"/>
                </a:ext>
              </a:extLst>
            </p:cNvPr>
            <p:cNvCxnSpPr/>
            <p:nvPr/>
          </p:nvCxnSpPr>
          <p:spPr>
            <a:xfrm flipH="1">
              <a:off x="6096000" y="2060848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849887-FEB5-A4F6-5BD7-13024FCE2E29}"/>
                </a:ext>
              </a:extLst>
            </p:cNvPr>
            <p:cNvSpPr txBox="1"/>
            <p:nvPr/>
          </p:nvSpPr>
          <p:spPr>
            <a:xfrm>
              <a:off x="6255123" y="1700808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建立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7D182D-6337-9C39-A6DF-A44DD29DDD1F}"/>
                </a:ext>
              </a:extLst>
            </p:cNvPr>
            <p:cNvSpPr/>
            <p:nvPr/>
          </p:nvSpPr>
          <p:spPr>
            <a:xfrm>
              <a:off x="7104111" y="2358575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drivers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A53E20-2A4F-652C-03F3-DFB551D5E06A}"/>
                </a:ext>
              </a:extLst>
            </p:cNvPr>
            <p:cNvCxnSpPr/>
            <p:nvPr/>
          </p:nvCxnSpPr>
          <p:spPr>
            <a:xfrm flipH="1">
              <a:off x="6096000" y="2564904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FCB8AD-5192-DFA6-062E-737B79639FAD}"/>
                </a:ext>
              </a:extLst>
            </p:cNvPr>
            <p:cNvSpPr txBox="1"/>
            <p:nvPr/>
          </p:nvSpPr>
          <p:spPr>
            <a:xfrm>
              <a:off x="6255123" y="2204864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CBF8B75-06AA-E7FF-E2FD-1E4FAB17BAD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4396725" y="2708920"/>
              <a:ext cx="0" cy="5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30535-12E4-250A-DC4A-5CAA7B9AC0E2}"/>
                </a:ext>
              </a:extLst>
            </p:cNvPr>
            <p:cNvCxnSpPr>
              <a:cxnSpLocks/>
            </p:cNvCxnSpPr>
            <p:nvPr/>
          </p:nvCxnSpPr>
          <p:spPr>
            <a:xfrm>
              <a:off x="7123373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F7468DB-1458-1DFA-9674-899E0EEC591D}"/>
                </a:ext>
              </a:extLst>
            </p:cNvPr>
            <p:cNvSpPr/>
            <p:nvPr/>
          </p:nvSpPr>
          <p:spPr>
            <a:xfrm>
              <a:off x="3947945" y="485680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plic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(platform-level)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E9E92B-0038-1179-C9C4-6A848DE8D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51884" y="4244903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27E43A-8949-B7E3-78AB-E0B2BD0CA352}"/>
                </a:ext>
              </a:extLst>
            </p:cNvPr>
            <p:cNvSpPr/>
            <p:nvPr/>
          </p:nvSpPr>
          <p:spPr>
            <a:xfrm>
              <a:off x="3941419" y="5951700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2F14BB-DD0A-D65E-B783-49A690CA9431}"/>
                </a:ext>
              </a:extLst>
            </p:cNvPr>
            <p:cNvSpPr/>
            <p:nvPr/>
          </p:nvSpPr>
          <p:spPr>
            <a:xfrm>
              <a:off x="5454674" y="5951699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9E61F3-DB28-5A74-4C12-29F4A111DA08}"/>
                </a:ext>
              </a:extLst>
            </p:cNvPr>
            <p:cNvSpPr/>
            <p:nvPr/>
          </p:nvSpPr>
          <p:spPr>
            <a:xfrm>
              <a:off x="4712675" y="5951698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98D1810-2F5B-F431-9EA8-B23F66D26A8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280628" y="5546697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6FE5D41-0593-BEE1-5BB7-F92E44CAFEC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564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B5C893-5508-081D-4D0B-C9928D6F880F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0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块设备驱动的组件构成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2C365-CCA4-B545-E2B5-B882124A9898}"/>
              </a:ext>
            </a:extLst>
          </p:cNvPr>
          <p:cNvSpPr/>
          <p:nvPr/>
        </p:nvSpPr>
        <p:spPr>
          <a:xfrm>
            <a:off x="3863752" y="3367177"/>
            <a:ext cx="471652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D9A541-186B-1E05-B19D-0C1A04F1D8F9}"/>
              </a:ext>
            </a:extLst>
          </p:cNvPr>
          <p:cNvSpPr/>
          <p:nvPr/>
        </p:nvSpPr>
        <p:spPr>
          <a:xfrm>
            <a:off x="3863752" y="4833156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1E03B-6A59-8BB7-054C-5CF40A69512B}"/>
              </a:ext>
            </a:extLst>
          </p:cNvPr>
          <p:cNvSpPr/>
          <p:nvPr/>
        </p:nvSpPr>
        <p:spPr>
          <a:xfrm>
            <a:off x="6960096" y="4833156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6C6192-DBB0-955B-3D38-EF7910436345}"/>
              </a:ext>
            </a:extLst>
          </p:cNvPr>
          <p:cNvSpPr/>
          <p:nvPr/>
        </p:nvSpPr>
        <p:spPr>
          <a:xfrm>
            <a:off x="5411924" y="4849220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EBFCF7-E17A-5CF7-6CC6-2383AA935635}"/>
              </a:ext>
            </a:extLst>
          </p:cNvPr>
          <p:cNvCxnSpPr>
            <a:stCxn id="10" idx="0"/>
          </p:cNvCxnSpPr>
          <p:nvPr/>
        </p:nvCxnSpPr>
        <p:spPr>
          <a:xfrm flipV="1">
            <a:off x="4547828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D39312-0484-828F-8EAF-082F98346B03}"/>
              </a:ext>
            </a:extLst>
          </p:cNvPr>
          <p:cNvCxnSpPr/>
          <p:nvPr/>
        </p:nvCxnSpPr>
        <p:spPr>
          <a:xfrm flipV="1">
            <a:off x="609600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8F15DE-A300-2D2D-F7DD-79A31815F935}"/>
              </a:ext>
            </a:extLst>
          </p:cNvPr>
          <p:cNvCxnSpPr/>
          <p:nvPr/>
        </p:nvCxnSpPr>
        <p:spPr>
          <a:xfrm flipV="1">
            <a:off x="771618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84A5EBA-4690-02E5-2C5B-7043FAA65D26}"/>
              </a:ext>
            </a:extLst>
          </p:cNvPr>
          <p:cNvSpPr/>
          <p:nvPr/>
        </p:nvSpPr>
        <p:spPr>
          <a:xfrm>
            <a:off x="3863752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211E6EC-D675-9E05-42A2-BF12E6784336}"/>
              </a:ext>
            </a:extLst>
          </p:cNvPr>
          <p:cNvSpPr/>
          <p:nvPr/>
        </p:nvSpPr>
        <p:spPr>
          <a:xfrm>
            <a:off x="5853684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1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6D43D-B81D-BA47-B109-3860F6BC9F39}"/>
              </a:ext>
            </a:extLst>
          </p:cNvPr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</a:t>
            </a:r>
            <a:r>
              <a:rPr lang="en-US" altLang="zh-CN" sz="3200"/>
              <a:t>Trait - BlockDriverOps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66B66-2E22-4740-0710-FD359D5C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412776"/>
            <a:ext cx="6408712" cy="48467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C2B9B6-9BAB-794D-5B6F-9A72C57DC82A}"/>
              </a:ext>
            </a:extLst>
          </p:cNvPr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F530E-C0DC-5A5D-17D4-E62A823B63F7}"/>
              </a:ext>
            </a:extLst>
          </p:cNvPr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DA75C-71DE-D0AD-5AAE-CE62F33F9E55}"/>
              </a:ext>
            </a:extLst>
          </p:cNvPr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6C4BFA-2BCD-6E0E-D2B7-F4BBEA6B210F}"/>
              </a:ext>
            </a:extLst>
          </p:cNvPr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BC27FA-643E-AE12-F908-E32A6CDB1CBE}"/>
              </a:ext>
            </a:extLst>
          </p:cNvPr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B3B34-3801-8AEA-D25F-9A05652D8732}"/>
              </a:ext>
            </a:extLst>
          </p:cNvPr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21AA44-8835-1283-C1AE-FE7CAEB4FE2D}"/>
              </a:ext>
            </a:extLst>
          </p:cNvPr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B84BB-F6EA-6AA7-ADDB-8AD0CF8EC73E}"/>
              </a:ext>
            </a:extLst>
          </p:cNvPr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0011D-59AB-4A87-995E-657C79ABBE2B}"/>
              </a:ext>
            </a:extLst>
          </p:cNvPr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CB910-5FF2-0D47-D454-5A4A6D2BD61D}"/>
              </a:ext>
            </a:extLst>
          </p:cNvPr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CDA369-7EA5-96DD-0D2C-E5BD82F88EC0}"/>
              </a:ext>
            </a:extLst>
          </p:cNvPr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C36F0-68DB-0341-DC25-2AAFE93EBC70}"/>
              </a:ext>
            </a:extLst>
          </p:cNvPr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51C1B-4B8F-AA5A-1DA5-DD49BC3A5E24}"/>
              </a:ext>
            </a:extLst>
          </p:cNvPr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CB90B-5541-1E5C-C552-63F549BDFB90}"/>
              </a:ext>
            </a:extLst>
          </p:cNvPr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75437-446A-041F-A884-9240AF8A66E9}"/>
              </a:ext>
            </a:extLst>
          </p:cNvPr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FDEC03A6-12E7-8A6F-5EA2-BC3A887C2EDD}"/>
              </a:ext>
            </a:extLst>
          </p:cNvPr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A7A64B7-D2CE-0626-FB9B-2CABCDCF9D3B}"/>
              </a:ext>
            </a:extLst>
          </p:cNvPr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D928A70-FD1E-6141-230B-A372FD780D4F}"/>
              </a:ext>
            </a:extLst>
          </p:cNvPr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78C29-807D-B75C-6FA8-3E22D8B609CE}"/>
              </a:ext>
            </a:extLst>
          </p:cNvPr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D34257-64C3-8942-1757-C7EB8F0208C4}"/>
              </a:ext>
            </a:extLst>
          </p:cNvPr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3481C-8070-3323-13D5-8E9B8D0EB13D}"/>
              </a:ext>
            </a:extLst>
          </p:cNvPr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80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62B4-93BF-D1D2-5D68-469B4F1B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C4283D-D542-E663-1FFF-5E215E0921F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U.8.0 LoadApp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1BCC2-1168-B7F6-3453-A6E4EA3A0524}"/>
              </a:ext>
            </a:extLst>
          </p:cNvPr>
          <p:cNvSpPr txBox="1"/>
          <p:nvPr/>
        </p:nvSpPr>
        <p:spPr>
          <a:xfrm>
            <a:off x="515380" y="5418132"/>
            <a:ext cx="4644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从文件系统加载应用和数据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文件系统的初始化和文件操作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EFB77F9-E2CD-3D29-D7E1-B9E4BB863A4A}"/>
              </a:ext>
            </a:extLst>
          </p:cNvPr>
          <p:cNvSpPr/>
          <p:nvPr/>
        </p:nvSpPr>
        <p:spPr>
          <a:xfrm>
            <a:off x="4403812" y="3186684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816BCC-CAD7-4ABD-5157-D854C67A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6" y="1155192"/>
            <a:ext cx="3750485" cy="3750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596C3-11CC-9E8A-B081-E125CE3E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890" y="1161089"/>
            <a:ext cx="4091438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75254-CAF3-F4D3-25C9-928C6029A784}"/>
              </a:ext>
            </a:extLst>
          </p:cNvPr>
          <p:cNvSpPr txBox="1"/>
          <p:nvPr/>
        </p:nvSpPr>
        <p:spPr>
          <a:xfrm>
            <a:off x="5231904" y="5117754"/>
            <a:ext cx="3975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A=tour/u_8_0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634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 </a:t>
            </a:r>
            <a:r>
              <a:rPr lang="en-US" altLang="zh-CN" sz="3200"/>
              <a:t>-</a:t>
            </a:r>
            <a:r>
              <a:rPr lang="zh-CN" altLang="en-US" sz="3200"/>
              <a:t> 组件构成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A65D36-28AB-3EFC-7D7B-A3270E29CE24}"/>
              </a:ext>
            </a:extLst>
          </p:cNvPr>
          <p:cNvSpPr/>
          <p:nvPr/>
        </p:nvSpPr>
        <p:spPr>
          <a:xfrm>
            <a:off x="1455056" y="2984023"/>
            <a:ext cx="3903377" cy="145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modules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E1CD3-36EE-6B45-65C2-48985A42BB8D}"/>
              </a:ext>
            </a:extLst>
          </p:cNvPr>
          <p:cNvSpPr/>
          <p:nvPr/>
        </p:nvSpPr>
        <p:spPr>
          <a:xfrm>
            <a:off x="1775520" y="3428815"/>
            <a:ext cx="3114861" cy="7113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C85E0-79E3-6103-5F15-B30E81E7C6D4}"/>
              </a:ext>
            </a:extLst>
          </p:cNvPr>
          <p:cNvSpPr/>
          <p:nvPr/>
        </p:nvSpPr>
        <p:spPr>
          <a:xfrm>
            <a:off x="1451484" y="4833310"/>
            <a:ext cx="3903377" cy="16376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6DB0C-0E70-DA2A-9624-AE7EC90BB5CC}"/>
              </a:ext>
            </a:extLst>
          </p:cNvPr>
          <p:cNvSpPr/>
          <p:nvPr/>
        </p:nvSpPr>
        <p:spPr>
          <a:xfrm>
            <a:off x="2819636" y="5194252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95E34C-54AD-0B67-A4AA-FF98978B478F}"/>
              </a:ext>
            </a:extLst>
          </p:cNvPr>
          <p:cNvSpPr/>
          <p:nvPr/>
        </p:nvSpPr>
        <p:spPr>
          <a:xfrm>
            <a:off x="1866045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axfs_ramfs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A60C2C-C45B-DB83-092D-807A08628E3C}"/>
              </a:ext>
            </a:extLst>
          </p:cNvPr>
          <p:cNvSpPr/>
          <p:nvPr/>
        </p:nvSpPr>
        <p:spPr>
          <a:xfrm>
            <a:off x="3757484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axfs_devfs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60478-70F2-2D87-827D-974B83353877}"/>
              </a:ext>
            </a:extLst>
          </p:cNvPr>
          <p:cNvSpPr txBox="1"/>
          <p:nvPr/>
        </p:nvSpPr>
        <p:spPr>
          <a:xfrm>
            <a:off x="2601466" y="3610784"/>
            <a:ext cx="7171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fatfs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FC92DA-82B4-EDC7-6B0B-B7FF0882AAD3}"/>
              </a:ext>
            </a:extLst>
          </p:cNvPr>
          <p:cNvSpPr/>
          <p:nvPr/>
        </p:nvSpPr>
        <p:spPr>
          <a:xfrm>
            <a:off x="1451484" y="1453285"/>
            <a:ext cx="3903377" cy="113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FA8417-DA83-80AF-9E44-A90D656A502E}"/>
              </a:ext>
            </a:extLst>
          </p:cNvPr>
          <p:cNvSpPr/>
          <p:nvPr/>
        </p:nvSpPr>
        <p:spPr>
          <a:xfrm>
            <a:off x="1775520" y="1885333"/>
            <a:ext cx="3116861" cy="6120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D6AE61-BC71-0CD8-DBED-74FFAACA49A5}"/>
              </a:ext>
            </a:extLst>
          </p:cNvPr>
          <p:cNvSpPr txBox="1"/>
          <p:nvPr/>
        </p:nvSpPr>
        <p:spPr>
          <a:xfrm>
            <a:off x="2603612" y="2014598"/>
            <a:ext cx="7150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F845B4-97D1-0678-0D65-57DDC4AAAE17}"/>
              </a:ext>
            </a:extLst>
          </p:cNvPr>
          <p:cNvSpPr txBox="1"/>
          <p:nvPr/>
        </p:nvSpPr>
        <p:spPr>
          <a:xfrm>
            <a:off x="502425" y="187304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7900A-A233-9222-ED89-4775A8B26B2E}"/>
              </a:ext>
            </a:extLst>
          </p:cNvPr>
          <p:cNvSpPr txBox="1"/>
          <p:nvPr/>
        </p:nvSpPr>
        <p:spPr>
          <a:xfrm>
            <a:off x="500481" y="360902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C58B26-2992-7420-B711-73D8C6AA1EF5}"/>
              </a:ext>
            </a:extLst>
          </p:cNvPr>
          <p:cNvSpPr txBox="1"/>
          <p:nvPr/>
        </p:nvSpPr>
        <p:spPr>
          <a:xfrm>
            <a:off x="191344" y="533592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基础设施</a:t>
            </a:r>
            <a:endParaRPr lang="en-US" altLang="zh-CN" sz="2000"/>
          </a:p>
          <a:p>
            <a:r>
              <a:rPr lang="zh-CN" altLang="en-US" sz="2000"/>
              <a:t>具体类型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A97C9F8-7DFB-FDCE-16E2-BD616D51B963}"/>
              </a:ext>
            </a:extLst>
          </p:cNvPr>
          <p:cNvSpPr/>
          <p:nvPr/>
        </p:nvSpPr>
        <p:spPr>
          <a:xfrm>
            <a:off x="6081633" y="2984023"/>
            <a:ext cx="4824536" cy="1453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框架负责在启动时建立类似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文件系统，在根目录下包含普通目录与文件，及</a:t>
            </a:r>
            <a:r>
              <a:rPr lang="en-US" altLang="zh-CN">
                <a:solidFill>
                  <a:schemeClr val="tx1"/>
                </a:solidFill>
              </a:rPr>
              <a:t>dev</a:t>
            </a:r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axfs</a:t>
            </a:r>
            <a:r>
              <a:rPr lang="zh-CN" altLang="en-US">
                <a:solidFill>
                  <a:schemeClr val="tx1"/>
                </a:solidFill>
              </a:rPr>
              <a:t>对应的是通用的目录和文件对象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FDA72B-6A10-31C8-9CD3-5993D95616B0}"/>
              </a:ext>
            </a:extLst>
          </p:cNvPr>
          <p:cNvSpPr/>
          <p:nvPr/>
        </p:nvSpPr>
        <p:spPr>
          <a:xfrm>
            <a:off x="6081633" y="1453285"/>
            <a:ext cx="4824536" cy="113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应用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本身模拟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</a:p>
          <a:p>
            <a:r>
              <a:rPr lang="zh-CN" altLang="en-US">
                <a:solidFill>
                  <a:schemeClr val="tx1"/>
                </a:solidFill>
              </a:rPr>
              <a:t>包含了一系列操作文件的子命令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7A6BA10-F3CE-0728-5A3C-3EB15B4A4FB0}"/>
              </a:ext>
            </a:extLst>
          </p:cNvPr>
          <p:cNvSpPr/>
          <p:nvPr/>
        </p:nvSpPr>
        <p:spPr>
          <a:xfrm>
            <a:off x="2749763" y="2587978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9F5AE39-15E2-0FD5-2193-1626928FA326}"/>
              </a:ext>
            </a:extLst>
          </p:cNvPr>
          <p:cNvSpPr/>
          <p:nvPr/>
        </p:nvSpPr>
        <p:spPr>
          <a:xfrm>
            <a:off x="2749763" y="4453252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DCC8721-DABD-42AA-EF4B-73F6BB677508}"/>
              </a:ext>
            </a:extLst>
          </p:cNvPr>
          <p:cNvSpPr/>
          <p:nvPr/>
        </p:nvSpPr>
        <p:spPr>
          <a:xfrm>
            <a:off x="6100119" y="4833310"/>
            <a:ext cx="4824536" cy="1654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VFS</a:t>
            </a:r>
            <a:r>
              <a:rPr lang="zh-CN" altLang="en-US">
                <a:solidFill>
                  <a:schemeClr val="tx1"/>
                </a:solidFill>
              </a:rPr>
              <a:t>定义文件系统的接口层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具体的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实现：</a:t>
            </a:r>
            <a:r>
              <a:rPr lang="en-US" altLang="zh-CN">
                <a:solidFill>
                  <a:schemeClr val="tx1"/>
                </a:solidFill>
              </a:rPr>
              <a:t>ramfs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devfs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D7DC7-CBBD-AFB6-6557-79A953E5BB12}"/>
              </a:ext>
            </a:extLst>
          </p:cNvPr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18D186-F53C-0C34-6EE6-90CC387BA64F}"/>
              </a:ext>
            </a:extLst>
          </p:cNvPr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62B11-581D-FA05-CAA5-F7A8B1E8AE7D}"/>
              </a:ext>
            </a:extLst>
          </p:cNvPr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5A0EA-EAD4-E3EF-2FBD-DB808E9A91D8}"/>
              </a:ext>
            </a:extLst>
          </p:cNvPr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2BA558-A0AE-49F0-08F1-7BBD46D8869E}"/>
              </a:ext>
            </a:extLst>
          </p:cNvPr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D46D5-A2DB-68FE-B790-250D1152859E}"/>
              </a:ext>
            </a:extLst>
          </p:cNvPr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DA4A28-7814-7071-ADAE-D2962F432DE9}"/>
              </a:ext>
            </a:extLst>
          </p:cNvPr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19A61-FE4A-E822-9F9E-D96494BF73DE}"/>
              </a:ext>
            </a:extLst>
          </p:cNvPr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文件系统的抽象与对应数据结构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28412-91E6-FFB8-E315-7BBFB4E442B2}"/>
              </a:ext>
            </a:extLst>
          </p:cNvPr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AB0D98-3750-DDA6-E6DD-E11689E897CB}"/>
              </a:ext>
            </a:extLst>
          </p:cNvPr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E57C9-BE8C-4868-BE11-85E43279F614}"/>
              </a:ext>
            </a:extLst>
          </p:cNvPr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B8416-E730-E024-D66A-C1FC87133036}"/>
              </a:ext>
            </a:extLst>
          </p:cNvPr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0A3E6B-C9BD-C568-86D0-7BAA7AB34C62}"/>
              </a:ext>
            </a:extLst>
          </p:cNvPr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1C5C0A-383C-2845-221D-7F1834B157F0}"/>
              </a:ext>
            </a:extLst>
          </p:cNvPr>
          <p:cNvCxnSpPr>
            <a:cxnSpLocks/>
          </p:cNvCxnSpPr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59956-0C73-4561-82B6-FE146D7F14A0}"/>
              </a:ext>
            </a:extLst>
          </p:cNvPr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B60434-8886-7AA2-F18D-733E743B6FD1}"/>
              </a:ext>
            </a:extLst>
          </p:cNvPr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C944A8-7881-F65C-56D1-734FCFA28D38}"/>
              </a:ext>
            </a:extLst>
          </p:cNvPr>
          <p:cNvCxnSpPr>
            <a:cxnSpLocks/>
          </p:cNvCxnSpPr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CDA371-79FD-B642-A90B-8DBA71BE6981}"/>
              </a:ext>
            </a:extLst>
          </p:cNvPr>
          <p:cNvCxnSpPr>
            <a:cxnSpLocks/>
          </p:cNvCxnSpPr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9F0D07-6CF4-0BB5-8F72-8883BD5968F8}"/>
              </a:ext>
            </a:extLst>
          </p:cNvPr>
          <p:cNvCxnSpPr>
            <a:cxnSpLocks/>
          </p:cNvCxnSpPr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4D3DC30-04B2-39FA-0F63-E54FE99554C3}"/>
              </a:ext>
            </a:extLst>
          </p:cNvPr>
          <p:cNvCxnSpPr>
            <a:cxnSpLocks/>
          </p:cNvCxnSpPr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F4B43D-49A8-3E84-807F-1289F59C6914}"/>
              </a:ext>
            </a:extLst>
          </p:cNvPr>
          <p:cNvCxnSpPr>
            <a:cxnSpLocks/>
          </p:cNvCxnSpPr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D47985-ABBC-C1D2-B574-D722C56B9A97}"/>
              </a:ext>
            </a:extLst>
          </p:cNvPr>
          <p:cNvCxnSpPr>
            <a:stCxn id="14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836CF93-ADC7-BBF8-7027-A4B96B396E8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1FC4192-6309-C486-FC7D-140BF4A19C56}"/>
              </a:ext>
            </a:extLst>
          </p:cNvPr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2A1899-91B8-25D3-4B28-DBC8B7F66FEC}"/>
              </a:ext>
            </a:extLst>
          </p:cNvPr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5507854-3A7A-C880-197B-DA39A7DB9635}"/>
              </a:ext>
            </a:extLst>
          </p:cNvPr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EA6A9A-AE5C-A056-8947-7C9536E484F1}"/>
              </a:ext>
            </a:extLst>
          </p:cNvPr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D3D9BD-589D-BC59-C55C-98FE4143BC9A}"/>
              </a:ext>
            </a:extLst>
          </p:cNvPr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8274AC8-2E09-0B5B-7466-49CBEDE62C07}"/>
              </a:ext>
            </a:extLst>
          </p:cNvPr>
          <p:cNvCxnSpPr>
            <a:stCxn id="11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13EC157-A430-EFA8-5024-2C4F561FBE63}"/>
              </a:ext>
            </a:extLst>
          </p:cNvPr>
          <p:cNvCxnSpPr>
            <a:cxnSpLocks/>
          </p:cNvCxnSpPr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4D9F0C3-3666-0621-5E7B-BEB955509554}"/>
              </a:ext>
            </a:extLst>
          </p:cNvPr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1FBFED-4830-2B06-2685-01DA5D31CF01}"/>
              </a:ext>
            </a:extLst>
          </p:cNvPr>
          <p:cNvCxnSpPr>
            <a:cxnSpLocks/>
          </p:cNvCxnSpPr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350111-A79B-08B7-5738-12B2160B9302}"/>
              </a:ext>
            </a:extLst>
          </p:cNvPr>
          <p:cNvCxnSpPr>
            <a:cxnSpLocks/>
          </p:cNvCxnSpPr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8E7ACC8-CEA4-D969-22F2-DCC12AD9058C}"/>
              </a:ext>
            </a:extLst>
          </p:cNvPr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C566634-DCDF-D915-22AE-0BCE91C08620}"/>
              </a:ext>
            </a:extLst>
          </p:cNvPr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D66E32B-3EDF-EDB4-BA41-8FB2118ABD05}"/>
              </a:ext>
            </a:extLst>
          </p:cNvPr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14F1FA8-6DD5-474C-55C9-C33CDA3E3F7E}"/>
              </a:ext>
            </a:extLst>
          </p:cNvPr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933A0A-EE55-0269-3835-FA805ABEB083}"/>
              </a:ext>
            </a:extLst>
          </p:cNvPr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32B20C-B8FD-B522-8B46-4D62178AC710}"/>
              </a:ext>
            </a:extLst>
          </p:cNvPr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694C08D-5D35-E1FD-74FF-315D749BD6FE}"/>
              </a:ext>
            </a:extLst>
          </p:cNvPr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436704-E6F8-DE91-131B-1DC15BEF97D5}"/>
              </a:ext>
            </a:extLst>
          </p:cNvPr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4E860FE-81A8-9A7F-453F-84ED05385D74}"/>
              </a:ext>
            </a:extLst>
          </p:cNvPr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0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文件系统节点的操作流程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04875-D46C-CE6F-0673-5BBF323CE756}"/>
              </a:ext>
            </a:extLst>
          </p:cNvPr>
          <p:cNvSpPr txBox="1"/>
          <p:nvPr/>
        </p:nvSpPr>
        <p:spPr>
          <a:xfrm>
            <a:off x="655340" y="1340768"/>
            <a:ext cx="5908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第一步：获得</a:t>
            </a:r>
            <a:r>
              <a:rPr lang="en-US" altLang="zh-CN" sz="2400"/>
              <a:t>Root </a:t>
            </a:r>
            <a:r>
              <a:rPr lang="zh-CN" altLang="en-US" sz="2400"/>
              <a:t>目录节点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第二步：解析路径，逐级通过</a:t>
            </a:r>
            <a:r>
              <a:rPr lang="en-US" altLang="zh-CN" sz="2400"/>
              <a:t>lookup</a:t>
            </a:r>
            <a:r>
              <a:rPr lang="zh-CN" altLang="en-US" sz="2400"/>
              <a:t>方法找到对应节点，直至目标节点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第三步：对目标节点执行操作</a:t>
            </a:r>
            <a:endParaRPr lang="en-US" altLang="zh-CN" sz="2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0AC9D6-B936-BBB1-5872-21951FEE6953}"/>
              </a:ext>
            </a:extLst>
          </p:cNvPr>
          <p:cNvSpPr/>
          <p:nvPr/>
        </p:nvSpPr>
        <p:spPr>
          <a:xfrm>
            <a:off x="7391946" y="123275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VfsOps</a:t>
            </a:r>
            <a:r>
              <a:rPr lang="en-US" altLang="zh-CN" sz="2400">
                <a:solidFill>
                  <a:schemeClr val="tx1"/>
                </a:solidFill>
              </a:rPr>
              <a:t>::root_dir()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ACD433-8286-7BA4-9EF6-A4C42FB2364D}"/>
              </a:ext>
            </a:extLst>
          </p:cNvPr>
          <p:cNvSpPr/>
          <p:nvPr/>
        </p:nvSpPr>
        <p:spPr>
          <a:xfrm>
            <a:off x="7391946" y="2544580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::lookup()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170A99-96E4-A8C9-58E2-394839B43905}"/>
              </a:ext>
            </a:extLst>
          </p:cNvPr>
          <p:cNvSpPr/>
          <p:nvPr/>
        </p:nvSpPr>
        <p:spPr>
          <a:xfrm>
            <a:off x="7399390" y="385640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::op_xxx()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2CE86C7-3188-FB8D-326A-65CB08490A8D}"/>
              </a:ext>
            </a:extLst>
          </p:cNvPr>
          <p:cNvSpPr/>
          <p:nvPr/>
        </p:nvSpPr>
        <p:spPr>
          <a:xfrm>
            <a:off x="9039939" y="1938319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69F770E-4078-0203-3FCA-7B8BD5E2ECF2}"/>
              </a:ext>
            </a:extLst>
          </p:cNvPr>
          <p:cNvSpPr/>
          <p:nvPr/>
        </p:nvSpPr>
        <p:spPr>
          <a:xfrm>
            <a:off x="9039939" y="3311990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9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8354-687E-A9A1-9742-DD8AE37E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094609-2F6D-5368-E078-EC2041A0F012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文件系统的示例 </a:t>
            </a:r>
            <a:r>
              <a:rPr lang="en-US" altLang="zh-CN" sz="3200"/>
              <a:t>- Ext2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66C39A-C4E0-3E2A-E139-63494EDE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024844"/>
            <a:ext cx="1027890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D802-C434-90E9-3430-04EC4D31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2E38C-9CEE-284D-1624-7B03E4F8A0A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U.6.0 FairSched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1F224E-107A-1517-C381-286D50D06C6F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抢占式调度机制，</a:t>
            </a:r>
            <a:r>
              <a:rPr lang="en-US" altLang="zh-CN" sz="2400"/>
              <a:t>CFS</a:t>
            </a:r>
            <a:r>
              <a:rPr lang="zh-CN" altLang="en-US" sz="2400"/>
              <a:t>调度策略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时钟中断机制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B466E3D-EAA8-C08B-94D5-1D410006262F}"/>
              </a:ext>
            </a:extLst>
          </p:cNvPr>
          <p:cNvSpPr/>
          <p:nvPr/>
        </p:nvSpPr>
        <p:spPr>
          <a:xfrm>
            <a:off x="3539716" y="3186684"/>
            <a:ext cx="61206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E57BD1-4748-3764-7EC7-621B4D9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412775"/>
            <a:ext cx="2857513" cy="3750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CA5F39-B4B4-ADD0-6313-3F4050AB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412774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AEADCE-E3E3-26A1-99D8-566310DEC215}"/>
              </a:ext>
            </a:extLst>
          </p:cNvPr>
          <p:cNvSpPr txBox="1"/>
          <p:nvPr/>
        </p:nvSpPr>
        <p:spPr>
          <a:xfrm>
            <a:off x="8616280" y="2874419"/>
            <a:ext cx="294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make run A=tour/u_6_0</a:t>
            </a:r>
          </a:p>
          <a:p>
            <a:r>
              <a:rPr lang="en-US" altLang="zh-CN" sz="2000" b="1"/>
              <a:t>make run A=tour/u_6_1</a:t>
            </a:r>
          </a:p>
          <a:p>
            <a:endParaRPr lang="en-US" altLang="zh-CN" sz="2000" b="1"/>
          </a:p>
          <a:p>
            <a:r>
              <a:rPr lang="zh-CN" altLang="en-US" sz="2000" b="1"/>
              <a:t>两个实验都能观察到：</a:t>
            </a:r>
            <a:endParaRPr lang="en-US" altLang="zh-CN" sz="2000" b="1"/>
          </a:p>
          <a:p>
            <a:r>
              <a:rPr lang="zh-CN" altLang="en-US" sz="2000" b="1"/>
              <a:t>任务执行过程中被抢占</a:t>
            </a:r>
            <a:endParaRPr lang="en-US" altLang="zh-CN" sz="20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F66506-CB02-066A-14F2-29C9E535B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239" y="1628800"/>
            <a:ext cx="452342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15380" y="12500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mount</a:t>
            </a:r>
            <a:r>
              <a:rPr lang="zh-CN" altLang="en-US" sz="2000"/>
              <a:t>可以理解为文件系统在内存中的展开操作（</a:t>
            </a:r>
            <a:r>
              <a:rPr lang="en-US" altLang="zh-CN" sz="2000"/>
              <a:t>unflatten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把易于存储的扁平化的形态转化为易于搜索遍历的立体化形态。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AED49-90B5-83C7-F367-611EC708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3032956"/>
            <a:ext cx="6553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487CD7-D89F-182D-DDA3-7175F5F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12976"/>
            <a:ext cx="5934075" cy="3038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364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15380" y="1253135"/>
            <a:ext cx="883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把一棵目录树的“根” </a:t>
            </a:r>
            <a:r>
              <a:rPr lang="en-US" altLang="zh-CN" sz="2000"/>
              <a:t>"</a:t>
            </a:r>
            <a:r>
              <a:rPr lang="zh-CN" altLang="en-US" sz="2000"/>
              <a:t>嫁接</a:t>
            </a:r>
            <a:r>
              <a:rPr lang="en-US" altLang="zh-CN" sz="2000"/>
              <a:t>"</a:t>
            </a:r>
            <a:r>
              <a:rPr lang="zh-CN" altLang="en-US" sz="2000"/>
              <a:t>到另一棵树的某个结点，两棵树就形成了一棵树。</a:t>
            </a:r>
            <a:endParaRPr lang="en-US" altLang="zh-CN" sz="2000"/>
          </a:p>
          <a:p>
            <a:r>
              <a:rPr lang="zh-CN" altLang="en-US" sz="2000"/>
              <a:t>两棵目录树基于的文件系统可以相同也可以不同。</a:t>
            </a:r>
            <a:endParaRPr lang="en-US" altLang="zh-CN" sz="2000"/>
          </a:p>
          <a:p>
            <a:r>
              <a:rPr lang="zh-CN" altLang="en-US" sz="2000"/>
              <a:t>另外，被</a:t>
            </a:r>
            <a:r>
              <a:rPr lang="en-US" altLang="zh-CN" sz="2000"/>
              <a:t>mount</a:t>
            </a:r>
            <a:r>
              <a:rPr lang="zh-CN" altLang="en-US" sz="2000"/>
              <a:t>的结点及其子孙结点都会被遮蔽，直至</a:t>
            </a:r>
            <a:r>
              <a:rPr lang="en-US" altLang="zh-CN" sz="2000"/>
              <a:t>unmount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lookup</a:t>
            </a:r>
            <a:r>
              <a:rPr lang="zh-CN" altLang="en-US" sz="2000"/>
              <a:t>操作到达</a:t>
            </a:r>
            <a:r>
              <a:rPr lang="en-US" altLang="zh-CN" sz="2000"/>
              <a:t>mount</a:t>
            </a:r>
            <a:r>
              <a:rPr lang="zh-CN" altLang="en-US" sz="2000"/>
              <a:t>点时，将会发生访问目录树的切换。</a:t>
            </a:r>
          </a:p>
        </p:txBody>
      </p:sp>
    </p:spTree>
    <p:extLst>
      <p:ext uri="{BB962C8B-B14F-4D97-AF65-F5344CB8AC3E}">
        <p14:creationId xmlns:p14="http://schemas.microsoft.com/office/powerpoint/2010/main" val="250797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53269-4E85-71AA-A356-3576EA9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89664"/>
            <a:ext cx="3000375" cy="2676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9DC4A-776A-EC27-EAEB-BCE7FF28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1288819"/>
            <a:ext cx="3677163" cy="1057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A9C784-AA08-A15F-BA8F-AE56EA7F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2384884"/>
            <a:ext cx="8094565" cy="33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2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E4F54B-8000-AAE8-6CE4-7177616A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304764"/>
            <a:ext cx="9401710" cy="11293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85F093-821C-19C4-8BFF-A75212D7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34158"/>
            <a:ext cx="7391116" cy="39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DE3C-2176-45AC-C2DB-FC2C845F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2BB2B-834A-D9E6-773D-ABFDDD92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9F7146-49CE-9AB0-267E-DE5547F95109}"/>
              </a:ext>
            </a:extLst>
          </p:cNvPr>
          <p:cNvSpPr txBox="1"/>
          <p:nvPr/>
        </p:nvSpPr>
        <p:spPr>
          <a:xfrm>
            <a:off x="515380" y="370134"/>
            <a:ext cx="809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课后练习 </a:t>
            </a:r>
            <a:r>
              <a:rPr lang="en-US" altLang="zh-CN" sz="3200"/>
              <a:t>- </a:t>
            </a:r>
            <a:r>
              <a:rPr lang="zh-CN" altLang="en-US" sz="3200"/>
              <a:t>为</a:t>
            </a:r>
            <a:r>
              <a:rPr lang="en-US" altLang="zh-CN" sz="3200"/>
              <a:t>RamFS</a:t>
            </a:r>
            <a:r>
              <a:rPr lang="zh-CN" altLang="en-US" sz="3200"/>
              <a:t>支持</a:t>
            </a:r>
            <a:r>
              <a:rPr lang="en-US" altLang="zh-CN" sz="3200"/>
              <a:t>rename</a:t>
            </a:r>
            <a:r>
              <a:rPr lang="zh-CN" altLang="en-US" sz="3200"/>
              <a:t>操作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03EDDB-91DA-AA2A-4883-60A2A53AF00C}"/>
              </a:ext>
            </a:extLst>
          </p:cNvPr>
          <p:cNvSpPr txBox="1"/>
          <p:nvPr/>
        </p:nvSpPr>
        <p:spPr>
          <a:xfrm>
            <a:off x="623392" y="908720"/>
            <a:ext cx="11125236" cy="58785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/>
              <a:t>[ramfs_rename]:</a:t>
            </a:r>
            <a:r>
              <a:rPr lang="zh-CN" altLang="en-US" sz="1800"/>
              <a:t>支持</a:t>
            </a:r>
            <a:r>
              <a:rPr lang="en-US" altLang="zh-CN" sz="1800"/>
              <a:t>ramfs</a:t>
            </a:r>
            <a:r>
              <a:rPr lang="zh-CN" altLang="en-US" sz="1800"/>
              <a:t>的</a:t>
            </a:r>
            <a:r>
              <a:rPr lang="en-US" altLang="zh-CN" sz="1800"/>
              <a:t>rename</a:t>
            </a:r>
            <a:r>
              <a:rPr lang="zh-CN" altLang="en-US" sz="1800"/>
              <a:t>操作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预备： 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 b="1"/>
              <a:t>make run A=exercises/ramfs_rename/ BLK=y</a:t>
            </a:r>
          </a:p>
          <a:p>
            <a:r>
              <a:rPr lang="zh-CN" altLang="en-US"/>
              <a:t>显示</a:t>
            </a:r>
            <a:r>
              <a:rPr lang="en-US" altLang="zh-CN"/>
              <a:t>ramfs</a:t>
            </a:r>
            <a:r>
              <a:rPr lang="zh-CN" altLang="en-US"/>
              <a:t>对</a:t>
            </a:r>
            <a:r>
              <a:rPr lang="en-US" altLang="zh-CN"/>
              <a:t>rename</a:t>
            </a:r>
            <a:r>
              <a:rPr lang="zh-CN" altLang="en-US"/>
              <a:t>操作不支持，如下图：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要求：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采用</a:t>
            </a:r>
            <a:r>
              <a:rPr lang="en-US" altLang="zh-CN"/>
              <a:t>patch</a:t>
            </a:r>
            <a:r>
              <a:rPr lang="zh-CN" altLang="en-US"/>
              <a:t>方式让工程临时使用</a:t>
            </a:r>
            <a:r>
              <a:rPr lang="en-US" altLang="zh-CN"/>
              <a:t>oscamp/arceos/axfs_ramfs</a:t>
            </a:r>
            <a:r>
              <a:rPr lang="zh-CN" altLang="en-US"/>
              <a:t>的本地组件仓库。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修改本地组件</a:t>
            </a:r>
            <a:r>
              <a:rPr lang="en-US" altLang="zh-CN"/>
              <a:t>axfs_ramfs</a:t>
            </a:r>
            <a:r>
              <a:rPr lang="zh-CN" altLang="en-US"/>
              <a:t>，</a:t>
            </a:r>
            <a:r>
              <a:rPr lang="zh-CN" altLang="en-US" sz="1800"/>
              <a:t>增加相关函数，实现部分</a:t>
            </a:r>
            <a:r>
              <a:rPr lang="en-US" altLang="zh-CN" sz="1800"/>
              <a:t>trait</a:t>
            </a:r>
            <a:r>
              <a:rPr lang="zh-CN" altLang="en-US" sz="1800"/>
              <a:t>，让测试通过。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提示：对第</a:t>
            </a:r>
            <a:r>
              <a:rPr lang="en-US" altLang="zh-CN"/>
              <a:t>1</a:t>
            </a:r>
            <a:r>
              <a:rPr lang="zh-CN" altLang="en-US"/>
              <a:t>点</a:t>
            </a:r>
            <a:r>
              <a:rPr lang="en-US" altLang="zh-CN"/>
              <a:t>patch</a:t>
            </a:r>
            <a:r>
              <a:rPr lang="zh-CN" altLang="en-US"/>
              <a:t>的方式，参考</a:t>
            </a:r>
            <a:endParaRPr lang="en-US" altLang="zh-CN"/>
          </a:p>
          <a:p>
            <a:r>
              <a:rPr lang="en-US" altLang="zh-CN" sz="1600">
                <a:solidFill>
                  <a:schemeClr val="accent1"/>
                </a:solidFill>
              </a:rPr>
              <a:t>https://rustwiki.org/zh-CN/edition-guide/rust-2018/cargo-and-crates-io/replacing-dependencies-with-patch.html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1DD1AB-6EE4-92C2-D07E-1D73135F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409970"/>
            <a:ext cx="8983196" cy="12225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9DED04-F0FE-5C6E-EFA1-BF19C4F1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9" y="4604558"/>
            <a:ext cx="4397715" cy="12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9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226356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23217" y="2240477"/>
            <a:ext cx="6088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抢占机制的根本保障是系统定时器。所以抢占针对的主要操作目标就是</a:t>
            </a:r>
            <a:r>
              <a:rPr lang="en-US" altLang="zh-CN" sz="2000">
                <a:solidFill>
                  <a:srgbClr val="FF0000"/>
                </a:solidFill>
                <a:latin typeface="-apple-system"/>
              </a:rPr>
              <a:t>current task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机制与时机：</a:t>
            </a:r>
            <a:r>
              <a:rPr lang="zh-CN" altLang="en-US" sz="2000" b="1">
                <a:solidFill>
                  <a:srgbClr val="FF0000"/>
                </a:solidFill>
                <a:latin typeface="-apple-system"/>
              </a:rPr>
              <a:t>不是无条件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的抢占，要两个条件都具备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一是任务内部达到了某种条件，例如时间片耗尽；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二是外部条件与时机，在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preempt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从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disable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enable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的那个状态切换点触发抢占。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PreemptiveSched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2785725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340404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535248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340403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242530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340403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092444" y="3824241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448782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448781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448780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260780" y="5242529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92FB0-C000-9D44-79A8-C74AE5F45DE0}"/>
              </a:ext>
            </a:extLst>
          </p:cNvPr>
          <p:cNvSpPr/>
          <p:nvPr/>
        </p:nvSpPr>
        <p:spPr>
          <a:xfrm>
            <a:off x="10092444" y="4548047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FA20DB-4394-1BFA-59F5-BCD8E4C5DF0E}"/>
              </a:ext>
            </a:extLst>
          </p:cNvPr>
          <p:cNvCxnSpPr/>
          <p:nvPr/>
        </p:nvCxnSpPr>
        <p:spPr>
          <a:xfrm>
            <a:off x="11028546" y="4261728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抢占发生的条件与时机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9714C4-D133-4E37-4881-18C146A2126F}"/>
              </a:ext>
            </a:extLst>
          </p:cNvPr>
          <p:cNvGrpSpPr/>
          <p:nvPr/>
        </p:nvGrpSpPr>
        <p:grpSpPr>
          <a:xfrm>
            <a:off x="623392" y="692696"/>
            <a:ext cx="10081120" cy="3924030"/>
            <a:chOff x="623392" y="692696"/>
            <a:chExt cx="10081120" cy="39240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40CE6F-E184-F3AB-733A-CCB6DB31B557}"/>
                </a:ext>
              </a:extLst>
            </p:cNvPr>
            <p:cNvSpPr txBox="1"/>
            <p:nvPr/>
          </p:nvSpPr>
          <p:spPr>
            <a:xfrm>
              <a:off x="623392" y="1412776"/>
              <a:ext cx="24482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内部条件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基于任务的内部状态</a:t>
              </a:r>
              <a:r>
                <a:rPr lang="en-US" altLang="zh-CN"/>
                <a:t>)</a:t>
              </a:r>
            </a:p>
            <a:p>
              <a:r>
                <a:rPr lang="en-US" altLang="zh-CN"/>
                <a:t>PreemptPending</a:t>
              </a: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670769" y="3502749"/>
              <a:ext cx="240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外部条件</a:t>
              </a:r>
              <a:r>
                <a:rPr lang="en-US" altLang="zh-CN"/>
                <a:t>&amp;</a:t>
              </a:r>
              <a:r>
                <a:rPr lang="zh-CN" altLang="en-US"/>
                <a:t>边沿触发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外部控制的抢占开关</a:t>
              </a:r>
              <a:r>
                <a:rPr lang="en-US" altLang="zh-CN"/>
                <a:t>)</a:t>
              </a:r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BB36116-C4E6-B571-C2D4-E6EDF67FCA4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1700808"/>
              <a:ext cx="2448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FEFEFF2-6ECC-5887-79A5-B3ED6C7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2284" y="1700808"/>
              <a:ext cx="2052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B92D7DB-16D7-72A8-8236-CA1D58449A38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4" y="2384884"/>
              <a:ext cx="3240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243F7D-CD9D-C1E5-B947-E575ED4FA4CC}"/>
                </a:ext>
              </a:extLst>
            </p:cNvPr>
            <p:cNvCxnSpPr/>
            <p:nvPr/>
          </p:nvCxnSpPr>
          <p:spPr>
            <a:xfrm>
              <a:off x="541192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4E6ECD8-1A01-C88A-9C75-B01490FB78F2}"/>
                </a:ext>
              </a:extLst>
            </p:cNvPr>
            <p:cNvCxnSpPr/>
            <p:nvPr/>
          </p:nvCxnSpPr>
          <p:spPr>
            <a:xfrm>
              <a:off x="865228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19960E-12E8-39B7-BCF4-E269312B9B04}"/>
                </a:ext>
              </a:extLst>
            </p:cNvPr>
            <p:cNvSpPr txBox="1"/>
            <p:nvPr/>
          </p:nvSpPr>
          <p:spPr>
            <a:xfrm>
              <a:off x="3205742" y="127747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40AC34-A661-665D-9BED-90976F39B1F7}"/>
                </a:ext>
              </a:extLst>
            </p:cNvPr>
            <p:cNvSpPr txBox="1"/>
            <p:nvPr/>
          </p:nvSpPr>
          <p:spPr>
            <a:xfrm>
              <a:off x="8508268" y="13047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11A0DE-CC0B-5FB6-36D2-2B7B1CF9C60A}"/>
                </a:ext>
              </a:extLst>
            </p:cNvPr>
            <p:cNvSpPr txBox="1"/>
            <p:nvPr/>
          </p:nvSpPr>
          <p:spPr>
            <a:xfrm>
              <a:off x="6023992" y="2015552"/>
              <a:ext cx="141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可以被抢占</a:t>
              </a:r>
              <a:endParaRPr lang="en-US" altLang="zh-CN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0A4989C-44D4-22E4-D998-5E4F47941F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3498685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BF92FE-8E4E-4020-7A48-D31CCE4960FD}"/>
                </a:ext>
              </a:extLst>
            </p:cNvPr>
            <p:cNvSpPr txBox="1"/>
            <p:nvPr/>
          </p:nvSpPr>
          <p:spPr>
            <a:xfrm>
              <a:off x="2927648" y="3075347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158372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19C329-34DC-B14B-1B18-2B3078851A52}"/>
                </a:ext>
              </a:extLst>
            </p:cNvPr>
            <p:cNvCxnSpPr>
              <a:cxnSpLocks/>
            </p:cNvCxnSpPr>
            <p:nvPr/>
          </p:nvCxnSpPr>
          <p:spPr>
            <a:xfrm>
              <a:off x="4691844" y="3498685"/>
              <a:ext cx="2844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025255C-49A4-F3C2-63AE-A74C45D74B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525115"/>
              <a:ext cx="0" cy="5972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/>
            <p:nvPr/>
          </p:nvCxnSpPr>
          <p:spPr>
            <a:xfrm>
              <a:off x="4691844" y="35010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EEA0C15-C90C-CDD8-CAB5-2874A2024EA5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128755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74B1BCC-181E-6AE5-3D2E-6BD2B7FE1657}"/>
                </a:ext>
              </a:extLst>
            </p:cNvPr>
            <p:cNvCxnSpPr/>
            <p:nvPr/>
          </p:nvCxnSpPr>
          <p:spPr>
            <a:xfrm>
              <a:off x="7536160" y="3444679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479C557-EB2B-CFE1-A610-39E1555E8AD8}"/>
                </a:ext>
              </a:extLst>
            </p:cNvPr>
            <p:cNvCxnSpPr>
              <a:cxnSpLocks/>
            </p:cNvCxnSpPr>
            <p:nvPr/>
          </p:nvCxnSpPr>
          <p:spPr>
            <a:xfrm>
              <a:off x="8296633" y="3501008"/>
              <a:ext cx="0" cy="6277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D8A55AD-CF7F-E1F5-2D44-328303E909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2244" y="3498685"/>
              <a:ext cx="24122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3750771" y="424739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64A0715-A13D-B823-9440-D75908F2D992}"/>
                </a:ext>
              </a:extLst>
            </p:cNvPr>
            <p:cNvSpPr txBox="1"/>
            <p:nvPr/>
          </p:nvSpPr>
          <p:spPr>
            <a:xfrm>
              <a:off x="7382206" y="4215723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109448-F0BC-849D-83A1-D9B6E28C3CD3}"/>
                </a:ext>
              </a:extLst>
            </p:cNvPr>
            <p:cNvSpPr txBox="1"/>
            <p:nvPr/>
          </p:nvSpPr>
          <p:spPr>
            <a:xfrm>
              <a:off x="5557831" y="310496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4FA62AB-60C6-2067-6125-E37AB8B45443}"/>
                </a:ext>
              </a:extLst>
            </p:cNvPr>
            <p:cNvSpPr txBox="1"/>
            <p:nvPr/>
          </p:nvSpPr>
          <p:spPr>
            <a:xfrm>
              <a:off x="9046816" y="3068960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EA15FF6-19A8-2DD8-7B3D-3C51C8A1A1F1}"/>
                </a:ext>
              </a:extLst>
            </p:cNvPr>
            <p:cNvCxnSpPr/>
            <p:nvPr/>
          </p:nvCxnSpPr>
          <p:spPr>
            <a:xfrm flipV="1">
              <a:off x="7572164" y="1052736"/>
              <a:ext cx="0" cy="23042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1513E1-F82C-02EC-2AFB-89480900B936}"/>
                </a:ext>
              </a:extLst>
            </p:cNvPr>
            <p:cNvSpPr txBox="1"/>
            <p:nvPr/>
          </p:nvSpPr>
          <p:spPr>
            <a:xfrm>
              <a:off x="7032104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抢占发生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40EACDA-45B3-44A8-B145-85924F561495}"/>
                </a:ext>
              </a:extLst>
            </p:cNvPr>
            <p:cNvSpPr/>
            <p:nvPr/>
          </p:nvSpPr>
          <p:spPr>
            <a:xfrm>
              <a:off x="7464152" y="3406352"/>
              <a:ext cx="199807" cy="2386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623392" y="5182162"/>
            <a:ext cx="11233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只有内外条件都满足时，才发生抢占；内部条件举例任务时间片耗尽，外部条件类似定义某种临界区，控制什么时候不能抢占，本质上它基于</a:t>
            </a:r>
            <a:r>
              <a:rPr lang="zh-CN" altLang="en-US" sz="2000">
                <a:solidFill>
                  <a:srgbClr val="FF0000"/>
                </a:solidFill>
              </a:rPr>
              <a:t>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只在 禁用</a:t>
            </a:r>
            <a:r>
              <a:rPr lang="en-US" altLang="zh-CN" sz="2000"/>
              <a:t>-&gt;</a:t>
            </a:r>
            <a:r>
              <a:rPr lang="zh-CN" altLang="en-US" sz="2000"/>
              <a:t>启用 切换的下边沿触发；下边沿通常在自旋锁解锁时产生，此时是切换时机。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推动内部条件变化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任务时间片消耗</a:t>
            </a:r>
            <a:r>
              <a:rPr lang="en-US" altLang="zh-CN" sz="2000"/>
              <a:t>)</a:t>
            </a:r>
            <a:r>
              <a:rPr lang="zh-CN" altLang="en-US" sz="2000"/>
              <a:t>和边沿触发产生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自旋锁加解锁</a:t>
            </a:r>
            <a:r>
              <a:rPr lang="en-US" altLang="zh-CN" sz="2000"/>
              <a:t>)</a:t>
            </a:r>
            <a:r>
              <a:rPr lang="zh-CN" altLang="en-US" sz="2000"/>
              <a:t>的根本源是时钟中断。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029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外部条件：外部控制的抢占开关</a:t>
            </a:r>
            <a:r>
              <a:rPr lang="en-US" altLang="zh-CN" sz="3200"/>
              <a:t>(</a:t>
            </a:r>
            <a:r>
              <a:rPr lang="zh-CN" altLang="en-US" sz="3200"/>
              <a:t>示例</a:t>
            </a:r>
            <a:r>
              <a:rPr lang="en-US" altLang="zh-CN" sz="3200"/>
              <a:t>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515380" y="1195785"/>
            <a:ext cx="1123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抢占针对的目标就是当前任务，由外部控制的抢占开关是当前任务的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作为计数：</a:t>
            </a:r>
            <a:r>
              <a:rPr lang="en-US" altLang="zh-CN" sz="2000"/>
              <a:t>0</a:t>
            </a:r>
            <a:r>
              <a:rPr lang="zh-CN" altLang="en-US" sz="2000"/>
              <a:t>代表开抢占，大于</a:t>
            </a:r>
            <a:r>
              <a:rPr lang="en-US" altLang="zh-CN" sz="2000"/>
              <a:t>0</a:t>
            </a:r>
            <a:r>
              <a:rPr lang="zh-CN" altLang="en-US" sz="2000"/>
              <a:t>则关抢占</a:t>
            </a:r>
            <a:r>
              <a:rPr lang="en-US" altLang="zh-CN" sz="2000"/>
              <a:t>(</a:t>
            </a:r>
            <a:r>
              <a:rPr lang="zh-CN" altLang="en-US" sz="2000"/>
              <a:t>可叠加，所以可能大于</a:t>
            </a:r>
            <a:r>
              <a:rPr lang="en-US" altLang="zh-CN" sz="2000"/>
              <a:t>1)</a:t>
            </a:r>
            <a:endParaRPr lang="zh-CN" altLang="en-US" sz="20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F03AD8-9C05-ABDC-731F-22C07118EBF1}"/>
              </a:ext>
            </a:extLst>
          </p:cNvPr>
          <p:cNvGrpSpPr/>
          <p:nvPr/>
        </p:nvGrpSpPr>
        <p:grpSpPr>
          <a:xfrm>
            <a:off x="1307468" y="2132856"/>
            <a:ext cx="9937102" cy="4212468"/>
            <a:chOff x="1307468" y="2132856"/>
            <a:chExt cx="9937102" cy="42124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1503251" y="2962689"/>
              <a:ext cx="2504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当前任务抢占开关</a:t>
              </a:r>
              <a:endParaRPr lang="en-US" altLang="zh-CN"/>
            </a:p>
            <a:p>
              <a:r>
                <a:rPr lang="en-US" altLang="zh-CN" sz="1800">
                  <a:solidFill>
                    <a:srgbClr val="FF0000"/>
                  </a:solidFill>
                </a:rPr>
                <a:t>preempt_disable_count</a:t>
              </a:r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32222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4794887" y="3311290"/>
              <a:ext cx="94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5F91FF3E-F697-5BC2-14F4-22C960D89901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CD62B-6D61-9CA6-D37A-15EFD4F0E438}"/>
                </a:ext>
              </a:extLst>
            </p:cNvPr>
            <p:cNvSpPr txBox="1"/>
            <p:nvPr/>
          </p:nvSpPr>
          <p:spPr>
            <a:xfrm>
              <a:off x="5555940" y="2555612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18A13F8-3A5F-0F0C-A51B-4483212E6B8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32158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ADBA2E7-4A81-0944-9514-D0C08A44D5CF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29249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BA6BCD-C0D6-7172-0F89-829683C83612}"/>
                </a:ext>
              </a:extLst>
            </p:cNvPr>
            <p:cNvCxnSpPr/>
            <p:nvPr/>
          </p:nvCxnSpPr>
          <p:spPr>
            <a:xfrm>
              <a:off x="7320136" y="2558517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980968-B034-DF1C-C0B5-2D6D5EDBE1DE}"/>
                </a:ext>
              </a:extLst>
            </p:cNvPr>
            <p:cNvSpPr txBox="1"/>
            <p:nvPr/>
          </p:nvSpPr>
          <p:spPr>
            <a:xfrm>
              <a:off x="6487076" y="3304903"/>
              <a:ext cx="94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2D35D85-6284-001D-5342-53C2DE2F25A0}"/>
                </a:ext>
              </a:extLst>
            </p:cNvPr>
            <p:cNvCxnSpPr>
              <a:cxnSpLocks/>
            </p:cNvCxnSpPr>
            <p:nvPr/>
          </p:nvCxnSpPr>
          <p:spPr>
            <a:xfrm>
              <a:off x="7356140" y="255619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779321-5867-77BB-F4C0-B9FA36539335}"/>
                </a:ext>
              </a:extLst>
            </p:cNvPr>
            <p:cNvSpPr txBox="1"/>
            <p:nvPr/>
          </p:nvSpPr>
          <p:spPr>
            <a:xfrm>
              <a:off x="7320136" y="2132856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(2)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B419F8-6D9C-E697-16FB-00E582B6812D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3212976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B33D0A-1366-E36B-81F4-3EC21147971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248" y="2582624"/>
              <a:ext cx="0" cy="3800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F70E40-2C61-42CB-82EC-5D971360FD28}"/>
                </a:ext>
              </a:extLst>
            </p:cNvPr>
            <p:cNvSpPr txBox="1"/>
            <p:nvPr/>
          </p:nvSpPr>
          <p:spPr>
            <a:xfrm>
              <a:off x="8940316" y="3304903"/>
              <a:ext cx="97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77381F-9B29-63C3-C97E-80EF696DD506}"/>
                </a:ext>
              </a:extLst>
            </p:cNvPr>
            <p:cNvCxnSpPr/>
            <p:nvPr/>
          </p:nvCxnSpPr>
          <p:spPr>
            <a:xfrm>
              <a:off x="1307468" y="4221088"/>
              <a:ext cx="92530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5C4A53-AC57-2908-D216-7E7E9EA5072A}"/>
                </a:ext>
              </a:extLst>
            </p:cNvPr>
            <p:cNvSpPr txBox="1"/>
            <p:nvPr/>
          </p:nvSpPr>
          <p:spPr>
            <a:xfrm>
              <a:off x="1540063" y="4626145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SpinLock</a:t>
              </a:r>
            </a:p>
            <a:p>
              <a:r>
                <a:rPr lang="en-US" altLang="zh-CN"/>
                <a:t>(NoPreemptIrqSave)</a:t>
              </a:r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D4F0D6A-9DBB-837F-80B4-39585F3ED811}"/>
                </a:ext>
              </a:extLst>
            </p:cNvPr>
            <p:cNvCxnSpPr>
              <a:cxnSpLocks/>
            </p:cNvCxnSpPr>
            <p:nvPr/>
          </p:nvCxnSpPr>
          <p:spPr>
            <a:xfrm>
              <a:off x="4840829" y="50224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84C11F3-BB72-9E55-C2E5-80BE1771EFDC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8F6969D-B11A-010C-8211-33A35E34D50A}"/>
                </a:ext>
              </a:extLst>
            </p:cNvPr>
            <p:cNvSpPr txBox="1"/>
            <p:nvPr/>
          </p:nvSpPr>
          <p:spPr>
            <a:xfrm>
              <a:off x="4799857" y="511149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A07F742-3DC6-D48C-DF1C-FB9E0BAE14CF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09B04B8-DB85-20FC-38AB-8CF8E66652CB}"/>
                </a:ext>
              </a:extLst>
            </p:cNvPr>
            <p:cNvSpPr txBox="1"/>
            <p:nvPr/>
          </p:nvSpPr>
          <p:spPr>
            <a:xfrm>
              <a:off x="5375920" y="4355812"/>
              <a:ext cx="1445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有锁（禁止）</a:t>
              </a:r>
              <a:endParaRPr lang="en-US" altLang="zh-CN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2F93FA2-856D-0D12-4ACF-555868D90622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50160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3914F8F-7E9D-0800-BB49-65422ED541F3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8CD81A6-1A17-52F0-08F1-6A853334F3A1}"/>
                </a:ext>
              </a:extLst>
            </p:cNvPr>
            <p:cNvCxnSpPr>
              <a:cxnSpLocks/>
            </p:cNvCxnSpPr>
            <p:nvPr/>
          </p:nvCxnSpPr>
          <p:spPr>
            <a:xfrm>
              <a:off x="8333217" y="5016081"/>
              <a:ext cx="157920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6E36B3A-70AC-3DC1-AED9-D797F5B86D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A841FF-F5F4-B4F9-283F-6D36E337D4CE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460EBA7-1437-2294-A8DF-6090FCF97A4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310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1F7D9DB-6B4E-137A-C96A-DB368AEB3E7A}"/>
                </a:ext>
              </a:extLst>
            </p:cNvPr>
            <p:cNvSpPr txBox="1"/>
            <p:nvPr/>
          </p:nvSpPr>
          <p:spPr>
            <a:xfrm>
              <a:off x="8364252" y="5082454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A54971-D741-BA40-96F1-B71EB88F5A3A}"/>
                </a:ext>
              </a:extLst>
            </p:cNvPr>
            <p:cNvSpPr txBox="1"/>
            <p:nvPr/>
          </p:nvSpPr>
          <p:spPr>
            <a:xfrm>
              <a:off x="6626122" y="508781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28231FB-E6D0-7C1C-DC78-039FA2508916}"/>
                </a:ext>
              </a:extLst>
            </p:cNvPr>
            <p:cNvSpPr txBox="1"/>
            <p:nvPr/>
          </p:nvSpPr>
          <p:spPr>
            <a:xfrm>
              <a:off x="7248128" y="4365104"/>
              <a:ext cx="152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59C0453-452E-74E2-1A90-C80852143C54}"/>
                </a:ext>
              </a:extLst>
            </p:cNvPr>
            <p:cNvSpPr txBox="1"/>
            <p:nvPr/>
          </p:nvSpPr>
          <p:spPr>
            <a:xfrm>
              <a:off x="1559496" y="5698993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NoPreempt</a:t>
              </a:r>
            </a:p>
            <a:p>
              <a:r>
                <a:rPr lang="zh-CN" altLang="en-US"/>
                <a:t>单独控制</a:t>
              </a:r>
              <a:r>
                <a:rPr lang="en-US" altLang="zh-CN"/>
                <a:t>Guard</a:t>
              </a:r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3B20D16-FC49-DC92-6610-CA8CBF411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6345324"/>
              <a:ext cx="251034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225C489-C9F7-4902-7E1F-490B050D85DE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98" y="6021288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A86CFDA-84F2-9525-1FB3-CFE792CAB553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6021288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CDD2FC5-5084-8C0B-2B5C-671BEAE7E92A}"/>
                </a:ext>
              </a:extLst>
            </p:cNvPr>
            <p:cNvSpPr txBox="1"/>
            <p:nvPr/>
          </p:nvSpPr>
          <p:spPr>
            <a:xfrm>
              <a:off x="7428148" y="5625244"/>
              <a:ext cx="1306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生效</a:t>
              </a:r>
              <a:r>
                <a:rPr lang="en-US" altLang="zh-CN"/>
                <a:t>(</a:t>
              </a:r>
              <a:r>
                <a:rPr lang="zh-CN" altLang="en-US"/>
                <a:t>禁止</a:t>
              </a:r>
              <a:r>
                <a:rPr lang="en-US" altLang="zh-CN"/>
                <a:t>)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64E8682-5927-66E3-F27B-F4A754423619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345324"/>
              <a:ext cx="82809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0D6E9A3-98BE-B19F-A027-5ECB04C98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244" y="2924944"/>
              <a:ext cx="792088" cy="9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FB6250-A6E8-767D-2E0C-0EC915844E52}"/>
                </a:ext>
              </a:extLst>
            </p:cNvPr>
            <p:cNvSpPr txBox="1"/>
            <p:nvPr/>
          </p:nvSpPr>
          <p:spPr>
            <a:xfrm>
              <a:off x="8318310" y="2528900"/>
              <a:ext cx="94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43C1AA-D148-17B5-4920-8511F4E65083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2934236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47FAE02-CD2D-5C9E-8C45-3FD26C71CE5A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057292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箭头: 上 90">
              <a:extLst>
                <a:ext uri="{FF2B5EF4-FFF2-40B4-BE49-F238E27FC236}">
                  <a16:creationId xmlns:a16="http://schemas.microsoft.com/office/drawing/2014/main" id="{9873EE2F-EE0F-0321-B103-C29911E74F73}"/>
                </a:ext>
              </a:extLst>
            </p:cNvPr>
            <p:cNvSpPr/>
            <p:nvPr/>
          </p:nvSpPr>
          <p:spPr>
            <a:xfrm>
              <a:off x="10524493" y="3498133"/>
              <a:ext cx="720077" cy="1345310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叠加产生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C7F702-B527-35CF-CA65-1B4BA06BE23B}"/>
                </a:ext>
              </a:extLst>
            </p:cNvPr>
            <p:cNvSpPr txBox="1"/>
            <p:nvPr/>
          </p:nvSpPr>
          <p:spPr>
            <a:xfrm>
              <a:off x="5195900" y="4598142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1D4787-B846-F91E-FB45-CE572AB6C043}"/>
                </a:ext>
              </a:extLst>
            </p:cNvPr>
            <p:cNvSpPr txBox="1"/>
            <p:nvPr/>
          </p:nvSpPr>
          <p:spPr>
            <a:xfrm>
              <a:off x="6513003" y="462614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E2D5AC-CE9C-2C85-9F67-EC43F40CA9DF}"/>
                </a:ext>
              </a:extLst>
            </p:cNvPr>
            <p:cNvSpPr txBox="1"/>
            <p:nvPr/>
          </p:nvSpPr>
          <p:spPr>
            <a:xfrm>
              <a:off x="6884830" y="5939988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02832F-0CD6-AF07-9289-762CBDA09C37}"/>
                </a:ext>
              </a:extLst>
            </p:cNvPr>
            <p:cNvSpPr txBox="1"/>
            <p:nvPr/>
          </p:nvSpPr>
          <p:spPr>
            <a:xfrm>
              <a:off x="6956837" y="4644147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D16CC38-FBF2-D679-C2F7-9BB138B0286E}"/>
                </a:ext>
              </a:extLst>
            </p:cNvPr>
            <p:cNvSpPr txBox="1"/>
            <p:nvPr/>
          </p:nvSpPr>
          <p:spPr>
            <a:xfrm>
              <a:off x="8262291" y="462945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4FE83-1120-9366-F6B5-7867CE7F07F6}"/>
                </a:ext>
              </a:extLst>
            </p:cNvPr>
            <p:cNvSpPr txBox="1"/>
            <p:nvPr/>
          </p:nvSpPr>
          <p:spPr>
            <a:xfrm>
              <a:off x="9058320" y="5939988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8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7812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抢占式调度与协作式在框架上的关键区别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4B9E1-5E80-1C10-746A-DEF3E3AA7C50}"/>
              </a:ext>
            </a:extLst>
          </p:cNvPr>
          <p:cNvSpPr txBox="1"/>
          <p:nvPr/>
        </p:nvSpPr>
        <p:spPr>
          <a:xfrm>
            <a:off x="584452" y="1052736"/>
            <a:ext cx="867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的基础上，引入抢占控制和时钟中断，动态调整内外条件，触发优先级高的任务及时获得调用机会，避免个别任务长期不合理的占据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70445-4E84-08EC-F0D5-59047B479EC3}"/>
              </a:ext>
            </a:extLst>
          </p:cNvPr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AFC2C-E0EC-E571-208A-D39E83853032}"/>
              </a:ext>
            </a:extLst>
          </p:cNvPr>
          <p:cNvSpPr/>
          <p:nvPr/>
        </p:nvSpPr>
        <p:spPr>
          <a:xfrm>
            <a:off x="3020571" y="3411766"/>
            <a:ext cx="397552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224F6-A658-E558-072F-FE99389E487C}"/>
              </a:ext>
            </a:extLst>
          </p:cNvPr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011CB-F61A-4D3E-67B4-AAAB56EA48B0}"/>
              </a:ext>
            </a:extLst>
          </p:cNvPr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1FFB1F-2746-EB88-4C5C-898EE3A4C260}"/>
              </a:ext>
            </a:extLst>
          </p:cNvPr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E60EE-4587-341C-F09A-25934564A994}"/>
              </a:ext>
            </a:extLst>
          </p:cNvPr>
          <p:cNvSpPr/>
          <p:nvPr/>
        </p:nvSpPr>
        <p:spPr>
          <a:xfrm>
            <a:off x="1919537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00BD4-EE8D-6060-588D-7E600245E2BA}"/>
              </a:ext>
            </a:extLst>
          </p:cNvPr>
          <p:cNvCxnSpPr>
            <a:cxnSpLocks/>
          </p:cNvCxnSpPr>
          <p:nvPr/>
        </p:nvCxnSpPr>
        <p:spPr>
          <a:xfrm>
            <a:off x="1451484" y="3985909"/>
            <a:ext cx="4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C5D3761-BE96-F8B2-BE01-B6C7B3C9AE55}"/>
              </a:ext>
            </a:extLst>
          </p:cNvPr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B8A436-5AB7-54A2-227C-B41275CE4A24}"/>
              </a:ext>
            </a:extLst>
          </p:cNvPr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A3729-7DA9-FC33-8630-F4985046E5C5}"/>
              </a:ext>
            </a:extLst>
          </p:cNvPr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CEE6C8-ACA5-D73A-EF6E-4107301C8E54}"/>
              </a:ext>
            </a:extLst>
          </p:cNvPr>
          <p:cNvSpPr/>
          <p:nvPr/>
        </p:nvSpPr>
        <p:spPr>
          <a:xfrm>
            <a:off x="3317185" y="38019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C45FD2-3CCC-6065-40CE-2AB70C6DA065}"/>
              </a:ext>
            </a:extLst>
          </p:cNvPr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FA2B901-D272-62A9-8E7E-CDF7FB5CC21E}"/>
              </a:ext>
            </a:extLst>
          </p:cNvPr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512977-DFCF-20E3-D997-C34FB75133BF}"/>
              </a:ext>
            </a:extLst>
          </p:cNvPr>
          <p:cNvSpPr txBox="1"/>
          <p:nvPr/>
        </p:nvSpPr>
        <p:spPr>
          <a:xfrm>
            <a:off x="1811524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53E491-5076-295F-1ED9-F05C4FF03AC8}"/>
              </a:ext>
            </a:extLst>
          </p:cNvPr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平台提供的时钟中断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6885AA-7059-1B39-C311-9C9A91906217}"/>
              </a:ext>
            </a:extLst>
          </p:cNvPr>
          <p:cNvCxnSpPr/>
          <p:nvPr/>
        </p:nvCxnSpPr>
        <p:spPr>
          <a:xfrm flipH="1">
            <a:off x="5754867" y="2780928"/>
            <a:ext cx="16372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64DC01-25AC-5D86-B84C-5DFA78EC9F4B}"/>
              </a:ext>
            </a:extLst>
          </p:cNvPr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4914CEF-8D66-F6A7-DF06-836EB29DE3F2}"/>
              </a:ext>
            </a:extLst>
          </p:cNvPr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B92996-0302-5488-1D8C-1EF10A07A369}"/>
              </a:ext>
            </a:extLst>
          </p:cNvPr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更新当前任务状态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2AFE0F-6BC9-8E8F-24C1-9965651FD39B}"/>
              </a:ext>
            </a:extLst>
          </p:cNvPr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确定是否调整队列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847E40-C6C2-11CE-9364-845F30BCBDE7}"/>
              </a:ext>
            </a:extLst>
          </p:cNvPr>
          <p:cNvSpPr/>
          <p:nvPr/>
        </p:nvSpPr>
        <p:spPr>
          <a:xfrm>
            <a:off x="7428044" y="400297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外部抢占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CE29FE-6A16-168F-715E-CE35E8C204F2}"/>
              </a:ext>
            </a:extLst>
          </p:cNvPr>
          <p:cNvCxnSpPr>
            <a:stCxn id="5" idx="1"/>
          </p:cNvCxnSpPr>
          <p:nvPr/>
        </p:nvCxnSpPr>
        <p:spPr>
          <a:xfrm flipH="1">
            <a:off x="6870087" y="4561038"/>
            <a:ext cx="557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A1A013-6396-4FB1-916C-B032FB189178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C954-1469-8E64-B9F0-4C08F22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76597-8090-EDD2-35A7-4A2A61C4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95CE5F-7B98-73FE-1EB5-76E6A185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08938C-9EEF-2E83-2534-7CA7C6F0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E077B8-7534-B583-D816-CD44F70C1FAB}"/>
              </a:ext>
            </a:extLst>
          </p:cNvPr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EEE0C4-E50A-5BF7-5B06-A42490F8EA5E}"/>
              </a:ext>
            </a:extLst>
          </p:cNvPr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9CB10B-B695-393F-BB94-6C09D4AE3A9B}"/>
              </a:ext>
            </a:extLst>
          </p:cNvPr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9AAD7F-EE38-ADA8-E9F8-E3D687752BCC}"/>
              </a:ext>
            </a:extLst>
          </p:cNvPr>
          <p:cNvSpPr/>
          <p:nvPr/>
        </p:nvSpPr>
        <p:spPr>
          <a:xfrm>
            <a:off x="803412" y="5445224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65B8E7-3462-E1B3-0DE7-542DB24A710F}"/>
              </a:ext>
            </a:extLst>
          </p:cNvPr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38541F8-5F6F-42BE-2DD3-0EDF9BB68F8B}"/>
              </a:ext>
            </a:extLst>
          </p:cNvPr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405B5-84D1-4D9C-B21F-AD3311244A86}"/>
              </a:ext>
            </a:extLst>
          </p:cNvPr>
          <p:cNvSpPr/>
          <p:nvPr/>
        </p:nvSpPr>
        <p:spPr>
          <a:xfrm>
            <a:off x="3929253" y="3961691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89CB39-A986-D31A-355C-3278FE14A955}"/>
              </a:ext>
            </a:extLst>
          </p:cNvPr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7F8401-94A9-1112-C29E-4C6EE9CF20C6}"/>
              </a:ext>
            </a:extLst>
          </p:cNvPr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4C8B35-0C29-8A73-4630-5CA67378E9F1}"/>
              </a:ext>
            </a:extLst>
          </p:cNvPr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927B42-D4F0-94D1-99B5-7321F49E6A94}"/>
              </a:ext>
            </a:extLst>
          </p:cNvPr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377EFC-42EF-D604-47CD-897E3E20B84D}"/>
              </a:ext>
            </a:extLst>
          </p:cNvPr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25831-DAAD-BB94-AD79-94713AA5E471}"/>
              </a:ext>
            </a:extLst>
          </p:cNvPr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D0AAB-8E0F-E069-F8AE-96F08ABABCF1}"/>
              </a:ext>
            </a:extLst>
          </p:cNvPr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32E35E-C9A3-8D52-A5A2-8FEED7E452D5}"/>
              </a:ext>
            </a:extLst>
          </p:cNvPr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E08EB-2A5E-8AA3-4EDE-94939235A318}"/>
              </a:ext>
            </a:extLst>
          </p:cNvPr>
          <p:cNvSpPr txBox="1"/>
          <p:nvPr/>
        </p:nvSpPr>
        <p:spPr>
          <a:xfrm>
            <a:off x="4610296" y="6120008"/>
            <a:ext cx="52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仍继承协作式：主动执行</a:t>
            </a:r>
            <a:r>
              <a:rPr lang="en-US" altLang="zh-CN"/>
              <a:t>yield</a:t>
            </a:r>
            <a:r>
              <a:rPr lang="zh-CN" altLang="en-US"/>
              <a:t>将会排到队尾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B636A-516B-1E4E-5D51-9431D5F0CCFD}"/>
              </a:ext>
            </a:extLst>
          </p:cNvPr>
          <p:cNvSpPr txBox="1"/>
          <p:nvPr/>
        </p:nvSpPr>
        <p:spPr>
          <a:xfrm>
            <a:off x="515380" y="1124744"/>
            <a:ext cx="11089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的时间片，耗尽时允许调度，一旦外部条件符合，边沿触发抢占，当前任务排到队尾，如此完成各个任务的循环排列。注：核心目标是</a:t>
            </a:r>
            <a:r>
              <a:rPr lang="zh-CN" altLang="en-US" sz="2400" b="1"/>
              <a:t>当前任务</a:t>
            </a:r>
            <a:r>
              <a:rPr lang="zh-CN" altLang="en-US" sz="2400"/>
              <a:t>。</a:t>
            </a:r>
            <a:endParaRPr lang="en-US" altLang="zh-CN" sz="20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2960C-3CEB-7214-D1B6-826CF0EBB881}"/>
              </a:ext>
            </a:extLst>
          </p:cNvPr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DED6C-7F85-5B3E-2397-C6F88AE809F4}"/>
              </a:ext>
            </a:extLst>
          </p:cNvPr>
          <p:cNvSpPr txBox="1"/>
          <p:nvPr/>
        </p:nvSpPr>
        <p:spPr>
          <a:xfrm>
            <a:off x="3647728" y="24617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抢占式：同时满足以下条件</a:t>
            </a:r>
            <a:endParaRPr lang="en-US" altLang="zh-CN"/>
          </a:p>
          <a:p>
            <a:r>
              <a:rPr lang="en-US" altLang="zh-CN"/>
              <a:t>1.1 </a:t>
            </a:r>
            <a:r>
              <a:rPr lang="zh-CN" altLang="en-US"/>
              <a:t>定时器递减当前任务的时间片计数，减到</a:t>
            </a:r>
            <a:r>
              <a:rPr lang="en-US" altLang="zh-CN"/>
              <a:t>0</a:t>
            </a:r>
            <a:r>
              <a:rPr lang="zh-CN" altLang="en-US"/>
              <a:t>时，设</a:t>
            </a:r>
            <a:r>
              <a:rPr lang="en-US" altLang="zh-CN" b="1">
                <a:solidFill>
                  <a:srgbClr val="FF0000"/>
                </a:solidFill>
              </a:rPr>
              <a:t>preempt pending</a:t>
            </a:r>
          </a:p>
          <a:p>
            <a:r>
              <a:rPr lang="en-US" altLang="zh-CN"/>
              <a:t>1.2 </a:t>
            </a:r>
            <a:r>
              <a:rPr lang="zh-CN" altLang="en-US"/>
              <a:t>外部条件允许当前任务被抢占，且处于从禁用到启用的边沿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6F1707-BB1C-A031-E279-DAC7A44B7014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821241" y="4775119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2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24195</TotalTime>
  <Words>2600</Words>
  <Application>Microsoft Office PowerPoint</Application>
  <PresentationFormat>宽屏</PresentationFormat>
  <Paragraphs>500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-apple-system</vt:lpstr>
      <vt:lpstr>等线</vt:lpstr>
      <vt:lpstr>等线 Light</vt:lpstr>
      <vt:lpstr>Arial</vt:lpstr>
      <vt:lpstr>Courier New</vt:lpstr>
      <vt:lpstr>Office 主题​​</vt:lpstr>
      <vt:lpstr>秋冬季训练营三阶段 组件化内核设计与实践(3)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1003</cp:revision>
  <dcterms:created xsi:type="dcterms:W3CDTF">2023-02-06T11:51:16Z</dcterms:created>
  <dcterms:modified xsi:type="dcterms:W3CDTF">2024-12-19T08:12:17Z</dcterms:modified>
</cp:coreProperties>
</file>