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620" r:id="rId3"/>
    <p:sldId id="648" r:id="rId4"/>
    <p:sldId id="621" r:id="rId5"/>
    <p:sldId id="637" r:id="rId6"/>
    <p:sldId id="638" r:id="rId7"/>
    <p:sldId id="650" r:id="rId8"/>
    <p:sldId id="640" r:id="rId9"/>
    <p:sldId id="642" r:id="rId10"/>
    <p:sldId id="576" r:id="rId11"/>
    <p:sldId id="643" r:id="rId12"/>
    <p:sldId id="644" r:id="rId13"/>
    <p:sldId id="645" r:id="rId14"/>
    <p:sldId id="651" r:id="rId15"/>
    <p:sldId id="646" r:id="rId16"/>
    <p:sldId id="652" r:id="rId17"/>
    <p:sldId id="647" r:id="rId18"/>
    <p:sldId id="641" r:id="rId19"/>
    <p:sldId id="63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1" y="48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36458-5695-C10E-07BA-CAEB35634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F7EB13-6E57-B5AB-0DE1-A24C3B2B2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86C2F1-217B-9F35-8980-5537435B3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D7299-5493-6866-0F67-97384E588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(4)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2024.11.18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B62309-8854-714F-99E6-B2275259918C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用户空间 </a:t>
            </a:r>
            <a:r>
              <a:rPr lang="en-US" altLang="zh-CN" sz="3200"/>
              <a:t>- </a:t>
            </a:r>
            <a:r>
              <a:rPr lang="zh-CN" altLang="en-US" sz="3200"/>
              <a:t>地址空间管理与复制原理</a:t>
            </a:r>
            <a:endParaRPr lang="en-US" altLang="zh-CN" sz="32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767FA3-A159-C8A6-BC3E-22137B4244CB}"/>
              </a:ext>
            </a:extLst>
          </p:cNvPr>
          <p:cNvGrpSpPr/>
          <p:nvPr/>
        </p:nvGrpSpPr>
        <p:grpSpPr>
          <a:xfrm>
            <a:off x="947428" y="2078099"/>
            <a:ext cx="10242168" cy="4627265"/>
            <a:chOff x="947428" y="1970087"/>
            <a:chExt cx="10242168" cy="462726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07E6FB1-1C8E-995C-D527-DC64CA83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28" y="1970087"/>
              <a:ext cx="10242168" cy="462726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EE90649-AC31-F30E-D38A-521CBD30065A}"/>
                </a:ext>
              </a:extLst>
            </p:cNvPr>
            <p:cNvSpPr txBox="1"/>
            <p:nvPr/>
          </p:nvSpPr>
          <p:spPr>
            <a:xfrm>
              <a:off x="1415480" y="6156012"/>
              <a:ext cx="1800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加载应用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97423D1-632A-3606-6652-1ED69368F0B9}"/>
                </a:ext>
              </a:extLst>
            </p:cNvPr>
            <p:cNvSpPr txBox="1"/>
            <p:nvPr/>
          </p:nvSpPr>
          <p:spPr>
            <a:xfrm>
              <a:off x="8548522" y="6123746"/>
              <a:ext cx="1800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加载应用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9B53BA9-9804-235F-D2A6-DD8E143CD844}"/>
              </a:ext>
            </a:extLst>
          </p:cNvPr>
          <p:cNvSpPr txBox="1"/>
          <p:nvPr/>
        </p:nvSpPr>
        <p:spPr>
          <a:xfrm>
            <a:off x="551384" y="1052736"/>
            <a:ext cx="11073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页表分为高低两个部分：高端作为内核空间，低端作为用户应用空间。</a:t>
            </a:r>
            <a:endParaRPr lang="en-US" altLang="zh-CN" sz="2000"/>
          </a:p>
          <a:p>
            <a:r>
              <a:rPr lang="zh-CN" altLang="en-US" sz="2000"/>
              <a:t>以初始的内核根页表为模板，为每个应用进程复制独立页表。内核空间共享，用户空间独立使用。</a:t>
            </a:r>
          </a:p>
        </p:txBody>
      </p:sp>
    </p:spTree>
    <p:extLst>
      <p:ext uri="{BB962C8B-B14F-4D97-AF65-F5344CB8AC3E}">
        <p14:creationId xmlns:p14="http://schemas.microsoft.com/office/powerpoint/2010/main" val="13671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6143-0CB7-C002-3230-53DB1394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E35B965-20CE-9DCA-0172-8631543C6912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用户空间 </a:t>
            </a:r>
            <a:r>
              <a:rPr lang="en-US" altLang="zh-CN" sz="3200"/>
              <a:t>- </a:t>
            </a:r>
            <a:r>
              <a:rPr lang="zh-CN" altLang="en-US" sz="3200"/>
              <a:t>概念与具体实现对应关系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DCA890-A8B8-DF33-4BCD-AA27B57A0C62}"/>
              </a:ext>
            </a:extLst>
          </p:cNvPr>
          <p:cNvSpPr txBox="1"/>
          <p:nvPr/>
        </p:nvSpPr>
        <p:spPr>
          <a:xfrm>
            <a:off x="551384" y="1052736"/>
            <a:ext cx="1107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页表用数据结构 </a:t>
            </a:r>
            <a:r>
              <a:rPr lang="en-US" altLang="zh-CN" sz="2000"/>
              <a:t>PageTable</a:t>
            </a:r>
            <a:r>
              <a:rPr lang="zh-CN" altLang="en-US" sz="2000"/>
              <a:t>实现；地址空间用数据结构</a:t>
            </a:r>
            <a:r>
              <a:rPr lang="en-US" altLang="zh-CN" sz="2000"/>
              <a:t>AddrSpace</a:t>
            </a:r>
            <a:r>
              <a:rPr lang="zh-CN" altLang="en-US" sz="2000"/>
              <a:t>实现。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210017-9DBE-5846-25F4-E1550E6E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91" y="1916832"/>
            <a:ext cx="4629796" cy="1619476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667486-01C7-65B9-43D1-F3ABBC57931E}"/>
              </a:ext>
            </a:extLst>
          </p:cNvPr>
          <p:cNvCxnSpPr>
            <a:cxnSpLocks/>
          </p:cNvCxnSpPr>
          <p:nvPr/>
        </p:nvCxnSpPr>
        <p:spPr>
          <a:xfrm>
            <a:off x="6088086" y="1736812"/>
            <a:ext cx="7914" cy="446449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D9C1AEF-C84E-70E5-5BD7-4884C3AF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21" y="1736812"/>
            <a:ext cx="4800600" cy="36861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DA5AFDF-8642-9B9B-98B2-00A84317C754}"/>
              </a:ext>
            </a:extLst>
          </p:cNvPr>
          <p:cNvSpPr txBox="1"/>
          <p:nvPr/>
        </p:nvSpPr>
        <p:spPr>
          <a:xfrm>
            <a:off x="767408" y="5686918"/>
            <a:ext cx="2973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高端有效范围留给内核</a:t>
            </a:r>
            <a:endParaRPr lang="en-US" altLang="zh-CN" sz="2000"/>
          </a:p>
          <a:p>
            <a:r>
              <a:rPr lang="zh-CN" altLang="en-US" sz="2000"/>
              <a:t>低端有效范围留给应用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4A0BB6-DB78-37A6-52AC-CABE6E9900F6}"/>
              </a:ext>
            </a:extLst>
          </p:cNvPr>
          <p:cNvSpPr txBox="1"/>
          <p:nvPr/>
        </p:nvSpPr>
        <p:spPr>
          <a:xfrm>
            <a:off x="10488488" y="238488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可见范围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92D691-2202-BE96-4F0E-A90B59956483}"/>
              </a:ext>
            </a:extLst>
          </p:cNvPr>
          <p:cNvSpPr txBox="1"/>
          <p:nvPr/>
        </p:nvSpPr>
        <p:spPr>
          <a:xfrm>
            <a:off x="10488488" y="266362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区域列表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779087-4486-9250-7DAD-4E2093D7C36D}"/>
              </a:ext>
            </a:extLst>
          </p:cNvPr>
          <p:cNvSpPr txBox="1"/>
          <p:nvPr/>
        </p:nvSpPr>
        <p:spPr>
          <a:xfrm>
            <a:off x="10272464" y="2996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拥有的页表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988727-6ED1-7411-5C81-F5A5ADB06AE4}"/>
              </a:ext>
            </a:extLst>
          </p:cNvPr>
          <p:cNvSpPr txBox="1"/>
          <p:nvPr/>
        </p:nvSpPr>
        <p:spPr>
          <a:xfrm>
            <a:off x="6348028" y="3609020"/>
            <a:ext cx="571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内核地址空间与用户地址空间包含</a:t>
            </a:r>
            <a:r>
              <a:rPr lang="en-US" altLang="zh-CN" sz="2000"/>
              <a:t>PageTable</a:t>
            </a:r>
            <a:r>
              <a:rPr lang="zh-CN" altLang="en-US" sz="2000"/>
              <a:t>差别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03ED3E-C128-1F10-299E-A8403243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56" y="4162473"/>
            <a:ext cx="4621882" cy="2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2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E827F-A17B-37B5-F077-35CB6FF6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697817-51DC-CD9E-71C4-EA9503A579F9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用户应用的编译链接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5FFA1C-D75F-DB9E-274C-558E404CCF48}"/>
              </a:ext>
            </a:extLst>
          </p:cNvPr>
          <p:cNvSpPr txBox="1"/>
          <p:nvPr/>
        </p:nvSpPr>
        <p:spPr>
          <a:xfrm>
            <a:off x="587388" y="1196752"/>
            <a:ext cx="1108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用户应用构建方式：</a:t>
            </a:r>
            <a:r>
              <a:rPr lang="en-US" altLang="zh-CN" sz="2400"/>
              <a:t>Rust</a:t>
            </a:r>
            <a:r>
              <a:rPr lang="zh-CN" altLang="en-US" sz="2400"/>
              <a:t>工具链 </a:t>
            </a:r>
            <a:r>
              <a:rPr lang="en-US" altLang="zh-CN" sz="2400"/>
              <a:t>+ Rust</a:t>
            </a:r>
            <a:r>
              <a:rPr lang="zh-CN" altLang="en-US" sz="2400"/>
              <a:t>嵌入式汇编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示例：payload/origin</a:t>
            </a:r>
            <a:endParaRPr lang="en-US" altLang="zh-CN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363962-CD23-1C84-352D-AF3B36B0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92896"/>
            <a:ext cx="4467849" cy="2124371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74FBC3-F541-1D8D-0227-13C33923D530}"/>
              </a:ext>
            </a:extLst>
          </p:cNvPr>
          <p:cNvSpPr/>
          <p:nvPr/>
        </p:nvSpPr>
        <p:spPr>
          <a:xfrm>
            <a:off x="5267908" y="3176972"/>
            <a:ext cx="3096344" cy="9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93</a:t>
            </a:r>
            <a:r>
              <a:rPr lang="zh-CN" altLang="en-US" sz="2000">
                <a:solidFill>
                  <a:schemeClr val="tx1"/>
                </a:solidFill>
              </a:rPr>
              <a:t>是 </a:t>
            </a:r>
            <a:r>
              <a:rPr lang="en-US" altLang="zh-CN" sz="2000">
                <a:solidFill>
                  <a:schemeClr val="tx1"/>
                </a:solidFill>
              </a:rPr>
              <a:t>Sys_exit</a:t>
            </a:r>
            <a:r>
              <a:rPr lang="zh-CN" altLang="en-US" sz="2000">
                <a:solidFill>
                  <a:schemeClr val="tx1"/>
                </a:solidFill>
              </a:rPr>
              <a:t>编号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通过</a:t>
            </a:r>
            <a:r>
              <a:rPr lang="en-US" altLang="zh-CN" sz="2000">
                <a:solidFill>
                  <a:schemeClr val="tx1"/>
                </a:solidFill>
              </a:rPr>
              <a:t>ecall</a:t>
            </a:r>
            <a:r>
              <a:rPr lang="zh-CN" altLang="en-US" sz="2000">
                <a:solidFill>
                  <a:schemeClr val="tx1"/>
                </a:solidFill>
              </a:rPr>
              <a:t>触发系统调用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B9BE7D-D451-BB2E-034B-907639BE8B7E}"/>
              </a:ext>
            </a:extLst>
          </p:cNvPr>
          <p:cNvSpPr txBox="1"/>
          <p:nvPr/>
        </p:nvSpPr>
        <p:spPr>
          <a:xfrm>
            <a:off x="623392" y="4902259"/>
            <a:ext cx="110532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首先编译</a:t>
            </a:r>
            <a:r>
              <a:rPr lang="en-US" altLang="zh-CN" sz="2400"/>
              <a:t>origin</a:t>
            </a:r>
            <a:r>
              <a:rPr lang="zh-CN" altLang="en-US" sz="2400"/>
              <a:t>生成</a:t>
            </a:r>
            <a:r>
              <a:rPr lang="en-US" altLang="zh-CN" sz="2400"/>
              <a:t>ELF</a:t>
            </a:r>
            <a:r>
              <a:rPr lang="zh-CN" altLang="en-US" sz="2400"/>
              <a:t>格式，然后被工具链转化为二进程</a:t>
            </a:r>
            <a:r>
              <a:rPr lang="en-US" altLang="zh-CN" sz="2400"/>
              <a:t>BIN</a:t>
            </a:r>
            <a:r>
              <a:rPr lang="zh-CN" altLang="en-US" sz="2400"/>
              <a:t>格式。</a:t>
            </a:r>
            <a:endParaRPr lang="en-US" altLang="zh-CN" sz="2400"/>
          </a:p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cargo build -p origin  --target riscv64gc-unknown-none-elf --release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rust-objcopy --binary-architecture=riscv64 --strip-all -O binary [origin_elf] [origin_bin]</a:t>
            </a:r>
          </a:p>
          <a:p>
            <a:r>
              <a:rPr lang="en-US" altLang="zh-CN" sz="2400"/>
              <a:t>BIN</a:t>
            </a:r>
            <a:r>
              <a:rPr lang="zh-CN" altLang="en-US" sz="2400"/>
              <a:t>格式作为</a:t>
            </a:r>
            <a:r>
              <a:rPr lang="en-US" altLang="zh-CN" sz="2400"/>
              <a:t>exercises/m_1_0</a:t>
            </a:r>
            <a:r>
              <a:rPr lang="zh-CN" altLang="en-US" sz="2400"/>
              <a:t>使用的用户应用</a:t>
            </a:r>
            <a:r>
              <a:rPr lang="en-US" altLang="zh-CN" sz="2400"/>
              <a:t>image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846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5A5B5-778D-FD2F-44A7-9EA7D2B7E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CDCD2-0663-5DEC-5C14-A5411364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DECAC3-4F81-0386-2531-471A6B90CC49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把用户应用安装到根文件系统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E9BEC0-9E66-97E5-49E1-F6CB991FA8FA}"/>
              </a:ext>
            </a:extLst>
          </p:cNvPr>
          <p:cNvSpPr txBox="1"/>
          <p:nvPr/>
        </p:nvSpPr>
        <p:spPr>
          <a:xfrm>
            <a:off x="587388" y="1196752"/>
            <a:ext cx="11089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通过命令行</a:t>
            </a:r>
            <a:r>
              <a:rPr lang="en-US" altLang="zh-CN" sz="2400"/>
              <a:t>make disk_img</a:t>
            </a:r>
            <a:r>
              <a:rPr lang="zh-CN" altLang="en-US" sz="2400"/>
              <a:t>已经创建磁盘设备</a:t>
            </a:r>
            <a:r>
              <a:rPr lang="en-US" altLang="zh-CN" sz="2400"/>
              <a:t>disk.img</a:t>
            </a:r>
            <a:r>
              <a:rPr lang="zh-CN" altLang="en-US" sz="2400"/>
              <a:t>，并建立文件系统</a:t>
            </a:r>
            <a:r>
              <a:rPr lang="en-US" altLang="zh-CN" sz="2400"/>
              <a:t>(fat32)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安装用户应用就是</a:t>
            </a:r>
            <a:r>
              <a:rPr lang="en-US" altLang="zh-CN" sz="2400"/>
              <a:t>mount</a:t>
            </a:r>
            <a:r>
              <a:rPr lang="zh-CN" altLang="en-US" sz="2400"/>
              <a:t>该磁盘设备文件到 </a:t>
            </a:r>
            <a:r>
              <a:rPr lang="en-US" altLang="zh-CN" sz="2400"/>
              <a:t>./mnt</a:t>
            </a:r>
            <a:r>
              <a:rPr lang="zh-CN" altLang="en-US" sz="2400"/>
              <a:t>目录，然后更新应用程序</a:t>
            </a:r>
            <a:r>
              <a:rPr lang="en-US" altLang="zh-CN" sz="2400"/>
              <a:t>image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例如，安装应用</a:t>
            </a:r>
            <a:r>
              <a:rPr lang="en-US" altLang="zh-CN" sz="2400"/>
              <a:t>origin</a:t>
            </a:r>
            <a:r>
              <a:rPr lang="zh-CN" altLang="en-US" sz="2400"/>
              <a:t>的二进制</a:t>
            </a:r>
            <a:r>
              <a:rPr lang="en-US" altLang="zh-CN" sz="2400"/>
              <a:t>Image</a:t>
            </a:r>
            <a:r>
              <a:rPr lang="zh-CN" altLang="en-US" sz="2400"/>
              <a:t>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 -p ./mnt</a:t>
            </a:r>
          </a:p>
          <a:p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 $(1) ./mnt</a:t>
            </a:r>
          </a:p>
          <a:p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 -p ./mnt/sbin</a:t>
            </a:r>
          </a:p>
          <a:p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 /tmp/origin.bin ./mnt/sbin</a:t>
            </a:r>
          </a:p>
          <a:p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umount ./mnt</a:t>
            </a:r>
          </a:p>
        </p:txBody>
      </p:sp>
    </p:spTree>
    <p:extLst>
      <p:ext uri="{BB962C8B-B14F-4D97-AF65-F5344CB8AC3E}">
        <p14:creationId xmlns:p14="http://schemas.microsoft.com/office/powerpoint/2010/main" val="126256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2F031-3965-EB51-8989-C74E5B99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B95C8-655A-8332-397F-7ED8C243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55806A-8BE5-FEC3-6E40-6E0F4948E01D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把应用加载到用户地址空间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05B15F-2CDA-ECB9-4816-18B6BF75FC62}"/>
              </a:ext>
            </a:extLst>
          </p:cNvPr>
          <p:cNvSpPr txBox="1"/>
          <p:nvPr/>
        </p:nvSpPr>
        <p:spPr>
          <a:xfrm>
            <a:off x="587388" y="1196752"/>
            <a:ext cx="1108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第一步，从文件加载代码到内存缓冲区。</a:t>
            </a:r>
            <a:endParaRPr lang="en-US" altLang="zh-CN" sz="2400"/>
          </a:p>
          <a:p>
            <a:r>
              <a:rPr lang="zh-CN" altLang="en-US" sz="2400"/>
              <a:t>第二步，为用户地址空间代码区域建立映射，拷贝代码到被映射页面中。</a:t>
            </a:r>
            <a:endParaRPr lang="en-US" altLang="zh-CN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F3F4A7-6E1B-17F2-8BFA-E9493962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780928"/>
            <a:ext cx="7048500" cy="2667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EF7313-88E3-9A80-12F7-633CAA8DD5AE}"/>
              </a:ext>
            </a:extLst>
          </p:cNvPr>
          <p:cNvSpPr txBox="1"/>
          <p:nvPr/>
        </p:nvSpPr>
        <p:spPr>
          <a:xfrm>
            <a:off x="3143672" y="56972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应用尚未运行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C2782-0328-D755-D13E-B923C73C85DC}"/>
              </a:ext>
            </a:extLst>
          </p:cNvPr>
          <p:cNvSpPr txBox="1"/>
          <p:nvPr/>
        </p:nvSpPr>
        <p:spPr>
          <a:xfrm>
            <a:off x="5339916" y="5697252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内核代替应用完成地址空间映射和加载代码</a:t>
            </a:r>
          </a:p>
        </p:txBody>
      </p:sp>
    </p:spTree>
    <p:extLst>
      <p:ext uri="{BB962C8B-B14F-4D97-AF65-F5344CB8AC3E}">
        <p14:creationId xmlns:p14="http://schemas.microsoft.com/office/powerpoint/2010/main" val="9284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EC64-01A5-5AE5-8294-A5F843553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A0621-CA45-AA5B-30F4-923FE86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B634-F4C3-B91C-74E1-BADD09A3F5A0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创建用户任务 </a:t>
            </a:r>
            <a:r>
              <a:rPr lang="en-US" altLang="zh-CN" sz="3200"/>
              <a:t>- </a:t>
            </a:r>
            <a:r>
              <a:rPr lang="zh-CN" altLang="en-US" sz="3200"/>
              <a:t>任务扩展属性</a:t>
            </a:r>
            <a:endParaRPr lang="en-US" altLang="zh-CN" sz="32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0E3A10-22FD-ADD7-D6AC-6E225225B9B0}"/>
              </a:ext>
            </a:extLst>
          </p:cNvPr>
          <p:cNvSpPr/>
          <p:nvPr/>
        </p:nvSpPr>
        <p:spPr>
          <a:xfrm>
            <a:off x="2105917" y="3501008"/>
            <a:ext cx="2484276" cy="9721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TaskInner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3F0C5F-938C-3413-BC4C-4965B589CE5E}"/>
              </a:ext>
            </a:extLst>
          </p:cNvPr>
          <p:cNvSpPr/>
          <p:nvPr/>
        </p:nvSpPr>
        <p:spPr>
          <a:xfrm>
            <a:off x="2681981" y="3964067"/>
            <a:ext cx="1332148" cy="40103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EB35C-C6B8-2C09-7232-B633688CD7B9}"/>
              </a:ext>
            </a:extLst>
          </p:cNvPr>
          <p:cNvSpPr txBox="1"/>
          <p:nvPr/>
        </p:nvSpPr>
        <p:spPr>
          <a:xfrm>
            <a:off x="516856" y="123409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TaskInner</a:t>
            </a:r>
            <a:r>
              <a:rPr lang="zh-CN" altLang="en-US" sz="2400"/>
              <a:t>的扩展：</a:t>
            </a:r>
            <a:endParaRPr lang="en-US" altLang="zh-CN" sz="2400"/>
          </a:p>
          <a:p>
            <a:r>
              <a:rPr lang="zh-CN" altLang="en-US" sz="2400"/>
              <a:t>在其中增加一个</a:t>
            </a:r>
            <a:r>
              <a:rPr lang="en-US" altLang="zh-CN" sz="2400"/>
              <a:t>ext</a:t>
            </a:r>
            <a:r>
              <a:rPr lang="zh-CN" altLang="en-US" sz="2400"/>
              <a:t>的结构体成员，</a:t>
            </a:r>
            <a:endParaRPr lang="en-US" altLang="zh-CN" sz="2400"/>
          </a:p>
          <a:p>
            <a:r>
              <a:rPr lang="zh-CN" altLang="en-US" sz="2400"/>
              <a:t>包装与宏内核相关的各个成员。</a:t>
            </a:r>
            <a:endParaRPr lang="en-US" altLang="zh-CN" sz="2400"/>
          </a:p>
          <a:p>
            <a:r>
              <a:rPr lang="zh-CN" altLang="en-US" sz="2400"/>
              <a:t>对原始</a:t>
            </a:r>
            <a:r>
              <a:rPr lang="en-US" altLang="zh-CN" sz="2400"/>
              <a:t>Unikenel</a:t>
            </a:r>
            <a:r>
              <a:rPr lang="zh-CN" altLang="en-US" sz="2400"/>
              <a:t>是空结构。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33672C-07F5-627C-559A-B240A97556E5}"/>
              </a:ext>
            </a:extLst>
          </p:cNvPr>
          <p:cNvSpPr/>
          <p:nvPr/>
        </p:nvSpPr>
        <p:spPr>
          <a:xfrm>
            <a:off x="593749" y="5153706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(Unikernel)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48C3D5-8A6C-6B9F-FF3C-B8367AC789F6}"/>
              </a:ext>
            </a:extLst>
          </p:cNvPr>
          <p:cNvSpPr/>
          <p:nvPr/>
        </p:nvSpPr>
        <p:spPr>
          <a:xfrm>
            <a:off x="2501961" y="5153706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(Monolithic)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64A1065-38C1-ED59-4EE6-358F5DBB394A}"/>
              </a:ext>
            </a:extLst>
          </p:cNvPr>
          <p:cNvSpPr/>
          <p:nvPr/>
        </p:nvSpPr>
        <p:spPr>
          <a:xfrm>
            <a:off x="4410173" y="5170366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(Hypervisor)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65C94C-2FB7-1BA3-4F4C-2E4E10EEFAB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348055" y="4365104"/>
            <a:ext cx="0" cy="78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FF3DDF-4C2B-6758-54EA-B4242C253E6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439843" y="4365104"/>
            <a:ext cx="1458162" cy="78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F3268C-D346-C1B0-78AE-1A76326C843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798106" y="4365104"/>
            <a:ext cx="1458161" cy="80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87D3A4F-AEA4-7FAC-7C83-9EFBA0E3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85" y="1088740"/>
            <a:ext cx="5502251" cy="498235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2F7A7D9-9044-A57D-1F96-2EA59B7C18CD}"/>
              </a:ext>
            </a:extLst>
          </p:cNvPr>
          <p:cNvSpPr/>
          <p:nvPr/>
        </p:nvSpPr>
        <p:spPr>
          <a:xfrm>
            <a:off x="6240016" y="5769260"/>
            <a:ext cx="3636404" cy="3018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4E63D4-1444-1B0D-2400-C491BB96500E}"/>
              </a:ext>
            </a:extLst>
          </p:cNvPr>
          <p:cNvSpPr txBox="1"/>
          <p:nvPr/>
        </p:nvSpPr>
        <p:spPr>
          <a:xfrm>
            <a:off x="6168008" y="6071093"/>
            <a:ext cx="4373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通过宏</a:t>
            </a:r>
            <a:r>
              <a:rPr lang="en-US" altLang="zh-CN" sz="2000"/>
              <a:t>def_task_ext</a:t>
            </a:r>
            <a:r>
              <a:rPr lang="zh-CN" altLang="en-US" sz="2000"/>
              <a:t>为宏内核扩展属性</a:t>
            </a:r>
          </a:p>
        </p:txBody>
      </p:sp>
    </p:spTree>
    <p:extLst>
      <p:ext uri="{BB962C8B-B14F-4D97-AF65-F5344CB8AC3E}">
        <p14:creationId xmlns:p14="http://schemas.microsoft.com/office/powerpoint/2010/main" val="192070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76FD6-2E35-8297-2301-E6FAFFF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E392CA-07BF-43AD-F9AB-B1B46279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407314"/>
            <a:ext cx="6096000" cy="5143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A9548C-08FB-537F-206C-0028F0AC3A7F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任务属性扩展机制的目的</a:t>
            </a:r>
            <a:endParaRPr lang="en-US" altLang="zh-CN" sz="3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4FA3C2-B417-72C0-350A-4BEBF99B47F1}"/>
              </a:ext>
            </a:extLst>
          </p:cNvPr>
          <p:cNvSpPr txBox="1"/>
          <p:nvPr/>
        </p:nvSpPr>
        <p:spPr>
          <a:xfrm>
            <a:off x="678701" y="1016732"/>
            <a:ext cx="65694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对于各类内核模式，调度子系统机制是基本一致的，</a:t>
            </a:r>
            <a:endParaRPr lang="en-US" altLang="zh-CN" sz="2000"/>
          </a:p>
          <a:p>
            <a:r>
              <a:rPr lang="zh-CN" altLang="en-US" sz="2000"/>
              <a:t>调度仅关心</a:t>
            </a:r>
            <a:r>
              <a:rPr lang="en-US" altLang="zh-CN" sz="2000"/>
              <a:t>Task</a:t>
            </a:r>
            <a:r>
              <a:rPr lang="zh-CN" altLang="en-US" sz="2000"/>
              <a:t>中与调度相关的属性，不关心资源属性。</a:t>
            </a:r>
            <a:endParaRPr lang="en-US" altLang="zh-CN" sz="2000"/>
          </a:p>
          <a:p>
            <a:r>
              <a:rPr lang="zh-CN" altLang="en-US" sz="2000"/>
              <a:t>模式之间区别主要就在于资源属性不同。</a:t>
            </a:r>
            <a:endParaRPr lang="en-US" altLang="zh-CN" sz="2000"/>
          </a:p>
          <a:p>
            <a:r>
              <a:rPr lang="en-US" altLang="zh-CN" sz="2000"/>
              <a:t>Unikernel</a:t>
            </a:r>
            <a:r>
              <a:rPr lang="zh-CN" altLang="en-US" sz="2000"/>
              <a:t>模式下，资源都是全局的，</a:t>
            </a:r>
            <a:r>
              <a:rPr lang="en-US" altLang="zh-CN" sz="2000"/>
              <a:t>Task</a:t>
            </a:r>
            <a:r>
              <a:rPr lang="zh-CN" altLang="en-US" sz="2000"/>
              <a:t>几乎不包含</a:t>
            </a:r>
            <a:endParaRPr lang="en-US" altLang="zh-CN" sz="2000"/>
          </a:p>
          <a:p>
            <a:r>
              <a:rPr lang="zh-CN" altLang="en-US" sz="2000"/>
              <a:t>资源属性；</a:t>
            </a:r>
            <a:endParaRPr lang="en-US" altLang="zh-CN" sz="2000"/>
          </a:p>
          <a:p>
            <a:r>
              <a:rPr lang="zh-CN" altLang="en-US" sz="2000"/>
              <a:t>宏内核模式下，以进程为单位管理和隔离资源，</a:t>
            </a:r>
            <a:r>
              <a:rPr lang="en-US" altLang="zh-CN" sz="2000"/>
              <a:t>Task</a:t>
            </a:r>
            <a:r>
              <a:rPr lang="zh-CN" altLang="en-US" sz="2000"/>
              <a:t>表示</a:t>
            </a:r>
            <a:endParaRPr lang="en-US" altLang="zh-CN" sz="2000"/>
          </a:p>
          <a:p>
            <a:r>
              <a:rPr lang="zh-CN" altLang="en-US" sz="2000"/>
              <a:t>进程时，其中就要包含属于自己的资源引用。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目的：尽可能复用共性的调度子系统，又能兼容处理</a:t>
            </a:r>
            <a:endParaRPr lang="en-US" altLang="zh-CN" sz="2000" b="1"/>
          </a:p>
          <a:p>
            <a:r>
              <a:rPr lang="zh-CN" altLang="en-US" sz="2000" b="1"/>
              <a:t>各种模式的个性部分 </a:t>
            </a:r>
            <a:r>
              <a:rPr lang="en-US" altLang="zh-CN" sz="2000" b="1"/>
              <a:t>- </a:t>
            </a:r>
            <a:r>
              <a:rPr lang="zh-CN" altLang="en-US" sz="2000" b="1"/>
              <a:t>资源管理。</a:t>
            </a:r>
          </a:p>
        </p:txBody>
      </p:sp>
    </p:spTree>
    <p:extLst>
      <p:ext uri="{BB962C8B-B14F-4D97-AF65-F5344CB8AC3E}">
        <p14:creationId xmlns:p14="http://schemas.microsoft.com/office/powerpoint/2010/main" val="26837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334D-0D9D-1F3A-95A6-94155706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6E347-BB5C-9538-2E73-B40264E1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23B2D-D72E-7454-17CD-CA6581EF1D0F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进入用户态 </a:t>
            </a:r>
            <a:r>
              <a:rPr lang="en-US" altLang="zh-CN" sz="3200"/>
              <a:t>- </a:t>
            </a:r>
            <a:r>
              <a:rPr lang="zh-CN" altLang="en-US" sz="3200"/>
              <a:t>让出</a:t>
            </a:r>
            <a:r>
              <a:rPr lang="en-US" altLang="zh-CN" sz="3200"/>
              <a:t>CPU, Kick off </a:t>
            </a:r>
            <a:r>
              <a:rPr lang="zh-CN" altLang="en-US" sz="3200"/>
              <a:t>用户任务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5149B-52AA-910D-47C1-A6E72196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1968016"/>
            <a:ext cx="5724525" cy="43053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42B02A-FB06-4F7D-6801-F3B51DAFF2A7}"/>
              </a:ext>
            </a:extLst>
          </p:cNvPr>
          <p:cNvSpPr txBox="1"/>
          <p:nvPr/>
        </p:nvSpPr>
        <p:spPr>
          <a:xfrm>
            <a:off x="659396" y="1012666"/>
            <a:ext cx="1008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对于</a:t>
            </a:r>
            <a:r>
              <a:rPr lang="en-US" altLang="zh-CN" sz="2000"/>
              <a:t>Riscv</a:t>
            </a:r>
            <a:r>
              <a:rPr lang="zh-CN" altLang="en-US" sz="2000"/>
              <a:t>等多数体系结构来说，并不存在一个专门指令实现从内核态到用户态的切换。</a:t>
            </a:r>
            <a:endParaRPr lang="en-US" altLang="zh-CN" sz="2000"/>
          </a:p>
          <a:p>
            <a:r>
              <a:rPr lang="zh-CN" altLang="en-US" sz="2000"/>
              <a:t>解决方法：在内核态伪造一个异常上下文现场，假装来自用户态，然后用</a:t>
            </a:r>
            <a:r>
              <a:rPr lang="en-US" altLang="zh-CN" sz="2000"/>
              <a:t>sret</a:t>
            </a:r>
            <a:r>
              <a:rPr lang="zh-CN" altLang="en-US" sz="2000"/>
              <a:t>指令返回去。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94A9AB-DF0C-5290-0C1E-33E3E948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068" y="1957857"/>
            <a:ext cx="5240714" cy="47636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CB7291-B036-43C7-DBEB-DEAB248A69C7}"/>
              </a:ext>
            </a:extLst>
          </p:cNvPr>
          <p:cNvSpPr/>
          <p:nvPr/>
        </p:nvSpPr>
        <p:spPr>
          <a:xfrm>
            <a:off x="6888088" y="2888940"/>
            <a:ext cx="274320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4355AA-BB75-5B02-6F20-24D52FAE7320}"/>
              </a:ext>
            </a:extLst>
          </p:cNvPr>
          <p:cNvSpPr/>
          <p:nvPr/>
        </p:nvSpPr>
        <p:spPr>
          <a:xfrm>
            <a:off x="7040488" y="5877272"/>
            <a:ext cx="274320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019E2B-933A-4DBF-044D-07E054038E70}"/>
              </a:ext>
            </a:extLst>
          </p:cNvPr>
          <p:cNvSpPr/>
          <p:nvPr/>
        </p:nvSpPr>
        <p:spPr>
          <a:xfrm>
            <a:off x="7032104" y="5481228"/>
            <a:ext cx="274320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8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DD62-3426-5B3C-AC88-B9AC9B33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FD43B4-9574-F42A-E002-C190CBDA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096899"/>
            <a:ext cx="6516724" cy="343346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C98ED-062C-C75D-7CC8-54DA8248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B80A3-C09E-AD2A-995E-5AED48673488}"/>
              </a:ext>
            </a:extLst>
          </p:cNvPr>
          <p:cNvSpPr txBox="1"/>
          <p:nvPr/>
        </p:nvSpPr>
        <p:spPr>
          <a:xfrm>
            <a:off x="515380" y="370134"/>
            <a:ext cx="93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示例</a:t>
            </a:r>
            <a:r>
              <a:rPr lang="en-US" altLang="zh-CN" sz="3200"/>
              <a:t>m_1_0</a:t>
            </a:r>
            <a:r>
              <a:rPr lang="zh-CN" altLang="en-US" sz="3200"/>
              <a:t>对系统调用的响应</a:t>
            </a:r>
            <a:endParaRPr lang="en-US" altLang="zh-CN" sz="32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ABC9D3-B2EB-4C5B-856E-9463C33C2F9F}"/>
              </a:ext>
            </a:extLst>
          </p:cNvPr>
          <p:cNvSpPr/>
          <p:nvPr/>
        </p:nvSpPr>
        <p:spPr>
          <a:xfrm>
            <a:off x="7896200" y="1602998"/>
            <a:ext cx="4068452" cy="8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altLang="en-US" sz="2000">
                <a:solidFill>
                  <a:schemeClr val="tx1"/>
                </a:solidFill>
              </a:rPr>
              <a:t>扩展异常响应入口函数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对应处理系统调用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E73E89-A206-F0A5-CA60-3372019716CA}"/>
              </a:ext>
            </a:extLst>
          </p:cNvPr>
          <p:cNvSpPr/>
          <p:nvPr/>
        </p:nvSpPr>
        <p:spPr>
          <a:xfrm>
            <a:off x="7896200" y="4185084"/>
            <a:ext cx="3996444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2. </a:t>
            </a:r>
            <a:r>
              <a:rPr lang="zh-CN" altLang="en-US" sz="2000">
                <a:solidFill>
                  <a:schemeClr val="tx1"/>
                </a:solidFill>
              </a:rPr>
              <a:t>具体的系统调用实现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当前示例</a:t>
            </a:r>
            <a:r>
              <a:rPr lang="zh-CN" altLang="en-US" sz="2000">
                <a:solidFill>
                  <a:srgbClr val="FF0000"/>
                </a:solidFill>
              </a:rPr>
              <a:t>仅实现了</a:t>
            </a:r>
            <a:r>
              <a:rPr lang="en-US" altLang="zh-CN" sz="2000">
                <a:solidFill>
                  <a:srgbClr val="FF0000"/>
                </a:solidFill>
              </a:rPr>
              <a:t>SYS_EXIT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FB77C6-C617-86B0-97FC-F47096630ED1}"/>
              </a:ext>
            </a:extLst>
          </p:cNvPr>
          <p:cNvSpPr txBox="1"/>
          <p:nvPr/>
        </p:nvSpPr>
        <p:spPr>
          <a:xfrm>
            <a:off x="515380" y="3100898"/>
            <a:ext cx="36364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2000" b="1"/>
              <a:t>tour/m_1_0/src/syscall.rs</a:t>
            </a:r>
            <a:endParaRPr lang="zh-CN" altLang="en-US" sz="2000" b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758F19-E7F8-0D21-CA55-6D353BEF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91117"/>
            <a:ext cx="5832648" cy="16418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096087D-E82F-5D39-EAEF-2E3CEE7AAABD}"/>
              </a:ext>
            </a:extLst>
          </p:cNvPr>
          <p:cNvSpPr txBox="1"/>
          <p:nvPr/>
        </p:nvSpPr>
        <p:spPr>
          <a:xfrm>
            <a:off x="587388" y="1012666"/>
            <a:ext cx="46445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2000" b="1"/>
              <a:t>modules/axhal/src/arch/riscv/trap.rs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49934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E8180-93C6-FAB0-E4F9-0FD2A93E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E3B57-06D4-8442-17A4-79769CB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CEB04-DF7D-DF90-915C-27D46D6467A9}"/>
              </a:ext>
            </a:extLst>
          </p:cNvPr>
          <p:cNvSpPr txBox="1"/>
          <p:nvPr/>
        </p:nvSpPr>
        <p:spPr>
          <a:xfrm>
            <a:off x="515380" y="370134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5D571B-51CC-4E2E-0BFF-87DF6631FCBF}"/>
              </a:ext>
            </a:extLst>
          </p:cNvPr>
          <p:cNvSpPr txBox="1"/>
          <p:nvPr/>
        </p:nvSpPr>
        <p:spPr>
          <a:xfrm>
            <a:off x="623392" y="980728"/>
            <a:ext cx="11125236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/>
              <a:t>[page_fault]: </a:t>
            </a:r>
            <a:r>
              <a:rPr lang="zh-CN" altLang="en-US" sz="2000"/>
              <a:t>处理缺页异常。</a:t>
            </a:r>
            <a:endParaRPr lang="en-US" altLang="zh-CN" sz="2000"/>
          </a:p>
          <a:p>
            <a:r>
              <a:rPr lang="zh-CN" altLang="en-US" sz="2000"/>
              <a:t>预备：把</a:t>
            </a:r>
            <a:r>
              <a:rPr lang="fr-FR" altLang="zh-CN" sz="2000" b="1"/>
              <a:t>tour/m_1_0/src/main.rs</a:t>
            </a:r>
            <a:r>
              <a:rPr lang="zh-CN" altLang="en-US" sz="2000"/>
              <a:t>的第</a:t>
            </a:r>
            <a:r>
              <a:rPr lang="en-US" altLang="zh-CN" sz="2000"/>
              <a:t>39</a:t>
            </a:r>
            <a:r>
              <a:rPr lang="zh-CN" altLang="en-US" sz="2000"/>
              <a:t>行，</a:t>
            </a:r>
            <a:r>
              <a:rPr lang="en-US" altLang="zh-CN" sz="2000"/>
              <a:t>init_user_stack</a:t>
            </a:r>
            <a:r>
              <a:rPr lang="zh-CN" altLang="en-US" sz="2000"/>
              <a:t>的第二个参数从</a:t>
            </a:r>
            <a:r>
              <a:rPr lang="en-US" altLang="zh-CN" sz="2000"/>
              <a:t>true</a:t>
            </a:r>
            <a:r>
              <a:rPr lang="zh-CN" altLang="en-US" sz="2000"/>
              <a:t>改为</a:t>
            </a:r>
            <a:r>
              <a:rPr lang="en-US" altLang="zh-CN" sz="2000"/>
              <a:t>false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执行</a:t>
            </a:r>
            <a:endParaRPr lang="en-US" altLang="zh-CN" sz="2000"/>
          </a:p>
          <a:p>
            <a:r>
              <a:rPr lang="en-US" altLang="zh-CN" sz="2000" b="1"/>
              <a:t>make payload</a:t>
            </a:r>
          </a:p>
          <a:p>
            <a:r>
              <a:rPr lang="en-US" altLang="zh-CN" sz="2000" b="1"/>
              <a:t>./update_disk.sh payload/origin/origin</a:t>
            </a:r>
          </a:p>
          <a:p>
            <a:r>
              <a:rPr lang="en-US" altLang="zh-CN" sz="2000" b="1"/>
              <a:t>make run A=tour/m_1_0/ BLK=y</a:t>
            </a:r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要求：实现</a:t>
            </a:r>
            <a:r>
              <a:rPr lang="en-US" altLang="zh-CN" sz="2000"/>
              <a:t>handle_page_fault</a:t>
            </a:r>
            <a:r>
              <a:rPr lang="zh-CN" altLang="en-US" sz="2000"/>
              <a:t>响应函数，即实现</a:t>
            </a:r>
            <a:r>
              <a:rPr lang="en-US" altLang="zh-CN" sz="2000"/>
              <a:t>Lazy</a:t>
            </a:r>
            <a:r>
              <a:rPr lang="zh-CN" altLang="en-US" sz="2000"/>
              <a:t>映射。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提示：</a:t>
            </a:r>
            <a:endParaRPr lang="en-US" altLang="zh-CN" sz="2000"/>
          </a:p>
          <a:p>
            <a:r>
              <a:rPr lang="en-US" altLang="zh-CN" sz="2000"/>
              <a:t>1. handle_page_fault</a:t>
            </a:r>
            <a:r>
              <a:rPr lang="zh-CN" altLang="en-US" sz="2000"/>
              <a:t>的注册方式参考</a:t>
            </a:r>
            <a:r>
              <a:rPr lang="en-US" altLang="zh-CN" sz="2000"/>
              <a:t>handle_syscall</a:t>
            </a:r>
            <a:r>
              <a:rPr lang="zh-CN" altLang="en-US" sz="2000"/>
              <a:t>的注册宏。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答案就是</a:t>
            </a:r>
            <a:r>
              <a:rPr lang="en-US" altLang="zh-CN" sz="2000"/>
              <a:t>tour/m_2_0</a:t>
            </a:r>
            <a:r>
              <a:rPr lang="zh-CN" altLang="en-US" sz="2000"/>
              <a:t>，先不看答案，尝试自己补齐实现。</a:t>
            </a:r>
            <a:endParaRPr lang="en-US" altLang="zh-CN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B46902-8820-43F1-6075-65E6B2A7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36812"/>
            <a:ext cx="6331201" cy="4442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38C8D7-BA55-DCEA-DF7B-42F13F50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543661"/>
            <a:ext cx="9758753" cy="13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ECE8-249A-9E71-CF2C-3D2AC11F9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E0116D5-364A-820C-ABD6-3B586685610C}"/>
              </a:ext>
            </a:extLst>
          </p:cNvPr>
          <p:cNvSpPr txBox="1"/>
          <p:nvPr/>
        </p:nvSpPr>
        <p:spPr>
          <a:xfrm>
            <a:off x="515380" y="370134"/>
            <a:ext cx="6751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第二部分 </a:t>
            </a:r>
            <a:r>
              <a:rPr lang="en-US" altLang="zh-CN" sz="3200"/>
              <a:t>Monolithic Kernel</a:t>
            </a:r>
            <a:r>
              <a:rPr lang="zh-CN" altLang="en-US" sz="3200"/>
              <a:t>宏内核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18144A-3B9E-B039-C036-2E9F1B30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204864"/>
            <a:ext cx="2995533" cy="37444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FC7F4A-411D-2FD8-C27B-8948B3C7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76" y="2204864"/>
            <a:ext cx="2995532" cy="374441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F9FA8D-8B7C-651D-EBB3-80D2160B0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12" y="2207758"/>
            <a:ext cx="2995532" cy="374441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33751DF-FADC-581A-CE19-41B2C6440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340" y="2204863"/>
            <a:ext cx="3000310" cy="3750387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966D7CE-0B11-AACF-B5C2-1115098ECB5A}"/>
              </a:ext>
            </a:extLst>
          </p:cNvPr>
          <p:cNvCxnSpPr/>
          <p:nvPr/>
        </p:nvCxnSpPr>
        <p:spPr>
          <a:xfrm>
            <a:off x="3107668" y="2060848"/>
            <a:ext cx="7201" cy="40324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81E3E2D-D538-10AC-02DF-7617571E086D}"/>
              </a:ext>
            </a:extLst>
          </p:cNvPr>
          <p:cNvSpPr/>
          <p:nvPr/>
        </p:nvSpPr>
        <p:spPr>
          <a:xfrm>
            <a:off x="2410691" y="1844254"/>
            <a:ext cx="1348509" cy="221689"/>
          </a:xfrm>
          <a:custGeom>
            <a:avLst/>
            <a:gdLst>
              <a:gd name="connsiteX0" fmla="*/ 0 w 1348509"/>
              <a:gd name="connsiteY0" fmla="*/ 212453 h 221689"/>
              <a:gd name="connsiteX1" fmla="*/ 646545 w 1348509"/>
              <a:gd name="connsiteY1" fmla="*/ 16 h 221689"/>
              <a:gd name="connsiteX2" fmla="*/ 1348509 w 1348509"/>
              <a:gd name="connsiteY2" fmla="*/ 221689 h 2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09" h="221689">
                <a:moveTo>
                  <a:pt x="0" y="212453"/>
                </a:moveTo>
                <a:cubicBezTo>
                  <a:pt x="210897" y="105465"/>
                  <a:pt x="421794" y="-1523"/>
                  <a:pt x="646545" y="16"/>
                </a:cubicBezTo>
                <a:cubicBezTo>
                  <a:pt x="871296" y="1555"/>
                  <a:pt x="1109902" y="111622"/>
                  <a:pt x="1348509" y="221689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587361-6D3C-D2BD-0574-8737F8715666}"/>
              </a:ext>
            </a:extLst>
          </p:cNvPr>
          <p:cNvSpPr txBox="1"/>
          <p:nvPr/>
        </p:nvSpPr>
        <p:spPr>
          <a:xfrm>
            <a:off x="2255957" y="13309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跨越模式边界</a:t>
            </a: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1C3B441-952C-946D-F97C-CBF99D77A268}"/>
              </a:ext>
            </a:extLst>
          </p:cNvPr>
          <p:cNvSpPr/>
          <p:nvPr/>
        </p:nvSpPr>
        <p:spPr>
          <a:xfrm>
            <a:off x="5627948" y="1844253"/>
            <a:ext cx="1348509" cy="221689"/>
          </a:xfrm>
          <a:custGeom>
            <a:avLst/>
            <a:gdLst>
              <a:gd name="connsiteX0" fmla="*/ 0 w 1348509"/>
              <a:gd name="connsiteY0" fmla="*/ 212453 h 221689"/>
              <a:gd name="connsiteX1" fmla="*/ 646545 w 1348509"/>
              <a:gd name="connsiteY1" fmla="*/ 16 h 221689"/>
              <a:gd name="connsiteX2" fmla="*/ 1348509 w 1348509"/>
              <a:gd name="connsiteY2" fmla="*/ 221689 h 2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09" h="221689">
                <a:moveTo>
                  <a:pt x="0" y="212453"/>
                </a:moveTo>
                <a:cubicBezTo>
                  <a:pt x="210897" y="105465"/>
                  <a:pt x="421794" y="-1523"/>
                  <a:pt x="646545" y="16"/>
                </a:cubicBezTo>
                <a:cubicBezTo>
                  <a:pt x="871296" y="1555"/>
                  <a:pt x="1109902" y="111622"/>
                  <a:pt x="1348509" y="22168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FF8994-2138-BBB7-23BB-38D0FBC08741}"/>
              </a:ext>
            </a:extLst>
          </p:cNvPr>
          <p:cNvSpPr/>
          <p:nvPr/>
        </p:nvSpPr>
        <p:spPr>
          <a:xfrm>
            <a:off x="8779939" y="1839159"/>
            <a:ext cx="1348509" cy="221689"/>
          </a:xfrm>
          <a:custGeom>
            <a:avLst/>
            <a:gdLst>
              <a:gd name="connsiteX0" fmla="*/ 0 w 1348509"/>
              <a:gd name="connsiteY0" fmla="*/ 212453 h 221689"/>
              <a:gd name="connsiteX1" fmla="*/ 646545 w 1348509"/>
              <a:gd name="connsiteY1" fmla="*/ 16 h 221689"/>
              <a:gd name="connsiteX2" fmla="*/ 1348509 w 1348509"/>
              <a:gd name="connsiteY2" fmla="*/ 221689 h 2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09" h="221689">
                <a:moveTo>
                  <a:pt x="0" y="212453"/>
                </a:moveTo>
                <a:cubicBezTo>
                  <a:pt x="210897" y="105465"/>
                  <a:pt x="421794" y="-1523"/>
                  <a:pt x="646545" y="16"/>
                </a:cubicBezTo>
                <a:cubicBezTo>
                  <a:pt x="871296" y="1555"/>
                  <a:pt x="1109902" y="111622"/>
                  <a:pt x="1348509" y="22168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95B40-C66D-D52D-0BDB-AD8F9CDC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C14B7-A02B-85C7-0F3E-B2DA160789CB}"/>
              </a:ext>
            </a:extLst>
          </p:cNvPr>
          <p:cNvSpPr txBox="1"/>
          <p:nvPr/>
        </p:nvSpPr>
        <p:spPr>
          <a:xfrm>
            <a:off x="515380" y="370134"/>
            <a:ext cx="6751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第二周的课程安排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78F803-4057-C200-2569-37ABD4098324}"/>
              </a:ext>
            </a:extLst>
          </p:cNvPr>
          <p:cNvSpPr txBox="1"/>
          <p:nvPr/>
        </p:nvSpPr>
        <p:spPr>
          <a:xfrm>
            <a:off x="623392" y="1052736"/>
            <a:ext cx="1112523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主要内容：基于组件化方法构建宏内核模式。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 b="1"/>
              <a:t>第一次：从</a:t>
            </a:r>
            <a:r>
              <a:rPr lang="en-US" altLang="zh-CN" sz="2400" b="1"/>
              <a:t>Unikernel</a:t>
            </a:r>
            <a:r>
              <a:rPr lang="zh-CN" altLang="en-US" sz="2400" b="1"/>
              <a:t>到宏内核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000"/>
              <a:t>    </a:t>
            </a:r>
            <a:r>
              <a:rPr lang="zh-CN" altLang="en-US" sz="2000"/>
              <a:t>以构建最小化的宏内核为目标，说明：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zh-CN" altLang="en-US" sz="2000"/>
              <a:t>宏内核特点、与</a:t>
            </a:r>
            <a:r>
              <a:rPr lang="en-US" altLang="zh-CN" sz="2000"/>
              <a:t>Unikernel</a:t>
            </a:r>
            <a:r>
              <a:rPr lang="zh-CN" altLang="en-US" sz="2000"/>
              <a:t>的差异分析、框架和组件构成、具体实现示例。</a:t>
            </a:r>
            <a:endParaRPr lang="en-US" altLang="zh-CN" sz="2000"/>
          </a:p>
          <a:p>
            <a:endParaRPr lang="en-US" altLang="zh-CN" sz="2400"/>
          </a:p>
          <a:p>
            <a:r>
              <a:rPr lang="zh-CN" altLang="en-US" sz="2400" b="1"/>
              <a:t>第二次：地址空间管理和支持</a:t>
            </a:r>
            <a:r>
              <a:rPr lang="en-US" altLang="zh-CN" sz="2400" b="1"/>
              <a:t>Linux</a:t>
            </a:r>
            <a:r>
              <a:rPr lang="zh-CN" altLang="en-US" sz="2400" b="1"/>
              <a:t>应用</a:t>
            </a:r>
            <a:endParaRPr lang="en-US" altLang="zh-CN" sz="2400" b="1"/>
          </a:p>
          <a:p>
            <a:endParaRPr lang="en-US" altLang="zh-CN" sz="2800" b="1"/>
          </a:p>
          <a:p>
            <a:r>
              <a:rPr lang="en-US" altLang="zh-CN" sz="2000"/>
              <a:t>    1. </a:t>
            </a:r>
            <a:r>
              <a:rPr lang="zh-CN" altLang="en-US" sz="2000"/>
              <a:t>用户地址空间映射、缺页加载机制；</a:t>
            </a:r>
            <a:endParaRPr lang="en-US" altLang="zh-CN" sz="2000"/>
          </a:p>
          <a:p>
            <a:r>
              <a:rPr lang="en-US" altLang="zh-CN" sz="2000"/>
              <a:t>    2. </a:t>
            </a:r>
            <a:r>
              <a:rPr lang="zh-CN" altLang="en-US" sz="2000"/>
              <a:t>支持运行最简单的</a:t>
            </a:r>
            <a:r>
              <a:rPr lang="en-US" altLang="zh-CN" sz="2000"/>
              <a:t>LInux</a:t>
            </a:r>
            <a:r>
              <a:rPr lang="zh-CN" altLang="en-US" sz="2000"/>
              <a:t>原始应用</a:t>
            </a:r>
            <a:endParaRPr lang="en-US" altLang="zh-CN" sz="2000"/>
          </a:p>
          <a:p>
            <a:endParaRPr lang="en-US" altLang="zh-CN" sz="2400"/>
          </a:p>
          <a:p>
            <a:r>
              <a:rPr lang="zh-CN" altLang="en-US" sz="2400" b="1"/>
              <a:t>第三次：宏内核的开发实践经验 </a:t>
            </a:r>
            <a:r>
              <a:rPr lang="en-US" altLang="zh-CN" sz="2400" b="1"/>
              <a:t>(by </a:t>
            </a:r>
            <a:r>
              <a:rPr lang="zh-CN" altLang="en-US" sz="2400" b="1"/>
              <a:t>郑友捷老师</a:t>
            </a:r>
            <a:r>
              <a:rPr lang="en-US" altLang="zh-CN" sz="2400" b="1"/>
              <a:t>)</a:t>
            </a:r>
          </a:p>
          <a:p>
            <a:r>
              <a:rPr lang="zh-CN" altLang="en-US" sz="2000"/>
              <a:t>    目前宏内核方向的课程基础</a:t>
            </a:r>
            <a:r>
              <a:rPr lang="en-US" altLang="zh-CN" sz="2000"/>
              <a:t>Starry</a:t>
            </a:r>
            <a:r>
              <a:rPr lang="zh-CN" altLang="en-US" sz="2000"/>
              <a:t>，主要是由郑老师负责开发的，他也是第四阶段 </a:t>
            </a:r>
            <a:r>
              <a:rPr lang="en-US" altLang="zh-CN" sz="2000"/>
              <a:t>- </a:t>
            </a:r>
            <a:r>
              <a:rPr lang="zh-CN" altLang="en-US" sz="2000"/>
              <a:t>宏内核方向的实习指导。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273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4D805-8F9D-45DC-31EF-134B4261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5EE0CA-C1B5-D1EC-3C61-75FD61A3072F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M.1.0 UserPrivilege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EAB4F3-14F9-48AC-ADE7-E300BEE0E5BF}"/>
              </a:ext>
            </a:extLst>
          </p:cNvPr>
          <p:cNvSpPr txBox="1"/>
          <p:nvPr/>
        </p:nvSpPr>
        <p:spPr>
          <a:xfrm>
            <a:off x="515380" y="5469031"/>
            <a:ext cx="102971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</a:t>
            </a:r>
            <a:r>
              <a:rPr lang="en-US" altLang="zh-CN" sz="2400"/>
              <a:t>Unikernel</a:t>
            </a:r>
            <a:r>
              <a:rPr lang="zh-CN" altLang="en-US" sz="2400"/>
              <a:t>扩展为宏内核的基本条件：特权级、地址空间、系统调用等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用户特权级和特权级上下文切换机制</a:t>
            </a:r>
            <a:endParaRPr lang="en-US" altLang="zh-CN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022769-C141-C2BE-BB5E-8ACF8D6F82F2}"/>
              </a:ext>
            </a:extLst>
          </p:cNvPr>
          <p:cNvSpPr txBox="1"/>
          <p:nvPr/>
        </p:nvSpPr>
        <p:spPr>
          <a:xfrm>
            <a:off x="7209992" y="4041068"/>
            <a:ext cx="48189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</a:t>
            </a:r>
          </a:p>
          <a:p>
            <a:r>
              <a:rPr lang="en-US" altLang="zh-CN" sz="2000" b="1"/>
              <a:t>make payload</a:t>
            </a:r>
          </a:p>
          <a:p>
            <a:r>
              <a:rPr lang="en-US" altLang="zh-CN" sz="2000" b="1"/>
              <a:t>./update_disk.sh ./payload/origin/origin</a:t>
            </a:r>
          </a:p>
          <a:p>
            <a:r>
              <a:rPr lang="en-US" altLang="zh-CN" sz="2000" b="1"/>
              <a:t>make run A=tour/m_1_0 BLK=y</a:t>
            </a:r>
            <a:endParaRPr lang="zh-CN" altLang="en-US" sz="2000" b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544C8D-0774-1BBB-8AEB-7794B7FC552B}"/>
              </a:ext>
            </a:extLst>
          </p:cNvPr>
          <p:cNvGrpSpPr/>
          <p:nvPr/>
        </p:nvGrpSpPr>
        <p:grpSpPr>
          <a:xfrm>
            <a:off x="688200" y="1019487"/>
            <a:ext cx="6343904" cy="4425737"/>
            <a:chOff x="2956452" y="659447"/>
            <a:chExt cx="6343904" cy="44257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69EFA6-38FD-6734-E4E6-FA5712DED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6452" y="1340768"/>
              <a:ext cx="2995533" cy="374441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24D964C-02F4-49EF-E3FA-62ECF999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4824" y="1340768"/>
              <a:ext cx="2995532" cy="3744416"/>
            </a:xfrm>
            <a:prstGeom prst="rect">
              <a:avLst/>
            </a:prstGeom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3550E85-1614-AE5E-51B8-B445885510D8}"/>
                </a:ext>
              </a:extLst>
            </p:cNvPr>
            <p:cNvCxnSpPr>
              <a:cxnSpLocks/>
            </p:cNvCxnSpPr>
            <p:nvPr/>
          </p:nvCxnSpPr>
          <p:spPr>
            <a:xfrm>
              <a:off x="6126935" y="1389389"/>
              <a:ext cx="0" cy="369579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5AC312D-F4F9-DB16-FAEB-2D241A0D6777}"/>
                </a:ext>
              </a:extLst>
            </p:cNvPr>
            <p:cNvSpPr/>
            <p:nvPr/>
          </p:nvSpPr>
          <p:spPr>
            <a:xfrm>
              <a:off x="5429958" y="1172795"/>
              <a:ext cx="1348509" cy="221689"/>
            </a:xfrm>
            <a:custGeom>
              <a:avLst/>
              <a:gdLst>
                <a:gd name="connsiteX0" fmla="*/ 0 w 1348509"/>
                <a:gd name="connsiteY0" fmla="*/ 212453 h 221689"/>
                <a:gd name="connsiteX1" fmla="*/ 646545 w 1348509"/>
                <a:gd name="connsiteY1" fmla="*/ 16 h 221689"/>
                <a:gd name="connsiteX2" fmla="*/ 1348509 w 1348509"/>
                <a:gd name="connsiteY2" fmla="*/ 221689 h 22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09" h="221689">
                  <a:moveTo>
                    <a:pt x="0" y="212453"/>
                  </a:moveTo>
                  <a:cubicBezTo>
                    <a:pt x="210897" y="105465"/>
                    <a:pt x="421794" y="-1523"/>
                    <a:pt x="646545" y="16"/>
                  </a:cubicBezTo>
                  <a:cubicBezTo>
                    <a:pt x="871296" y="1555"/>
                    <a:pt x="1109902" y="111622"/>
                    <a:pt x="1348509" y="221689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620BBA5-74EB-D789-B80F-E1A72D1C4D78}"/>
                </a:ext>
              </a:extLst>
            </p:cNvPr>
            <p:cNvSpPr txBox="1"/>
            <p:nvPr/>
          </p:nvSpPr>
          <p:spPr>
            <a:xfrm>
              <a:off x="5275224" y="65944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跨越模式边界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4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B3FC5C7-F1C1-ADE3-DEF9-E9969CAF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849286"/>
            <a:ext cx="6325488" cy="326379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64A29-5C99-2968-AFA5-C71948B6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C266BF-857E-6DF3-3F7A-E03005EDC346}"/>
              </a:ext>
            </a:extLst>
          </p:cNvPr>
          <p:cNvSpPr txBox="1"/>
          <p:nvPr/>
        </p:nvSpPr>
        <p:spPr>
          <a:xfrm>
            <a:off x="515380" y="370134"/>
            <a:ext cx="8316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宏内核模式相对</a:t>
            </a:r>
            <a:r>
              <a:rPr lang="en-US" altLang="zh-CN" sz="3200"/>
              <a:t>Unikernel</a:t>
            </a:r>
            <a:r>
              <a:rPr lang="zh-CN" altLang="en-US" sz="3200"/>
              <a:t>模式的特点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D2255E-20CA-E60F-5FB6-0C96BEE21C1F}"/>
              </a:ext>
            </a:extLst>
          </p:cNvPr>
          <p:cNvSpPr txBox="1"/>
          <p:nvPr/>
        </p:nvSpPr>
        <p:spPr>
          <a:xfrm>
            <a:off x="1271463" y="4473116"/>
            <a:ext cx="44644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Unikernel</a:t>
            </a:r>
            <a:r>
              <a:rPr lang="zh-CN" altLang="en-US"/>
              <a:t>模式的应用与内核：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处于同一特权级 </a:t>
            </a:r>
            <a:r>
              <a:rPr lang="en-US" altLang="zh-CN"/>
              <a:t>- </a:t>
            </a:r>
            <a:r>
              <a:rPr lang="zh-CN" altLang="en-US"/>
              <a:t>内核特权级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共享同一地址空间 </a:t>
            </a:r>
            <a:r>
              <a:rPr lang="en-US" altLang="zh-CN"/>
              <a:t>- </a:t>
            </a:r>
            <a:r>
              <a:rPr lang="zh-CN" altLang="en-US"/>
              <a:t>相互可见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编译形成一个</a:t>
            </a:r>
            <a:r>
              <a:rPr lang="en-US" altLang="zh-CN"/>
              <a:t>Image</a:t>
            </a:r>
            <a:r>
              <a:rPr lang="zh-CN" altLang="en-US"/>
              <a:t>，一体运行</a:t>
            </a:r>
            <a:endParaRPr lang="en-US" altLang="zh-CN"/>
          </a:p>
          <a:p>
            <a:r>
              <a:rPr lang="en-US" altLang="zh-CN"/>
              <a:t>(4) Unikernel</a:t>
            </a:r>
            <a:r>
              <a:rPr lang="zh-CN" altLang="en-US"/>
              <a:t>既是应用又是内核，二者合体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73BA14-6477-A145-5343-C5BB7D283D90}"/>
              </a:ext>
            </a:extLst>
          </p:cNvPr>
          <p:cNvSpPr txBox="1"/>
          <p:nvPr/>
        </p:nvSpPr>
        <p:spPr>
          <a:xfrm>
            <a:off x="6456040" y="4471952"/>
            <a:ext cx="54726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相对于</a:t>
            </a:r>
            <a:r>
              <a:rPr lang="en-US" altLang="zh-CN"/>
              <a:t>Unikernel</a:t>
            </a:r>
            <a:r>
              <a:rPr lang="zh-CN" altLang="en-US"/>
              <a:t>，宏内核的特点：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增加一个权限较低的</a:t>
            </a:r>
            <a:r>
              <a:rPr lang="zh-CN" altLang="en-US" b="1"/>
              <a:t>用户特权级</a:t>
            </a:r>
            <a:r>
              <a:rPr lang="zh-CN" altLang="en-US"/>
              <a:t>来运行应用。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为应用创建独立的</a:t>
            </a:r>
            <a:r>
              <a:rPr lang="zh-CN" altLang="en-US" b="1"/>
              <a:t>用户地址空间</a:t>
            </a:r>
            <a:r>
              <a:rPr lang="zh-CN" altLang="en-US"/>
              <a:t>，与内核隔离。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内核运行时可以随时加载</a:t>
            </a:r>
            <a:r>
              <a:rPr lang="zh-CN" altLang="en-US" b="1"/>
              <a:t>应用</a:t>
            </a:r>
            <a:r>
              <a:rPr lang="en-US" altLang="zh-CN" b="1"/>
              <a:t>Image</a:t>
            </a:r>
            <a:r>
              <a:rPr lang="zh-CN" altLang="en-US"/>
              <a:t>投入运行</a:t>
            </a:r>
            <a:r>
              <a:rPr lang="zh-CN" altLang="en-US" b="1"/>
              <a:t>。</a:t>
            </a:r>
            <a:endParaRPr lang="en-US" altLang="zh-CN" b="1"/>
          </a:p>
          <a:p>
            <a:r>
              <a:rPr lang="en-US" altLang="zh-CN"/>
              <a:t>(4)</a:t>
            </a:r>
            <a:r>
              <a:rPr lang="en-US" altLang="zh-CN" b="1"/>
              <a:t> </a:t>
            </a:r>
            <a:r>
              <a:rPr lang="zh-CN" altLang="en-US"/>
              <a:t>应用与内核界限分明。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82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B4CA-F3A4-3F8F-1714-0DC27AE4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2D6AB4-D9AD-AC0D-2E57-14EF014D3538}"/>
              </a:ext>
            </a:extLst>
          </p:cNvPr>
          <p:cNvSpPr txBox="1"/>
          <p:nvPr/>
        </p:nvSpPr>
        <p:spPr>
          <a:xfrm>
            <a:off x="515380" y="370134"/>
            <a:ext cx="8316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BD0DFB-BDBA-A74A-F598-F289ED18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91" y="1251438"/>
            <a:ext cx="3534165" cy="33805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682C95-2ED5-4886-DB0D-1E5A727DDF4D}"/>
              </a:ext>
            </a:extLst>
          </p:cNvPr>
          <p:cNvSpPr txBox="1"/>
          <p:nvPr/>
        </p:nvSpPr>
        <p:spPr>
          <a:xfrm>
            <a:off x="7140116" y="47518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目标：最小化宏内核模式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BEBB03-971D-98FA-0712-71AF4302AB2F}"/>
              </a:ext>
            </a:extLst>
          </p:cNvPr>
          <p:cNvSpPr txBox="1"/>
          <p:nvPr/>
        </p:nvSpPr>
        <p:spPr>
          <a:xfrm>
            <a:off x="1847528" y="4721582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当前基础：</a:t>
            </a:r>
            <a:r>
              <a:rPr lang="en-US" altLang="zh-CN"/>
              <a:t>Unikernel</a:t>
            </a:r>
            <a:r>
              <a:rPr lang="zh-CN" altLang="en-US"/>
              <a:t>模式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D01998-701B-1674-7C8A-45207F5B82F0}"/>
              </a:ext>
            </a:extLst>
          </p:cNvPr>
          <p:cNvSpPr/>
          <p:nvPr/>
        </p:nvSpPr>
        <p:spPr>
          <a:xfrm>
            <a:off x="767408" y="2014484"/>
            <a:ext cx="4284476" cy="2530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能够创建和管理内核地址空间，为用户地址空间保留低端内存区域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可以从基于块设备的文件系统中搜索和读入应用程序文件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3. </a:t>
            </a:r>
            <a:r>
              <a:rPr lang="zh-CN" altLang="en-US" sz="1600">
                <a:solidFill>
                  <a:schemeClr val="tx1"/>
                </a:solidFill>
              </a:rPr>
              <a:t>能够创建子线程任务，与主线程并发运行单独的逻辑代码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4. </a:t>
            </a:r>
            <a:r>
              <a:rPr lang="zh-CN" altLang="en-US" sz="1600">
                <a:solidFill>
                  <a:schemeClr val="tx1"/>
                </a:solidFill>
              </a:rPr>
              <a:t>能够响应异常和中断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A8A1DB6-F227-6801-EE5B-36993F3DA009}"/>
              </a:ext>
            </a:extLst>
          </p:cNvPr>
          <p:cNvSpPr/>
          <p:nvPr/>
        </p:nvSpPr>
        <p:spPr>
          <a:xfrm>
            <a:off x="5267908" y="2856612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886B5-86B3-0C29-33F5-6861571B523E}"/>
              </a:ext>
            </a:extLst>
          </p:cNvPr>
          <p:cNvSpPr txBox="1"/>
          <p:nvPr/>
        </p:nvSpPr>
        <p:spPr>
          <a:xfrm>
            <a:off x="695400" y="5264040"/>
            <a:ext cx="7344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分析从</a:t>
            </a:r>
            <a:r>
              <a:rPr lang="en-US" altLang="zh-CN"/>
              <a:t>Unikernel</a:t>
            </a:r>
            <a:r>
              <a:rPr lang="zh-CN" altLang="en-US"/>
              <a:t>基础到目标最小化宏内核需要完成的增量工作：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用户地址空间的创建和区域映射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在异常中断响应的基础上增加系统调用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复用</a:t>
            </a:r>
            <a:r>
              <a:rPr lang="en-US" altLang="zh-CN"/>
              <a:t>Unikernel</a:t>
            </a:r>
            <a:r>
              <a:rPr lang="zh-CN" altLang="en-US"/>
              <a:t>原来的调度机制，针对宏内核扩展</a:t>
            </a:r>
            <a:r>
              <a:rPr lang="en-US" altLang="zh-CN"/>
              <a:t>Task</a:t>
            </a:r>
            <a:r>
              <a:rPr lang="zh-CN" altLang="en-US"/>
              <a:t>属性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在内核与用户两个特权级之间的</a:t>
            </a:r>
            <a:r>
              <a:rPr lang="zh-CN" altLang="en-US">
                <a:solidFill>
                  <a:srgbClr val="FF0000"/>
                </a:solidFill>
              </a:rPr>
              <a:t>切换机制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496E47-5980-40F0-B960-E15E724C448B}"/>
              </a:ext>
            </a:extLst>
          </p:cNvPr>
          <p:cNvSpPr txBox="1"/>
          <p:nvPr/>
        </p:nvSpPr>
        <p:spPr>
          <a:xfrm>
            <a:off x="551384" y="1052736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如何以</a:t>
            </a:r>
            <a:r>
              <a:rPr lang="en-US" altLang="zh-CN" sz="2000" b="1"/>
              <a:t>Unikernel</a:t>
            </a:r>
            <a:r>
              <a:rPr lang="zh-CN" altLang="en-US" sz="2000" b="1"/>
              <a:t>为基础，构建最小化宏内核？</a:t>
            </a:r>
          </a:p>
        </p:txBody>
      </p:sp>
    </p:spTree>
    <p:extLst>
      <p:ext uri="{BB962C8B-B14F-4D97-AF65-F5344CB8AC3E}">
        <p14:creationId xmlns:p14="http://schemas.microsoft.com/office/powerpoint/2010/main" val="109165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65940-3CCA-7DA5-E97F-FFF7A627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648249-64C7-4FDA-B4E9-6BA79C986F25}"/>
              </a:ext>
            </a:extLst>
          </p:cNvPr>
          <p:cNvSpPr txBox="1"/>
          <p:nvPr/>
        </p:nvSpPr>
        <p:spPr>
          <a:xfrm>
            <a:off x="515380" y="370134"/>
            <a:ext cx="93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结合本节示例</a:t>
            </a:r>
            <a:r>
              <a:rPr lang="en-US" altLang="zh-CN" sz="3200"/>
              <a:t>m_1_0</a:t>
            </a:r>
            <a:r>
              <a:rPr lang="zh-CN" altLang="en-US" sz="3200"/>
              <a:t>说明实现过程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50AF9-12F8-B987-F8CB-F5EFB34E9FC8}"/>
              </a:ext>
            </a:extLst>
          </p:cNvPr>
          <p:cNvSpPr txBox="1"/>
          <p:nvPr/>
        </p:nvSpPr>
        <p:spPr>
          <a:xfrm>
            <a:off x="6492044" y="1390048"/>
            <a:ext cx="52205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示例</a:t>
            </a:r>
            <a:r>
              <a:rPr lang="en-US" altLang="zh-CN" sz="2400"/>
              <a:t>m_1_0</a:t>
            </a:r>
            <a:r>
              <a:rPr lang="zh-CN" altLang="en-US" sz="2400"/>
              <a:t>的执行逻辑：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000"/>
              <a:t>1. </a:t>
            </a:r>
            <a:r>
              <a:rPr lang="zh-CN" altLang="en-US" sz="2000"/>
              <a:t>创建用户地址空间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加载应用</a:t>
            </a:r>
            <a:r>
              <a:rPr lang="en-US" altLang="zh-CN" sz="2000"/>
              <a:t>origin</a:t>
            </a:r>
            <a:r>
              <a:rPr lang="zh-CN" altLang="en-US" sz="2000"/>
              <a:t>到地址空间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在地址空间中建立用户栈</a:t>
            </a:r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伪造一个返回应用的环境上下文现场</a:t>
            </a:r>
            <a:endParaRPr lang="en-US" altLang="zh-CN" sz="2000"/>
          </a:p>
          <a:p>
            <a:r>
              <a:rPr lang="en-US" altLang="zh-CN" sz="2000"/>
              <a:t>5. </a:t>
            </a:r>
            <a:r>
              <a:rPr lang="zh-CN" altLang="en-US" sz="2000"/>
              <a:t>把伪造现场设置到到新任务的内核栈上</a:t>
            </a:r>
            <a:endParaRPr lang="en-US" altLang="zh-CN" sz="2000"/>
          </a:p>
          <a:p>
            <a:r>
              <a:rPr lang="en-US" altLang="zh-CN" sz="2000"/>
              <a:t>6. </a:t>
            </a:r>
            <a:r>
              <a:rPr lang="zh-CN" altLang="en-US" sz="2000"/>
              <a:t>启动新任务执行</a:t>
            </a:r>
            <a:r>
              <a:rPr lang="en-US" altLang="zh-CN" sz="2000"/>
              <a:t>sret</a:t>
            </a:r>
            <a:r>
              <a:rPr lang="zh-CN" altLang="en-US" sz="2000"/>
              <a:t>指令返回到用户态，从应用</a:t>
            </a:r>
            <a:r>
              <a:rPr lang="en-US" altLang="zh-CN" sz="2000"/>
              <a:t>origin</a:t>
            </a:r>
            <a:r>
              <a:rPr lang="zh-CN" altLang="en-US" sz="2000"/>
              <a:t>的</a:t>
            </a:r>
            <a:r>
              <a:rPr lang="en-US" altLang="zh-CN" sz="2000"/>
              <a:t>entry</a:t>
            </a:r>
            <a:r>
              <a:rPr lang="zh-CN" altLang="en-US" sz="2000"/>
              <a:t>开始执行</a:t>
            </a:r>
            <a:endParaRPr lang="en-US" altLang="zh-CN" sz="2000"/>
          </a:p>
          <a:p>
            <a:r>
              <a:rPr lang="en-US" altLang="zh-CN" sz="2000"/>
              <a:t>7. </a:t>
            </a:r>
            <a:r>
              <a:rPr lang="zh-CN" altLang="en-US" sz="2000"/>
              <a:t>应用</a:t>
            </a:r>
            <a:r>
              <a:rPr lang="en-US" altLang="zh-CN" sz="2000"/>
              <a:t>origin</a:t>
            </a:r>
            <a:r>
              <a:rPr lang="zh-CN" altLang="en-US" sz="2000"/>
              <a:t>只包含一行代码，即执行系统调用</a:t>
            </a:r>
            <a:r>
              <a:rPr lang="en-US" altLang="zh-CN" sz="2000"/>
              <a:t>sys_exit</a:t>
            </a:r>
          </a:p>
          <a:p>
            <a:r>
              <a:rPr lang="en-US" altLang="zh-CN" sz="2000"/>
              <a:t>8. </a:t>
            </a:r>
            <a:r>
              <a:rPr lang="zh-CN" altLang="en-US" sz="2000"/>
              <a:t>注册在异常中断向量表中的系统调用响应函数处理</a:t>
            </a:r>
            <a:r>
              <a:rPr lang="en-US" altLang="zh-CN" sz="2000"/>
              <a:t>sys_exit</a:t>
            </a:r>
            <a:r>
              <a:rPr lang="zh-CN" altLang="en-US" sz="2000"/>
              <a:t>，内核退出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8EA96C-1D89-A5FD-BEBF-7850DD0C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412776"/>
            <a:ext cx="4953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0BEC63B-0069-6282-8406-0BA0B1E16A02}"/>
              </a:ext>
            </a:extLst>
          </p:cNvPr>
          <p:cNvSpPr/>
          <p:nvPr/>
        </p:nvSpPr>
        <p:spPr>
          <a:xfrm>
            <a:off x="1847528" y="4283804"/>
            <a:ext cx="3492388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异常上下文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28311-B417-0D66-3210-50608339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605F50-ED0B-7F49-12CC-6E00E95460FF}"/>
              </a:ext>
            </a:extLst>
          </p:cNvPr>
          <p:cNvSpPr txBox="1"/>
          <p:nvPr/>
        </p:nvSpPr>
        <p:spPr>
          <a:xfrm>
            <a:off x="515380" y="370134"/>
            <a:ext cx="93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结合本节示例</a:t>
            </a:r>
            <a:r>
              <a:rPr lang="en-US" altLang="zh-CN" sz="3200"/>
              <a:t>m_1_0</a:t>
            </a:r>
            <a:r>
              <a:rPr lang="zh-CN" altLang="en-US" sz="3200"/>
              <a:t>说明实现过程</a:t>
            </a:r>
            <a:endParaRPr lang="en-US" altLang="zh-CN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89017-90DF-10C8-A535-6F6362D825BA}"/>
              </a:ext>
            </a:extLst>
          </p:cNvPr>
          <p:cNvSpPr txBox="1"/>
          <p:nvPr/>
        </p:nvSpPr>
        <p:spPr>
          <a:xfrm>
            <a:off x="659396" y="1268760"/>
            <a:ext cx="11305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从前面的分析可见，宏内核模式为用户应用建立了两类上下文。</a:t>
            </a:r>
            <a:endParaRPr lang="en-US" altLang="zh-CN" sz="2000"/>
          </a:p>
          <a:p>
            <a:r>
              <a:rPr lang="zh-CN" altLang="en-US" sz="2000"/>
              <a:t>用户应用进程在它们之间交替运行：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任务上下文 </a:t>
            </a:r>
            <a:r>
              <a:rPr lang="en-US" altLang="zh-CN" sz="2000"/>
              <a:t>- </a:t>
            </a:r>
            <a:r>
              <a:rPr lang="zh-CN" altLang="en-US" sz="2000"/>
              <a:t>用户态：正常执行应用逻辑，也称为进程上下文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异常上下文 </a:t>
            </a:r>
            <a:r>
              <a:rPr lang="en-US" altLang="zh-CN" sz="2000"/>
              <a:t>- </a:t>
            </a:r>
            <a:r>
              <a:rPr lang="zh-CN" altLang="en-US" sz="2000"/>
              <a:t>内核态：处理系统调用与异常 </a:t>
            </a:r>
            <a:r>
              <a:rPr lang="zh-CN" altLang="en-US" sz="2000" i="1">
                <a:solidFill>
                  <a:schemeClr val="accent3">
                    <a:lumMod val="75000"/>
                  </a:schemeClr>
                </a:solidFill>
              </a:rPr>
              <a:t>中断上下文与异常上下文类似，这里不讨论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F7676E-A639-AF55-050B-A19045F38278}"/>
              </a:ext>
            </a:extLst>
          </p:cNvPr>
          <p:cNvCxnSpPr>
            <a:cxnSpLocks/>
          </p:cNvCxnSpPr>
          <p:nvPr/>
        </p:nvCxnSpPr>
        <p:spPr>
          <a:xfrm>
            <a:off x="1307468" y="4149080"/>
            <a:ext cx="435648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4176DC-D6D7-4E41-541E-B78C46D3F35E}"/>
              </a:ext>
            </a:extLst>
          </p:cNvPr>
          <p:cNvSpPr/>
          <p:nvPr/>
        </p:nvSpPr>
        <p:spPr>
          <a:xfrm>
            <a:off x="2135560" y="4823864"/>
            <a:ext cx="1116124" cy="4680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syscall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ABEAF7-AA94-6779-3875-9DEF5D816015}"/>
              </a:ext>
            </a:extLst>
          </p:cNvPr>
          <p:cNvSpPr/>
          <p:nvPr/>
        </p:nvSpPr>
        <p:spPr>
          <a:xfrm>
            <a:off x="3647728" y="4823864"/>
            <a:ext cx="1440160" cy="4680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exception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A54DD5-77E8-0AE3-0587-C4A7992A2A06}"/>
              </a:ext>
            </a:extLst>
          </p:cNvPr>
          <p:cNvSpPr txBox="1"/>
          <p:nvPr/>
        </p:nvSpPr>
        <p:spPr>
          <a:xfrm>
            <a:off x="983432" y="4617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34E370-6956-EF48-EA9D-8B16AA99414C}"/>
              </a:ext>
            </a:extLst>
          </p:cNvPr>
          <p:cNvSpPr txBox="1"/>
          <p:nvPr/>
        </p:nvSpPr>
        <p:spPr>
          <a:xfrm>
            <a:off x="953583" y="3275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用户态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BB9746-95D8-1205-29FA-29226146B740}"/>
              </a:ext>
            </a:extLst>
          </p:cNvPr>
          <p:cNvSpPr/>
          <p:nvPr/>
        </p:nvSpPr>
        <p:spPr>
          <a:xfrm>
            <a:off x="1847528" y="2970237"/>
            <a:ext cx="3492388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任务上下文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2DB81D-AB25-1784-1E18-107F0F4B20C1}"/>
              </a:ext>
            </a:extLst>
          </p:cNvPr>
          <p:cNvSpPr/>
          <p:nvPr/>
        </p:nvSpPr>
        <p:spPr>
          <a:xfrm>
            <a:off x="2118778" y="3507776"/>
            <a:ext cx="2952328" cy="4680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user app logic flow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5A3CD1-D525-03E7-0C81-C9AA0D76289D}"/>
              </a:ext>
            </a:extLst>
          </p:cNvPr>
          <p:cNvSpPr txBox="1"/>
          <p:nvPr/>
        </p:nvSpPr>
        <p:spPr>
          <a:xfrm>
            <a:off x="701323" y="5873206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以下重点从这两种上下文角度，说明</a:t>
            </a:r>
            <a:r>
              <a:rPr lang="en-US" altLang="zh-CN" sz="2000"/>
              <a:t>m_1_0</a:t>
            </a:r>
            <a:r>
              <a:rPr lang="zh-CN" altLang="en-US" sz="2000"/>
              <a:t>最小化宏内核的实现过程。</a:t>
            </a:r>
            <a:endParaRPr lang="zh-CN" altLang="en-US" sz="2000" i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1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289D7-2962-FBDD-3B6C-5E3DCDECE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6E392-D069-12A8-E44E-A5F1665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7A1C4F-2E81-D04B-F673-0EE6401E8D0F}"/>
              </a:ext>
            </a:extLst>
          </p:cNvPr>
          <p:cNvSpPr txBox="1"/>
          <p:nvPr/>
        </p:nvSpPr>
        <p:spPr>
          <a:xfrm>
            <a:off x="515380" y="370134"/>
            <a:ext cx="93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本节示例</a:t>
            </a:r>
            <a:r>
              <a:rPr lang="en-US" altLang="zh-CN" sz="3200"/>
              <a:t>m_1_0</a:t>
            </a:r>
            <a:r>
              <a:rPr lang="zh-CN" altLang="en-US" sz="3200"/>
              <a:t>的启动过程概览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DE786-AADE-5C8C-0372-2A743A30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9" y="1340768"/>
            <a:ext cx="7299533" cy="493254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6952A8-3554-331C-CCB9-FC428BFCDF71}"/>
              </a:ext>
            </a:extLst>
          </p:cNvPr>
          <p:cNvSpPr/>
          <p:nvPr/>
        </p:nvSpPr>
        <p:spPr>
          <a:xfrm>
            <a:off x="7896200" y="1412776"/>
            <a:ext cx="414046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altLang="en-US" sz="2000">
                <a:solidFill>
                  <a:schemeClr val="tx1"/>
                </a:solidFill>
              </a:rPr>
              <a:t>为应用创建独立的用户地址空间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涉及组件：</a:t>
            </a:r>
            <a:r>
              <a:rPr lang="en-US" altLang="zh-CN" sz="2000">
                <a:solidFill>
                  <a:schemeClr val="tx1"/>
                </a:solidFill>
              </a:rPr>
              <a:t>axmm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271792-88FC-A8A3-D781-A53C1985127F}"/>
              </a:ext>
            </a:extLst>
          </p:cNvPr>
          <p:cNvSpPr/>
          <p:nvPr/>
        </p:nvSpPr>
        <p:spPr>
          <a:xfrm>
            <a:off x="7896200" y="2348880"/>
            <a:ext cx="399644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2. </a:t>
            </a:r>
            <a:r>
              <a:rPr lang="zh-CN" altLang="en-US" sz="2000">
                <a:solidFill>
                  <a:schemeClr val="tx1"/>
                </a:solidFill>
              </a:rPr>
              <a:t>加载应用程序代码到地址空间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涉及组件：</a:t>
            </a:r>
            <a:r>
              <a:rPr lang="en-US" altLang="zh-CN" sz="2000">
                <a:solidFill>
                  <a:schemeClr val="tx1"/>
                </a:solidFill>
              </a:rPr>
              <a:t>axfs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axmm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E8173F-5C99-6CF7-54D1-26BC2B8CEF39}"/>
              </a:ext>
            </a:extLst>
          </p:cNvPr>
          <p:cNvSpPr/>
          <p:nvPr/>
        </p:nvSpPr>
        <p:spPr>
          <a:xfrm>
            <a:off x="7896200" y="3284984"/>
            <a:ext cx="399644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3. </a:t>
            </a:r>
            <a:r>
              <a:rPr lang="zh-CN" altLang="en-US" sz="2000">
                <a:solidFill>
                  <a:schemeClr val="tx1"/>
                </a:solidFill>
              </a:rPr>
              <a:t>初始化用户栈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涉及组件：</a:t>
            </a:r>
            <a:r>
              <a:rPr lang="en-US" altLang="zh-CN" sz="2000">
                <a:solidFill>
                  <a:schemeClr val="tx1"/>
                </a:solidFill>
              </a:rPr>
              <a:t>axmm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D50DA9-694B-0D27-ACE8-4753DF2CD917}"/>
              </a:ext>
            </a:extLst>
          </p:cNvPr>
          <p:cNvSpPr/>
          <p:nvPr/>
        </p:nvSpPr>
        <p:spPr>
          <a:xfrm>
            <a:off x="7896200" y="4185084"/>
            <a:ext cx="3996444" cy="858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4. </a:t>
            </a:r>
            <a:r>
              <a:rPr lang="zh-CN" altLang="en-US" sz="2000">
                <a:solidFill>
                  <a:schemeClr val="tx1"/>
                </a:solidFill>
              </a:rPr>
              <a:t>创建用户任务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涉及组件：</a:t>
            </a:r>
            <a:r>
              <a:rPr lang="en-US" altLang="zh-CN" sz="2000">
                <a:solidFill>
                  <a:schemeClr val="tx1"/>
                </a:solidFill>
              </a:rPr>
              <a:t>axtask (with taskext)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B35EF8-8AA2-B494-932E-341F327EE37F}"/>
              </a:ext>
            </a:extLst>
          </p:cNvPr>
          <p:cNvSpPr/>
          <p:nvPr/>
        </p:nvSpPr>
        <p:spPr>
          <a:xfrm>
            <a:off x="7896200" y="5373216"/>
            <a:ext cx="3996444" cy="773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5. </a:t>
            </a:r>
            <a:r>
              <a:rPr lang="zh-CN" altLang="en-US" sz="2000">
                <a:solidFill>
                  <a:schemeClr val="tx1"/>
                </a:solidFill>
              </a:rPr>
              <a:t>让出</a:t>
            </a:r>
            <a:r>
              <a:rPr lang="en-US" altLang="zh-CN" sz="2000">
                <a:solidFill>
                  <a:schemeClr val="tx1"/>
                </a:solidFill>
              </a:rPr>
              <a:t>CPU</a:t>
            </a:r>
            <a:r>
              <a:rPr lang="zh-CN" altLang="en-US" sz="2000">
                <a:solidFill>
                  <a:schemeClr val="tx1"/>
                </a:solidFill>
              </a:rPr>
              <a:t>，使得用户任务运行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涉及组件：</a:t>
            </a:r>
            <a:r>
              <a:rPr lang="en-US" altLang="zh-CN" sz="2000">
                <a:solidFill>
                  <a:schemeClr val="tx1"/>
                </a:solidFill>
              </a:rPr>
              <a:t>axtask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axhal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6956CB-4618-78BB-93EF-30297522B2BB}"/>
              </a:ext>
            </a:extLst>
          </p:cNvPr>
          <p:cNvSpPr txBox="1"/>
          <p:nvPr/>
        </p:nvSpPr>
        <p:spPr>
          <a:xfrm>
            <a:off x="515380" y="944724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tour/m_1_0/src/main.rs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85931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25981</TotalTime>
  <Words>1591</Words>
  <Application>Microsoft Office PowerPoint</Application>
  <PresentationFormat>宽屏</PresentationFormat>
  <Paragraphs>203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秋冬季训练营三阶段 组件化内核设计与实践(4)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1036</cp:revision>
  <dcterms:created xsi:type="dcterms:W3CDTF">2023-02-06T11:51:16Z</dcterms:created>
  <dcterms:modified xsi:type="dcterms:W3CDTF">2024-11-18T12:55:09Z</dcterms:modified>
</cp:coreProperties>
</file>