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8" r:id="rId2"/>
    <p:sldId id="622" r:id="rId3"/>
    <p:sldId id="633" r:id="rId4"/>
    <p:sldId id="624" r:id="rId5"/>
    <p:sldId id="625" r:id="rId6"/>
    <p:sldId id="626" r:id="rId7"/>
    <p:sldId id="634" r:id="rId8"/>
    <p:sldId id="636" r:id="rId9"/>
    <p:sldId id="623" r:id="rId10"/>
    <p:sldId id="473" r:id="rId11"/>
    <p:sldId id="564" r:id="rId12"/>
    <p:sldId id="628" r:id="rId13"/>
    <p:sldId id="627" r:id="rId14"/>
    <p:sldId id="630" r:id="rId15"/>
    <p:sldId id="629" r:id="rId16"/>
    <p:sldId id="631" r:id="rId17"/>
    <p:sldId id="635" r:id="rId18"/>
    <p:sldId id="63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31" userDrawn="1">
          <p15:clr>
            <a:srgbClr val="A4A3A4"/>
          </p15:clr>
        </p15:guide>
        <p15:guide id="2" pos="3863" userDrawn="1">
          <p15:clr>
            <a:srgbClr val="A4A3A4"/>
          </p15:clr>
        </p15:guide>
        <p15:guide id="3" orient="horz" pos="21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5244" autoAdjust="0"/>
  </p:normalViewPr>
  <p:slideViewPr>
    <p:cSldViewPr showGuides="1">
      <p:cViewPr varScale="1">
        <p:scale>
          <a:sx n="83" d="100"/>
          <a:sy n="83" d="100"/>
        </p:scale>
        <p:origin x="571" y="48"/>
      </p:cViewPr>
      <p:guideLst>
        <p:guide orient="horz" pos="2931"/>
        <p:guide pos="3863"/>
        <p:guide orient="horz" pos="2137"/>
      </p:guideLst>
    </p:cSldViewPr>
  </p:slideViewPr>
  <p:notesTextViewPr>
    <p:cViewPr>
      <p:scale>
        <a:sx n="3" d="2"/>
        <a:sy n="3" d="2"/>
      </p:scale>
      <p:origin x="0" y="0"/>
    </p:cViewPr>
  </p:notesTextViewPr>
  <p:sorterViewPr>
    <p:cViewPr>
      <p:scale>
        <a:sx n="100" d="100"/>
        <a:sy n="100" d="100"/>
      </p:scale>
      <p:origin x="0" y="-21259"/>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2C0B5-5BBF-4687-A2C4-7EEAA89D523D}" type="datetimeFigureOut">
              <a:rPr lang="zh-CN" altLang="en-US" smtClean="0"/>
              <a:t>2024/11/20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ABCB6-718A-4210-8C4D-147807BDB3AB}" type="slidenum">
              <a:rPr lang="zh-CN" altLang="en-US" smtClean="0"/>
              <a:t>‹#›</a:t>
            </a:fld>
            <a:endParaRPr lang="zh-CN" altLang="en-US"/>
          </a:p>
        </p:txBody>
      </p:sp>
    </p:spTree>
    <p:extLst>
      <p:ext uri="{BB962C8B-B14F-4D97-AF65-F5344CB8AC3E}">
        <p14:creationId xmlns:p14="http://schemas.microsoft.com/office/powerpoint/2010/main" val="3873454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CBB50-995A-C73E-866B-BA1C7EF25AC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9535DC2-A834-05BA-769C-E4947CCFE64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68BDABB-2649-EF9A-4E75-D06352531D3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08C1205-4A3E-F6FD-426C-4B687F6EA21A}"/>
              </a:ext>
            </a:extLst>
          </p:cNvPr>
          <p:cNvSpPr>
            <a:spLocks noGrp="1"/>
          </p:cNvSpPr>
          <p:nvPr>
            <p:ph type="sldNum" sz="quarter" idx="5"/>
          </p:nvPr>
        </p:nvSpPr>
        <p:spPr/>
        <p:txBody>
          <a:bodyPr/>
          <a:lstStyle/>
          <a:p>
            <a:fld id="{972ABCB6-718A-4210-8C4D-147807BDB3AB}" type="slidenum">
              <a:rPr lang="zh-CN" altLang="en-US" smtClean="0"/>
              <a:t>2</a:t>
            </a:fld>
            <a:endParaRPr lang="zh-CN" altLang="en-US"/>
          </a:p>
        </p:txBody>
      </p:sp>
    </p:spTree>
    <p:extLst>
      <p:ext uri="{BB962C8B-B14F-4D97-AF65-F5344CB8AC3E}">
        <p14:creationId xmlns:p14="http://schemas.microsoft.com/office/powerpoint/2010/main" val="1579095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3593C-1CE0-61BA-A28B-8A5406B5942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87A9C58-DE1C-711E-0ABC-811F010E2CA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0900944-9063-799C-3D08-3A960B9A074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616705FE-AC2F-AEFD-6B33-BD520173182B}"/>
              </a:ext>
            </a:extLst>
          </p:cNvPr>
          <p:cNvSpPr>
            <a:spLocks noGrp="1"/>
          </p:cNvSpPr>
          <p:nvPr>
            <p:ph type="sldNum" sz="quarter" idx="5"/>
          </p:nvPr>
        </p:nvSpPr>
        <p:spPr/>
        <p:txBody>
          <a:bodyPr/>
          <a:lstStyle/>
          <a:p>
            <a:fld id="{972ABCB6-718A-4210-8C4D-147807BDB3AB}" type="slidenum">
              <a:rPr lang="zh-CN" altLang="en-US" smtClean="0"/>
              <a:t>9</a:t>
            </a:fld>
            <a:endParaRPr lang="zh-CN" altLang="en-US"/>
          </a:p>
        </p:txBody>
      </p:sp>
    </p:spTree>
    <p:extLst>
      <p:ext uri="{BB962C8B-B14F-4D97-AF65-F5344CB8AC3E}">
        <p14:creationId xmlns:p14="http://schemas.microsoft.com/office/powerpoint/2010/main" val="933157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4FBA8-CDDA-7E9A-2491-115A0E278EE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E9E9F3-23F3-AC68-DB6A-9A34C4B31F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FADFB4F-85C4-37B5-A65E-8DD4E9B4431E}"/>
              </a:ext>
            </a:extLst>
          </p:cNvPr>
          <p:cNvSpPr>
            <a:spLocks noGrp="1"/>
          </p:cNvSpPr>
          <p:nvPr>
            <p:ph type="dt" sz="half" idx="10"/>
          </p:nvPr>
        </p:nvSpPr>
        <p:spPr/>
        <p:txBody>
          <a:bodyPr/>
          <a:lstStyle/>
          <a:p>
            <a:fld id="{EB623CAD-3B9E-46A0-9FDD-A80C10F87FB0}" type="datetime1">
              <a:rPr lang="zh-CN" altLang="en-US" smtClean="0"/>
              <a:t>2024/11/20</a:t>
            </a:fld>
            <a:endParaRPr lang="zh-CN" altLang="en-US"/>
          </a:p>
        </p:txBody>
      </p:sp>
      <p:sp>
        <p:nvSpPr>
          <p:cNvPr id="5" name="页脚占位符 4">
            <a:extLst>
              <a:ext uri="{FF2B5EF4-FFF2-40B4-BE49-F238E27FC236}">
                <a16:creationId xmlns:a16="http://schemas.microsoft.com/office/drawing/2014/main" id="{04382EC0-F1CB-C397-F462-F74200398F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4D0263-6024-585D-BE16-C179BCACAA2D}"/>
              </a:ext>
            </a:extLst>
          </p:cNvPr>
          <p:cNvSpPr>
            <a:spLocks noGrp="1"/>
          </p:cNvSpPr>
          <p:nvPr>
            <p:ph type="sldNum" sz="quarter" idx="12"/>
          </p:nvPr>
        </p:nvSpPr>
        <p:spPr/>
        <p:txBody>
          <a:bodyPr/>
          <a:lstStyle>
            <a:lvl1pPr>
              <a:defRPr sz="2400" b="1"/>
            </a:lvl1pPr>
          </a:lstStyle>
          <a:p>
            <a:fld id="{E051CF17-0909-4B2B-B3EB-2C40ABF6021B}" type="slidenum">
              <a:rPr lang="zh-CN" altLang="en-US" smtClean="0"/>
              <a:pPr/>
              <a:t>‹#›</a:t>
            </a:fld>
            <a:endParaRPr lang="zh-CN" altLang="en-US"/>
          </a:p>
        </p:txBody>
      </p:sp>
    </p:spTree>
    <p:extLst>
      <p:ext uri="{BB962C8B-B14F-4D97-AF65-F5344CB8AC3E}">
        <p14:creationId xmlns:p14="http://schemas.microsoft.com/office/powerpoint/2010/main" val="27912753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BEDFA-604A-BBEB-3775-8B6833D948C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5FF7852-312B-7429-EE57-19249124F64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687814-BFC4-85B9-2491-13249B29BC81}"/>
              </a:ext>
            </a:extLst>
          </p:cNvPr>
          <p:cNvSpPr>
            <a:spLocks noGrp="1"/>
          </p:cNvSpPr>
          <p:nvPr>
            <p:ph type="dt" sz="half" idx="10"/>
          </p:nvPr>
        </p:nvSpPr>
        <p:spPr/>
        <p:txBody>
          <a:bodyPr/>
          <a:lstStyle/>
          <a:p>
            <a:fld id="{EA2C4650-8E13-4B0E-B8C1-F57D7E0EB596}" type="datetime1">
              <a:rPr lang="zh-CN" altLang="en-US" smtClean="0"/>
              <a:t>2024/11/20</a:t>
            </a:fld>
            <a:endParaRPr lang="zh-CN" altLang="en-US"/>
          </a:p>
        </p:txBody>
      </p:sp>
      <p:sp>
        <p:nvSpPr>
          <p:cNvPr id="5" name="页脚占位符 4">
            <a:extLst>
              <a:ext uri="{FF2B5EF4-FFF2-40B4-BE49-F238E27FC236}">
                <a16:creationId xmlns:a16="http://schemas.microsoft.com/office/drawing/2014/main" id="{2E215753-71F0-6360-FDBD-E102B16532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0E435A-7FAC-40F8-A5E6-73FE38B0782C}"/>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3547785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A0A1F2-FACE-2B8B-1C29-B5354DB5324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C23BD40-D821-E115-FC04-E31E07CDB13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7AB95B-BFB9-5F16-6CF8-9606653FBBAA}"/>
              </a:ext>
            </a:extLst>
          </p:cNvPr>
          <p:cNvSpPr>
            <a:spLocks noGrp="1"/>
          </p:cNvSpPr>
          <p:nvPr>
            <p:ph type="dt" sz="half" idx="10"/>
          </p:nvPr>
        </p:nvSpPr>
        <p:spPr/>
        <p:txBody>
          <a:bodyPr/>
          <a:lstStyle/>
          <a:p>
            <a:fld id="{55D7C513-3B6B-4E0D-AF29-482BEE40A6F8}" type="datetime1">
              <a:rPr lang="zh-CN" altLang="en-US" smtClean="0"/>
              <a:t>2024/11/20</a:t>
            </a:fld>
            <a:endParaRPr lang="zh-CN" altLang="en-US"/>
          </a:p>
        </p:txBody>
      </p:sp>
      <p:sp>
        <p:nvSpPr>
          <p:cNvPr id="5" name="页脚占位符 4">
            <a:extLst>
              <a:ext uri="{FF2B5EF4-FFF2-40B4-BE49-F238E27FC236}">
                <a16:creationId xmlns:a16="http://schemas.microsoft.com/office/drawing/2014/main" id="{0F1246F0-6892-5D5C-2CB3-89F6F5F704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F19682-2836-82C2-6702-CAA5FD5749CC}"/>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133151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C3D86-E7BB-1ACC-3E45-EF8B4A39B2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4B4AFF-5C54-6395-24B3-9ACBB50BF0D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48E90A-9F39-2C18-2D26-560A36303D3C}"/>
              </a:ext>
            </a:extLst>
          </p:cNvPr>
          <p:cNvSpPr>
            <a:spLocks noGrp="1"/>
          </p:cNvSpPr>
          <p:nvPr>
            <p:ph type="dt" sz="half" idx="10"/>
          </p:nvPr>
        </p:nvSpPr>
        <p:spPr/>
        <p:txBody>
          <a:bodyPr/>
          <a:lstStyle/>
          <a:p>
            <a:fld id="{5C12CAC3-CE72-4BEA-BF09-E77424D85D87}" type="datetime1">
              <a:rPr lang="zh-CN" altLang="en-US" smtClean="0"/>
              <a:t>2024/11/20</a:t>
            </a:fld>
            <a:endParaRPr lang="zh-CN" altLang="en-US"/>
          </a:p>
        </p:txBody>
      </p:sp>
      <p:sp>
        <p:nvSpPr>
          <p:cNvPr id="5" name="页脚占位符 4">
            <a:extLst>
              <a:ext uri="{FF2B5EF4-FFF2-40B4-BE49-F238E27FC236}">
                <a16:creationId xmlns:a16="http://schemas.microsoft.com/office/drawing/2014/main" id="{ACE76D46-3C16-2FA2-9F26-205BBC8129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E0FF32-531E-E407-9D53-7C1E4CE16CBF}"/>
              </a:ext>
            </a:extLst>
          </p:cNvPr>
          <p:cNvSpPr>
            <a:spLocks noGrp="1"/>
          </p:cNvSpPr>
          <p:nvPr>
            <p:ph type="sldNum" sz="quarter" idx="12"/>
          </p:nvPr>
        </p:nvSpPr>
        <p:spPr/>
        <p:txBody>
          <a:bodyPr/>
          <a:lstStyle>
            <a:lvl1pPr>
              <a:defRPr sz="2400" b="1"/>
            </a:lvl1pPr>
          </a:lstStyle>
          <a:p>
            <a:fld id="{E051CF17-0909-4B2B-B3EB-2C40ABF6021B}" type="slidenum">
              <a:rPr lang="zh-CN" altLang="en-US" smtClean="0"/>
              <a:pPr/>
              <a:t>‹#›</a:t>
            </a:fld>
            <a:endParaRPr lang="zh-CN" altLang="en-US"/>
          </a:p>
        </p:txBody>
      </p:sp>
    </p:spTree>
    <p:extLst>
      <p:ext uri="{BB962C8B-B14F-4D97-AF65-F5344CB8AC3E}">
        <p14:creationId xmlns:p14="http://schemas.microsoft.com/office/powerpoint/2010/main" val="23020644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6DB7B-C37C-27D9-AA03-11E880E5B2D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0385ED8-DCEC-8CEC-4288-294ADF9572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416CF24-8FA5-E717-229F-C81DD0F3F721}"/>
              </a:ext>
            </a:extLst>
          </p:cNvPr>
          <p:cNvSpPr>
            <a:spLocks noGrp="1"/>
          </p:cNvSpPr>
          <p:nvPr>
            <p:ph type="dt" sz="half" idx="10"/>
          </p:nvPr>
        </p:nvSpPr>
        <p:spPr/>
        <p:txBody>
          <a:bodyPr/>
          <a:lstStyle/>
          <a:p>
            <a:fld id="{E82FC16E-3383-4F04-BD0D-053F7A78B5A6}" type="datetime1">
              <a:rPr lang="zh-CN" altLang="en-US" smtClean="0"/>
              <a:t>2024/11/20</a:t>
            </a:fld>
            <a:endParaRPr lang="zh-CN" altLang="en-US"/>
          </a:p>
        </p:txBody>
      </p:sp>
      <p:sp>
        <p:nvSpPr>
          <p:cNvPr id="5" name="页脚占位符 4">
            <a:extLst>
              <a:ext uri="{FF2B5EF4-FFF2-40B4-BE49-F238E27FC236}">
                <a16:creationId xmlns:a16="http://schemas.microsoft.com/office/drawing/2014/main" id="{2512A988-1419-944A-3852-FC24C9A1C0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6EAE4A-D367-28FF-3B85-573B9761E580}"/>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36322399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57A86-F084-027F-0063-F7FDDCBB24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C89094-AB05-E0F9-BBBC-280CC78A388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B88264-73A8-A203-5300-B3E10944AB2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5036C48-CEF5-EDF9-B736-39B4C4F9A344}"/>
              </a:ext>
            </a:extLst>
          </p:cNvPr>
          <p:cNvSpPr>
            <a:spLocks noGrp="1"/>
          </p:cNvSpPr>
          <p:nvPr>
            <p:ph type="dt" sz="half" idx="10"/>
          </p:nvPr>
        </p:nvSpPr>
        <p:spPr/>
        <p:txBody>
          <a:bodyPr/>
          <a:lstStyle/>
          <a:p>
            <a:fld id="{8401C318-F029-4FDA-8C56-1F1D338AC7C4}" type="datetime1">
              <a:rPr lang="zh-CN" altLang="en-US" smtClean="0"/>
              <a:t>2024/11/20</a:t>
            </a:fld>
            <a:endParaRPr lang="zh-CN" altLang="en-US"/>
          </a:p>
        </p:txBody>
      </p:sp>
      <p:sp>
        <p:nvSpPr>
          <p:cNvPr id="6" name="页脚占位符 5">
            <a:extLst>
              <a:ext uri="{FF2B5EF4-FFF2-40B4-BE49-F238E27FC236}">
                <a16:creationId xmlns:a16="http://schemas.microsoft.com/office/drawing/2014/main" id="{01435CFE-77E7-EAAB-0380-F0AE1F1818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D85C3E-25B0-877D-C916-CB4381E9EB87}"/>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387448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D2036-6948-C2B0-4556-00DE0FEDD10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290216-A175-4BC7-6E6A-889250775F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F300C28-4C53-AC0A-29A6-BC881C115C3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AD753D9-D606-D2A1-1442-1B49904F01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4CF9891-2D8A-2BA1-F705-2827646A78A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51AF805-B8FA-4B84-1796-302D9A8A19C4}"/>
              </a:ext>
            </a:extLst>
          </p:cNvPr>
          <p:cNvSpPr>
            <a:spLocks noGrp="1"/>
          </p:cNvSpPr>
          <p:nvPr>
            <p:ph type="dt" sz="half" idx="10"/>
          </p:nvPr>
        </p:nvSpPr>
        <p:spPr/>
        <p:txBody>
          <a:bodyPr/>
          <a:lstStyle/>
          <a:p>
            <a:fld id="{29B0125D-7816-4C91-BBA2-76782B34C4F6}" type="datetime1">
              <a:rPr lang="zh-CN" altLang="en-US" smtClean="0"/>
              <a:t>2024/11/20</a:t>
            </a:fld>
            <a:endParaRPr lang="zh-CN" altLang="en-US"/>
          </a:p>
        </p:txBody>
      </p:sp>
      <p:sp>
        <p:nvSpPr>
          <p:cNvPr id="8" name="页脚占位符 7">
            <a:extLst>
              <a:ext uri="{FF2B5EF4-FFF2-40B4-BE49-F238E27FC236}">
                <a16:creationId xmlns:a16="http://schemas.microsoft.com/office/drawing/2014/main" id="{27BD88F6-7CCD-7195-F1A1-C85837B9A0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8519FF9-BB6C-4D43-1DB1-E4840952475A}"/>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368366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05DE0E-0FC8-A777-BEE3-5D4904958AD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D98B10-620C-2430-1B6F-9F18AD7C8E58}"/>
              </a:ext>
            </a:extLst>
          </p:cNvPr>
          <p:cNvSpPr>
            <a:spLocks noGrp="1"/>
          </p:cNvSpPr>
          <p:nvPr>
            <p:ph type="dt" sz="half" idx="10"/>
          </p:nvPr>
        </p:nvSpPr>
        <p:spPr/>
        <p:txBody>
          <a:bodyPr/>
          <a:lstStyle/>
          <a:p>
            <a:fld id="{92F32449-5E2A-4397-96D3-6D0590BBA559}" type="datetime1">
              <a:rPr lang="zh-CN" altLang="en-US" smtClean="0"/>
              <a:t>2024/11/20</a:t>
            </a:fld>
            <a:endParaRPr lang="zh-CN" altLang="en-US"/>
          </a:p>
        </p:txBody>
      </p:sp>
      <p:sp>
        <p:nvSpPr>
          <p:cNvPr id="4" name="页脚占位符 3">
            <a:extLst>
              <a:ext uri="{FF2B5EF4-FFF2-40B4-BE49-F238E27FC236}">
                <a16:creationId xmlns:a16="http://schemas.microsoft.com/office/drawing/2014/main" id="{E6E2DB37-495C-839A-4314-043FBB22128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2F27327-8492-3A76-FC42-AF072C2CF1A3}"/>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1760160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3D5D10-A6EF-FDA4-8FCF-621F5F810495}"/>
              </a:ext>
            </a:extLst>
          </p:cNvPr>
          <p:cNvSpPr>
            <a:spLocks noGrp="1"/>
          </p:cNvSpPr>
          <p:nvPr>
            <p:ph type="dt" sz="half" idx="10"/>
          </p:nvPr>
        </p:nvSpPr>
        <p:spPr/>
        <p:txBody>
          <a:bodyPr/>
          <a:lstStyle/>
          <a:p>
            <a:fld id="{440E03A7-202F-499C-A3C2-A80E898FE44A}" type="datetime1">
              <a:rPr lang="zh-CN" altLang="en-US" smtClean="0"/>
              <a:t>2024/11/20</a:t>
            </a:fld>
            <a:endParaRPr lang="zh-CN" altLang="en-US"/>
          </a:p>
        </p:txBody>
      </p:sp>
      <p:sp>
        <p:nvSpPr>
          <p:cNvPr id="3" name="页脚占位符 2">
            <a:extLst>
              <a:ext uri="{FF2B5EF4-FFF2-40B4-BE49-F238E27FC236}">
                <a16:creationId xmlns:a16="http://schemas.microsoft.com/office/drawing/2014/main" id="{6C9E1FD8-D8B0-758C-5915-5FDE34917A8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9BF8E1-57F7-F790-D57C-9246AE0221F7}"/>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1508884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6B473-8589-6372-E50A-3E715C2643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EC0629-C661-8887-4775-DD748EFDA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50D2CFC-CA41-2A01-AF63-499FA1BCE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0081E1-89B0-AB65-0526-C70E1FE8251E}"/>
              </a:ext>
            </a:extLst>
          </p:cNvPr>
          <p:cNvSpPr>
            <a:spLocks noGrp="1"/>
          </p:cNvSpPr>
          <p:nvPr>
            <p:ph type="dt" sz="half" idx="10"/>
          </p:nvPr>
        </p:nvSpPr>
        <p:spPr/>
        <p:txBody>
          <a:bodyPr/>
          <a:lstStyle/>
          <a:p>
            <a:fld id="{C0D26C8A-C4FB-4CA8-B76D-BD83A6B56D40}" type="datetime1">
              <a:rPr lang="zh-CN" altLang="en-US" smtClean="0"/>
              <a:t>2024/11/20</a:t>
            </a:fld>
            <a:endParaRPr lang="zh-CN" altLang="en-US"/>
          </a:p>
        </p:txBody>
      </p:sp>
      <p:sp>
        <p:nvSpPr>
          <p:cNvPr id="6" name="页脚占位符 5">
            <a:extLst>
              <a:ext uri="{FF2B5EF4-FFF2-40B4-BE49-F238E27FC236}">
                <a16:creationId xmlns:a16="http://schemas.microsoft.com/office/drawing/2014/main" id="{9E514E4F-C2ED-2056-7495-AF1E736653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CDB27C-0012-869A-EB6A-B7A5D2E7C756}"/>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76975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0DFC1-7B13-E73C-CA93-087C1842D7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2240500-B763-A8FB-05B1-7D6B674200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9678650-39F9-2D52-C63C-2BAD737FB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B822224-275C-DF16-C797-99A171D81704}"/>
              </a:ext>
            </a:extLst>
          </p:cNvPr>
          <p:cNvSpPr>
            <a:spLocks noGrp="1"/>
          </p:cNvSpPr>
          <p:nvPr>
            <p:ph type="dt" sz="half" idx="10"/>
          </p:nvPr>
        </p:nvSpPr>
        <p:spPr/>
        <p:txBody>
          <a:bodyPr/>
          <a:lstStyle/>
          <a:p>
            <a:fld id="{BCB81798-0E96-410A-869C-0D47CD904D4E}" type="datetime1">
              <a:rPr lang="zh-CN" altLang="en-US" smtClean="0"/>
              <a:t>2024/11/20</a:t>
            </a:fld>
            <a:endParaRPr lang="zh-CN" altLang="en-US"/>
          </a:p>
        </p:txBody>
      </p:sp>
      <p:sp>
        <p:nvSpPr>
          <p:cNvPr id="6" name="页脚占位符 5">
            <a:extLst>
              <a:ext uri="{FF2B5EF4-FFF2-40B4-BE49-F238E27FC236}">
                <a16:creationId xmlns:a16="http://schemas.microsoft.com/office/drawing/2014/main" id="{B7F08A1E-9606-FCCD-32F4-F212814DFC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7EBC10-A237-74B5-E2C3-028F58B93FD5}"/>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364946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419125A-4B7E-F39C-0219-59B0B32FF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9EBB4C0-0287-A26F-5C7C-CFC54FD36D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4A0BF8-78F2-D1D6-7606-140B7BC99A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B5EE7A-93C4-4B25-B462-6ADE7E90FB1D}" type="datetime1">
              <a:rPr lang="zh-CN" altLang="en-US" smtClean="0"/>
              <a:t>2024/11/20</a:t>
            </a:fld>
            <a:endParaRPr lang="zh-CN" altLang="en-US"/>
          </a:p>
        </p:txBody>
      </p:sp>
      <p:sp>
        <p:nvSpPr>
          <p:cNvPr id="5" name="页脚占位符 4">
            <a:extLst>
              <a:ext uri="{FF2B5EF4-FFF2-40B4-BE49-F238E27FC236}">
                <a16:creationId xmlns:a16="http://schemas.microsoft.com/office/drawing/2014/main" id="{A4E84969-A3D0-A3D3-3FB4-081B6A9CB2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8E4B5D9-B5B7-BBF1-202B-08ECC09F3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775581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A0B0CC5-96D7-B4B2-3C06-A4C25C6FACA9}"/>
              </a:ext>
            </a:extLst>
          </p:cNvPr>
          <p:cNvSpPr>
            <a:spLocks noGrp="1"/>
          </p:cNvSpPr>
          <p:nvPr>
            <p:ph type="ctrTitle"/>
          </p:nvPr>
        </p:nvSpPr>
        <p:spPr>
          <a:xfrm>
            <a:off x="335360" y="548680"/>
            <a:ext cx="11485276" cy="2637247"/>
          </a:xfrm>
        </p:spPr>
        <p:txBody>
          <a:bodyPr>
            <a:normAutofit/>
          </a:bodyPr>
          <a:lstStyle/>
          <a:p>
            <a:r>
              <a:rPr lang="zh-CN" altLang="en-US" sz="4800"/>
              <a:t>秋冬季训练营三阶段</a:t>
            </a:r>
            <a:br>
              <a:rPr lang="en-US" altLang="zh-CN" sz="4800"/>
            </a:br>
            <a:r>
              <a:rPr lang="zh-CN" altLang="en-US" sz="4800"/>
              <a:t>组件化内核设计与实践</a:t>
            </a:r>
            <a:r>
              <a:rPr lang="en-US" altLang="zh-CN" sz="4800"/>
              <a:t>(5)</a:t>
            </a:r>
            <a:endParaRPr lang="zh-CN" altLang="en-US" sz="2000" b="1"/>
          </a:p>
        </p:txBody>
      </p:sp>
      <p:sp>
        <p:nvSpPr>
          <p:cNvPr id="5" name="副标题 4">
            <a:extLst>
              <a:ext uri="{FF2B5EF4-FFF2-40B4-BE49-F238E27FC236}">
                <a16:creationId xmlns:a16="http://schemas.microsoft.com/office/drawing/2014/main" id="{6E005802-4E08-1E87-D9E8-B4A0DA29C474}"/>
              </a:ext>
            </a:extLst>
          </p:cNvPr>
          <p:cNvSpPr>
            <a:spLocks noGrp="1"/>
          </p:cNvSpPr>
          <p:nvPr>
            <p:ph type="subTitle" idx="1"/>
          </p:nvPr>
        </p:nvSpPr>
        <p:spPr>
          <a:xfrm>
            <a:off x="1524000" y="4005064"/>
            <a:ext cx="9144000" cy="1655762"/>
          </a:xfrm>
        </p:spPr>
        <p:txBody>
          <a:bodyPr/>
          <a:lstStyle/>
          <a:p>
            <a:r>
              <a:rPr lang="zh-CN" altLang="en-US"/>
              <a:t>清华大学 </a:t>
            </a:r>
            <a:r>
              <a:rPr lang="en-US" altLang="zh-CN"/>
              <a:t>&amp; </a:t>
            </a:r>
            <a:r>
              <a:rPr lang="zh-CN" altLang="en-US"/>
              <a:t>山东乾云启创</a:t>
            </a:r>
            <a:endParaRPr lang="en-US" altLang="zh-CN"/>
          </a:p>
          <a:p>
            <a:r>
              <a:rPr lang="zh-CN" altLang="en-US"/>
              <a:t>泉城实验室安全操作系统联合创新中心</a:t>
            </a:r>
            <a:endParaRPr lang="en-US" altLang="zh-CN"/>
          </a:p>
          <a:p>
            <a:r>
              <a:rPr lang="zh-CN" altLang="en-US"/>
              <a:t>石磊</a:t>
            </a:r>
            <a:endParaRPr lang="en-US" altLang="zh-CN"/>
          </a:p>
          <a:p>
            <a:r>
              <a:rPr lang="en-US" altLang="zh-CN"/>
              <a:t>2024.11.20</a:t>
            </a:r>
            <a:endParaRPr lang="zh-CN" altLang="en-US"/>
          </a:p>
        </p:txBody>
      </p:sp>
      <p:sp>
        <p:nvSpPr>
          <p:cNvPr id="3" name="灯片编号占位符 2">
            <a:extLst>
              <a:ext uri="{FF2B5EF4-FFF2-40B4-BE49-F238E27FC236}">
                <a16:creationId xmlns:a16="http://schemas.microsoft.com/office/drawing/2014/main" id="{22C8F11F-8EFD-AF26-3A01-ED1610FC354C}"/>
              </a:ext>
            </a:extLst>
          </p:cNvPr>
          <p:cNvSpPr>
            <a:spLocks noGrp="1"/>
          </p:cNvSpPr>
          <p:nvPr>
            <p:ph type="sldNum" sz="quarter" idx="12"/>
          </p:nvPr>
        </p:nvSpPr>
        <p:spPr/>
        <p:txBody>
          <a:bodyPr/>
          <a:lstStyle/>
          <a:p>
            <a:fld id="{E051CF17-0909-4B2B-B3EB-2C40ABF6021B}" type="slidenum">
              <a:rPr lang="zh-CN" altLang="en-US" smtClean="0"/>
              <a:t>1</a:t>
            </a:fld>
            <a:endParaRPr lang="zh-CN" altLang="en-US"/>
          </a:p>
        </p:txBody>
      </p:sp>
    </p:spTree>
    <p:extLst>
      <p:ext uri="{BB962C8B-B14F-4D97-AF65-F5344CB8AC3E}">
        <p14:creationId xmlns:p14="http://schemas.microsoft.com/office/powerpoint/2010/main" val="139023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C8FAAF-B231-9824-3C1A-56AC825D1A47}"/>
              </a:ext>
            </a:extLst>
          </p:cNvPr>
          <p:cNvSpPr txBox="1"/>
          <p:nvPr/>
        </p:nvSpPr>
        <p:spPr>
          <a:xfrm>
            <a:off x="550036" y="1160748"/>
            <a:ext cx="9506404" cy="461665"/>
          </a:xfrm>
          <a:prstGeom prst="rect">
            <a:avLst/>
          </a:prstGeom>
          <a:noFill/>
        </p:spPr>
        <p:txBody>
          <a:bodyPr wrap="square">
            <a:spAutoFit/>
          </a:bodyPr>
          <a:lstStyle/>
          <a:p>
            <a:r>
              <a:rPr lang="zh-CN" altLang="en-US" sz="2400">
                <a:solidFill>
                  <a:srgbClr val="000000"/>
                </a:solidFill>
                <a:latin typeface="-apple-system"/>
              </a:rPr>
              <a:t>如何让</a:t>
            </a:r>
            <a:r>
              <a:rPr lang="en-US" altLang="zh-CN" sz="2400">
                <a:solidFill>
                  <a:srgbClr val="000000"/>
                </a:solidFill>
                <a:latin typeface="-apple-system"/>
              </a:rPr>
              <a:t>Linux</a:t>
            </a:r>
            <a:r>
              <a:rPr lang="zh-CN" altLang="en-US" sz="2400">
                <a:solidFill>
                  <a:srgbClr val="000000"/>
                </a:solidFill>
                <a:latin typeface="-apple-system"/>
              </a:rPr>
              <a:t>的原始应用（二进制）直接在我们的宏内核上直接运行？</a:t>
            </a:r>
            <a:endParaRPr lang="en-US" altLang="zh-CN" sz="2400">
              <a:solidFill>
                <a:srgbClr val="000000"/>
              </a:solidFill>
              <a:latin typeface="-apple-system"/>
            </a:endParaRPr>
          </a:p>
        </p:txBody>
      </p:sp>
      <p:sp>
        <p:nvSpPr>
          <p:cNvPr id="2" name="矩形 1">
            <a:extLst>
              <a:ext uri="{FF2B5EF4-FFF2-40B4-BE49-F238E27FC236}">
                <a16:creationId xmlns:a16="http://schemas.microsoft.com/office/drawing/2014/main" id="{FDC93515-5726-4102-2825-0BCB88069F99}"/>
              </a:ext>
            </a:extLst>
          </p:cNvPr>
          <p:cNvSpPr/>
          <p:nvPr/>
        </p:nvSpPr>
        <p:spPr>
          <a:xfrm>
            <a:off x="2761535" y="4031828"/>
            <a:ext cx="2916324" cy="504056"/>
          </a:xfrm>
          <a:prstGeom prst="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Linux Kernel</a:t>
            </a:r>
            <a:endParaRPr lang="zh-CN" altLang="en-US">
              <a:solidFill>
                <a:schemeClr val="tx1"/>
              </a:solidFill>
            </a:endParaRPr>
          </a:p>
        </p:txBody>
      </p:sp>
      <p:sp>
        <p:nvSpPr>
          <p:cNvPr id="5" name="矩形: 圆角 4">
            <a:extLst>
              <a:ext uri="{FF2B5EF4-FFF2-40B4-BE49-F238E27FC236}">
                <a16:creationId xmlns:a16="http://schemas.microsoft.com/office/drawing/2014/main" id="{33FBF498-871F-3D7A-B1EC-E1B1EAA0C432}"/>
              </a:ext>
            </a:extLst>
          </p:cNvPr>
          <p:cNvSpPr/>
          <p:nvPr/>
        </p:nvSpPr>
        <p:spPr>
          <a:xfrm>
            <a:off x="2975962" y="2185902"/>
            <a:ext cx="1471442" cy="40386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App</a:t>
            </a:r>
            <a:endParaRPr lang="zh-CN" altLang="en-US">
              <a:solidFill>
                <a:schemeClr val="tx1"/>
              </a:solidFill>
            </a:endParaRPr>
          </a:p>
        </p:txBody>
      </p:sp>
      <p:sp>
        <p:nvSpPr>
          <p:cNvPr id="8" name="矩形 7">
            <a:extLst>
              <a:ext uri="{FF2B5EF4-FFF2-40B4-BE49-F238E27FC236}">
                <a16:creationId xmlns:a16="http://schemas.microsoft.com/office/drawing/2014/main" id="{90DE6BEE-CDC3-4818-76FE-2449B14C2C07}"/>
              </a:ext>
            </a:extLst>
          </p:cNvPr>
          <p:cNvSpPr/>
          <p:nvPr/>
        </p:nvSpPr>
        <p:spPr>
          <a:xfrm>
            <a:off x="2761535" y="1988840"/>
            <a:ext cx="5846693" cy="1266703"/>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矩形: 圆角 12">
            <a:extLst>
              <a:ext uri="{FF2B5EF4-FFF2-40B4-BE49-F238E27FC236}">
                <a16:creationId xmlns:a16="http://schemas.microsoft.com/office/drawing/2014/main" id="{497DEA0D-7075-55A0-DDF6-16FCEB440B55}"/>
              </a:ext>
            </a:extLst>
          </p:cNvPr>
          <p:cNvSpPr/>
          <p:nvPr/>
        </p:nvSpPr>
        <p:spPr>
          <a:xfrm>
            <a:off x="2975962" y="2808062"/>
            <a:ext cx="2629889" cy="342039"/>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glibc</a:t>
            </a:r>
            <a:endParaRPr lang="zh-CN" altLang="en-US">
              <a:solidFill>
                <a:schemeClr val="tx1"/>
              </a:solidFill>
            </a:endParaRPr>
          </a:p>
        </p:txBody>
      </p:sp>
      <p:sp>
        <p:nvSpPr>
          <p:cNvPr id="15" name="矩形: 圆角 14">
            <a:extLst>
              <a:ext uri="{FF2B5EF4-FFF2-40B4-BE49-F238E27FC236}">
                <a16:creationId xmlns:a16="http://schemas.microsoft.com/office/drawing/2014/main" id="{D5352046-EC64-CB12-EF2E-6B99C982DFF6}"/>
              </a:ext>
            </a:extLst>
          </p:cNvPr>
          <p:cNvSpPr/>
          <p:nvPr/>
        </p:nvSpPr>
        <p:spPr>
          <a:xfrm>
            <a:off x="6996714" y="2193261"/>
            <a:ext cx="1471442" cy="40386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App</a:t>
            </a:r>
            <a:endParaRPr lang="zh-CN" altLang="en-US">
              <a:solidFill>
                <a:schemeClr val="tx1"/>
              </a:solidFill>
            </a:endParaRPr>
          </a:p>
        </p:txBody>
      </p:sp>
      <p:sp>
        <p:nvSpPr>
          <p:cNvPr id="16" name="矩形 15">
            <a:extLst>
              <a:ext uri="{FF2B5EF4-FFF2-40B4-BE49-F238E27FC236}">
                <a16:creationId xmlns:a16="http://schemas.microsoft.com/office/drawing/2014/main" id="{B07897E0-5BDC-8D45-8EE5-390257753FE3}"/>
              </a:ext>
            </a:extLst>
          </p:cNvPr>
          <p:cNvSpPr/>
          <p:nvPr/>
        </p:nvSpPr>
        <p:spPr>
          <a:xfrm>
            <a:off x="5691904" y="4021142"/>
            <a:ext cx="2916324" cy="504056"/>
          </a:xfrm>
          <a:prstGeom prst="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solidFill>
              </a:rPr>
              <a:t>组件化宏内核</a:t>
            </a:r>
          </a:p>
        </p:txBody>
      </p:sp>
      <p:sp>
        <p:nvSpPr>
          <p:cNvPr id="17" name="矩形: 圆角 16">
            <a:extLst>
              <a:ext uri="{FF2B5EF4-FFF2-40B4-BE49-F238E27FC236}">
                <a16:creationId xmlns:a16="http://schemas.microsoft.com/office/drawing/2014/main" id="{B1556003-3676-FEB9-AE7B-93E77143B3AA}"/>
              </a:ext>
            </a:extLst>
          </p:cNvPr>
          <p:cNvSpPr/>
          <p:nvPr/>
        </p:nvSpPr>
        <p:spPr>
          <a:xfrm>
            <a:off x="2761535" y="3472666"/>
            <a:ext cx="1717305" cy="342039"/>
          </a:xfrm>
          <a:prstGeom prst="roundRect">
            <a:avLst/>
          </a:prstGeom>
          <a:solidFill>
            <a:schemeClr val="bg1"/>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syscall</a:t>
            </a:r>
            <a:endParaRPr lang="zh-CN" altLang="en-US">
              <a:solidFill>
                <a:schemeClr val="tx1"/>
              </a:solidFill>
            </a:endParaRPr>
          </a:p>
        </p:txBody>
      </p:sp>
      <p:sp>
        <p:nvSpPr>
          <p:cNvPr id="18" name="矩形: 圆角 17">
            <a:extLst>
              <a:ext uri="{FF2B5EF4-FFF2-40B4-BE49-F238E27FC236}">
                <a16:creationId xmlns:a16="http://schemas.microsoft.com/office/drawing/2014/main" id="{C25B55F6-A8B7-6B60-8707-15C6E5847877}"/>
              </a:ext>
            </a:extLst>
          </p:cNvPr>
          <p:cNvSpPr/>
          <p:nvPr/>
        </p:nvSpPr>
        <p:spPr>
          <a:xfrm>
            <a:off x="4478840" y="3472665"/>
            <a:ext cx="1717305" cy="342039"/>
          </a:xfrm>
          <a:prstGeom prst="roundRect">
            <a:avLst/>
          </a:prstGeom>
          <a:solidFill>
            <a:schemeClr val="bg1"/>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procfs&amp;sysfs</a:t>
            </a:r>
            <a:endParaRPr lang="zh-CN" altLang="en-US">
              <a:solidFill>
                <a:schemeClr val="tx1"/>
              </a:solidFill>
            </a:endParaRPr>
          </a:p>
        </p:txBody>
      </p:sp>
      <p:sp>
        <p:nvSpPr>
          <p:cNvPr id="19" name="矩形: 圆角 18">
            <a:extLst>
              <a:ext uri="{FF2B5EF4-FFF2-40B4-BE49-F238E27FC236}">
                <a16:creationId xmlns:a16="http://schemas.microsoft.com/office/drawing/2014/main" id="{68E438DE-E131-BDF1-40D7-7322FCC10A88}"/>
              </a:ext>
            </a:extLst>
          </p:cNvPr>
          <p:cNvSpPr/>
          <p:nvPr/>
        </p:nvSpPr>
        <p:spPr>
          <a:xfrm>
            <a:off x="6222794" y="3460805"/>
            <a:ext cx="2393486" cy="342039"/>
          </a:xfrm>
          <a:prstGeom prst="roundRect">
            <a:avLst/>
          </a:prstGeom>
          <a:solidFill>
            <a:schemeClr val="bg1"/>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awareness of aspace</a:t>
            </a:r>
            <a:endParaRPr lang="zh-CN" altLang="en-US">
              <a:solidFill>
                <a:schemeClr val="tx1"/>
              </a:solidFill>
            </a:endParaRPr>
          </a:p>
        </p:txBody>
      </p:sp>
      <p:sp>
        <p:nvSpPr>
          <p:cNvPr id="20" name="矩形: 圆角 19">
            <a:extLst>
              <a:ext uri="{FF2B5EF4-FFF2-40B4-BE49-F238E27FC236}">
                <a16:creationId xmlns:a16="http://schemas.microsoft.com/office/drawing/2014/main" id="{208B1581-17A3-526D-8432-5B42E05D1716}"/>
              </a:ext>
            </a:extLst>
          </p:cNvPr>
          <p:cNvSpPr/>
          <p:nvPr/>
        </p:nvSpPr>
        <p:spPr>
          <a:xfrm>
            <a:off x="5838267" y="2801544"/>
            <a:ext cx="2629889" cy="342039"/>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musl libc</a:t>
            </a:r>
            <a:endParaRPr lang="zh-CN" altLang="en-US">
              <a:solidFill>
                <a:schemeClr val="tx1"/>
              </a:solidFill>
            </a:endParaRPr>
          </a:p>
        </p:txBody>
      </p:sp>
      <p:sp>
        <p:nvSpPr>
          <p:cNvPr id="21" name="矩形: 圆角 20">
            <a:extLst>
              <a:ext uri="{FF2B5EF4-FFF2-40B4-BE49-F238E27FC236}">
                <a16:creationId xmlns:a16="http://schemas.microsoft.com/office/drawing/2014/main" id="{AA51CF8D-1F2C-E532-D6DC-58C65E476D49}"/>
              </a:ext>
            </a:extLst>
          </p:cNvPr>
          <p:cNvSpPr/>
          <p:nvPr/>
        </p:nvSpPr>
        <p:spPr>
          <a:xfrm>
            <a:off x="5056374" y="2211471"/>
            <a:ext cx="1471442" cy="40386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App</a:t>
            </a:r>
            <a:endParaRPr lang="zh-CN" altLang="en-US">
              <a:solidFill>
                <a:schemeClr val="tx1"/>
              </a:solidFill>
            </a:endParaRPr>
          </a:p>
        </p:txBody>
      </p:sp>
      <p:sp>
        <p:nvSpPr>
          <p:cNvPr id="29" name="文本框 28">
            <a:extLst>
              <a:ext uri="{FF2B5EF4-FFF2-40B4-BE49-F238E27FC236}">
                <a16:creationId xmlns:a16="http://schemas.microsoft.com/office/drawing/2014/main" id="{689D9657-0F51-894F-CA81-C5AFB05F15DA}"/>
              </a:ext>
            </a:extLst>
          </p:cNvPr>
          <p:cNvSpPr txBox="1"/>
          <p:nvPr/>
        </p:nvSpPr>
        <p:spPr>
          <a:xfrm>
            <a:off x="658722" y="4941168"/>
            <a:ext cx="10874556" cy="1692771"/>
          </a:xfrm>
          <a:prstGeom prst="rect">
            <a:avLst/>
          </a:prstGeom>
          <a:noFill/>
        </p:spPr>
        <p:txBody>
          <a:bodyPr wrap="square">
            <a:spAutoFit/>
          </a:bodyPr>
          <a:lstStyle/>
          <a:p>
            <a:r>
              <a:rPr lang="zh-CN" altLang="en-US" sz="2400" b="1">
                <a:solidFill>
                  <a:schemeClr val="accent1"/>
                </a:solidFill>
                <a:latin typeface="-apple-system"/>
              </a:rPr>
              <a:t>在应用和内核交互界面上实现兼容</a:t>
            </a:r>
            <a:r>
              <a:rPr lang="zh-CN" altLang="en-US" sz="2400" b="1">
                <a:solidFill>
                  <a:srgbClr val="000000"/>
                </a:solidFill>
                <a:latin typeface="-apple-system"/>
              </a:rPr>
              <a:t>。</a:t>
            </a:r>
            <a:endParaRPr lang="en-US" altLang="zh-CN" sz="2400" b="1">
              <a:solidFill>
                <a:srgbClr val="000000"/>
              </a:solidFill>
              <a:latin typeface="-apple-system"/>
            </a:endParaRPr>
          </a:p>
          <a:p>
            <a:r>
              <a:rPr lang="zh-CN" altLang="en-US" sz="2000">
                <a:solidFill>
                  <a:srgbClr val="000000"/>
                </a:solidFill>
                <a:latin typeface="-apple-system"/>
              </a:rPr>
              <a:t>兼容界面包含三类：</a:t>
            </a:r>
            <a:endParaRPr lang="en-US" altLang="zh-CN" sz="2000">
              <a:solidFill>
                <a:srgbClr val="000000"/>
              </a:solidFill>
              <a:latin typeface="-apple-system"/>
            </a:endParaRPr>
          </a:p>
          <a:p>
            <a:r>
              <a:rPr lang="en-US" altLang="zh-CN" sz="2000">
                <a:solidFill>
                  <a:srgbClr val="000000"/>
                </a:solidFill>
                <a:latin typeface="-apple-system"/>
              </a:rPr>
              <a:t>1) syscall</a:t>
            </a:r>
          </a:p>
          <a:p>
            <a:r>
              <a:rPr lang="en-US" altLang="zh-CN" sz="2000">
                <a:solidFill>
                  <a:srgbClr val="000000"/>
                </a:solidFill>
                <a:latin typeface="-apple-system"/>
              </a:rPr>
              <a:t>2) procfs &amp; sysfs</a:t>
            </a:r>
            <a:r>
              <a:rPr lang="zh-CN" altLang="en-US" sz="2000">
                <a:solidFill>
                  <a:srgbClr val="000000"/>
                </a:solidFill>
                <a:latin typeface="-apple-system"/>
              </a:rPr>
              <a:t>等伪文件系统</a:t>
            </a:r>
            <a:endParaRPr lang="en-US" altLang="zh-CN" sz="2000">
              <a:solidFill>
                <a:srgbClr val="000000"/>
              </a:solidFill>
              <a:latin typeface="-apple-system"/>
            </a:endParaRPr>
          </a:p>
          <a:p>
            <a:r>
              <a:rPr lang="en-US" altLang="zh-CN" sz="2000">
                <a:solidFill>
                  <a:srgbClr val="000000"/>
                </a:solidFill>
                <a:latin typeface="-apple-system"/>
              </a:rPr>
              <a:t>3) </a:t>
            </a:r>
            <a:r>
              <a:rPr lang="zh-CN" altLang="en-US" sz="2000">
                <a:solidFill>
                  <a:srgbClr val="000000"/>
                </a:solidFill>
                <a:latin typeface="-apple-system"/>
              </a:rPr>
              <a:t>应用、编译器和</a:t>
            </a:r>
            <a:r>
              <a:rPr lang="en-US" altLang="zh-CN" sz="2000">
                <a:solidFill>
                  <a:srgbClr val="000000"/>
                </a:solidFill>
                <a:latin typeface="-apple-system"/>
              </a:rPr>
              <a:t>libc</a:t>
            </a:r>
            <a:r>
              <a:rPr lang="zh-CN" altLang="en-US" sz="2000">
                <a:solidFill>
                  <a:srgbClr val="000000"/>
                </a:solidFill>
                <a:latin typeface="-apple-system"/>
              </a:rPr>
              <a:t>对地址空间的假定，涉及某些参数定义或某些特殊地址的引用</a:t>
            </a:r>
            <a:endParaRPr lang="en-US" altLang="zh-CN" sz="2000">
              <a:solidFill>
                <a:srgbClr val="000000"/>
              </a:solidFill>
              <a:latin typeface="-apple-system"/>
            </a:endParaRPr>
          </a:p>
        </p:txBody>
      </p:sp>
      <p:sp>
        <p:nvSpPr>
          <p:cNvPr id="3" name="文本框 2">
            <a:extLst>
              <a:ext uri="{FF2B5EF4-FFF2-40B4-BE49-F238E27FC236}">
                <a16:creationId xmlns:a16="http://schemas.microsoft.com/office/drawing/2014/main" id="{02BBE962-8F0E-59C8-4889-6B5E889BD0E1}"/>
              </a:ext>
            </a:extLst>
          </p:cNvPr>
          <p:cNvSpPr txBox="1"/>
          <p:nvPr/>
        </p:nvSpPr>
        <p:spPr>
          <a:xfrm>
            <a:off x="515380" y="370134"/>
            <a:ext cx="3744416" cy="584775"/>
          </a:xfrm>
          <a:prstGeom prst="rect">
            <a:avLst/>
          </a:prstGeom>
          <a:noFill/>
        </p:spPr>
        <p:txBody>
          <a:bodyPr wrap="square">
            <a:spAutoFit/>
          </a:bodyPr>
          <a:lstStyle/>
          <a:p>
            <a:r>
              <a:rPr lang="zh-CN" altLang="en-US" sz="3200"/>
              <a:t>需要解决的问题</a:t>
            </a:r>
            <a:endParaRPr lang="en-US" altLang="zh-CN" sz="3200"/>
          </a:p>
        </p:txBody>
      </p:sp>
      <p:sp>
        <p:nvSpPr>
          <p:cNvPr id="7" name="文本框 6">
            <a:extLst>
              <a:ext uri="{FF2B5EF4-FFF2-40B4-BE49-F238E27FC236}">
                <a16:creationId xmlns:a16="http://schemas.microsoft.com/office/drawing/2014/main" id="{0A715A5E-EB8A-5965-0D9B-3ABAD7743669}"/>
              </a:ext>
            </a:extLst>
          </p:cNvPr>
          <p:cNvSpPr txBox="1"/>
          <p:nvPr/>
        </p:nvSpPr>
        <p:spPr>
          <a:xfrm>
            <a:off x="8943635" y="3429000"/>
            <a:ext cx="1210588" cy="400110"/>
          </a:xfrm>
          <a:prstGeom prst="rect">
            <a:avLst/>
          </a:prstGeom>
          <a:noFill/>
        </p:spPr>
        <p:txBody>
          <a:bodyPr wrap="none" rtlCol="0">
            <a:spAutoFit/>
          </a:bodyPr>
          <a:lstStyle/>
          <a:p>
            <a:r>
              <a:rPr lang="zh-CN" altLang="en-US" sz="2000" b="1">
                <a:solidFill>
                  <a:schemeClr val="accent1"/>
                </a:solidFill>
              </a:rPr>
              <a:t>兼容界面</a:t>
            </a:r>
          </a:p>
        </p:txBody>
      </p:sp>
      <p:sp>
        <p:nvSpPr>
          <p:cNvPr id="9" name="矩形: 圆角 8">
            <a:extLst>
              <a:ext uri="{FF2B5EF4-FFF2-40B4-BE49-F238E27FC236}">
                <a16:creationId xmlns:a16="http://schemas.microsoft.com/office/drawing/2014/main" id="{BDAB041E-EF19-018A-6F28-D7F28E42C9DF}"/>
              </a:ext>
            </a:extLst>
          </p:cNvPr>
          <p:cNvSpPr/>
          <p:nvPr/>
        </p:nvSpPr>
        <p:spPr>
          <a:xfrm>
            <a:off x="2063552" y="3392488"/>
            <a:ext cx="8352928" cy="489548"/>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0" name="文本框 9">
            <a:extLst>
              <a:ext uri="{FF2B5EF4-FFF2-40B4-BE49-F238E27FC236}">
                <a16:creationId xmlns:a16="http://schemas.microsoft.com/office/drawing/2014/main" id="{56A2D6C9-ACB8-1BC9-BFF9-D49C7D89D2BB}"/>
              </a:ext>
            </a:extLst>
          </p:cNvPr>
          <p:cNvSpPr txBox="1"/>
          <p:nvPr/>
        </p:nvSpPr>
        <p:spPr>
          <a:xfrm>
            <a:off x="8953864" y="2250427"/>
            <a:ext cx="1210588" cy="707886"/>
          </a:xfrm>
          <a:prstGeom prst="rect">
            <a:avLst/>
          </a:prstGeom>
          <a:noFill/>
        </p:spPr>
        <p:txBody>
          <a:bodyPr wrap="none" rtlCol="0">
            <a:spAutoFit/>
          </a:bodyPr>
          <a:lstStyle/>
          <a:p>
            <a:r>
              <a:rPr lang="zh-CN" altLang="en-US" sz="2000" b="1">
                <a:solidFill>
                  <a:schemeClr val="accent1"/>
                </a:solidFill>
              </a:rPr>
              <a:t>保持不变</a:t>
            </a:r>
            <a:endParaRPr lang="en-US" altLang="zh-CN" sz="2000" b="1">
              <a:solidFill>
                <a:schemeClr val="accent1"/>
              </a:solidFill>
            </a:endParaRPr>
          </a:p>
          <a:p>
            <a:r>
              <a:rPr lang="zh-CN" altLang="en-US" sz="2000" b="1">
                <a:solidFill>
                  <a:schemeClr val="accent1"/>
                </a:solidFill>
              </a:rPr>
              <a:t>和无感知</a:t>
            </a:r>
          </a:p>
        </p:txBody>
      </p:sp>
      <p:sp>
        <p:nvSpPr>
          <p:cNvPr id="11" name="文本框 10">
            <a:extLst>
              <a:ext uri="{FF2B5EF4-FFF2-40B4-BE49-F238E27FC236}">
                <a16:creationId xmlns:a16="http://schemas.microsoft.com/office/drawing/2014/main" id="{E46651BD-140A-3E96-BB16-4C5C5DC9C9F6}"/>
              </a:ext>
            </a:extLst>
          </p:cNvPr>
          <p:cNvSpPr txBox="1"/>
          <p:nvPr/>
        </p:nvSpPr>
        <p:spPr>
          <a:xfrm>
            <a:off x="8976324" y="4135774"/>
            <a:ext cx="697627" cy="400110"/>
          </a:xfrm>
          <a:prstGeom prst="rect">
            <a:avLst/>
          </a:prstGeom>
          <a:noFill/>
        </p:spPr>
        <p:txBody>
          <a:bodyPr wrap="none" rtlCol="0">
            <a:spAutoFit/>
          </a:bodyPr>
          <a:lstStyle/>
          <a:p>
            <a:r>
              <a:rPr lang="zh-CN" altLang="en-US" sz="2000" b="1">
                <a:solidFill>
                  <a:schemeClr val="accent1"/>
                </a:solidFill>
              </a:rPr>
              <a:t>替换</a:t>
            </a:r>
          </a:p>
        </p:txBody>
      </p:sp>
    </p:spTree>
    <p:extLst>
      <p:ext uri="{BB962C8B-B14F-4D97-AF65-F5344CB8AC3E}">
        <p14:creationId xmlns:p14="http://schemas.microsoft.com/office/powerpoint/2010/main" val="839961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C97AA02-FE13-0AE5-CB54-03DA7DC1C3C6}"/>
              </a:ext>
            </a:extLst>
          </p:cNvPr>
          <p:cNvSpPr txBox="1"/>
          <p:nvPr/>
        </p:nvSpPr>
        <p:spPr>
          <a:xfrm>
            <a:off x="515380" y="327273"/>
            <a:ext cx="8028892" cy="584775"/>
          </a:xfrm>
          <a:prstGeom prst="rect">
            <a:avLst/>
          </a:prstGeom>
          <a:noFill/>
        </p:spPr>
        <p:txBody>
          <a:bodyPr wrap="square">
            <a:spAutoFit/>
          </a:bodyPr>
          <a:lstStyle/>
          <a:p>
            <a:r>
              <a:rPr lang="en-US" altLang="zh-CN" sz="3200"/>
              <a:t>ELF</a:t>
            </a:r>
            <a:r>
              <a:rPr lang="zh-CN" altLang="en-US" sz="3200"/>
              <a:t>格式应用的加载</a:t>
            </a:r>
            <a:endParaRPr lang="en-US" altLang="zh-CN" sz="3200"/>
          </a:p>
        </p:txBody>
      </p:sp>
      <p:sp>
        <p:nvSpPr>
          <p:cNvPr id="5" name="文本框 4">
            <a:extLst>
              <a:ext uri="{FF2B5EF4-FFF2-40B4-BE49-F238E27FC236}">
                <a16:creationId xmlns:a16="http://schemas.microsoft.com/office/drawing/2014/main" id="{4FEF25E7-822A-EABF-FA12-77BA911CE6C5}"/>
              </a:ext>
            </a:extLst>
          </p:cNvPr>
          <p:cNvSpPr txBox="1"/>
          <p:nvPr/>
        </p:nvSpPr>
        <p:spPr>
          <a:xfrm>
            <a:off x="551384" y="944724"/>
            <a:ext cx="11269252" cy="707886"/>
          </a:xfrm>
          <a:prstGeom prst="rect">
            <a:avLst/>
          </a:prstGeom>
          <a:noFill/>
        </p:spPr>
        <p:txBody>
          <a:bodyPr wrap="square" rtlCol="0">
            <a:spAutoFit/>
          </a:bodyPr>
          <a:lstStyle/>
          <a:p>
            <a:r>
              <a:rPr lang="zh-CN" altLang="en-US" sz="2000"/>
              <a:t>多少应用在编译时都默认采取</a:t>
            </a:r>
            <a:r>
              <a:rPr lang="en-US" altLang="zh-CN" sz="2000"/>
              <a:t>ELF</a:t>
            </a:r>
            <a:r>
              <a:rPr lang="zh-CN" altLang="en-US" sz="2000"/>
              <a:t>格式，内核负责解析和加载各段到用户地址空间中的适当位置。</a:t>
            </a:r>
            <a:endParaRPr lang="en-US" altLang="zh-CN" sz="2000"/>
          </a:p>
          <a:p>
            <a:r>
              <a:rPr lang="zh-CN" altLang="en-US" sz="2000"/>
              <a:t>示例</a:t>
            </a:r>
            <a:r>
              <a:rPr lang="en-US" altLang="zh-CN" sz="2000"/>
              <a:t>m_3_0</a:t>
            </a:r>
            <a:r>
              <a:rPr lang="zh-CN" altLang="en-US" sz="2000"/>
              <a:t>使用的应用</a:t>
            </a:r>
            <a:r>
              <a:rPr lang="en-US" altLang="zh-CN" sz="2000"/>
              <a:t>hello</a:t>
            </a:r>
            <a:r>
              <a:rPr lang="zh-CN" altLang="en-US" sz="2000"/>
              <a:t>的格式：</a:t>
            </a:r>
          </a:p>
        </p:txBody>
      </p:sp>
      <p:pic>
        <p:nvPicPr>
          <p:cNvPr id="9" name="图片 8">
            <a:extLst>
              <a:ext uri="{FF2B5EF4-FFF2-40B4-BE49-F238E27FC236}">
                <a16:creationId xmlns:a16="http://schemas.microsoft.com/office/drawing/2014/main" id="{EDBA8165-8FC9-D30F-9F0E-5DFEF08E6C65}"/>
              </a:ext>
            </a:extLst>
          </p:cNvPr>
          <p:cNvPicPr>
            <a:picLocks noChangeAspect="1"/>
          </p:cNvPicPr>
          <p:nvPr/>
        </p:nvPicPr>
        <p:blipFill>
          <a:blip r:embed="rId2"/>
          <a:stretch>
            <a:fillRect/>
          </a:stretch>
        </p:blipFill>
        <p:spPr>
          <a:xfrm>
            <a:off x="623264" y="1736812"/>
            <a:ext cx="10765324" cy="3166792"/>
          </a:xfrm>
          <a:prstGeom prst="rect">
            <a:avLst/>
          </a:prstGeom>
        </p:spPr>
      </p:pic>
      <p:sp>
        <p:nvSpPr>
          <p:cNvPr id="10" name="矩形: 圆角 9">
            <a:extLst>
              <a:ext uri="{FF2B5EF4-FFF2-40B4-BE49-F238E27FC236}">
                <a16:creationId xmlns:a16="http://schemas.microsoft.com/office/drawing/2014/main" id="{D0E53F7E-9993-F208-2141-26FCFF468C3E}"/>
              </a:ext>
            </a:extLst>
          </p:cNvPr>
          <p:cNvSpPr/>
          <p:nvPr/>
        </p:nvSpPr>
        <p:spPr>
          <a:xfrm>
            <a:off x="806770" y="3537012"/>
            <a:ext cx="10401797" cy="576064"/>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1" name="矩形: 圆角 10">
            <a:extLst>
              <a:ext uri="{FF2B5EF4-FFF2-40B4-BE49-F238E27FC236}">
                <a16:creationId xmlns:a16="http://schemas.microsoft.com/office/drawing/2014/main" id="{842BE5E5-8D8E-4D1C-47CF-FAB28C624854}"/>
              </a:ext>
            </a:extLst>
          </p:cNvPr>
          <p:cNvSpPr/>
          <p:nvPr/>
        </p:nvSpPr>
        <p:spPr>
          <a:xfrm>
            <a:off x="515381" y="2328683"/>
            <a:ext cx="2196244" cy="383565"/>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2" name="文本框 11">
            <a:extLst>
              <a:ext uri="{FF2B5EF4-FFF2-40B4-BE49-F238E27FC236}">
                <a16:creationId xmlns:a16="http://schemas.microsoft.com/office/drawing/2014/main" id="{81016389-9D27-23B8-A282-9D8B6726DDCB}"/>
              </a:ext>
            </a:extLst>
          </p:cNvPr>
          <p:cNvSpPr txBox="1"/>
          <p:nvPr/>
        </p:nvSpPr>
        <p:spPr>
          <a:xfrm>
            <a:off x="551384" y="5237018"/>
            <a:ext cx="11269252" cy="1323439"/>
          </a:xfrm>
          <a:prstGeom prst="rect">
            <a:avLst/>
          </a:prstGeom>
          <a:noFill/>
        </p:spPr>
        <p:txBody>
          <a:bodyPr wrap="square" rtlCol="0">
            <a:spAutoFit/>
          </a:bodyPr>
          <a:lstStyle/>
          <a:p>
            <a:r>
              <a:rPr lang="zh-CN" altLang="en-US" sz="2000"/>
              <a:t>需要获取的信息：</a:t>
            </a:r>
            <a:endParaRPr lang="en-US" altLang="zh-CN" sz="2000"/>
          </a:p>
          <a:p>
            <a:r>
              <a:rPr lang="en-US" altLang="zh-CN" sz="2000"/>
              <a:t>1. Entry point</a:t>
            </a:r>
            <a:r>
              <a:rPr lang="zh-CN" altLang="en-US" sz="2000"/>
              <a:t>应用的入口地址</a:t>
            </a:r>
            <a:endParaRPr lang="en-US" altLang="zh-CN" sz="2000"/>
          </a:p>
          <a:p>
            <a:r>
              <a:rPr lang="en-US" altLang="zh-CN" sz="2000"/>
              <a:t>2. </a:t>
            </a:r>
            <a:r>
              <a:rPr lang="zh-CN" altLang="en-US" sz="2000"/>
              <a:t>两个</a:t>
            </a:r>
            <a:r>
              <a:rPr lang="en-US" altLang="zh-CN" sz="2000"/>
              <a:t>Type</a:t>
            </a:r>
            <a:r>
              <a:rPr lang="zh-CN" altLang="en-US" sz="2000"/>
              <a:t>为</a:t>
            </a:r>
            <a:r>
              <a:rPr lang="en-US" altLang="zh-CN" sz="2000"/>
              <a:t>LOAD</a:t>
            </a:r>
            <a:r>
              <a:rPr lang="zh-CN" altLang="en-US" sz="2000"/>
              <a:t>的段，表示需要加载。分别是代码段和数据段，从</a:t>
            </a:r>
            <a:r>
              <a:rPr lang="en-US" altLang="zh-CN" sz="2000"/>
              <a:t>Flag</a:t>
            </a:r>
            <a:r>
              <a:rPr lang="zh-CN" altLang="en-US" sz="2000"/>
              <a:t>属性可以区分。</a:t>
            </a:r>
            <a:endParaRPr lang="en-US" altLang="zh-CN" sz="2000"/>
          </a:p>
          <a:p>
            <a:r>
              <a:rPr lang="zh-CN" altLang="en-US" sz="2000"/>
              <a:t>注意：数据段的文件内偏移</a:t>
            </a:r>
            <a:r>
              <a:rPr lang="en-US" altLang="zh-CN" sz="2000"/>
              <a:t>Offset</a:t>
            </a:r>
            <a:r>
              <a:rPr lang="zh-CN" altLang="en-US" sz="2000"/>
              <a:t>和虚拟地址</a:t>
            </a:r>
            <a:r>
              <a:rPr lang="en-US" altLang="zh-CN" sz="2000"/>
              <a:t>VirtAddr</a:t>
            </a:r>
            <a:r>
              <a:rPr lang="zh-CN" altLang="en-US" sz="2000"/>
              <a:t>不一样，且</a:t>
            </a:r>
            <a:r>
              <a:rPr lang="en-US" altLang="zh-CN" sz="2000"/>
              <a:t>FileSiz</a:t>
            </a:r>
            <a:r>
              <a:rPr lang="zh-CN" altLang="en-US" sz="2000"/>
              <a:t>和</a:t>
            </a:r>
            <a:r>
              <a:rPr lang="en-US" altLang="zh-CN" sz="2000"/>
              <a:t>MemSiz</a:t>
            </a:r>
            <a:r>
              <a:rPr lang="zh-CN" altLang="en-US" sz="2000"/>
              <a:t>不一样。</a:t>
            </a:r>
          </a:p>
        </p:txBody>
      </p:sp>
    </p:spTree>
    <p:extLst>
      <p:ext uri="{BB962C8B-B14F-4D97-AF65-F5344CB8AC3E}">
        <p14:creationId xmlns:p14="http://schemas.microsoft.com/office/powerpoint/2010/main" val="2723147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04964-02F6-6CE6-53B1-5C4171B8FE92}"/>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E716543A-788E-49C3-C09A-031988E9E72F}"/>
              </a:ext>
            </a:extLst>
          </p:cNvPr>
          <p:cNvSpPr txBox="1"/>
          <p:nvPr/>
        </p:nvSpPr>
        <p:spPr>
          <a:xfrm>
            <a:off x="515380" y="327273"/>
            <a:ext cx="8028892" cy="584775"/>
          </a:xfrm>
          <a:prstGeom prst="rect">
            <a:avLst/>
          </a:prstGeom>
          <a:noFill/>
        </p:spPr>
        <p:txBody>
          <a:bodyPr wrap="square">
            <a:spAutoFit/>
          </a:bodyPr>
          <a:lstStyle/>
          <a:p>
            <a:r>
              <a:rPr lang="en-US" altLang="zh-CN" sz="3200"/>
              <a:t>ELF</a:t>
            </a:r>
            <a:r>
              <a:rPr lang="zh-CN" altLang="en-US" sz="3200"/>
              <a:t>格式应用的加载</a:t>
            </a:r>
            <a:endParaRPr lang="en-US" altLang="zh-CN" sz="3200"/>
          </a:p>
        </p:txBody>
      </p:sp>
      <p:sp>
        <p:nvSpPr>
          <p:cNvPr id="5" name="文本框 4">
            <a:extLst>
              <a:ext uri="{FF2B5EF4-FFF2-40B4-BE49-F238E27FC236}">
                <a16:creationId xmlns:a16="http://schemas.microsoft.com/office/drawing/2014/main" id="{66F12BED-CAEF-3FED-FA18-77F451010968}"/>
              </a:ext>
            </a:extLst>
          </p:cNvPr>
          <p:cNvSpPr txBox="1"/>
          <p:nvPr/>
        </p:nvSpPr>
        <p:spPr>
          <a:xfrm>
            <a:off x="551384" y="944724"/>
            <a:ext cx="11269252" cy="400110"/>
          </a:xfrm>
          <a:prstGeom prst="rect">
            <a:avLst/>
          </a:prstGeom>
          <a:noFill/>
        </p:spPr>
        <p:txBody>
          <a:bodyPr wrap="square" rtlCol="0">
            <a:spAutoFit/>
          </a:bodyPr>
          <a:lstStyle/>
          <a:p>
            <a:r>
              <a:rPr lang="zh-CN" altLang="en-US" sz="2000"/>
              <a:t>需要注意文件内偏移和预定的虚拟内存空间内偏移可能不一致，特别是数据段部分。</a:t>
            </a:r>
          </a:p>
        </p:txBody>
      </p:sp>
      <p:pic>
        <p:nvPicPr>
          <p:cNvPr id="3" name="图片 2">
            <a:extLst>
              <a:ext uri="{FF2B5EF4-FFF2-40B4-BE49-F238E27FC236}">
                <a16:creationId xmlns:a16="http://schemas.microsoft.com/office/drawing/2014/main" id="{5A3F7F86-5241-4890-5D4D-3E0070D563CE}"/>
              </a:ext>
            </a:extLst>
          </p:cNvPr>
          <p:cNvPicPr>
            <a:picLocks noChangeAspect="1"/>
          </p:cNvPicPr>
          <p:nvPr/>
        </p:nvPicPr>
        <p:blipFill>
          <a:blip r:embed="rId2"/>
          <a:stretch>
            <a:fillRect/>
          </a:stretch>
        </p:blipFill>
        <p:spPr>
          <a:xfrm>
            <a:off x="3179676" y="1700808"/>
            <a:ext cx="4953000" cy="3048000"/>
          </a:xfrm>
          <a:prstGeom prst="rect">
            <a:avLst/>
          </a:prstGeom>
        </p:spPr>
      </p:pic>
      <p:sp>
        <p:nvSpPr>
          <p:cNvPr id="6" name="文本框 5">
            <a:extLst>
              <a:ext uri="{FF2B5EF4-FFF2-40B4-BE49-F238E27FC236}">
                <a16:creationId xmlns:a16="http://schemas.microsoft.com/office/drawing/2014/main" id="{B8D3DF16-8EA6-B476-E0DA-D3EBF3319B2E}"/>
              </a:ext>
            </a:extLst>
          </p:cNvPr>
          <p:cNvSpPr txBox="1"/>
          <p:nvPr/>
        </p:nvSpPr>
        <p:spPr>
          <a:xfrm>
            <a:off x="551384" y="5409220"/>
            <a:ext cx="11197244" cy="1015663"/>
          </a:xfrm>
          <a:prstGeom prst="rect">
            <a:avLst/>
          </a:prstGeom>
          <a:noFill/>
        </p:spPr>
        <p:txBody>
          <a:bodyPr wrap="square" rtlCol="0">
            <a:spAutoFit/>
          </a:bodyPr>
          <a:lstStyle/>
          <a:p>
            <a:r>
              <a:rPr lang="zh-CN" altLang="en-US" sz="2000"/>
              <a:t>通常</a:t>
            </a:r>
            <a:r>
              <a:rPr lang="en-US" altLang="zh-CN" sz="2000"/>
              <a:t>ELF</a:t>
            </a:r>
            <a:r>
              <a:rPr lang="zh-CN" altLang="en-US" sz="2000"/>
              <a:t>为了节省空间，紧凑存储，从</a:t>
            </a:r>
            <a:r>
              <a:rPr lang="en-US" altLang="zh-CN" sz="2000"/>
              <a:t>Offset</a:t>
            </a:r>
            <a:r>
              <a:rPr lang="zh-CN" altLang="en-US" sz="2000"/>
              <a:t>和</a:t>
            </a:r>
            <a:r>
              <a:rPr lang="en-US" altLang="zh-CN" sz="2000"/>
              <a:t>FileSiz</a:t>
            </a:r>
            <a:r>
              <a:rPr lang="zh-CN" altLang="en-US" sz="2000"/>
              <a:t>定位段。</a:t>
            </a:r>
            <a:endParaRPr lang="en-US" altLang="zh-CN" sz="2000"/>
          </a:p>
          <a:p>
            <a:r>
              <a:rPr lang="zh-CN" altLang="en-US" sz="2000"/>
              <a:t>内核根据</a:t>
            </a:r>
            <a:r>
              <a:rPr lang="en-US" altLang="zh-CN" sz="2000"/>
              <a:t>VirtAddr</a:t>
            </a:r>
            <a:r>
              <a:rPr lang="zh-CN" altLang="en-US" sz="2000"/>
              <a:t>和</a:t>
            </a:r>
            <a:r>
              <a:rPr lang="en-US" altLang="zh-CN" sz="2000"/>
              <a:t>MemSiz</a:t>
            </a:r>
            <a:r>
              <a:rPr lang="zh-CN" altLang="en-US" sz="2000"/>
              <a:t>把段安置到目标虚拟内存位置。</a:t>
            </a:r>
            <a:endParaRPr lang="en-US" altLang="zh-CN" sz="2000"/>
          </a:p>
          <a:p>
            <a:r>
              <a:rPr lang="zh-CN" altLang="en-US" sz="2000"/>
              <a:t>由于</a:t>
            </a:r>
            <a:r>
              <a:rPr lang="en-US" altLang="zh-CN" sz="2000"/>
              <a:t>BSS</a:t>
            </a:r>
            <a:r>
              <a:rPr lang="zh-CN" altLang="en-US" sz="2000"/>
              <a:t>部分全零，所以</a:t>
            </a:r>
            <a:r>
              <a:rPr lang="en-US" altLang="zh-CN" sz="2000"/>
              <a:t>ELF</a:t>
            </a:r>
            <a:r>
              <a:rPr lang="zh-CN" altLang="en-US" sz="2000"/>
              <a:t>文件中只是标记位置和长度，不存实际数据，内核直接预留空间后</a:t>
            </a:r>
            <a:r>
              <a:rPr lang="zh-CN" altLang="en-US" sz="2000" b="1"/>
              <a:t>清零</a:t>
            </a:r>
            <a:r>
              <a:rPr lang="zh-CN" altLang="en-US" sz="2000"/>
              <a:t>。</a:t>
            </a:r>
            <a:endParaRPr lang="en-US" altLang="zh-CN" sz="2000"/>
          </a:p>
        </p:txBody>
      </p:sp>
      <p:sp>
        <p:nvSpPr>
          <p:cNvPr id="7" name="左大括号 6">
            <a:extLst>
              <a:ext uri="{FF2B5EF4-FFF2-40B4-BE49-F238E27FC236}">
                <a16:creationId xmlns:a16="http://schemas.microsoft.com/office/drawing/2014/main" id="{E1D7D3D5-ACA0-51B4-AFAB-6E7CFC352460}"/>
              </a:ext>
            </a:extLst>
          </p:cNvPr>
          <p:cNvSpPr/>
          <p:nvPr/>
        </p:nvSpPr>
        <p:spPr>
          <a:xfrm>
            <a:off x="2963652" y="2413337"/>
            <a:ext cx="180020" cy="1015663"/>
          </a:xfrm>
          <a:prstGeom prst="leftBrac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CBFDBDB-A492-6711-03C1-1159D0948DB9}"/>
              </a:ext>
            </a:extLst>
          </p:cNvPr>
          <p:cNvSpPr txBox="1"/>
          <p:nvPr/>
        </p:nvSpPr>
        <p:spPr>
          <a:xfrm>
            <a:off x="1991544" y="2708920"/>
            <a:ext cx="973343" cy="369332"/>
          </a:xfrm>
          <a:prstGeom prst="rect">
            <a:avLst/>
          </a:prstGeom>
          <a:noFill/>
        </p:spPr>
        <p:txBody>
          <a:bodyPr wrap="none" rtlCol="0">
            <a:spAutoFit/>
          </a:bodyPr>
          <a:lstStyle/>
          <a:p>
            <a:r>
              <a:rPr lang="en-US" altLang="zh-CN"/>
              <a:t>MemSiz</a:t>
            </a:r>
            <a:endParaRPr lang="zh-CN" altLang="en-US"/>
          </a:p>
        </p:txBody>
      </p:sp>
      <p:sp>
        <p:nvSpPr>
          <p:cNvPr id="13" name="右大括号 12">
            <a:extLst>
              <a:ext uri="{FF2B5EF4-FFF2-40B4-BE49-F238E27FC236}">
                <a16:creationId xmlns:a16="http://schemas.microsoft.com/office/drawing/2014/main" id="{6B0AB299-4ADD-82A1-D7DB-841CF3B464F3}"/>
              </a:ext>
            </a:extLst>
          </p:cNvPr>
          <p:cNvSpPr/>
          <p:nvPr/>
        </p:nvSpPr>
        <p:spPr>
          <a:xfrm>
            <a:off x="8040216" y="3392488"/>
            <a:ext cx="216024" cy="468560"/>
          </a:xfrm>
          <a:prstGeom prst="rightBrac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0B632BD-3249-3F60-E8E3-3EC5E558C1AE}"/>
              </a:ext>
            </a:extLst>
          </p:cNvPr>
          <p:cNvSpPr txBox="1"/>
          <p:nvPr/>
        </p:nvSpPr>
        <p:spPr>
          <a:xfrm>
            <a:off x="8267258" y="3454634"/>
            <a:ext cx="792205" cy="369332"/>
          </a:xfrm>
          <a:prstGeom prst="rect">
            <a:avLst/>
          </a:prstGeom>
          <a:noFill/>
        </p:spPr>
        <p:txBody>
          <a:bodyPr wrap="none" rtlCol="0">
            <a:spAutoFit/>
          </a:bodyPr>
          <a:lstStyle/>
          <a:p>
            <a:r>
              <a:rPr lang="en-US" altLang="zh-CN"/>
              <a:t>FileSiz</a:t>
            </a:r>
            <a:endParaRPr lang="zh-CN" altLang="en-US"/>
          </a:p>
        </p:txBody>
      </p:sp>
      <p:sp>
        <p:nvSpPr>
          <p:cNvPr id="15" name="文本框 14">
            <a:extLst>
              <a:ext uri="{FF2B5EF4-FFF2-40B4-BE49-F238E27FC236}">
                <a16:creationId xmlns:a16="http://schemas.microsoft.com/office/drawing/2014/main" id="{6D5D9613-E915-D141-979F-0720930E52DE}"/>
              </a:ext>
            </a:extLst>
          </p:cNvPr>
          <p:cNvSpPr txBox="1"/>
          <p:nvPr/>
        </p:nvSpPr>
        <p:spPr>
          <a:xfrm>
            <a:off x="5087888" y="3269968"/>
            <a:ext cx="1326004" cy="369332"/>
          </a:xfrm>
          <a:prstGeom prst="rect">
            <a:avLst/>
          </a:prstGeom>
          <a:noFill/>
        </p:spPr>
        <p:txBody>
          <a:bodyPr wrap="none" rtlCol="0">
            <a:spAutoFit/>
          </a:bodyPr>
          <a:lstStyle/>
          <a:p>
            <a:r>
              <a:rPr lang="zh-CN" altLang="en-US"/>
              <a:t>偏移有差距</a:t>
            </a:r>
          </a:p>
        </p:txBody>
      </p:sp>
    </p:spTree>
    <p:extLst>
      <p:ext uri="{BB962C8B-B14F-4D97-AF65-F5344CB8AC3E}">
        <p14:creationId xmlns:p14="http://schemas.microsoft.com/office/powerpoint/2010/main" val="41477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E67A8-3B9E-BF81-4FD1-EDFF902EAF4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421EE338-7412-BFE3-6952-A50D7463AB6F}"/>
              </a:ext>
            </a:extLst>
          </p:cNvPr>
          <p:cNvSpPr txBox="1"/>
          <p:nvPr/>
        </p:nvSpPr>
        <p:spPr>
          <a:xfrm>
            <a:off x="515380" y="327273"/>
            <a:ext cx="8028892" cy="584775"/>
          </a:xfrm>
          <a:prstGeom prst="rect">
            <a:avLst/>
          </a:prstGeom>
          <a:noFill/>
        </p:spPr>
        <p:txBody>
          <a:bodyPr wrap="square">
            <a:spAutoFit/>
          </a:bodyPr>
          <a:lstStyle/>
          <a:p>
            <a:r>
              <a:rPr lang="zh-CN" altLang="en-US" sz="3200"/>
              <a:t>应用的用户栈初始化</a:t>
            </a:r>
            <a:endParaRPr lang="en-US" altLang="zh-CN" sz="3200"/>
          </a:p>
        </p:txBody>
      </p:sp>
      <p:pic>
        <p:nvPicPr>
          <p:cNvPr id="3" name="图片 2">
            <a:extLst>
              <a:ext uri="{FF2B5EF4-FFF2-40B4-BE49-F238E27FC236}">
                <a16:creationId xmlns:a16="http://schemas.microsoft.com/office/drawing/2014/main" id="{78D47FB5-9845-13A7-2B41-184D71FF6AD9}"/>
              </a:ext>
            </a:extLst>
          </p:cNvPr>
          <p:cNvPicPr>
            <a:picLocks noChangeAspect="1"/>
          </p:cNvPicPr>
          <p:nvPr/>
        </p:nvPicPr>
        <p:blipFill>
          <a:blip r:embed="rId2"/>
          <a:stretch>
            <a:fillRect/>
          </a:stretch>
        </p:blipFill>
        <p:spPr>
          <a:xfrm>
            <a:off x="551384" y="1700808"/>
            <a:ext cx="6228692" cy="5122476"/>
          </a:xfrm>
          <a:prstGeom prst="rect">
            <a:avLst/>
          </a:prstGeom>
        </p:spPr>
      </p:pic>
      <p:sp>
        <p:nvSpPr>
          <p:cNvPr id="5" name="文本框 4">
            <a:extLst>
              <a:ext uri="{FF2B5EF4-FFF2-40B4-BE49-F238E27FC236}">
                <a16:creationId xmlns:a16="http://schemas.microsoft.com/office/drawing/2014/main" id="{50D0EA0B-3938-A291-CFFE-B3395FA4FE72}"/>
              </a:ext>
            </a:extLst>
          </p:cNvPr>
          <p:cNvSpPr txBox="1"/>
          <p:nvPr/>
        </p:nvSpPr>
        <p:spPr>
          <a:xfrm>
            <a:off x="551384" y="944724"/>
            <a:ext cx="11269252" cy="707886"/>
          </a:xfrm>
          <a:prstGeom prst="rect">
            <a:avLst/>
          </a:prstGeom>
          <a:noFill/>
        </p:spPr>
        <p:txBody>
          <a:bodyPr wrap="square" rtlCol="0">
            <a:spAutoFit/>
          </a:bodyPr>
          <a:lstStyle/>
          <a:p>
            <a:r>
              <a:rPr lang="en-US" altLang="zh-CN" sz="2000"/>
              <a:t>Linux</a:t>
            </a:r>
            <a:r>
              <a:rPr lang="zh-CN" altLang="en-US" sz="2000"/>
              <a:t>应用基于</a:t>
            </a:r>
            <a:r>
              <a:rPr lang="en-US" altLang="zh-CN" sz="2000"/>
              <a:t>glibc/musl-libc</a:t>
            </a:r>
            <a:r>
              <a:rPr lang="zh-CN" altLang="en-US" sz="2000"/>
              <a:t>等库编译，</a:t>
            </a:r>
            <a:r>
              <a:rPr lang="en-US" altLang="zh-CN" sz="2000"/>
              <a:t>libc</a:t>
            </a:r>
            <a:r>
              <a:rPr lang="zh-CN" altLang="en-US" sz="2000"/>
              <a:t>在调用应用的</a:t>
            </a:r>
            <a:r>
              <a:rPr lang="en-US" altLang="zh-CN" sz="2000"/>
              <a:t>main</a:t>
            </a:r>
            <a:r>
              <a:rPr lang="zh-CN" altLang="en-US" sz="2000"/>
              <a:t>之前，检查用户栈上的参数等内容。</a:t>
            </a:r>
            <a:endParaRPr lang="en-US" altLang="zh-CN" sz="2000"/>
          </a:p>
          <a:p>
            <a:r>
              <a:rPr lang="zh-CN" altLang="en-US" sz="2000"/>
              <a:t>而应用启动之后，也可能会调用这些参数。内核需要在切换到首应用前，为应用准备栈上内容。</a:t>
            </a:r>
          </a:p>
        </p:txBody>
      </p:sp>
      <p:sp>
        <p:nvSpPr>
          <p:cNvPr id="6" name="文本框 5">
            <a:extLst>
              <a:ext uri="{FF2B5EF4-FFF2-40B4-BE49-F238E27FC236}">
                <a16:creationId xmlns:a16="http://schemas.microsoft.com/office/drawing/2014/main" id="{1F4045A3-34AA-CDCF-DD9D-0DB1CB7B4417}"/>
              </a:ext>
            </a:extLst>
          </p:cNvPr>
          <p:cNvSpPr txBox="1"/>
          <p:nvPr/>
        </p:nvSpPr>
        <p:spPr>
          <a:xfrm>
            <a:off x="6654153" y="2564904"/>
            <a:ext cx="5166483" cy="3785652"/>
          </a:xfrm>
          <a:prstGeom prst="rect">
            <a:avLst/>
          </a:prstGeom>
          <a:noFill/>
        </p:spPr>
        <p:txBody>
          <a:bodyPr wrap="square" rtlCol="0">
            <a:spAutoFit/>
          </a:bodyPr>
          <a:lstStyle/>
          <a:p>
            <a:r>
              <a:rPr lang="zh-CN" altLang="en-US" sz="2000">
                <a:effectLst>
                  <a:outerShdw blurRad="38100" dist="38100" dir="2700000" algn="tl">
                    <a:srgbClr val="000000">
                      <a:alpha val="43137"/>
                    </a:srgbClr>
                  </a:outerShdw>
                </a:effectLst>
              </a:rPr>
              <a:t>应用</a:t>
            </a:r>
            <a:r>
              <a:rPr lang="en-US" altLang="zh-CN" sz="2000">
                <a:effectLst>
                  <a:outerShdw blurRad="38100" dist="38100" dir="2700000" algn="tl">
                    <a:srgbClr val="000000">
                      <a:alpha val="43137"/>
                    </a:srgbClr>
                  </a:outerShdw>
                </a:effectLst>
              </a:rPr>
              <a:t>main</a:t>
            </a:r>
            <a:r>
              <a:rPr lang="zh-CN" altLang="en-US" sz="2000">
                <a:effectLst>
                  <a:outerShdw blurRad="38100" dist="38100" dir="2700000" algn="tl">
                    <a:srgbClr val="000000">
                      <a:alpha val="43137"/>
                    </a:srgbClr>
                  </a:outerShdw>
                </a:effectLst>
              </a:rPr>
              <a:t>函数的原型：</a:t>
            </a:r>
            <a:endParaRPr lang="en-US" altLang="zh-CN" sz="2000">
              <a:effectLst>
                <a:outerShdw blurRad="38100" dist="38100" dir="2700000" algn="tl">
                  <a:srgbClr val="000000">
                    <a:alpha val="43137"/>
                  </a:srgbClr>
                </a:outerShdw>
              </a:effectLst>
            </a:endParaRPr>
          </a:p>
          <a:p>
            <a:r>
              <a:rPr lang="en-US" altLang="zh-CN" sz="2000">
                <a:effectLst>
                  <a:outerShdw blurRad="38100" dist="38100" dir="2700000" algn="tl">
                    <a:srgbClr val="000000">
                      <a:alpha val="43137"/>
                    </a:srgbClr>
                  </a:outerShdw>
                </a:effectLst>
              </a:rPr>
              <a:t>int main(int argc, char *argv[], char *enp[]);</a:t>
            </a:r>
          </a:p>
          <a:p>
            <a:endParaRPr lang="en-US" altLang="zh-CN" sz="2000">
              <a:effectLst>
                <a:outerShdw blurRad="38100" dist="38100" dir="2700000" algn="tl">
                  <a:srgbClr val="000000">
                    <a:alpha val="43137"/>
                  </a:srgbClr>
                </a:outerShdw>
              </a:effectLst>
            </a:endParaRPr>
          </a:p>
          <a:p>
            <a:r>
              <a:rPr lang="en-US" altLang="zh-CN" sz="2000">
                <a:effectLst>
                  <a:outerShdw blurRad="38100" dist="38100" dir="2700000" algn="tl">
                    <a:srgbClr val="000000">
                      <a:alpha val="43137"/>
                    </a:srgbClr>
                  </a:outerShdw>
                </a:effectLst>
              </a:rPr>
              <a:t>argc</a:t>
            </a:r>
            <a:r>
              <a:rPr lang="zh-CN" altLang="en-US" sz="2000">
                <a:effectLst>
                  <a:outerShdw blurRad="38100" dist="38100" dir="2700000" algn="tl">
                    <a:srgbClr val="000000">
                      <a:alpha val="43137"/>
                    </a:srgbClr>
                  </a:outerShdw>
                </a:effectLst>
              </a:rPr>
              <a:t>：参数个数</a:t>
            </a:r>
            <a:endParaRPr lang="en-US" altLang="zh-CN" sz="2000">
              <a:effectLst>
                <a:outerShdw blurRad="38100" dist="38100" dir="2700000" algn="tl">
                  <a:srgbClr val="000000">
                    <a:alpha val="43137"/>
                  </a:srgbClr>
                </a:outerShdw>
              </a:effectLst>
            </a:endParaRPr>
          </a:p>
          <a:p>
            <a:r>
              <a:rPr lang="en-US" altLang="zh-CN" sz="2000">
                <a:effectLst>
                  <a:outerShdw blurRad="38100" dist="38100" dir="2700000" algn="tl">
                    <a:srgbClr val="000000">
                      <a:alpha val="43137"/>
                    </a:srgbClr>
                  </a:outerShdw>
                </a:effectLst>
              </a:rPr>
              <a:t>argv</a:t>
            </a:r>
            <a:r>
              <a:rPr lang="zh-CN" altLang="en-US" sz="2000">
                <a:effectLst>
                  <a:outerShdw blurRad="38100" dist="38100" dir="2700000" algn="tl">
                    <a:srgbClr val="000000">
                      <a:alpha val="43137"/>
                    </a:srgbClr>
                  </a:outerShdw>
                </a:effectLst>
              </a:rPr>
              <a:t>：参数指针数组，指向参数区。</a:t>
            </a:r>
            <a:endParaRPr lang="en-US" altLang="zh-CN" sz="2000">
              <a:effectLst>
                <a:outerShdw blurRad="38100" dist="38100" dir="2700000" algn="tl">
                  <a:srgbClr val="000000">
                    <a:alpha val="43137"/>
                  </a:srgbClr>
                </a:outerShdw>
              </a:effectLst>
            </a:endParaRPr>
          </a:p>
          <a:p>
            <a:r>
              <a:rPr lang="en-US" altLang="zh-CN" sz="2000">
                <a:effectLst>
                  <a:outerShdw blurRad="38100" dist="38100" dir="2700000" algn="tl">
                    <a:srgbClr val="000000">
                      <a:alpha val="43137"/>
                    </a:srgbClr>
                  </a:outerShdw>
                </a:effectLst>
              </a:rPr>
              <a:t>envp</a:t>
            </a:r>
            <a:r>
              <a:rPr lang="zh-CN" altLang="en-US" sz="2000">
                <a:effectLst>
                  <a:outerShdw blurRad="38100" dist="38100" dir="2700000" algn="tl">
                    <a:srgbClr val="000000">
                      <a:alpha val="43137"/>
                    </a:srgbClr>
                  </a:outerShdw>
                </a:effectLst>
              </a:rPr>
              <a:t>：环境变量指针数组，指向环境变量区。</a:t>
            </a:r>
            <a:endParaRPr lang="en-US" altLang="zh-CN" sz="2000">
              <a:effectLst>
                <a:outerShdw blurRad="38100" dist="38100" dir="2700000" algn="tl">
                  <a:srgbClr val="000000">
                    <a:alpha val="43137"/>
                  </a:srgbClr>
                </a:outerShdw>
              </a:effectLst>
            </a:endParaRPr>
          </a:p>
          <a:p>
            <a:endParaRPr lang="en-US" altLang="zh-CN" sz="2000">
              <a:effectLst>
                <a:outerShdw blurRad="38100" dist="38100" dir="2700000" algn="tl">
                  <a:srgbClr val="000000">
                    <a:alpha val="43137"/>
                  </a:srgbClr>
                </a:outerShdw>
              </a:effectLst>
            </a:endParaRPr>
          </a:p>
          <a:p>
            <a:r>
              <a:rPr lang="en-US" altLang="zh-CN" sz="2000"/>
              <a:t>auxv</a:t>
            </a:r>
            <a:r>
              <a:rPr lang="zh-CN" altLang="en-US" sz="2000"/>
              <a:t>是内核与工具链协作的高级形式，不设置或设置有错误，都会回退到低级形式。</a:t>
            </a:r>
            <a:endParaRPr lang="en-US" altLang="zh-CN" sz="2000"/>
          </a:p>
          <a:p>
            <a:endParaRPr lang="en-US" altLang="zh-CN" sz="2000"/>
          </a:p>
          <a:p>
            <a:r>
              <a:rPr lang="zh-CN" altLang="en-US" sz="2000"/>
              <a:t>内核在用户栈上按照此布局设置后，设置</a:t>
            </a:r>
            <a:r>
              <a:rPr lang="en-US" altLang="zh-CN" sz="2000"/>
              <a:t>SP</a:t>
            </a:r>
            <a:r>
              <a:rPr lang="zh-CN" altLang="en-US" sz="2000"/>
              <a:t>寄存器，再切换到用户态开始应用的执行。</a:t>
            </a:r>
            <a:endParaRPr lang="en-US" altLang="zh-CN" sz="2000"/>
          </a:p>
        </p:txBody>
      </p:sp>
    </p:spTree>
    <p:extLst>
      <p:ext uri="{BB962C8B-B14F-4D97-AF65-F5344CB8AC3E}">
        <p14:creationId xmlns:p14="http://schemas.microsoft.com/office/powerpoint/2010/main" val="3406465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99FAA8D-8583-AB85-06DA-6C6E37C907ED}"/>
              </a:ext>
            </a:extLst>
          </p:cNvPr>
          <p:cNvSpPr>
            <a:spLocks noGrp="1"/>
          </p:cNvSpPr>
          <p:nvPr>
            <p:ph type="sldNum" sz="quarter" idx="12"/>
          </p:nvPr>
        </p:nvSpPr>
        <p:spPr/>
        <p:txBody>
          <a:bodyPr/>
          <a:lstStyle/>
          <a:p>
            <a:fld id="{E051CF17-0909-4B2B-B3EB-2C40ABF6021B}" type="slidenum">
              <a:rPr lang="zh-CN" altLang="en-US" smtClean="0"/>
              <a:pPr/>
              <a:t>14</a:t>
            </a:fld>
            <a:endParaRPr lang="zh-CN" altLang="en-US"/>
          </a:p>
        </p:txBody>
      </p:sp>
      <p:sp>
        <p:nvSpPr>
          <p:cNvPr id="5" name="文本框 4">
            <a:extLst>
              <a:ext uri="{FF2B5EF4-FFF2-40B4-BE49-F238E27FC236}">
                <a16:creationId xmlns:a16="http://schemas.microsoft.com/office/drawing/2014/main" id="{6F8BC499-9D3A-959F-2CF1-B49F06F36CAF}"/>
              </a:ext>
            </a:extLst>
          </p:cNvPr>
          <p:cNvSpPr txBox="1"/>
          <p:nvPr/>
        </p:nvSpPr>
        <p:spPr>
          <a:xfrm>
            <a:off x="515380" y="327273"/>
            <a:ext cx="8028892" cy="584775"/>
          </a:xfrm>
          <a:prstGeom prst="rect">
            <a:avLst/>
          </a:prstGeom>
          <a:noFill/>
        </p:spPr>
        <p:txBody>
          <a:bodyPr wrap="square">
            <a:spAutoFit/>
          </a:bodyPr>
          <a:lstStyle/>
          <a:p>
            <a:r>
              <a:rPr lang="zh-CN" altLang="en-US" sz="3200"/>
              <a:t>支持系统调用的层次结构</a:t>
            </a:r>
            <a:endParaRPr lang="en-US" altLang="zh-CN" sz="3200"/>
          </a:p>
        </p:txBody>
      </p:sp>
      <p:pic>
        <p:nvPicPr>
          <p:cNvPr id="7" name="图片 6">
            <a:extLst>
              <a:ext uri="{FF2B5EF4-FFF2-40B4-BE49-F238E27FC236}">
                <a16:creationId xmlns:a16="http://schemas.microsoft.com/office/drawing/2014/main" id="{1AE45415-68E4-5B1E-D1AC-AE1326632BED}"/>
              </a:ext>
            </a:extLst>
          </p:cNvPr>
          <p:cNvPicPr>
            <a:picLocks noChangeAspect="1"/>
          </p:cNvPicPr>
          <p:nvPr/>
        </p:nvPicPr>
        <p:blipFill>
          <a:blip r:embed="rId2"/>
          <a:stretch>
            <a:fillRect/>
          </a:stretch>
        </p:blipFill>
        <p:spPr>
          <a:xfrm>
            <a:off x="515380" y="1988863"/>
            <a:ext cx="5905500" cy="4381500"/>
          </a:xfrm>
          <a:prstGeom prst="rect">
            <a:avLst/>
          </a:prstGeom>
        </p:spPr>
      </p:pic>
      <p:sp>
        <p:nvSpPr>
          <p:cNvPr id="8" name="文本框 7">
            <a:extLst>
              <a:ext uri="{FF2B5EF4-FFF2-40B4-BE49-F238E27FC236}">
                <a16:creationId xmlns:a16="http://schemas.microsoft.com/office/drawing/2014/main" id="{86E43D82-C8EF-02EF-94EC-348B790E56E2}"/>
              </a:ext>
            </a:extLst>
          </p:cNvPr>
          <p:cNvSpPr txBox="1"/>
          <p:nvPr/>
        </p:nvSpPr>
        <p:spPr>
          <a:xfrm>
            <a:off x="623392" y="1050345"/>
            <a:ext cx="6228692" cy="400110"/>
          </a:xfrm>
          <a:prstGeom prst="rect">
            <a:avLst/>
          </a:prstGeom>
          <a:noFill/>
        </p:spPr>
        <p:txBody>
          <a:bodyPr wrap="square" rtlCol="0">
            <a:spAutoFit/>
          </a:bodyPr>
          <a:lstStyle/>
          <a:p>
            <a:r>
              <a:rPr lang="zh-CN" altLang="en-US" sz="2000"/>
              <a:t>宏内核的系统调用实现路径大致与</a:t>
            </a:r>
            <a:r>
              <a:rPr lang="en-US" altLang="zh-CN" sz="2000"/>
              <a:t>Unikernel</a:t>
            </a:r>
            <a:r>
              <a:rPr lang="zh-CN" altLang="en-US" sz="2000"/>
              <a:t>并列。</a:t>
            </a:r>
          </a:p>
        </p:txBody>
      </p:sp>
      <p:sp>
        <p:nvSpPr>
          <p:cNvPr id="9" name="文本框 8">
            <a:extLst>
              <a:ext uri="{FF2B5EF4-FFF2-40B4-BE49-F238E27FC236}">
                <a16:creationId xmlns:a16="http://schemas.microsoft.com/office/drawing/2014/main" id="{1E535F84-7D15-5001-5BF0-4D9E84C68E44}"/>
              </a:ext>
            </a:extLst>
          </p:cNvPr>
          <p:cNvSpPr txBox="1"/>
          <p:nvPr/>
        </p:nvSpPr>
        <p:spPr>
          <a:xfrm>
            <a:off x="6852084" y="3537012"/>
            <a:ext cx="4824536" cy="707886"/>
          </a:xfrm>
          <a:prstGeom prst="rect">
            <a:avLst/>
          </a:prstGeom>
          <a:noFill/>
        </p:spPr>
        <p:txBody>
          <a:bodyPr wrap="square" rtlCol="0">
            <a:spAutoFit/>
          </a:bodyPr>
          <a:lstStyle/>
          <a:p>
            <a:r>
              <a:rPr lang="en-US" altLang="zh-CN" sz="2000"/>
              <a:t>arceos_posix_api</a:t>
            </a:r>
            <a:r>
              <a:rPr lang="zh-CN" altLang="en-US" sz="2000"/>
              <a:t>是参照</a:t>
            </a:r>
            <a:r>
              <a:rPr lang="en-US" altLang="zh-CN" sz="2000"/>
              <a:t>POSIX</a:t>
            </a:r>
            <a:r>
              <a:rPr lang="zh-CN" altLang="en-US" sz="2000"/>
              <a:t>规范封装的接口，主要提供对</a:t>
            </a:r>
            <a:r>
              <a:rPr lang="en-US" altLang="zh-CN" sz="2000"/>
              <a:t>syscall</a:t>
            </a:r>
            <a:r>
              <a:rPr lang="zh-CN" altLang="en-US" sz="2000"/>
              <a:t>的支持。</a:t>
            </a:r>
          </a:p>
        </p:txBody>
      </p:sp>
    </p:spTree>
    <p:extLst>
      <p:ext uri="{BB962C8B-B14F-4D97-AF65-F5344CB8AC3E}">
        <p14:creationId xmlns:p14="http://schemas.microsoft.com/office/powerpoint/2010/main" val="680259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0A5CF-9BDC-8A8D-B7C4-EA472F2C1E1F}"/>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7902A295-F3AD-D154-5599-21C26C36521E}"/>
              </a:ext>
            </a:extLst>
          </p:cNvPr>
          <p:cNvSpPr txBox="1"/>
          <p:nvPr/>
        </p:nvSpPr>
        <p:spPr>
          <a:xfrm>
            <a:off x="515380" y="327273"/>
            <a:ext cx="8028892" cy="584775"/>
          </a:xfrm>
          <a:prstGeom prst="rect">
            <a:avLst/>
          </a:prstGeom>
          <a:noFill/>
        </p:spPr>
        <p:txBody>
          <a:bodyPr wrap="square">
            <a:spAutoFit/>
          </a:bodyPr>
          <a:lstStyle/>
          <a:p>
            <a:r>
              <a:rPr lang="zh-CN" altLang="en-US" sz="3200"/>
              <a:t>示例</a:t>
            </a:r>
            <a:r>
              <a:rPr lang="en-US" altLang="zh-CN" sz="3200"/>
              <a:t>m_3_0</a:t>
            </a:r>
            <a:r>
              <a:rPr lang="zh-CN" altLang="en-US" sz="3200"/>
              <a:t>涉及的系统调用</a:t>
            </a:r>
            <a:endParaRPr lang="en-US" altLang="zh-CN" sz="3200"/>
          </a:p>
        </p:txBody>
      </p:sp>
      <p:sp>
        <p:nvSpPr>
          <p:cNvPr id="5" name="文本框 4">
            <a:extLst>
              <a:ext uri="{FF2B5EF4-FFF2-40B4-BE49-F238E27FC236}">
                <a16:creationId xmlns:a16="http://schemas.microsoft.com/office/drawing/2014/main" id="{32F6D225-843A-9D89-6A96-37399D35D320}"/>
              </a:ext>
            </a:extLst>
          </p:cNvPr>
          <p:cNvSpPr txBox="1"/>
          <p:nvPr/>
        </p:nvSpPr>
        <p:spPr>
          <a:xfrm>
            <a:off x="551384" y="944724"/>
            <a:ext cx="10045116" cy="400110"/>
          </a:xfrm>
          <a:prstGeom prst="rect">
            <a:avLst/>
          </a:prstGeom>
          <a:noFill/>
        </p:spPr>
        <p:txBody>
          <a:bodyPr wrap="square" rtlCol="0">
            <a:spAutoFit/>
          </a:bodyPr>
          <a:lstStyle/>
          <a:p>
            <a:r>
              <a:rPr lang="zh-CN" altLang="en-US" sz="2000"/>
              <a:t>示例</a:t>
            </a:r>
            <a:r>
              <a:rPr lang="en-US" altLang="zh-CN" sz="2000"/>
              <a:t>m_3_0</a:t>
            </a:r>
            <a:r>
              <a:rPr lang="zh-CN" altLang="en-US" sz="2000"/>
              <a:t>基于</a:t>
            </a:r>
            <a:r>
              <a:rPr lang="en-US" altLang="zh-CN" sz="2000"/>
              <a:t>musl</a:t>
            </a:r>
            <a:r>
              <a:rPr lang="zh-CN" altLang="en-US" sz="2000"/>
              <a:t>工具链以静态方式编译，工具链为应用附加的部分也会调用</a:t>
            </a:r>
            <a:r>
              <a:rPr lang="en-US" altLang="zh-CN" sz="2000"/>
              <a:t>syscall</a:t>
            </a:r>
            <a:r>
              <a:rPr lang="zh-CN" altLang="en-US" sz="2000"/>
              <a:t>。</a:t>
            </a:r>
          </a:p>
        </p:txBody>
      </p:sp>
      <p:pic>
        <p:nvPicPr>
          <p:cNvPr id="7" name="图片 6">
            <a:extLst>
              <a:ext uri="{FF2B5EF4-FFF2-40B4-BE49-F238E27FC236}">
                <a16:creationId xmlns:a16="http://schemas.microsoft.com/office/drawing/2014/main" id="{F7C1183B-AEB3-D97F-5501-BC70894E6944}"/>
              </a:ext>
            </a:extLst>
          </p:cNvPr>
          <p:cNvPicPr>
            <a:picLocks noChangeAspect="1"/>
          </p:cNvPicPr>
          <p:nvPr/>
        </p:nvPicPr>
        <p:blipFill>
          <a:blip r:embed="rId2"/>
          <a:stretch>
            <a:fillRect/>
          </a:stretch>
        </p:blipFill>
        <p:spPr>
          <a:xfrm>
            <a:off x="1379476" y="2456892"/>
            <a:ext cx="3531162" cy="2448272"/>
          </a:xfrm>
          <a:prstGeom prst="rect">
            <a:avLst/>
          </a:prstGeom>
        </p:spPr>
      </p:pic>
      <p:pic>
        <p:nvPicPr>
          <p:cNvPr id="9" name="图片 8">
            <a:extLst>
              <a:ext uri="{FF2B5EF4-FFF2-40B4-BE49-F238E27FC236}">
                <a16:creationId xmlns:a16="http://schemas.microsoft.com/office/drawing/2014/main" id="{3814D8DD-A6B6-C6C0-A523-5A0C096D7734}"/>
              </a:ext>
            </a:extLst>
          </p:cNvPr>
          <p:cNvPicPr>
            <a:picLocks noChangeAspect="1"/>
          </p:cNvPicPr>
          <p:nvPr/>
        </p:nvPicPr>
        <p:blipFill>
          <a:blip r:embed="rId3"/>
          <a:stretch>
            <a:fillRect/>
          </a:stretch>
        </p:blipFill>
        <p:spPr>
          <a:xfrm>
            <a:off x="6312024" y="2590266"/>
            <a:ext cx="4734586" cy="2314898"/>
          </a:xfrm>
          <a:prstGeom prst="rect">
            <a:avLst/>
          </a:prstGeom>
        </p:spPr>
      </p:pic>
      <p:sp>
        <p:nvSpPr>
          <p:cNvPr id="10" name="文本框 9">
            <a:extLst>
              <a:ext uri="{FF2B5EF4-FFF2-40B4-BE49-F238E27FC236}">
                <a16:creationId xmlns:a16="http://schemas.microsoft.com/office/drawing/2014/main" id="{C33F9DA5-DB32-6AFA-6B64-E876E93A0B3F}"/>
              </a:ext>
            </a:extLst>
          </p:cNvPr>
          <p:cNvSpPr txBox="1"/>
          <p:nvPr/>
        </p:nvSpPr>
        <p:spPr>
          <a:xfrm>
            <a:off x="6186010" y="2187774"/>
            <a:ext cx="1338828" cy="369332"/>
          </a:xfrm>
          <a:prstGeom prst="rect">
            <a:avLst/>
          </a:prstGeom>
          <a:noFill/>
        </p:spPr>
        <p:txBody>
          <a:bodyPr wrap="none" rtlCol="0">
            <a:spAutoFit/>
          </a:bodyPr>
          <a:lstStyle/>
          <a:p>
            <a:r>
              <a:rPr lang="zh-CN" altLang="en-US"/>
              <a:t>运行状况：</a:t>
            </a:r>
          </a:p>
        </p:txBody>
      </p:sp>
      <p:sp>
        <p:nvSpPr>
          <p:cNvPr id="11" name="文本框 10">
            <a:extLst>
              <a:ext uri="{FF2B5EF4-FFF2-40B4-BE49-F238E27FC236}">
                <a16:creationId xmlns:a16="http://schemas.microsoft.com/office/drawing/2014/main" id="{E8688863-53F7-DA50-5568-2C608F7CA046}"/>
              </a:ext>
            </a:extLst>
          </p:cNvPr>
          <p:cNvSpPr txBox="1"/>
          <p:nvPr/>
        </p:nvSpPr>
        <p:spPr>
          <a:xfrm>
            <a:off x="9048328" y="2405600"/>
            <a:ext cx="2433680" cy="369332"/>
          </a:xfrm>
          <a:prstGeom prst="rect">
            <a:avLst/>
          </a:prstGeom>
          <a:noFill/>
        </p:spPr>
        <p:txBody>
          <a:bodyPr wrap="none" rtlCol="0">
            <a:spAutoFit/>
          </a:bodyPr>
          <a:lstStyle/>
          <a:p>
            <a:r>
              <a:rPr lang="en-US" altLang="zh-CN" b="1">
                <a:solidFill>
                  <a:schemeClr val="accent1"/>
                </a:solidFill>
              </a:rPr>
              <a:t>96 -&gt; set_tid_address</a:t>
            </a:r>
            <a:endParaRPr lang="zh-CN" altLang="en-US" b="1">
              <a:solidFill>
                <a:schemeClr val="accent1"/>
              </a:solidFill>
            </a:endParaRPr>
          </a:p>
        </p:txBody>
      </p:sp>
      <p:sp>
        <p:nvSpPr>
          <p:cNvPr id="12" name="文本框 11">
            <a:extLst>
              <a:ext uri="{FF2B5EF4-FFF2-40B4-BE49-F238E27FC236}">
                <a16:creationId xmlns:a16="http://schemas.microsoft.com/office/drawing/2014/main" id="{6841118B-0E18-7C67-D647-14ECE4BCB617}"/>
              </a:ext>
            </a:extLst>
          </p:cNvPr>
          <p:cNvSpPr txBox="1"/>
          <p:nvPr/>
        </p:nvSpPr>
        <p:spPr>
          <a:xfrm>
            <a:off x="9048328" y="2774932"/>
            <a:ext cx="1297150" cy="369332"/>
          </a:xfrm>
          <a:prstGeom prst="rect">
            <a:avLst/>
          </a:prstGeom>
          <a:noFill/>
        </p:spPr>
        <p:txBody>
          <a:bodyPr wrap="none" rtlCol="0">
            <a:spAutoFit/>
          </a:bodyPr>
          <a:lstStyle/>
          <a:p>
            <a:r>
              <a:rPr lang="en-US" altLang="zh-CN" b="1">
                <a:solidFill>
                  <a:schemeClr val="accent1"/>
                </a:solidFill>
              </a:rPr>
              <a:t>29 -&gt; ioctl</a:t>
            </a:r>
            <a:endParaRPr lang="zh-CN" altLang="en-US" b="1">
              <a:solidFill>
                <a:schemeClr val="accent1"/>
              </a:solidFill>
            </a:endParaRPr>
          </a:p>
        </p:txBody>
      </p:sp>
      <p:sp>
        <p:nvSpPr>
          <p:cNvPr id="13" name="文本框 12">
            <a:extLst>
              <a:ext uri="{FF2B5EF4-FFF2-40B4-BE49-F238E27FC236}">
                <a16:creationId xmlns:a16="http://schemas.microsoft.com/office/drawing/2014/main" id="{EE8BBA7E-CB0B-6999-1F1B-9A30F85854DC}"/>
              </a:ext>
            </a:extLst>
          </p:cNvPr>
          <p:cNvSpPr txBox="1"/>
          <p:nvPr/>
        </p:nvSpPr>
        <p:spPr>
          <a:xfrm>
            <a:off x="9048328" y="3713737"/>
            <a:ext cx="1489510" cy="369332"/>
          </a:xfrm>
          <a:prstGeom prst="rect">
            <a:avLst/>
          </a:prstGeom>
          <a:noFill/>
        </p:spPr>
        <p:txBody>
          <a:bodyPr wrap="none" rtlCol="0">
            <a:spAutoFit/>
          </a:bodyPr>
          <a:lstStyle/>
          <a:p>
            <a:r>
              <a:rPr lang="en-US" altLang="zh-CN" b="1">
                <a:solidFill>
                  <a:schemeClr val="accent1"/>
                </a:solidFill>
              </a:rPr>
              <a:t>66 -&gt; writev</a:t>
            </a:r>
            <a:endParaRPr lang="zh-CN" altLang="en-US" b="1">
              <a:solidFill>
                <a:schemeClr val="accent1"/>
              </a:solidFill>
            </a:endParaRPr>
          </a:p>
        </p:txBody>
      </p:sp>
      <p:sp>
        <p:nvSpPr>
          <p:cNvPr id="14" name="文本框 13">
            <a:extLst>
              <a:ext uri="{FF2B5EF4-FFF2-40B4-BE49-F238E27FC236}">
                <a16:creationId xmlns:a16="http://schemas.microsoft.com/office/drawing/2014/main" id="{DF3D5276-2F80-1CAE-8E66-7451C4FC9F72}"/>
              </a:ext>
            </a:extLst>
          </p:cNvPr>
          <p:cNvSpPr txBox="1"/>
          <p:nvPr/>
        </p:nvSpPr>
        <p:spPr>
          <a:xfrm>
            <a:off x="9048328" y="4427820"/>
            <a:ext cx="1960793" cy="369332"/>
          </a:xfrm>
          <a:prstGeom prst="rect">
            <a:avLst/>
          </a:prstGeom>
          <a:noFill/>
        </p:spPr>
        <p:txBody>
          <a:bodyPr wrap="none" rtlCol="0">
            <a:spAutoFit/>
          </a:bodyPr>
          <a:lstStyle/>
          <a:p>
            <a:r>
              <a:rPr lang="en-US" altLang="zh-CN" b="1">
                <a:solidFill>
                  <a:schemeClr val="accent1"/>
                </a:solidFill>
              </a:rPr>
              <a:t>94 -&gt; exit_group</a:t>
            </a:r>
            <a:endParaRPr lang="zh-CN" altLang="en-US" b="1">
              <a:solidFill>
                <a:schemeClr val="accent1"/>
              </a:solidFill>
            </a:endParaRPr>
          </a:p>
        </p:txBody>
      </p:sp>
      <p:sp>
        <p:nvSpPr>
          <p:cNvPr id="15" name="文本框 14">
            <a:extLst>
              <a:ext uri="{FF2B5EF4-FFF2-40B4-BE49-F238E27FC236}">
                <a16:creationId xmlns:a16="http://schemas.microsoft.com/office/drawing/2014/main" id="{CC11F634-7D65-B0B9-1160-AD92664712A5}"/>
              </a:ext>
            </a:extLst>
          </p:cNvPr>
          <p:cNvSpPr txBox="1"/>
          <p:nvPr/>
        </p:nvSpPr>
        <p:spPr>
          <a:xfrm>
            <a:off x="6384032" y="5239434"/>
            <a:ext cx="4914546" cy="707886"/>
          </a:xfrm>
          <a:prstGeom prst="rect">
            <a:avLst/>
          </a:prstGeom>
          <a:noFill/>
        </p:spPr>
        <p:txBody>
          <a:bodyPr wrap="square" rtlCol="0">
            <a:spAutoFit/>
          </a:bodyPr>
          <a:lstStyle/>
          <a:p>
            <a:r>
              <a:rPr lang="zh-CN" altLang="en-US" sz="2000"/>
              <a:t>对于不同的体系结构，系统调用号不同。</a:t>
            </a:r>
            <a:endParaRPr lang="en-US" altLang="zh-CN" sz="2000"/>
          </a:p>
          <a:p>
            <a:r>
              <a:rPr lang="zh-CN" altLang="en-US" sz="2000"/>
              <a:t>示例是基于</a:t>
            </a:r>
            <a:r>
              <a:rPr lang="en-US" altLang="zh-CN" sz="2000"/>
              <a:t>riscv64</a:t>
            </a:r>
            <a:r>
              <a:rPr lang="zh-CN" altLang="en-US" sz="2000"/>
              <a:t>的系统调用号规范。</a:t>
            </a:r>
          </a:p>
        </p:txBody>
      </p:sp>
    </p:spTree>
    <p:extLst>
      <p:ext uri="{BB962C8B-B14F-4D97-AF65-F5344CB8AC3E}">
        <p14:creationId xmlns:p14="http://schemas.microsoft.com/office/powerpoint/2010/main" val="816329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CFF18-2E2E-F00E-5554-9CA7F73734F9}"/>
            </a:ext>
          </a:extLst>
        </p:cNvPr>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A1A1F41-C131-03E6-501F-998350B267DA}"/>
              </a:ext>
            </a:extLst>
          </p:cNvPr>
          <p:cNvSpPr>
            <a:spLocks noGrp="1"/>
          </p:cNvSpPr>
          <p:nvPr>
            <p:ph type="sldNum" sz="quarter" idx="12"/>
          </p:nvPr>
        </p:nvSpPr>
        <p:spPr/>
        <p:txBody>
          <a:bodyPr/>
          <a:lstStyle/>
          <a:p>
            <a:fld id="{E051CF17-0909-4B2B-B3EB-2C40ABF6021B}" type="slidenum">
              <a:rPr lang="zh-CN" altLang="en-US" smtClean="0"/>
              <a:pPr/>
              <a:t>16</a:t>
            </a:fld>
            <a:endParaRPr lang="zh-CN" altLang="en-US"/>
          </a:p>
        </p:txBody>
      </p:sp>
      <p:sp>
        <p:nvSpPr>
          <p:cNvPr id="5" name="文本框 4">
            <a:extLst>
              <a:ext uri="{FF2B5EF4-FFF2-40B4-BE49-F238E27FC236}">
                <a16:creationId xmlns:a16="http://schemas.microsoft.com/office/drawing/2014/main" id="{C4E7ADB6-8B1B-3EF6-BA6D-E2A65D5BADDE}"/>
              </a:ext>
            </a:extLst>
          </p:cNvPr>
          <p:cNvSpPr txBox="1"/>
          <p:nvPr/>
        </p:nvSpPr>
        <p:spPr>
          <a:xfrm>
            <a:off x="515380" y="327273"/>
            <a:ext cx="8028892" cy="584775"/>
          </a:xfrm>
          <a:prstGeom prst="rect">
            <a:avLst/>
          </a:prstGeom>
          <a:noFill/>
        </p:spPr>
        <p:txBody>
          <a:bodyPr wrap="square">
            <a:spAutoFit/>
          </a:bodyPr>
          <a:lstStyle/>
          <a:p>
            <a:r>
              <a:rPr lang="zh-CN" altLang="en-US" sz="3200"/>
              <a:t>对</a:t>
            </a:r>
            <a:r>
              <a:rPr lang="en-US" altLang="zh-CN" sz="3200"/>
              <a:t>Linux</a:t>
            </a:r>
            <a:r>
              <a:rPr lang="zh-CN" altLang="en-US" sz="3200"/>
              <a:t>常用文件系统的支持</a:t>
            </a:r>
            <a:endParaRPr lang="en-US" altLang="zh-CN" sz="3200"/>
          </a:p>
        </p:txBody>
      </p:sp>
      <p:pic>
        <p:nvPicPr>
          <p:cNvPr id="7" name="图片 6">
            <a:extLst>
              <a:ext uri="{FF2B5EF4-FFF2-40B4-BE49-F238E27FC236}">
                <a16:creationId xmlns:a16="http://schemas.microsoft.com/office/drawing/2014/main" id="{C8C53517-053C-BCEE-663D-D17C0FC39DBF}"/>
              </a:ext>
            </a:extLst>
          </p:cNvPr>
          <p:cNvPicPr>
            <a:picLocks noChangeAspect="1"/>
          </p:cNvPicPr>
          <p:nvPr/>
        </p:nvPicPr>
        <p:blipFill>
          <a:blip r:embed="rId2"/>
          <a:stretch>
            <a:fillRect/>
          </a:stretch>
        </p:blipFill>
        <p:spPr>
          <a:xfrm>
            <a:off x="3216189" y="1664804"/>
            <a:ext cx="5832648" cy="2243326"/>
          </a:xfrm>
          <a:prstGeom prst="rect">
            <a:avLst/>
          </a:prstGeom>
        </p:spPr>
      </p:pic>
      <p:sp>
        <p:nvSpPr>
          <p:cNvPr id="8" name="文本框 7">
            <a:extLst>
              <a:ext uri="{FF2B5EF4-FFF2-40B4-BE49-F238E27FC236}">
                <a16:creationId xmlns:a16="http://schemas.microsoft.com/office/drawing/2014/main" id="{3494CAFC-5E8D-5733-B84F-42BE78DF4521}"/>
              </a:ext>
            </a:extLst>
          </p:cNvPr>
          <p:cNvSpPr txBox="1"/>
          <p:nvPr/>
        </p:nvSpPr>
        <p:spPr>
          <a:xfrm>
            <a:off x="551384" y="944724"/>
            <a:ext cx="11269252" cy="707886"/>
          </a:xfrm>
          <a:prstGeom prst="rect">
            <a:avLst/>
          </a:prstGeom>
          <a:noFill/>
        </p:spPr>
        <p:txBody>
          <a:bodyPr wrap="square" rtlCol="0">
            <a:spAutoFit/>
          </a:bodyPr>
          <a:lstStyle/>
          <a:p>
            <a:r>
              <a:rPr lang="en-US" altLang="zh-CN" sz="2000"/>
              <a:t>Linux</a:t>
            </a:r>
            <a:r>
              <a:rPr lang="zh-CN" altLang="en-US" sz="2000"/>
              <a:t>常用的文件系统包括</a:t>
            </a:r>
            <a:r>
              <a:rPr lang="en-US" altLang="zh-CN" sz="2000"/>
              <a:t>ProcFS</a:t>
            </a:r>
            <a:r>
              <a:rPr lang="zh-CN" altLang="en-US" sz="2000"/>
              <a:t>、</a:t>
            </a:r>
            <a:r>
              <a:rPr lang="en-US" altLang="zh-CN" sz="2000"/>
              <a:t>SysFS</a:t>
            </a:r>
            <a:r>
              <a:rPr lang="zh-CN" altLang="en-US" sz="2000"/>
              <a:t>和</a:t>
            </a:r>
            <a:r>
              <a:rPr lang="en-US" altLang="zh-CN" sz="2000"/>
              <a:t>DevFS</a:t>
            </a:r>
            <a:r>
              <a:rPr lang="zh-CN" altLang="en-US" sz="2000"/>
              <a:t>，与普通文件系统不同，它们属于伪文件系统，具有相同的接口和抽象，但是</a:t>
            </a:r>
            <a:r>
              <a:rPr lang="en-US" altLang="zh-CN" sz="2000"/>
              <a:t>Backend</a:t>
            </a:r>
            <a:r>
              <a:rPr lang="zh-CN" altLang="en-US" sz="2000"/>
              <a:t>却不是普通的数据。</a:t>
            </a:r>
          </a:p>
        </p:txBody>
      </p:sp>
      <p:sp>
        <p:nvSpPr>
          <p:cNvPr id="10" name="文本框 9">
            <a:extLst>
              <a:ext uri="{FF2B5EF4-FFF2-40B4-BE49-F238E27FC236}">
                <a16:creationId xmlns:a16="http://schemas.microsoft.com/office/drawing/2014/main" id="{3B2CE6E7-F1DF-D043-BA3D-3FE0A71FB1A7}"/>
              </a:ext>
            </a:extLst>
          </p:cNvPr>
          <p:cNvSpPr txBox="1"/>
          <p:nvPr/>
        </p:nvSpPr>
        <p:spPr>
          <a:xfrm>
            <a:off x="1523492" y="4545124"/>
            <a:ext cx="2772308" cy="1477328"/>
          </a:xfrm>
          <a:prstGeom prst="rect">
            <a:avLst/>
          </a:prstGeom>
          <a:noFill/>
        </p:spPr>
        <p:txBody>
          <a:bodyPr wrap="square">
            <a:spAutoFit/>
          </a:bodyPr>
          <a:lstStyle/>
          <a:p>
            <a:r>
              <a:rPr lang="en-US" altLang="zh-CN" b="1" i="0">
                <a:solidFill>
                  <a:srgbClr val="111111"/>
                </a:solidFill>
                <a:effectLst/>
                <a:latin typeface="Arial" panose="020B0604020202020204" pitchFamily="34" charset="0"/>
              </a:rPr>
              <a:t>Procfs</a:t>
            </a:r>
            <a:r>
              <a:rPr lang="zh-CN" altLang="en-US" b="0" i="0">
                <a:solidFill>
                  <a:srgbClr val="111111"/>
                </a:solidFill>
                <a:effectLst/>
                <a:latin typeface="Arial" panose="020B0604020202020204" pitchFamily="34" charset="0"/>
              </a:rPr>
              <a:t> 用于提供内核和进程信息的接口。它通常挂载在 </a:t>
            </a:r>
            <a:r>
              <a:rPr lang="en-US" altLang="zh-CN" b="0" i="0">
                <a:solidFill>
                  <a:srgbClr val="444444"/>
                </a:solidFill>
                <a:effectLst/>
                <a:latin typeface="Consolas" panose="020B0609020204030204" pitchFamily="49" charset="0"/>
              </a:rPr>
              <a:t>/proc</a:t>
            </a:r>
            <a:r>
              <a:rPr lang="zh-CN" altLang="en-US" b="0" i="0">
                <a:solidFill>
                  <a:srgbClr val="111111"/>
                </a:solidFill>
                <a:effectLst/>
                <a:latin typeface="Arial" panose="020B0604020202020204" pitchFamily="34" charset="0"/>
              </a:rPr>
              <a:t> 目录下，包含了大量关于系统和进程的信息。</a:t>
            </a:r>
            <a:endParaRPr lang="zh-CN" altLang="en-US"/>
          </a:p>
        </p:txBody>
      </p:sp>
      <p:sp>
        <p:nvSpPr>
          <p:cNvPr id="11" name="文本框 10">
            <a:extLst>
              <a:ext uri="{FF2B5EF4-FFF2-40B4-BE49-F238E27FC236}">
                <a16:creationId xmlns:a16="http://schemas.microsoft.com/office/drawing/2014/main" id="{12F2602A-ECE2-F615-AEC6-A0C587C53377}"/>
              </a:ext>
            </a:extLst>
          </p:cNvPr>
          <p:cNvSpPr txBox="1"/>
          <p:nvPr/>
        </p:nvSpPr>
        <p:spPr>
          <a:xfrm>
            <a:off x="4979876" y="4559010"/>
            <a:ext cx="2772308" cy="1477328"/>
          </a:xfrm>
          <a:prstGeom prst="rect">
            <a:avLst/>
          </a:prstGeom>
          <a:noFill/>
        </p:spPr>
        <p:txBody>
          <a:bodyPr wrap="square">
            <a:spAutoFit/>
          </a:bodyPr>
          <a:lstStyle/>
          <a:p>
            <a:r>
              <a:rPr lang="en-US" altLang="zh-CN" b="1" i="0">
                <a:solidFill>
                  <a:srgbClr val="111111"/>
                </a:solidFill>
                <a:effectLst/>
                <a:latin typeface="Arial" panose="020B0604020202020204" pitchFamily="34" charset="0"/>
              </a:rPr>
              <a:t>Sysfs</a:t>
            </a:r>
            <a:r>
              <a:rPr lang="zh-CN" altLang="en-US" b="0" i="0">
                <a:solidFill>
                  <a:srgbClr val="111111"/>
                </a:solidFill>
                <a:effectLst/>
                <a:latin typeface="Arial" panose="020B0604020202020204" pitchFamily="34" charset="0"/>
              </a:rPr>
              <a:t> 用于向用户空间暴露设备信息。它通常挂载在 </a:t>
            </a:r>
            <a:r>
              <a:rPr lang="en-US" altLang="zh-CN" b="0" i="0">
                <a:solidFill>
                  <a:srgbClr val="444444"/>
                </a:solidFill>
                <a:effectLst/>
                <a:latin typeface="Consolas" panose="020B0609020204030204" pitchFamily="49" charset="0"/>
              </a:rPr>
              <a:t>/sys</a:t>
            </a:r>
            <a:r>
              <a:rPr lang="zh-CN" altLang="en-US" b="0" i="0">
                <a:solidFill>
                  <a:srgbClr val="111111"/>
                </a:solidFill>
                <a:effectLst/>
                <a:latin typeface="Arial" panose="020B0604020202020204" pitchFamily="34" charset="0"/>
              </a:rPr>
              <a:t> 目录下</a:t>
            </a:r>
            <a:r>
              <a:rPr lang="zh-CN" altLang="en-US">
                <a:solidFill>
                  <a:srgbClr val="111111"/>
                </a:solidFill>
                <a:latin typeface="Arial" panose="020B0604020202020204" pitchFamily="34" charset="0"/>
              </a:rPr>
              <a:t>。该文件系统主要用于替代传统的</a:t>
            </a:r>
            <a:r>
              <a:rPr lang="en-US" altLang="zh-CN">
                <a:solidFill>
                  <a:srgbClr val="111111"/>
                </a:solidFill>
                <a:latin typeface="Arial" panose="020B0604020202020204" pitchFamily="34" charset="0"/>
              </a:rPr>
              <a:t>devfs</a:t>
            </a:r>
            <a:r>
              <a:rPr lang="zh-CN" altLang="en-US">
                <a:solidFill>
                  <a:srgbClr val="111111"/>
                </a:solidFill>
                <a:latin typeface="Arial" panose="020B0604020202020204" pitchFamily="34" charset="0"/>
              </a:rPr>
              <a:t>。</a:t>
            </a:r>
            <a:endParaRPr lang="zh-CN" altLang="en-US"/>
          </a:p>
        </p:txBody>
      </p:sp>
      <p:sp>
        <p:nvSpPr>
          <p:cNvPr id="12" name="文本框 11">
            <a:extLst>
              <a:ext uri="{FF2B5EF4-FFF2-40B4-BE49-F238E27FC236}">
                <a16:creationId xmlns:a16="http://schemas.microsoft.com/office/drawing/2014/main" id="{544C9931-F892-0C4E-3436-2F74BCE9B3C4}"/>
              </a:ext>
            </a:extLst>
          </p:cNvPr>
          <p:cNvSpPr txBox="1"/>
          <p:nvPr/>
        </p:nvSpPr>
        <p:spPr>
          <a:xfrm>
            <a:off x="8442137" y="4559010"/>
            <a:ext cx="2772308" cy="923330"/>
          </a:xfrm>
          <a:prstGeom prst="rect">
            <a:avLst/>
          </a:prstGeom>
          <a:noFill/>
        </p:spPr>
        <p:txBody>
          <a:bodyPr wrap="square">
            <a:spAutoFit/>
          </a:bodyPr>
          <a:lstStyle/>
          <a:p>
            <a:r>
              <a:rPr lang="en-US" altLang="zh-CN" b="1" i="0">
                <a:solidFill>
                  <a:srgbClr val="111111"/>
                </a:solidFill>
                <a:effectLst/>
                <a:latin typeface="Arial" panose="020B0604020202020204" pitchFamily="34" charset="0"/>
              </a:rPr>
              <a:t>Devfs</a:t>
            </a:r>
            <a:r>
              <a:rPr lang="zh-CN" altLang="en-US" b="0" i="0">
                <a:solidFill>
                  <a:srgbClr val="111111"/>
                </a:solidFill>
                <a:effectLst/>
                <a:latin typeface="Arial" panose="020B0604020202020204" pitchFamily="34" charset="0"/>
              </a:rPr>
              <a:t> 用于向用户空间暴露设备和驱动信息。目前主要是为了兼容性而存在。</a:t>
            </a:r>
            <a:endParaRPr lang="en-US" altLang="zh-CN" b="0" i="0">
              <a:solidFill>
                <a:srgbClr val="111111"/>
              </a:solidFill>
              <a:effectLst/>
              <a:latin typeface="Arial" panose="020B0604020202020204" pitchFamily="34" charset="0"/>
            </a:endParaRPr>
          </a:p>
        </p:txBody>
      </p:sp>
      <p:sp>
        <p:nvSpPr>
          <p:cNvPr id="13" name="矩形: 圆角 12">
            <a:extLst>
              <a:ext uri="{FF2B5EF4-FFF2-40B4-BE49-F238E27FC236}">
                <a16:creationId xmlns:a16="http://schemas.microsoft.com/office/drawing/2014/main" id="{134A511F-2F2A-25B4-7ED2-D1DB6EA96A64}"/>
              </a:ext>
            </a:extLst>
          </p:cNvPr>
          <p:cNvSpPr/>
          <p:nvPr/>
        </p:nvSpPr>
        <p:spPr>
          <a:xfrm>
            <a:off x="1667508" y="6165304"/>
            <a:ext cx="5832648" cy="49414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a:solidFill>
                  <a:schemeClr val="tx1"/>
                </a:solidFill>
              </a:rPr>
              <a:t>procfs</a:t>
            </a:r>
            <a:r>
              <a:rPr lang="zh-CN" altLang="en-US" sz="2000">
                <a:solidFill>
                  <a:schemeClr val="tx1"/>
                </a:solidFill>
              </a:rPr>
              <a:t>和</a:t>
            </a:r>
            <a:r>
              <a:rPr lang="en-US" altLang="zh-CN" sz="2000">
                <a:solidFill>
                  <a:schemeClr val="tx1"/>
                </a:solidFill>
              </a:rPr>
              <a:t>sysfs</a:t>
            </a:r>
            <a:r>
              <a:rPr lang="zh-CN" altLang="en-US" sz="2000">
                <a:solidFill>
                  <a:schemeClr val="tx1"/>
                </a:solidFill>
              </a:rPr>
              <a:t>都是</a:t>
            </a:r>
            <a:r>
              <a:rPr lang="en-US" altLang="zh-CN" sz="2000">
                <a:solidFill>
                  <a:schemeClr val="tx1"/>
                </a:solidFill>
              </a:rPr>
              <a:t>axfs_ramfs</a:t>
            </a:r>
            <a:r>
              <a:rPr lang="zh-CN" altLang="en-US" sz="2000">
                <a:solidFill>
                  <a:schemeClr val="tx1"/>
                </a:solidFill>
              </a:rPr>
              <a:t>的实例</a:t>
            </a:r>
          </a:p>
        </p:txBody>
      </p:sp>
      <p:sp>
        <p:nvSpPr>
          <p:cNvPr id="14" name="矩形: 圆角 13">
            <a:extLst>
              <a:ext uri="{FF2B5EF4-FFF2-40B4-BE49-F238E27FC236}">
                <a16:creationId xmlns:a16="http://schemas.microsoft.com/office/drawing/2014/main" id="{B108E0B3-4233-D632-272C-111EBFFCC133}"/>
              </a:ext>
            </a:extLst>
          </p:cNvPr>
          <p:cNvSpPr/>
          <p:nvPr/>
        </p:nvSpPr>
        <p:spPr>
          <a:xfrm>
            <a:off x="8544272" y="5606679"/>
            <a:ext cx="2556284" cy="49414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a:solidFill>
                  <a:schemeClr val="tx1"/>
                </a:solidFill>
              </a:rPr>
              <a:t>axfs_devfs</a:t>
            </a:r>
            <a:r>
              <a:rPr lang="zh-CN" altLang="en-US" sz="2000">
                <a:solidFill>
                  <a:schemeClr val="tx1"/>
                </a:solidFill>
              </a:rPr>
              <a:t>组件</a:t>
            </a:r>
          </a:p>
        </p:txBody>
      </p:sp>
    </p:spTree>
    <p:extLst>
      <p:ext uri="{BB962C8B-B14F-4D97-AF65-F5344CB8AC3E}">
        <p14:creationId xmlns:p14="http://schemas.microsoft.com/office/powerpoint/2010/main" val="3706645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6DE3C-2176-45AC-C2DB-FC2C845F0EF1}"/>
            </a:ext>
          </a:extLst>
        </p:cNvPr>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152BB2B-834A-D9E6-773D-ABFDDD92265C}"/>
              </a:ext>
            </a:extLst>
          </p:cNvPr>
          <p:cNvSpPr>
            <a:spLocks noGrp="1"/>
          </p:cNvSpPr>
          <p:nvPr>
            <p:ph type="sldNum" sz="quarter" idx="12"/>
          </p:nvPr>
        </p:nvSpPr>
        <p:spPr/>
        <p:txBody>
          <a:bodyPr/>
          <a:lstStyle/>
          <a:p>
            <a:fld id="{E051CF17-0909-4B2B-B3EB-2C40ABF6021B}" type="slidenum">
              <a:rPr lang="zh-CN" altLang="en-US" smtClean="0"/>
              <a:pPr/>
              <a:t>17</a:t>
            </a:fld>
            <a:endParaRPr lang="zh-CN" altLang="en-US"/>
          </a:p>
        </p:txBody>
      </p:sp>
      <p:sp>
        <p:nvSpPr>
          <p:cNvPr id="5" name="文本框 4">
            <a:extLst>
              <a:ext uri="{FF2B5EF4-FFF2-40B4-BE49-F238E27FC236}">
                <a16:creationId xmlns:a16="http://schemas.microsoft.com/office/drawing/2014/main" id="{429F7146-49CE-9AB0-267E-DE5547F95109}"/>
              </a:ext>
            </a:extLst>
          </p:cNvPr>
          <p:cNvSpPr txBox="1"/>
          <p:nvPr/>
        </p:nvSpPr>
        <p:spPr>
          <a:xfrm>
            <a:off x="515380" y="370134"/>
            <a:ext cx="6444716" cy="584775"/>
          </a:xfrm>
          <a:prstGeom prst="rect">
            <a:avLst/>
          </a:prstGeom>
          <a:noFill/>
        </p:spPr>
        <p:txBody>
          <a:bodyPr wrap="square">
            <a:spAutoFit/>
          </a:bodyPr>
          <a:lstStyle/>
          <a:p>
            <a:r>
              <a:rPr lang="zh-CN" altLang="en-US" sz="3200"/>
              <a:t>课后练习 </a:t>
            </a:r>
            <a:r>
              <a:rPr lang="en-US" altLang="zh-CN" sz="3200"/>
              <a:t>- </a:t>
            </a:r>
            <a:r>
              <a:rPr lang="zh-CN" altLang="en-US" sz="3200"/>
              <a:t>实现</a:t>
            </a:r>
            <a:r>
              <a:rPr lang="en-US" altLang="zh-CN" sz="3200"/>
              <a:t>mmap</a:t>
            </a:r>
            <a:r>
              <a:rPr lang="zh-CN" altLang="en-US" sz="3200"/>
              <a:t>系统调用</a:t>
            </a:r>
            <a:endParaRPr lang="en-US" altLang="zh-CN" sz="3200"/>
          </a:p>
        </p:txBody>
      </p:sp>
      <p:sp>
        <p:nvSpPr>
          <p:cNvPr id="6" name="文本框 5">
            <a:extLst>
              <a:ext uri="{FF2B5EF4-FFF2-40B4-BE49-F238E27FC236}">
                <a16:creationId xmlns:a16="http://schemas.microsoft.com/office/drawing/2014/main" id="{FE03EDDB-91DA-AA2A-4883-60A2A53AF00C}"/>
              </a:ext>
            </a:extLst>
          </p:cNvPr>
          <p:cNvSpPr txBox="1"/>
          <p:nvPr/>
        </p:nvSpPr>
        <p:spPr>
          <a:xfrm>
            <a:off x="623392" y="908720"/>
            <a:ext cx="11125236" cy="5909310"/>
          </a:xfrm>
          <a:prstGeom prst="rect">
            <a:avLst/>
          </a:prstGeom>
          <a:solidFill>
            <a:schemeClr val="bg2"/>
          </a:solidFill>
        </p:spPr>
        <p:txBody>
          <a:bodyPr wrap="square">
            <a:spAutoFit/>
          </a:bodyPr>
          <a:lstStyle/>
          <a:p>
            <a:r>
              <a:rPr lang="en-US" altLang="zh-CN"/>
              <a:t>[sys_map]: </a:t>
            </a:r>
            <a:r>
              <a:rPr lang="zh-CN" altLang="en-US"/>
              <a:t>为宏内核支持</a:t>
            </a:r>
            <a:r>
              <a:rPr lang="en-US" altLang="zh-CN"/>
              <a:t>sys_mmap</a:t>
            </a:r>
            <a:r>
              <a:rPr lang="zh-CN" altLang="en-US"/>
              <a:t>系统调用，实现对文件的映射。</a:t>
            </a:r>
            <a:endParaRPr lang="en-US" altLang="zh-CN"/>
          </a:p>
          <a:p>
            <a:r>
              <a:rPr lang="zh-CN" altLang="en-US"/>
              <a:t>预备： </a:t>
            </a:r>
            <a:endParaRPr lang="en-US" altLang="zh-CN"/>
          </a:p>
          <a:p>
            <a:r>
              <a:rPr lang="en-US" altLang="zh-CN"/>
              <a:t>1. </a:t>
            </a:r>
            <a:r>
              <a:rPr lang="zh-CN" altLang="en-US"/>
              <a:t>如果没有</a:t>
            </a:r>
            <a:r>
              <a:rPr lang="en-US" altLang="zh-CN" b="1"/>
              <a:t>exercises/sys_map</a:t>
            </a:r>
            <a:r>
              <a:rPr lang="zh-CN" altLang="en-US" b="1"/>
              <a:t>或</a:t>
            </a:r>
            <a:r>
              <a:rPr lang="en-US" altLang="zh-CN" b="1"/>
              <a:t>mapfile_c</a:t>
            </a:r>
            <a:r>
              <a:rPr lang="zh-CN" altLang="en-US" b="1"/>
              <a:t>应用，</a:t>
            </a:r>
            <a:r>
              <a:rPr lang="zh-CN" altLang="en-US"/>
              <a:t>回到</a:t>
            </a:r>
            <a:r>
              <a:rPr lang="en-US" altLang="zh-CN"/>
              <a:t>main</a:t>
            </a:r>
            <a:r>
              <a:rPr lang="zh-CN" altLang="en-US"/>
              <a:t>分支执行</a:t>
            </a:r>
            <a:r>
              <a:rPr lang="en-US" altLang="zh-CN" b="1"/>
              <a:t>git pull</a:t>
            </a:r>
            <a:r>
              <a:rPr lang="en-US" altLang="zh-CN"/>
              <a:t> </a:t>
            </a:r>
            <a:r>
              <a:rPr lang="zh-CN" altLang="en-US"/>
              <a:t>更新工程，再新建分支做练习</a:t>
            </a:r>
            <a:endParaRPr lang="en-US" altLang="zh-CN"/>
          </a:p>
          <a:p>
            <a:r>
              <a:rPr lang="en-US" altLang="zh-CN"/>
              <a:t>2.</a:t>
            </a:r>
            <a:r>
              <a:rPr lang="zh-CN" altLang="en-US"/>
              <a:t> 执行如下三步：</a:t>
            </a:r>
            <a:endParaRPr lang="en-US" altLang="zh-CN"/>
          </a:p>
          <a:p>
            <a:r>
              <a:rPr lang="en-US" altLang="zh-CN" b="1"/>
              <a:t>make payload</a:t>
            </a:r>
          </a:p>
          <a:p>
            <a:r>
              <a:rPr lang="en-US" altLang="zh-CN" b="1"/>
              <a:t>./update_disk.sh payload/mapfile_c/mapfile</a:t>
            </a:r>
          </a:p>
          <a:p>
            <a:r>
              <a:rPr lang="en-US" altLang="zh-CN" b="1"/>
              <a:t>make run A=exercises/sys_map/ BLK=y</a:t>
            </a:r>
            <a:endParaRPr lang="en-US" altLang="zh-CN"/>
          </a:p>
          <a:p>
            <a:endParaRPr lang="en-US" altLang="zh-CN"/>
          </a:p>
          <a:p>
            <a:endParaRPr lang="en-US" altLang="zh-CN"/>
          </a:p>
          <a:p>
            <a:endParaRPr lang="en-US" altLang="zh-CN"/>
          </a:p>
          <a:p>
            <a:r>
              <a:rPr lang="zh-CN" altLang="en-US"/>
              <a:t>要求：</a:t>
            </a:r>
            <a:endParaRPr lang="en-US" altLang="zh-CN"/>
          </a:p>
          <a:p>
            <a:r>
              <a:rPr lang="en-US" altLang="zh-CN"/>
              <a:t>1. </a:t>
            </a:r>
            <a:r>
              <a:rPr lang="zh-CN" altLang="en-US"/>
              <a:t>实现</a:t>
            </a:r>
            <a:r>
              <a:rPr lang="en-US" altLang="zh-CN"/>
              <a:t>sys_mmap</a:t>
            </a:r>
            <a:r>
              <a:rPr lang="zh-CN" altLang="en-US"/>
              <a:t>系统调用，使测例通过。</a:t>
            </a:r>
            <a:endParaRPr lang="en-US" altLang="zh-CN"/>
          </a:p>
          <a:p>
            <a:r>
              <a:rPr lang="en-US" altLang="zh-CN"/>
              <a:t>2. </a:t>
            </a:r>
            <a:r>
              <a:rPr lang="zh-CN" altLang="en-US"/>
              <a:t>再次执行</a:t>
            </a:r>
            <a:r>
              <a:rPr lang="en-US" altLang="zh-CN" b="1"/>
              <a:t>make run A=exercises/sys_map/ BLK=y</a:t>
            </a:r>
          </a:p>
          <a:p>
            <a:endParaRPr lang="en-US" altLang="zh-CN" b="1"/>
          </a:p>
          <a:p>
            <a:r>
              <a:rPr lang="zh-CN" altLang="en-US"/>
              <a:t>预期：测例通过时，显示右图的输出效果。</a:t>
            </a:r>
            <a:endParaRPr lang="en-US" altLang="zh-CN"/>
          </a:p>
          <a:p>
            <a:endParaRPr lang="en-US" altLang="zh-CN" b="1"/>
          </a:p>
          <a:p>
            <a:endParaRPr lang="en-US" altLang="zh-CN" b="1"/>
          </a:p>
          <a:p>
            <a:endParaRPr lang="en-US" altLang="zh-CN" b="1"/>
          </a:p>
          <a:p>
            <a:r>
              <a:rPr lang="zh-CN" altLang="en-US"/>
              <a:t>提示：</a:t>
            </a:r>
            <a:endParaRPr lang="en-US" altLang="zh-CN"/>
          </a:p>
          <a:p>
            <a:r>
              <a:rPr lang="zh-CN" altLang="en-US"/>
              <a:t>可以参考</a:t>
            </a:r>
            <a:r>
              <a:rPr lang="en-US" altLang="zh-CN"/>
              <a:t>m_1_0</a:t>
            </a:r>
            <a:r>
              <a:rPr lang="zh-CN" altLang="en-US"/>
              <a:t>中加载应用到用户地址空间的代码段。</a:t>
            </a:r>
            <a:endParaRPr lang="en-US" altLang="zh-CN"/>
          </a:p>
          <a:p>
            <a:endParaRPr lang="en-US" altLang="zh-CN"/>
          </a:p>
        </p:txBody>
      </p:sp>
      <p:pic>
        <p:nvPicPr>
          <p:cNvPr id="3" name="图片 2">
            <a:extLst>
              <a:ext uri="{FF2B5EF4-FFF2-40B4-BE49-F238E27FC236}">
                <a16:creationId xmlns:a16="http://schemas.microsoft.com/office/drawing/2014/main" id="{A44398C2-36AB-7726-314A-7767AACF5D37}"/>
              </a:ext>
            </a:extLst>
          </p:cNvPr>
          <p:cNvPicPr>
            <a:picLocks noChangeAspect="1"/>
          </p:cNvPicPr>
          <p:nvPr/>
        </p:nvPicPr>
        <p:blipFill>
          <a:blip r:embed="rId2"/>
          <a:stretch>
            <a:fillRect/>
          </a:stretch>
        </p:blipFill>
        <p:spPr>
          <a:xfrm>
            <a:off x="731404" y="2973008"/>
            <a:ext cx="10526044" cy="659527"/>
          </a:xfrm>
          <a:prstGeom prst="rect">
            <a:avLst/>
          </a:prstGeom>
        </p:spPr>
      </p:pic>
      <p:pic>
        <p:nvPicPr>
          <p:cNvPr id="8" name="图片 7">
            <a:extLst>
              <a:ext uri="{FF2B5EF4-FFF2-40B4-BE49-F238E27FC236}">
                <a16:creationId xmlns:a16="http://schemas.microsoft.com/office/drawing/2014/main" id="{DEE28433-2006-3647-E3CB-D0B6E347B58A}"/>
              </a:ext>
            </a:extLst>
          </p:cNvPr>
          <p:cNvPicPr>
            <a:picLocks noChangeAspect="1"/>
          </p:cNvPicPr>
          <p:nvPr/>
        </p:nvPicPr>
        <p:blipFill>
          <a:blip r:embed="rId3"/>
          <a:stretch>
            <a:fillRect/>
          </a:stretch>
        </p:blipFill>
        <p:spPr>
          <a:xfrm>
            <a:off x="6473944" y="4005064"/>
            <a:ext cx="4799075" cy="2621636"/>
          </a:xfrm>
          <a:prstGeom prst="rect">
            <a:avLst/>
          </a:prstGeom>
        </p:spPr>
      </p:pic>
      <p:sp>
        <p:nvSpPr>
          <p:cNvPr id="10" name="矩形: 圆角 9">
            <a:extLst>
              <a:ext uri="{FF2B5EF4-FFF2-40B4-BE49-F238E27FC236}">
                <a16:creationId xmlns:a16="http://schemas.microsoft.com/office/drawing/2014/main" id="{5359D4CC-3B39-4A8A-C37F-4CA2694425C4}"/>
              </a:ext>
            </a:extLst>
          </p:cNvPr>
          <p:cNvSpPr/>
          <p:nvPr/>
        </p:nvSpPr>
        <p:spPr>
          <a:xfrm>
            <a:off x="6393062" y="4652963"/>
            <a:ext cx="3951410" cy="383565"/>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Tree>
    <p:extLst>
      <p:ext uri="{BB962C8B-B14F-4D97-AF65-F5344CB8AC3E}">
        <p14:creationId xmlns:p14="http://schemas.microsoft.com/office/powerpoint/2010/main" val="2332198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521626C-2121-CF6D-7916-0C265E971642}"/>
              </a:ext>
            </a:extLst>
          </p:cNvPr>
          <p:cNvSpPr>
            <a:spLocks noGrp="1"/>
          </p:cNvSpPr>
          <p:nvPr>
            <p:ph type="sldNum" sz="quarter" idx="12"/>
          </p:nvPr>
        </p:nvSpPr>
        <p:spPr/>
        <p:txBody>
          <a:bodyPr/>
          <a:lstStyle/>
          <a:p>
            <a:fld id="{E051CF17-0909-4B2B-B3EB-2C40ABF6021B}" type="slidenum">
              <a:rPr lang="zh-CN" altLang="en-US" smtClean="0"/>
              <a:pPr/>
              <a:t>18</a:t>
            </a:fld>
            <a:endParaRPr lang="zh-CN" altLang="en-US"/>
          </a:p>
        </p:txBody>
      </p:sp>
      <p:sp>
        <p:nvSpPr>
          <p:cNvPr id="5" name="文本框 4">
            <a:extLst>
              <a:ext uri="{FF2B5EF4-FFF2-40B4-BE49-F238E27FC236}">
                <a16:creationId xmlns:a16="http://schemas.microsoft.com/office/drawing/2014/main" id="{C8AC4EDE-EE48-A5D0-4CA5-C3C0A79A4935}"/>
              </a:ext>
            </a:extLst>
          </p:cNvPr>
          <p:cNvSpPr txBox="1"/>
          <p:nvPr/>
        </p:nvSpPr>
        <p:spPr>
          <a:xfrm>
            <a:off x="3216189" y="2951946"/>
            <a:ext cx="5832648" cy="954107"/>
          </a:xfrm>
          <a:prstGeom prst="rect">
            <a:avLst/>
          </a:prstGeom>
          <a:noFill/>
        </p:spPr>
        <p:txBody>
          <a:bodyPr wrap="square" rtlCol="0">
            <a:spAutoFit/>
          </a:bodyPr>
          <a:lstStyle/>
          <a:p>
            <a:pPr algn="ctr"/>
            <a:r>
              <a:rPr lang="zh-CN" altLang="en-US" sz="2800"/>
              <a:t>下节课（周五）由郑友捷老师讲解组件化宏内核的实践经验。</a:t>
            </a:r>
          </a:p>
        </p:txBody>
      </p:sp>
    </p:spTree>
    <p:extLst>
      <p:ext uri="{BB962C8B-B14F-4D97-AF65-F5344CB8AC3E}">
        <p14:creationId xmlns:p14="http://schemas.microsoft.com/office/powerpoint/2010/main" val="341931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7C75D-5E76-BC63-EF20-90E95D36793D}"/>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B29F1D77-7318-3669-E373-C3606EDED9F2}"/>
              </a:ext>
            </a:extLst>
          </p:cNvPr>
          <p:cNvSpPr txBox="1"/>
          <p:nvPr/>
        </p:nvSpPr>
        <p:spPr>
          <a:xfrm>
            <a:off x="515380" y="370134"/>
            <a:ext cx="3744416" cy="584775"/>
          </a:xfrm>
          <a:prstGeom prst="rect">
            <a:avLst/>
          </a:prstGeom>
          <a:noFill/>
        </p:spPr>
        <p:txBody>
          <a:bodyPr wrap="square">
            <a:spAutoFit/>
          </a:bodyPr>
          <a:lstStyle/>
          <a:p>
            <a:r>
              <a:rPr lang="en-US" altLang="zh-CN" sz="3200"/>
              <a:t>M.2.0 UserAspace</a:t>
            </a:r>
          </a:p>
        </p:txBody>
      </p:sp>
      <p:sp>
        <p:nvSpPr>
          <p:cNvPr id="5" name="文本框 4">
            <a:extLst>
              <a:ext uri="{FF2B5EF4-FFF2-40B4-BE49-F238E27FC236}">
                <a16:creationId xmlns:a16="http://schemas.microsoft.com/office/drawing/2014/main" id="{086018F3-BF7F-B486-3A8E-88A1F0C39FD3}"/>
              </a:ext>
            </a:extLst>
          </p:cNvPr>
          <p:cNvSpPr txBox="1"/>
          <p:nvPr/>
        </p:nvSpPr>
        <p:spPr>
          <a:xfrm>
            <a:off x="515380" y="5469031"/>
            <a:ext cx="4752528" cy="1200329"/>
          </a:xfrm>
          <a:prstGeom prst="rect">
            <a:avLst/>
          </a:prstGeom>
          <a:noFill/>
        </p:spPr>
        <p:txBody>
          <a:bodyPr wrap="square">
            <a:spAutoFit/>
          </a:bodyPr>
          <a:lstStyle/>
          <a:p>
            <a:r>
              <a:rPr lang="zh-CN" altLang="en-US" sz="2400"/>
              <a:t>本节目标：</a:t>
            </a:r>
            <a:endParaRPr lang="en-US" altLang="zh-CN" sz="2400"/>
          </a:p>
          <a:p>
            <a:r>
              <a:rPr lang="en-US" altLang="zh-CN" sz="2400"/>
              <a:t>1. </a:t>
            </a:r>
            <a:r>
              <a:rPr lang="zh-CN" altLang="en-US" sz="2400"/>
              <a:t>缺页加载的原理和机制</a:t>
            </a:r>
            <a:endParaRPr lang="en-US" altLang="zh-CN" sz="2400"/>
          </a:p>
          <a:p>
            <a:r>
              <a:rPr lang="en-US" altLang="zh-CN" sz="2400"/>
              <a:t>2. </a:t>
            </a:r>
            <a:r>
              <a:rPr lang="zh-CN" altLang="en-US" sz="2400"/>
              <a:t>内存映射相关的系统调用</a:t>
            </a:r>
            <a:endParaRPr lang="en-US" altLang="zh-CN" sz="2400"/>
          </a:p>
        </p:txBody>
      </p:sp>
      <p:pic>
        <p:nvPicPr>
          <p:cNvPr id="16" name="图片 15">
            <a:extLst>
              <a:ext uri="{FF2B5EF4-FFF2-40B4-BE49-F238E27FC236}">
                <a16:creationId xmlns:a16="http://schemas.microsoft.com/office/drawing/2014/main" id="{725B9B45-6AB1-CE83-9100-F0313419B86B}"/>
              </a:ext>
            </a:extLst>
          </p:cNvPr>
          <p:cNvPicPr>
            <a:picLocks noChangeAspect="1"/>
          </p:cNvPicPr>
          <p:nvPr/>
        </p:nvPicPr>
        <p:blipFill>
          <a:blip r:embed="rId3"/>
          <a:stretch>
            <a:fillRect/>
          </a:stretch>
        </p:blipFill>
        <p:spPr>
          <a:xfrm>
            <a:off x="2063552" y="1284680"/>
            <a:ext cx="2995532" cy="3744416"/>
          </a:xfrm>
          <a:prstGeom prst="rect">
            <a:avLst/>
          </a:prstGeom>
        </p:spPr>
      </p:pic>
      <p:pic>
        <p:nvPicPr>
          <p:cNvPr id="3" name="图片 2">
            <a:extLst>
              <a:ext uri="{FF2B5EF4-FFF2-40B4-BE49-F238E27FC236}">
                <a16:creationId xmlns:a16="http://schemas.microsoft.com/office/drawing/2014/main" id="{D298334F-A278-948F-5A65-DEA3CC2AF8A8}"/>
              </a:ext>
            </a:extLst>
          </p:cNvPr>
          <p:cNvPicPr>
            <a:picLocks noChangeAspect="1"/>
          </p:cNvPicPr>
          <p:nvPr/>
        </p:nvPicPr>
        <p:blipFill>
          <a:blip r:embed="rId4"/>
          <a:stretch>
            <a:fillRect/>
          </a:stretch>
        </p:blipFill>
        <p:spPr>
          <a:xfrm>
            <a:off x="6168008" y="1284680"/>
            <a:ext cx="2995532" cy="3744415"/>
          </a:xfrm>
          <a:prstGeom prst="rect">
            <a:avLst/>
          </a:prstGeom>
        </p:spPr>
      </p:pic>
      <p:sp>
        <p:nvSpPr>
          <p:cNvPr id="6" name="箭头: 右 5">
            <a:extLst>
              <a:ext uri="{FF2B5EF4-FFF2-40B4-BE49-F238E27FC236}">
                <a16:creationId xmlns:a16="http://schemas.microsoft.com/office/drawing/2014/main" id="{8A6D6224-3C81-1BD1-21DE-11DBF4FBBD0D}"/>
              </a:ext>
            </a:extLst>
          </p:cNvPr>
          <p:cNvSpPr/>
          <p:nvPr/>
        </p:nvSpPr>
        <p:spPr>
          <a:xfrm>
            <a:off x="5375412" y="3235580"/>
            <a:ext cx="648581" cy="38684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7" name="文本框 6">
            <a:extLst>
              <a:ext uri="{FF2B5EF4-FFF2-40B4-BE49-F238E27FC236}">
                <a16:creationId xmlns:a16="http://schemas.microsoft.com/office/drawing/2014/main" id="{E08EB1E2-43D4-F7B7-4D80-269642B70169}"/>
              </a:ext>
            </a:extLst>
          </p:cNvPr>
          <p:cNvSpPr txBox="1"/>
          <p:nvPr/>
        </p:nvSpPr>
        <p:spPr>
          <a:xfrm>
            <a:off x="6312024" y="5345921"/>
            <a:ext cx="4650632" cy="1323439"/>
          </a:xfrm>
          <a:prstGeom prst="rect">
            <a:avLst/>
          </a:prstGeom>
          <a:noFill/>
        </p:spPr>
        <p:txBody>
          <a:bodyPr wrap="none" rtlCol="0">
            <a:spAutoFit/>
          </a:bodyPr>
          <a:lstStyle/>
          <a:p>
            <a:r>
              <a:rPr lang="zh-CN" altLang="en-US" sz="2000" b="1"/>
              <a:t>实验命令行：</a:t>
            </a:r>
            <a:r>
              <a:rPr lang="en-US" altLang="zh-CN" sz="2000" b="1"/>
              <a:t> </a:t>
            </a:r>
          </a:p>
          <a:p>
            <a:r>
              <a:rPr lang="en-US" altLang="zh-CN" sz="2000" b="1"/>
              <a:t>make payload</a:t>
            </a:r>
          </a:p>
          <a:p>
            <a:r>
              <a:rPr lang="en-US" altLang="zh-CN" sz="2000" b="1"/>
              <a:t>./update_disk.sh payload/origin/origin</a:t>
            </a:r>
          </a:p>
          <a:p>
            <a:r>
              <a:rPr lang="en-US" altLang="zh-CN" sz="2000" b="1"/>
              <a:t>make run A=tour/m_2_0 BLK=y</a:t>
            </a:r>
            <a:endParaRPr lang="zh-CN" altLang="en-US" sz="2000" b="1"/>
          </a:p>
        </p:txBody>
      </p:sp>
    </p:spTree>
    <p:extLst>
      <p:ext uri="{BB962C8B-B14F-4D97-AF65-F5344CB8AC3E}">
        <p14:creationId xmlns:p14="http://schemas.microsoft.com/office/powerpoint/2010/main" val="20053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1914E4F-4FF1-A0B5-189C-B616D37AE4BE}"/>
              </a:ext>
            </a:extLst>
          </p:cNvPr>
          <p:cNvSpPr>
            <a:spLocks noGrp="1"/>
          </p:cNvSpPr>
          <p:nvPr>
            <p:ph type="sldNum" sz="quarter" idx="12"/>
          </p:nvPr>
        </p:nvSpPr>
        <p:spPr/>
        <p:txBody>
          <a:bodyPr/>
          <a:lstStyle/>
          <a:p>
            <a:fld id="{E051CF17-0909-4B2B-B3EB-2C40ABF6021B}" type="slidenum">
              <a:rPr lang="zh-CN" altLang="en-US" smtClean="0"/>
              <a:pPr/>
              <a:t>3</a:t>
            </a:fld>
            <a:endParaRPr lang="zh-CN" altLang="en-US"/>
          </a:p>
        </p:txBody>
      </p:sp>
      <p:sp>
        <p:nvSpPr>
          <p:cNvPr id="5" name="文本框 4">
            <a:extLst>
              <a:ext uri="{FF2B5EF4-FFF2-40B4-BE49-F238E27FC236}">
                <a16:creationId xmlns:a16="http://schemas.microsoft.com/office/drawing/2014/main" id="{A46815F2-5A8E-FFC7-6E27-40970B41EF96}"/>
              </a:ext>
            </a:extLst>
          </p:cNvPr>
          <p:cNvSpPr txBox="1"/>
          <p:nvPr/>
        </p:nvSpPr>
        <p:spPr>
          <a:xfrm>
            <a:off x="515380" y="370134"/>
            <a:ext cx="6012668" cy="584775"/>
          </a:xfrm>
          <a:prstGeom prst="rect">
            <a:avLst/>
          </a:prstGeom>
          <a:noFill/>
        </p:spPr>
        <p:txBody>
          <a:bodyPr wrap="square">
            <a:spAutoFit/>
          </a:bodyPr>
          <a:lstStyle/>
          <a:p>
            <a:r>
              <a:rPr lang="zh-CN" altLang="en-US" sz="3200"/>
              <a:t>从实验</a:t>
            </a:r>
            <a:r>
              <a:rPr lang="en-US" altLang="zh-CN" sz="3200"/>
              <a:t>m_1_0</a:t>
            </a:r>
            <a:r>
              <a:rPr lang="zh-CN" altLang="en-US" sz="3200"/>
              <a:t>到</a:t>
            </a:r>
            <a:r>
              <a:rPr lang="en-US" altLang="zh-CN" sz="3200"/>
              <a:t>m_2_0</a:t>
            </a:r>
          </a:p>
        </p:txBody>
      </p:sp>
      <p:sp>
        <p:nvSpPr>
          <p:cNvPr id="6" name="文本框 5">
            <a:extLst>
              <a:ext uri="{FF2B5EF4-FFF2-40B4-BE49-F238E27FC236}">
                <a16:creationId xmlns:a16="http://schemas.microsoft.com/office/drawing/2014/main" id="{86D7CF1F-55A7-4E2F-098C-02A644CEB25A}"/>
              </a:ext>
            </a:extLst>
          </p:cNvPr>
          <p:cNvSpPr txBox="1"/>
          <p:nvPr/>
        </p:nvSpPr>
        <p:spPr>
          <a:xfrm>
            <a:off x="659396" y="1088740"/>
            <a:ext cx="10081120" cy="892552"/>
          </a:xfrm>
          <a:prstGeom prst="rect">
            <a:avLst/>
          </a:prstGeom>
          <a:noFill/>
        </p:spPr>
        <p:txBody>
          <a:bodyPr wrap="square">
            <a:spAutoFit/>
          </a:bodyPr>
          <a:lstStyle/>
          <a:p>
            <a:r>
              <a:rPr lang="zh-CN" altLang="en-US" sz="2000">
                <a:solidFill>
                  <a:srgbClr val="000000"/>
                </a:solidFill>
                <a:latin typeface="-apple-system"/>
              </a:rPr>
              <a:t>按照如下方式，修改</a:t>
            </a:r>
            <a:r>
              <a:rPr lang="en-US" altLang="zh-CN" sz="2000">
                <a:solidFill>
                  <a:srgbClr val="000000"/>
                </a:solidFill>
                <a:latin typeface="-apple-system"/>
              </a:rPr>
              <a:t>m_1_0</a:t>
            </a:r>
            <a:r>
              <a:rPr lang="zh-CN" altLang="en-US" sz="2000">
                <a:solidFill>
                  <a:srgbClr val="000000"/>
                </a:solidFill>
                <a:latin typeface="-apple-system"/>
              </a:rPr>
              <a:t>关于初始化用户栈的代码，从直接映射改为</a:t>
            </a:r>
            <a:r>
              <a:rPr lang="en-US" altLang="zh-CN" sz="2000">
                <a:solidFill>
                  <a:srgbClr val="000000"/>
                </a:solidFill>
                <a:latin typeface="-apple-system"/>
              </a:rPr>
              <a:t>Lazy</a:t>
            </a:r>
            <a:r>
              <a:rPr lang="zh-CN" altLang="en-US" sz="2000">
                <a:solidFill>
                  <a:srgbClr val="000000"/>
                </a:solidFill>
                <a:latin typeface="-apple-system"/>
              </a:rPr>
              <a:t>映射。</a:t>
            </a:r>
            <a:endParaRPr lang="en-US" altLang="zh-CN" sz="2000">
              <a:solidFill>
                <a:srgbClr val="000000"/>
              </a:solidFill>
              <a:latin typeface="-apple-system"/>
            </a:endParaRPr>
          </a:p>
          <a:p>
            <a:r>
              <a:rPr lang="en-US" altLang="zh-CN" sz="1600" b="1">
                <a:solidFill>
                  <a:srgbClr val="000080"/>
                </a:solidFill>
                <a:effectLst/>
                <a:latin typeface="Courier New" panose="02070309020205020404" pitchFamily="49" charset="0"/>
              </a:rPr>
              <a:t>-</a:t>
            </a:r>
            <a:r>
              <a:rPr lang="en-US" altLang="zh-CN" sz="1600">
                <a:solidFill>
                  <a:srgbClr val="000000"/>
                </a:solidFill>
                <a:effectLst/>
                <a:latin typeface="Courier New" panose="02070309020205020404" pitchFamily="49" charset="0"/>
              </a:rPr>
              <a:t> </a:t>
            </a:r>
            <a:r>
              <a:rPr lang="en-US" altLang="zh-CN" sz="1600" b="1">
                <a:solidFill>
                  <a:srgbClr val="0000FF"/>
                </a:solidFill>
                <a:effectLst/>
                <a:latin typeface="Courier New" panose="02070309020205020404" pitchFamily="49" charset="0"/>
              </a:rPr>
              <a:t>let</a:t>
            </a:r>
            <a:r>
              <a:rPr lang="en-US" altLang="zh-CN" sz="1600">
                <a:solidFill>
                  <a:srgbClr val="000000"/>
                </a:solidFill>
                <a:effectLst/>
                <a:latin typeface="Courier New" panose="02070309020205020404" pitchFamily="49" charset="0"/>
              </a:rPr>
              <a:t> ustack_top </a:t>
            </a:r>
            <a:r>
              <a:rPr lang="en-US" altLang="zh-CN" sz="1600" b="1">
                <a:solidFill>
                  <a:srgbClr val="000080"/>
                </a:solidFill>
                <a:effectLst/>
                <a:latin typeface="Courier New" panose="02070309020205020404" pitchFamily="49" charset="0"/>
              </a:rPr>
              <a:t>=</a:t>
            </a:r>
            <a:r>
              <a:rPr lang="en-US" altLang="zh-CN" sz="1600">
                <a:solidFill>
                  <a:srgbClr val="000000"/>
                </a:solidFill>
                <a:effectLst/>
                <a:latin typeface="Courier New" panose="02070309020205020404" pitchFamily="49" charset="0"/>
              </a:rPr>
              <a:t> init_user_stack</a:t>
            </a:r>
            <a:r>
              <a:rPr lang="en-US" altLang="zh-CN" sz="1600" b="1">
                <a:solidFill>
                  <a:srgbClr val="000080"/>
                </a:solidFill>
                <a:effectLst/>
                <a:latin typeface="Courier New" panose="02070309020205020404" pitchFamily="49" charset="0"/>
              </a:rPr>
              <a:t>(&amp;</a:t>
            </a:r>
            <a:r>
              <a:rPr lang="en-US" altLang="zh-CN" sz="1600">
                <a:solidFill>
                  <a:srgbClr val="000000"/>
                </a:solidFill>
                <a:effectLst/>
                <a:latin typeface="Courier New" panose="02070309020205020404" pitchFamily="49" charset="0"/>
              </a:rPr>
              <a:t>mut uspace</a:t>
            </a:r>
            <a:r>
              <a:rPr lang="en-US" altLang="zh-CN" sz="1600" b="1">
                <a:solidFill>
                  <a:srgbClr val="000080"/>
                </a:solidFill>
                <a:effectLst/>
                <a:latin typeface="Courier New" panose="02070309020205020404" pitchFamily="49" charset="0"/>
              </a:rPr>
              <a:t>,</a:t>
            </a:r>
            <a:r>
              <a:rPr lang="en-US" altLang="zh-CN" sz="1600">
                <a:solidFill>
                  <a:srgbClr val="000000"/>
                </a:solidFill>
                <a:effectLst/>
                <a:latin typeface="Courier New" panose="02070309020205020404" pitchFamily="49" charset="0"/>
              </a:rPr>
              <a:t> </a:t>
            </a:r>
            <a:r>
              <a:rPr lang="en-US" altLang="zh-CN" sz="1600" b="1">
                <a:solidFill>
                  <a:srgbClr val="0000FF"/>
                </a:solidFill>
                <a:effectLst/>
                <a:latin typeface="Courier New" panose="02070309020205020404" pitchFamily="49" charset="0"/>
              </a:rPr>
              <a:t>true</a:t>
            </a:r>
            <a:r>
              <a:rPr lang="en-US" altLang="zh-CN" sz="1600" b="1">
                <a:solidFill>
                  <a:srgbClr val="000080"/>
                </a:solidFill>
                <a:effectLst/>
                <a:latin typeface="Courier New" panose="02070309020205020404" pitchFamily="49" charset="0"/>
              </a:rPr>
              <a:t>).</a:t>
            </a:r>
            <a:r>
              <a:rPr lang="en-US" altLang="zh-CN" sz="1600">
                <a:solidFill>
                  <a:srgbClr val="000000"/>
                </a:solidFill>
                <a:effectLst/>
                <a:latin typeface="Courier New" panose="02070309020205020404" pitchFamily="49" charset="0"/>
              </a:rPr>
              <a:t>unwrap</a:t>
            </a:r>
            <a:r>
              <a:rPr lang="en-US" altLang="zh-CN" sz="1600" b="1">
                <a:solidFill>
                  <a:srgbClr val="000080"/>
                </a:solidFill>
                <a:effectLst/>
                <a:latin typeface="Courier New" panose="02070309020205020404" pitchFamily="49" charset="0"/>
              </a:rPr>
              <a:t>();</a:t>
            </a:r>
            <a:endParaRPr lang="en-US" altLang="zh-CN" sz="1600">
              <a:solidFill>
                <a:srgbClr val="000000"/>
              </a:solidFill>
              <a:effectLst/>
              <a:latin typeface="Courier New" panose="02070309020205020404" pitchFamily="49" charset="0"/>
            </a:endParaRPr>
          </a:p>
          <a:p>
            <a:r>
              <a:rPr lang="en-US" altLang="zh-CN" sz="1600" b="1">
                <a:solidFill>
                  <a:srgbClr val="000080"/>
                </a:solidFill>
                <a:effectLst/>
                <a:latin typeface="Courier New" panose="02070309020205020404" pitchFamily="49" charset="0"/>
              </a:rPr>
              <a:t>+</a:t>
            </a:r>
            <a:r>
              <a:rPr lang="en-US" altLang="zh-CN" sz="1600">
                <a:solidFill>
                  <a:srgbClr val="000000"/>
                </a:solidFill>
                <a:effectLst/>
                <a:latin typeface="Courier New" panose="02070309020205020404" pitchFamily="49" charset="0"/>
              </a:rPr>
              <a:t> </a:t>
            </a:r>
            <a:r>
              <a:rPr lang="en-US" altLang="zh-CN" sz="1600" b="1">
                <a:solidFill>
                  <a:srgbClr val="0000FF"/>
                </a:solidFill>
                <a:effectLst/>
                <a:latin typeface="Courier New" panose="02070309020205020404" pitchFamily="49" charset="0"/>
              </a:rPr>
              <a:t>let</a:t>
            </a:r>
            <a:r>
              <a:rPr lang="en-US" altLang="zh-CN" sz="1600">
                <a:solidFill>
                  <a:srgbClr val="000000"/>
                </a:solidFill>
                <a:effectLst/>
                <a:latin typeface="Courier New" panose="02070309020205020404" pitchFamily="49" charset="0"/>
              </a:rPr>
              <a:t> ustack_top </a:t>
            </a:r>
            <a:r>
              <a:rPr lang="en-US" altLang="zh-CN" sz="1600" b="1">
                <a:solidFill>
                  <a:srgbClr val="000080"/>
                </a:solidFill>
                <a:effectLst/>
                <a:latin typeface="Courier New" panose="02070309020205020404" pitchFamily="49" charset="0"/>
              </a:rPr>
              <a:t>=</a:t>
            </a:r>
            <a:r>
              <a:rPr lang="en-US" altLang="zh-CN" sz="1600">
                <a:solidFill>
                  <a:srgbClr val="000000"/>
                </a:solidFill>
                <a:effectLst/>
                <a:latin typeface="Courier New" panose="02070309020205020404" pitchFamily="49" charset="0"/>
              </a:rPr>
              <a:t> init_user_stack</a:t>
            </a:r>
            <a:r>
              <a:rPr lang="en-US" altLang="zh-CN" sz="1600" b="1">
                <a:solidFill>
                  <a:srgbClr val="000080"/>
                </a:solidFill>
                <a:effectLst/>
                <a:latin typeface="Courier New" panose="02070309020205020404" pitchFamily="49" charset="0"/>
              </a:rPr>
              <a:t>(&amp;</a:t>
            </a:r>
            <a:r>
              <a:rPr lang="en-US" altLang="zh-CN" sz="1600">
                <a:solidFill>
                  <a:srgbClr val="000000"/>
                </a:solidFill>
                <a:effectLst/>
                <a:latin typeface="Courier New" panose="02070309020205020404" pitchFamily="49" charset="0"/>
              </a:rPr>
              <a:t>mut uspace</a:t>
            </a:r>
            <a:r>
              <a:rPr lang="en-US" altLang="zh-CN" sz="1600" b="1">
                <a:solidFill>
                  <a:srgbClr val="000080"/>
                </a:solidFill>
                <a:effectLst/>
                <a:latin typeface="Courier New" panose="02070309020205020404" pitchFamily="49" charset="0"/>
              </a:rPr>
              <a:t>,</a:t>
            </a:r>
            <a:r>
              <a:rPr lang="en-US" altLang="zh-CN" sz="1600">
                <a:solidFill>
                  <a:srgbClr val="000000"/>
                </a:solidFill>
                <a:effectLst/>
                <a:latin typeface="Courier New" panose="02070309020205020404" pitchFamily="49" charset="0"/>
              </a:rPr>
              <a:t> </a:t>
            </a:r>
            <a:r>
              <a:rPr lang="en-US" altLang="zh-CN" sz="1600" b="1">
                <a:solidFill>
                  <a:srgbClr val="0000FF"/>
                </a:solidFill>
                <a:effectLst/>
                <a:latin typeface="Courier New" panose="02070309020205020404" pitchFamily="49" charset="0"/>
              </a:rPr>
              <a:t>false</a:t>
            </a:r>
            <a:r>
              <a:rPr lang="en-US" altLang="zh-CN" sz="1600" b="1">
                <a:solidFill>
                  <a:srgbClr val="000080"/>
                </a:solidFill>
                <a:effectLst/>
                <a:latin typeface="Courier New" panose="02070309020205020404" pitchFamily="49" charset="0"/>
              </a:rPr>
              <a:t>).</a:t>
            </a:r>
            <a:r>
              <a:rPr lang="en-US" altLang="zh-CN" sz="1600">
                <a:solidFill>
                  <a:srgbClr val="000000"/>
                </a:solidFill>
                <a:effectLst/>
                <a:latin typeface="Courier New" panose="02070309020205020404" pitchFamily="49" charset="0"/>
              </a:rPr>
              <a:t>unwrap</a:t>
            </a:r>
            <a:r>
              <a:rPr lang="en-US" altLang="zh-CN" sz="1600" b="1">
                <a:solidFill>
                  <a:srgbClr val="000080"/>
                </a:solidFill>
                <a:effectLst/>
                <a:latin typeface="Courier New" panose="02070309020205020404" pitchFamily="49" charset="0"/>
              </a:rPr>
              <a:t>();</a:t>
            </a:r>
            <a:endParaRPr lang="en-US" altLang="zh-CN">
              <a:effectLst/>
            </a:endParaRPr>
          </a:p>
        </p:txBody>
      </p:sp>
      <p:pic>
        <p:nvPicPr>
          <p:cNvPr id="8" name="图片 7">
            <a:extLst>
              <a:ext uri="{FF2B5EF4-FFF2-40B4-BE49-F238E27FC236}">
                <a16:creationId xmlns:a16="http://schemas.microsoft.com/office/drawing/2014/main" id="{E4B2A42D-17BC-5857-4DE9-5838BCEF4065}"/>
              </a:ext>
            </a:extLst>
          </p:cNvPr>
          <p:cNvPicPr>
            <a:picLocks noChangeAspect="1"/>
          </p:cNvPicPr>
          <p:nvPr/>
        </p:nvPicPr>
        <p:blipFill>
          <a:blip r:embed="rId2"/>
          <a:stretch>
            <a:fillRect/>
          </a:stretch>
        </p:blipFill>
        <p:spPr>
          <a:xfrm>
            <a:off x="660845" y="2465027"/>
            <a:ext cx="10441160" cy="721237"/>
          </a:xfrm>
          <a:prstGeom prst="rect">
            <a:avLst/>
          </a:prstGeom>
        </p:spPr>
      </p:pic>
      <p:sp>
        <p:nvSpPr>
          <p:cNvPr id="9" name="文本框 8">
            <a:extLst>
              <a:ext uri="{FF2B5EF4-FFF2-40B4-BE49-F238E27FC236}">
                <a16:creationId xmlns:a16="http://schemas.microsoft.com/office/drawing/2014/main" id="{C304AF02-C156-4672-EEDA-C9D5BAB9D404}"/>
              </a:ext>
            </a:extLst>
          </p:cNvPr>
          <p:cNvSpPr txBox="1"/>
          <p:nvPr/>
        </p:nvSpPr>
        <p:spPr>
          <a:xfrm>
            <a:off x="659396" y="2024844"/>
            <a:ext cx="3411511" cy="369332"/>
          </a:xfrm>
          <a:prstGeom prst="rect">
            <a:avLst/>
          </a:prstGeom>
          <a:noFill/>
        </p:spPr>
        <p:txBody>
          <a:bodyPr wrap="none" rtlCol="0">
            <a:spAutoFit/>
          </a:bodyPr>
          <a:lstStyle/>
          <a:p>
            <a:r>
              <a:rPr lang="zh-CN" altLang="en-US"/>
              <a:t>屏幕提示未处理的用户页异常：</a:t>
            </a:r>
          </a:p>
        </p:txBody>
      </p:sp>
      <p:sp>
        <p:nvSpPr>
          <p:cNvPr id="10" name="矩形: 圆角 9">
            <a:extLst>
              <a:ext uri="{FF2B5EF4-FFF2-40B4-BE49-F238E27FC236}">
                <a16:creationId xmlns:a16="http://schemas.microsoft.com/office/drawing/2014/main" id="{035BC930-36CF-8138-A721-75D73428294A}"/>
              </a:ext>
            </a:extLst>
          </p:cNvPr>
          <p:cNvSpPr/>
          <p:nvPr/>
        </p:nvSpPr>
        <p:spPr>
          <a:xfrm>
            <a:off x="4511824" y="2875582"/>
            <a:ext cx="3024336" cy="310682"/>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1" name="文本框 10">
            <a:extLst>
              <a:ext uri="{FF2B5EF4-FFF2-40B4-BE49-F238E27FC236}">
                <a16:creationId xmlns:a16="http://schemas.microsoft.com/office/drawing/2014/main" id="{91304B02-77EE-7B31-05DD-58002A5C91D6}"/>
              </a:ext>
            </a:extLst>
          </p:cNvPr>
          <p:cNvSpPr txBox="1"/>
          <p:nvPr/>
        </p:nvSpPr>
        <p:spPr>
          <a:xfrm>
            <a:off x="667818" y="3280988"/>
            <a:ext cx="9208602" cy="1138773"/>
          </a:xfrm>
          <a:prstGeom prst="rect">
            <a:avLst/>
          </a:prstGeom>
          <a:noFill/>
        </p:spPr>
        <p:txBody>
          <a:bodyPr wrap="square" rtlCol="0">
            <a:spAutoFit/>
          </a:bodyPr>
          <a:lstStyle/>
          <a:p>
            <a:r>
              <a:rPr lang="zh-CN" altLang="en-US"/>
              <a:t>参考用户应用</a:t>
            </a:r>
            <a:r>
              <a:rPr lang="en-US" altLang="zh-CN"/>
              <a:t>origin</a:t>
            </a:r>
            <a:r>
              <a:rPr lang="zh-CN" altLang="en-US"/>
              <a:t>的实现（汇编语言）：</a:t>
            </a:r>
            <a:endParaRPr lang="en-US" altLang="zh-CN"/>
          </a:p>
          <a:p>
            <a:r>
              <a:rPr lang="en-US" altLang="zh-CN" sz="1600">
                <a:solidFill>
                  <a:srgbClr val="808080"/>
                </a:solidFill>
                <a:effectLst/>
                <a:latin typeface="Courier New" panose="02070309020205020404" pitchFamily="49" charset="0"/>
              </a:rPr>
              <a:t>"addi sp, sp, -4"</a:t>
            </a:r>
            <a:r>
              <a:rPr lang="en-US" altLang="zh-CN" sz="1600" b="1">
                <a:solidFill>
                  <a:srgbClr val="000080"/>
                </a:solidFill>
                <a:effectLst/>
                <a:latin typeface="Courier New" panose="02070309020205020404" pitchFamily="49" charset="0"/>
              </a:rPr>
              <a:t>,</a:t>
            </a:r>
            <a:endParaRPr lang="en-US" altLang="zh-CN" sz="1600">
              <a:solidFill>
                <a:srgbClr val="000000"/>
              </a:solidFill>
              <a:effectLst/>
              <a:latin typeface="Courier New" panose="02070309020205020404" pitchFamily="49" charset="0"/>
            </a:endParaRPr>
          </a:p>
          <a:p>
            <a:r>
              <a:rPr lang="en-US" altLang="zh-CN" sz="1600">
                <a:solidFill>
                  <a:srgbClr val="808080"/>
                </a:solidFill>
                <a:effectLst/>
                <a:latin typeface="Courier New" panose="02070309020205020404" pitchFamily="49" charset="0"/>
              </a:rPr>
              <a:t>"sw a0, (sp)"</a:t>
            </a:r>
            <a:r>
              <a:rPr lang="en-US" altLang="zh-CN" sz="1600" b="1">
                <a:solidFill>
                  <a:srgbClr val="000080"/>
                </a:solidFill>
                <a:effectLst/>
                <a:latin typeface="Courier New" panose="02070309020205020404" pitchFamily="49" charset="0"/>
              </a:rPr>
              <a:t>,</a:t>
            </a:r>
          </a:p>
          <a:p>
            <a:r>
              <a:rPr lang="zh-CN" altLang="en-US"/>
              <a:t>得知确实是第二行代码向栈的</a:t>
            </a:r>
            <a:r>
              <a:rPr lang="en-US" altLang="zh-CN"/>
              <a:t>[</a:t>
            </a:r>
            <a:r>
              <a:rPr lang="zh-CN" altLang="en-US"/>
              <a:t>基址地址</a:t>
            </a:r>
            <a:r>
              <a:rPr lang="en-US" altLang="zh-CN"/>
              <a:t>-4]</a:t>
            </a:r>
            <a:r>
              <a:rPr lang="zh-CN" altLang="en-US"/>
              <a:t>位置写入导致的缺页写异常。</a:t>
            </a:r>
          </a:p>
        </p:txBody>
      </p:sp>
      <p:sp>
        <p:nvSpPr>
          <p:cNvPr id="14" name="文本框 13">
            <a:extLst>
              <a:ext uri="{FF2B5EF4-FFF2-40B4-BE49-F238E27FC236}">
                <a16:creationId xmlns:a16="http://schemas.microsoft.com/office/drawing/2014/main" id="{E93E4636-5B5F-3BC9-7148-45B755DFE239}"/>
              </a:ext>
            </a:extLst>
          </p:cNvPr>
          <p:cNvSpPr txBox="1"/>
          <p:nvPr/>
        </p:nvSpPr>
        <p:spPr>
          <a:xfrm>
            <a:off x="659396" y="4604935"/>
            <a:ext cx="8892988" cy="1938992"/>
          </a:xfrm>
          <a:prstGeom prst="rect">
            <a:avLst/>
          </a:prstGeom>
          <a:noFill/>
        </p:spPr>
        <p:txBody>
          <a:bodyPr wrap="square">
            <a:spAutoFit/>
          </a:bodyPr>
          <a:lstStyle/>
          <a:p>
            <a:r>
              <a:rPr lang="zh-CN" altLang="en-US" sz="2000">
                <a:solidFill>
                  <a:srgbClr val="000000"/>
                </a:solidFill>
                <a:latin typeface="-apple-system"/>
              </a:rPr>
              <a:t>对照</a:t>
            </a:r>
            <a:r>
              <a:rPr lang="en-US" altLang="zh-CN" sz="2000">
                <a:solidFill>
                  <a:srgbClr val="000000"/>
                </a:solidFill>
                <a:latin typeface="-apple-system"/>
              </a:rPr>
              <a:t>m_2_0</a:t>
            </a:r>
            <a:r>
              <a:rPr lang="zh-CN" altLang="en-US" sz="2000">
                <a:solidFill>
                  <a:srgbClr val="000000"/>
                </a:solidFill>
                <a:latin typeface="-apple-system"/>
              </a:rPr>
              <a:t>的代码，相对于</a:t>
            </a:r>
            <a:r>
              <a:rPr lang="en-US" altLang="zh-CN" sz="2000">
                <a:solidFill>
                  <a:srgbClr val="000000"/>
                </a:solidFill>
                <a:latin typeface="-apple-system"/>
              </a:rPr>
              <a:t>m_1_0</a:t>
            </a:r>
            <a:r>
              <a:rPr lang="zh-CN" altLang="en-US" sz="2000">
                <a:solidFill>
                  <a:srgbClr val="000000"/>
                </a:solidFill>
                <a:latin typeface="-apple-system"/>
              </a:rPr>
              <a:t>增加了缺页异常处理：</a:t>
            </a:r>
            <a:endParaRPr lang="en-US" altLang="zh-CN" sz="2000">
              <a:solidFill>
                <a:srgbClr val="000000"/>
              </a:solidFill>
              <a:latin typeface="-apple-system"/>
            </a:endParaRPr>
          </a:p>
          <a:p>
            <a:endParaRPr lang="en-US" altLang="zh-CN" sz="2000">
              <a:solidFill>
                <a:srgbClr val="000000"/>
              </a:solidFill>
              <a:latin typeface="-apple-system"/>
            </a:endParaRPr>
          </a:p>
          <a:p>
            <a:r>
              <a:rPr lang="en-US" altLang="zh-CN" sz="1600" b="1">
                <a:solidFill>
                  <a:srgbClr val="000000"/>
                </a:solidFill>
                <a:effectLst/>
                <a:latin typeface="Courier New" panose="02070309020205020404" pitchFamily="49" charset="0"/>
              </a:rPr>
              <a:t>#[</a:t>
            </a:r>
            <a:r>
              <a:rPr lang="en-US" altLang="zh-CN" sz="1600">
                <a:solidFill>
                  <a:srgbClr val="000000"/>
                </a:solidFill>
                <a:effectLst/>
                <a:latin typeface="Courier New" panose="02070309020205020404" pitchFamily="49" charset="0"/>
              </a:rPr>
              <a:t>register_trap_handler</a:t>
            </a:r>
            <a:r>
              <a:rPr lang="en-US" altLang="zh-CN" sz="1600" b="1">
                <a:solidFill>
                  <a:srgbClr val="000000"/>
                </a:solidFill>
                <a:effectLst/>
                <a:latin typeface="Courier New" panose="02070309020205020404" pitchFamily="49" charset="0"/>
              </a:rPr>
              <a:t>(</a:t>
            </a:r>
            <a:r>
              <a:rPr lang="en-US" altLang="zh-CN" sz="1600">
                <a:solidFill>
                  <a:srgbClr val="000000"/>
                </a:solidFill>
                <a:effectLst/>
                <a:latin typeface="Courier New" panose="02070309020205020404" pitchFamily="49" charset="0"/>
              </a:rPr>
              <a:t>PAGE_FAULT</a:t>
            </a:r>
            <a:r>
              <a:rPr lang="en-US" altLang="zh-CN" sz="1600" b="1">
                <a:solidFill>
                  <a:srgbClr val="000000"/>
                </a:solidFill>
                <a:effectLst/>
                <a:latin typeface="Courier New" panose="02070309020205020404" pitchFamily="49" charset="0"/>
              </a:rPr>
              <a:t>)]</a:t>
            </a:r>
            <a:endParaRPr lang="en-US" altLang="zh-CN" sz="1600">
              <a:solidFill>
                <a:srgbClr val="808080"/>
              </a:solidFill>
              <a:effectLst/>
              <a:latin typeface="Courier New" panose="02070309020205020404" pitchFamily="49" charset="0"/>
            </a:endParaRPr>
          </a:p>
          <a:p>
            <a:r>
              <a:rPr lang="en-US" altLang="zh-CN" sz="1600" b="1">
                <a:solidFill>
                  <a:srgbClr val="00007F"/>
                </a:solidFill>
                <a:effectLst/>
                <a:latin typeface="Courier New" panose="02070309020205020404" pitchFamily="49" charset="0"/>
              </a:rPr>
              <a:t>fn</a:t>
            </a:r>
            <a:r>
              <a:rPr lang="en-US" altLang="zh-CN" sz="1600">
                <a:solidFill>
                  <a:srgbClr val="808080"/>
                </a:solidFill>
                <a:effectLst/>
                <a:latin typeface="Courier New" panose="02070309020205020404" pitchFamily="49" charset="0"/>
              </a:rPr>
              <a:t> </a:t>
            </a:r>
            <a:r>
              <a:rPr lang="en-US" altLang="zh-CN" sz="1600">
                <a:solidFill>
                  <a:srgbClr val="000000"/>
                </a:solidFill>
                <a:effectLst/>
                <a:latin typeface="Courier New" panose="02070309020205020404" pitchFamily="49" charset="0"/>
              </a:rPr>
              <a:t>handle_page_fault</a:t>
            </a:r>
            <a:r>
              <a:rPr lang="en-US" altLang="zh-CN" sz="1600" b="1">
                <a:solidFill>
                  <a:srgbClr val="000000"/>
                </a:solidFill>
                <a:effectLst/>
                <a:latin typeface="Courier New" panose="02070309020205020404" pitchFamily="49" charset="0"/>
              </a:rPr>
              <a:t>(</a:t>
            </a:r>
            <a:r>
              <a:rPr lang="en-US" altLang="zh-CN" sz="1600">
                <a:solidFill>
                  <a:srgbClr val="000000"/>
                </a:solidFill>
                <a:effectLst/>
                <a:latin typeface="Courier New" panose="02070309020205020404" pitchFamily="49" charset="0"/>
              </a:rPr>
              <a:t>…</a:t>
            </a:r>
            <a:r>
              <a:rPr lang="en-US" altLang="zh-CN" sz="1600" b="1">
                <a:solidFill>
                  <a:srgbClr val="000000"/>
                </a:solidFill>
                <a:effectLst/>
                <a:latin typeface="Courier New" panose="02070309020205020404" pitchFamily="49" charset="0"/>
              </a:rPr>
              <a:t>)</a:t>
            </a:r>
            <a:r>
              <a:rPr lang="en-US" altLang="zh-CN" sz="1600">
                <a:solidFill>
                  <a:srgbClr val="808080"/>
                </a:solidFill>
                <a:effectLst/>
                <a:latin typeface="Courier New" panose="02070309020205020404" pitchFamily="49" charset="0"/>
              </a:rPr>
              <a:t> </a:t>
            </a:r>
            <a:r>
              <a:rPr lang="en-US" altLang="zh-CN" sz="1600" b="1">
                <a:solidFill>
                  <a:srgbClr val="000000"/>
                </a:solidFill>
                <a:effectLst/>
                <a:latin typeface="Courier New" panose="02070309020205020404" pitchFamily="49" charset="0"/>
              </a:rPr>
              <a:t>-&gt;</a:t>
            </a:r>
            <a:r>
              <a:rPr lang="en-US" altLang="zh-CN" sz="1600">
                <a:solidFill>
                  <a:srgbClr val="808080"/>
                </a:solidFill>
                <a:effectLst/>
                <a:latin typeface="Courier New" panose="02070309020205020404" pitchFamily="49" charset="0"/>
              </a:rPr>
              <a:t> </a:t>
            </a:r>
            <a:r>
              <a:rPr lang="en-US" altLang="zh-CN" sz="1600" b="1">
                <a:solidFill>
                  <a:srgbClr val="00007F"/>
                </a:solidFill>
                <a:effectLst/>
                <a:latin typeface="Courier New" panose="02070309020205020404" pitchFamily="49" charset="0"/>
              </a:rPr>
              <a:t>bool</a:t>
            </a:r>
            <a:r>
              <a:rPr lang="en-US" altLang="zh-CN" sz="1600">
                <a:solidFill>
                  <a:srgbClr val="808080"/>
                </a:solidFill>
                <a:effectLst/>
                <a:latin typeface="Courier New" panose="02070309020205020404" pitchFamily="49" charset="0"/>
              </a:rPr>
              <a:t> </a:t>
            </a:r>
            <a:r>
              <a:rPr lang="en-US" altLang="zh-CN" sz="1600" b="1">
                <a:solidFill>
                  <a:srgbClr val="000000"/>
                </a:solidFill>
                <a:effectLst/>
                <a:latin typeface="Courier New" panose="02070309020205020404" pitchFamily="49" charset="0"/>
              </a:rPr>
              <a:t>{</a:t>
            </a:r>
            <a:endParaRPr lang="en-US" altLang="zh-CN" sz="1600">
              <a:solidFill>
                <a:srgbClr val="808080"/>
              </a:solidFill>
              <a:effectLst/>
              <a:latin typeface="Courier New" panose="02070309020205020404" pitchFamily="49" charset="0"/>
            </a:endParaRPr>
          </a:p>
          <a:p>
            <a:r>
              <a:rPr lang="en-US" altLang="zh-CN" sz="1600" b="1">
                <a:solidFill>
                  <a:srgbClr val="000000"/>
                </a:solidFill>
                <a:latin typeface="Courier New" panose="02070309020205020404" pitchFamily="49" charset="0"/>
              </a:rPr>
              <a:t>    aspace.XXX</a:t>
            </a:r>
            <a:r>
              <a:rPr lang="en-US" altLang="zh-CN" sz="1600" b="1">
                <a:solidFill>
                  <a:srgbClr val="000000"/>
                </a:solidFill>
                <a:effectLst/>
                <a:latin typeface="Courier New" panose="02070309020205020404" pitchFamily="49" charset="0"/>
              </a:rPr>
              <a:t>.</a:t>
            </a:r>
            <a:r>
              <a:rPr lang="en-US" altLang="zh-CN" sz="1600" b="1">
                <a:solidFill>
                  <a:srgbClr val="C00000"/>
                </a:solidFill>
                <a:effectLst>
                  <a:outerShdw blurRad="38100" dist="38100" dir="2700000" algn="tl">
                    <a:srgbClr val="000000">
                      <a:alpha val="43137"/>
                    </a:srgbClr>
                  </a:outerShdw>
                </a:effectLst>
                <a:latin typeface="Courier New" panose="02070309020205020404" pitchFamily="49" charset="0"/>
              </a:rPr>
              <a:t>handle_page_fault</a:t>
            </a:r>
            <a:r>
              <a:rPr lang="en-US" altLang="zh-CN" sz="1600" b="1">
                <a:solidFill>
                  <a:srgbClr val="000000"/>
                </a:solidFill>
                <a:effectLst/>
                <a:latin typeface="Courier New" panose="02070309020205020404" pitchFamily="49" charset="0"/>
              </a:rPr>
              <a:t>(</a:t>
            </a:r>
            <a:r>
              <a:rPr lang="en-US" altLang="zh-CN" sz="1600">
                <a:solidFill>
                  <a:srgbClr val="000000"/>
                </a:solidFill>
                <a:effectLst/>
                <a:latin typeface="Courier New" panose="02070309020205020404" pitchFamily="49" charset="0"/>
              </a:rPr>
              <a:t>…</a:t>
            </a:r>
            <a:r>
              <a:rPr lang="en-US" altLang="zh-CN" sz="1600" b="1">
                <a:solidFill>
                  <a:srgbClr val="000000"/>
                </a:solidFill>
                <a:effectLst/>
                <a:latin typeface="Courier New" panose="02070309020205020404" pitchFamily="49" charset="0"/>
              </a:rPr>
              <a:t>) {</a:t>
            </a:r>
          </a:p>
          <a:p>
            <a:r>
              <a:rPr lang="en-US" altLang="zh-CN" sz="1600" b="1">
                <a:solidFill>
                  <a:srgbClr val="000000"/>
                </a:solidFill>
                <a:latin typeface="Courier New" panose="02070309020205020404" pitchFamily="49" charset="0"/>
              </a:rPr>
              <a:t>    }</a:t>
            </a:r>
          </a:p>
          <a:p>
            <a:r>
              <a:rPr lang="en-US" altLang="zh-CN" sz="1600" b="1">
                <a:solidFill>
                  <a:srgbClr val="000000"/>
                </a:solidFill>
                <a:effectLst/>
                <a:latin typeface="Courier New" panose="02070309020205020404" pitchFamily="49" charset="0"/>
              </a:rPr>
              <a:t>}</a:t>
            </a:r>
            <a:endParaRPr lang="en-US" altLang="zh-CN" sz="1400">
              <a:effectLst/>
            </a:endParaRPr>
          </a:p>
        </p:txBody>
      </p:sp>
      <p:sp>
        <p:nvSpPr>
          <p:cNvPr id="15" name="文本框 14">
            <a:extLst>
              <a:ext uri="{FF2B5EF4-FFF2-40B4-BE49-F238E27FC236}">
                <a16:creationId xmlns:a16="http://schemas.microsoft.com/office/drawing/2014/main" id="{B3F60197-D7B1-3BF4-575B-B3A013CBE0BA}"/>
              </a:ext>
            </a:extLst>
          </p:cNvPr>
          <p:cNvSpPr txBox="1"/>
          <p:nvPr/>
        </p:nvSpPr>
        <p:spPr>
          <a:xfrm>
            <a:off x="5490954" y="5445224"/>
            <a:ext cx="6401690" cy="1200329"/>
          </a:xfrm>
          <a:prstGeom prst="rect">
            <a:avLst/>
          </a:prstGeom>
          <a:noFill/>
        </p:spPr>
        <p:txBody>
          <a:bodyPr wrap="square" rtlCol="0">
            <a:spAutoFit/>
          </a:bodyPr>
          <a:lstStyle/>
          <a:p>
            <a:r>
              <a:rPr lang="zh-CN" altLang="en-US"/>
              <a:t>发送缺页异常时，由</a:t>
            </a:r>
            <a:r>
              <a:rPr lang="en-US" altLang="zh-CN"/>
              <a:t>aspace</a:t>
            </a:r>
            <a:r>
              <a:rPr lang="zh-CN" altLang="en-US"/>
              <a:t>的</a:t>
            </a:r>
            <a:r>
              <a:rPr lang="en-US" altLang="zh-CN"/>
              <a:t>handle_page_fault</a:t>
            </a:r>
            <a:r>
              <a:rPr lang="zh-CN" altLang="en-US"/>
              <a:t>来完成对物理页帧的申请与映射。</a:t>
            </a:r>
            <a:endParaRPr lang="en-US" altLang="zh-CN"/>
          </a:p>
          <a:p>
            <a:r>
              <a:rPr lang="zh-CN" altLang="en-US"/>
              <a:t>方法</a:t>
            </a:r>
            <a:r>
              <a:rPr lang="en-US" altLang="zh-CN"/>
              <a:t>handle_page_fault</a:t>
            </a:r>
            <a:r>
              <a:rPr lang="zh-CN" altLang="en-US"/>
              <a:t>是地址空间映射功能重要触发入口，</a:t>
            </a:r>
            <a:endParaRPr lang="en-US" altLang="zh-CN"/>
          </a:p>
          <a:p>
            <a:r>
              <a:rPr lang="zh-CN" altLang="en-US"/>
              <a:t>以下以它为线索说明地址空间映射方面的功能。</a:t>
            </a:r>
          </a:p>
        </p:txBody>
      </p:sp>
    </p:spTree>
    <p:extLst>
      <p:ext uri="{BB962C8B-B14F-4D97-AF65-F5344CB8AC3E}">
        <p14:creationId xmlns:p14="http://schemas.microsoft.com/office/powerpoint/2010/main" val="3085992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E4267-A431-21EB-FC7C-012E8F8AB07A}"/>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F6CD6DDF-5E92-67D2-9266-2992ED1BCBEE}"/>
              </a:ext>
            </a:extLst>
          </p:cNvPr>
          <p:cNvSpPr txBox="1"/>
          <p:nvPr/>
        </p:nvSpPr>
        <p:spPr>
          <a:xfrm>
            <a:off x="515380" y="327273"/>
            <a:ext cx="8028892" cy="584775"/>
          </a:xfrm>
          <a:prstGeom prst="rect">
            <a:avLst/>
          </a:prstGeom>
          <a:noFill/>
        </p:spPr>
        <p:txBody>
          <a:bodyPr wrap="square">
            <a:spAutoFit/>
          </a:bodyPr>
          <a:lstStyle/>
          <a:p>
            <a:r>
              <a:rPr lang="zh-CN" altLang="en-US" sz="3200"/>
              <a:t>宏内核地址空间管理相关对象的层次构成</a:t>
            </a:r>
            <a:endParaRPr lang="en-US" altLang="zh-CN" sz="3200"/>
          </a:p>
        </p:txBody>
      </p:sp>
      <p:pic>
        <p:nvPicPr>
          <p:cNvPr id="5" name="图片 4">
            <a:extLst>
              <a:ext uri="{FF2B5EF4-FFF2-40B4-BE49-F238E27FC236}">
                <a16:creationId xmlns:a16="http://schemas.microsoft.com/office/drawing/2014/main" id="{C86BEDBE-9A1E-4DDC-E9C6-7402EEFA7023}"/>
              </a:ext>
            </a:extLst>
          </p:cNvPr>
          <p:cNvPicPr>
            <a:picLocks noChangeAspect="1"/>
          </p:cNvPicPr>
          <p:nvPr/>
        </p:nvPicPr>
        <p:blipFill>
          <a:blip r:embed="rId2"/>
          <a:stretch>
            <a:fillRect/>
          </a:stretch>
        </p:blipFill>
        <p:spPr>
          <a:xfrm>
            <a:off x="525736" y="1700808"/>
            <a:ext cx="5715000" cy="4000500"/>
          </a:xfrm>
          <a:prstGeom prst="rect">
            <a:avLst/>
          </a:prstGeom>
        </p:spPr>
      </p:pic>
      <p:sp>
        <p:nvSpPr>
          <p:cNvPr id="6" name="文本框 5">
            <a:extLst>
              <a:ext uri="{FF2B5EF4-FFF2-40B4-BE49-F238E27FC236}">
                <a16:creationId xmlns:a16="http://schemas.microsoft.com/office/drawing/2014/main" id="{46EAD280-B230-785C-3415-1F7836B12631}"/>
              </a:ext>
            </a:extLst>
          </p:cNvPr>
          <p:cNvSpPr txBox="1"/>
          <p:nvPr/>
        </p:nvSpPr>
        <p:spPr>
          <a:xfrm>
            <a:off x="587388" y="1088740"/>
            <a:ext cx="10873208" cy="400110"/>
          </a:xfrm>
          <a:prstGeom prst="rect">
            <a:avLst/>
          </a:prstGeom>
          <a:noFill/>
        </p:spPr>
        <p:txBody>
          <a:bodyPr wrap="square">
            <a:spAutoFit/>
          </a:bodyPr>
          <a:lstStyle/>
          <a:p>
            <a:r>
              <a:rPr lang="zh-CN" altLang="en-US" sz="2000">
                <a:solidFill>
                  <a:srgbClr val="000000"/>
                </a:solidFill>
                <a:latin typeface="-apple-system"/>
              </a:rPr>
              <a:t>地址空间管理涉及的主要对象：</a:t>
            </a:r>
            <a:r>
              <a:rPr lang="en-US" altLang="zh-CN" sz="2000">
                <a:solidFill>
                  <a:srgbClr val="000000"/>
                </a:solidFill>
                <a:latin typeface="-apple-system"/>
              </a:rPr>
              <a:t>AddrSpace</a:t>
            </a:r>
            <a:r>
              <a:rPr lang="zh-CN" altLang="en-US" sz="2000">
                <a:solidFill>
                  <a:srgbClr val="000000"/>
                </a:solidFill>
                <a:latin typeface="-apple-system"/>
              </a:rPr>
              <a:t>，</a:t>
            </a:r>
            <a:r>
              <a:rPr lang="en-US" altLang="zh-CN" sz="2000">
                <a:solidFill>
                  <a:srgbClr val="000000"/>
                </a:solidFill>
                <a:latin typeface="-apple-system"/>
              </a:rPr>
              <a:t>MemorySet</a:t>
            </a:r>
            <a:r>
              <a:rPr lang="zh-CN" altLang="en-US" sz="2000">
                <a:solidFill>
                  <a:srgbClr val="000000"/>
                </a:solidFill>
                <a:latin typeface="-apple-system"/>
              </a:rPr>
              <a:t>，</a:t>
            </a:r>
            <a:r>
              <a:rPr lang="en-US" altLang="zh-CN" sz="2000">
                <a:solidFill>
                  <a:srgbClr val="000000"/>
                </a:solidFill>
                <a:latin typeface="-apple-system"/>
              </a:rPr>
              <a:t>MemoryArea</a:t>
            </a:r>
            <a:r>
              <a:rPr lang="zh-CN" altLang="en-US" sz="2000">
                <a:solidFill>
                  <a:srgbClr val="000000"/>
                </a:solidFill>
                <a:latin typeface="-apple-system"/>
              </a:rPr>
              <a:t>和</a:t>
            </a:r>
            <a:r>
              <a:rPr lang="en-US" altLang="zh-CN" sz="2000">
                <a:solidFill>
                  <a:srgbClr val="000000"/>
                </a:solidFill>
                <a:latin typeface="-apple-system"/>
              </a:rPr>
              <a:t>Backend</a:t>
            </a:r>
            <a:r>
              <a:rPr lang="zh-CN" altLang="en-US" sz="2000">
                <a:solidFill>
                  <a:srgbClr val="000000"/>
                </a:solidFill>
                <a:latin typeface="-apple-system"/>
              </a:rPr>
              <a:t>的两种实现。</a:t>
            </a:r>
            <a:endParaRPr lang="en-US" altLang="zh-CN" sz="2000">
              <a:solidFill>
                <a:srgbClr val="000000"/>
              </a:solidFill>
              <a:latin typeface="-apple-system"/>
            </a:endParaRPr>
          </a:p>
        </p:txBody>
      </p:sp>
      <p:sp>
        <p:nvSpPr>
          <p:cNvPr id="7" name="文本框 6">
            <a:extLst>
              <a:ext uri="{FF2B5EF4-FFF2-40B4-BE49-F238E27FC236}">
                <a16:creationId xmlns:a16="http://schemas.microsoft.com/office/drawing/2014/main" id="{9B15ABBF-4C32-59E3-743C-26611444AEA8}"/>
              </a:ext>
            </a:extLst>
          </p:cNvPr>
          <p:cNvSpPr txBox="1"/>
          <p:nvPr/>
        </p:nvSpPr>
        <p:spPr>
          <a:xfrm>
            <a:off x="6852084" y="1908115"/>
            <a:ext cx="4968552" cy="4401205"/>
          </a:xfrm>
          <a:prstGeom prst="rect">
            <a:avLst/>
          </a:prstGeom>
          <a:noFill/>
        </p:spPr>
        <p:txBody>
          <a:bodyPr wrap="square">
            <a:spAutoFit/>
          </a:bodyPr>
          <a:lstStyle/>
          <a:p>
            <a:r>
              <a:rPr lang="en-US" altLang="zh-CN" sz="2000">
                <a:solidFill>
                  <a:srgbClr val="000000"/>
                </a:solidFill>
                <a:latin typeface="-apple-system"/>
              </a:rPr>
              <a:t>AddrSpace</a:t>
            </a:r>
            <a:r>
              <a:rPr lang="zh-CN" altLang="en-US" sz="2000">
                <a:solidFill>
                  <a:srgbClr val="000000"/>
                </a:solidFill>
                <a:latin typeface="-apple-system"/>
              </a:rPr>
              <a:t>：包含一系列有序的区域并对应一个页表。</a:t>
            </a:r>
            <a:endParaRPr lang="en-US" altLang="zh-CN" sz="2000">
              <a:solidFill>
                <a:srgbClr val="000000"/>
              </a:solidFill>
              <a:latin typeface="-apple-system"/>
            </a:endParaRPr>
          </a:p>
          <a:p>
            <a:endParaRPr lang="en-US" altLang="zh-CN" sz="2000">
              <a:solidFill>
                <a:srgbClr val="000000"/>
              </a:solidFill>
              <a:latin typeface="-apple-system"/>
            </a:endParaRPr>
          </a:p>
          <a:p>
            <a:r>
              <a:rPr lang="en-US" altLang="zh-CN" sz="2000">
                <a:solidFill>
                  <a:srgbClr val="000000"/>
                </a:solidFill>
                <a:latin typeface="-apple-system"/>
              </a:rPr>
              <a:t>MemorySet</a:t>
            </a:r>
            <a:r>
              <a:rPr lang="zh-CN" altLang="en-US" sz="2000">
                <a:solidFill>
                  <a:srgbClr val="000000"/>
                </a:solidFill>
                <a:latin typeface="-apple-system"/>
              </a:rPr>
              <a:t>：对</a:t>
            </a:r>
            <a:r>
              <a:rPr lang="en-US" altLang="zh-CN" sz="2000">
                <a:solidFill>
                  <a:srgbClr val="000000"/>
                </a:solidFill>
                <a:latin typeface="-apple-system"/>
              </a:rPr>
              <a:t>BTreeMap</a:t>
            </a:r>
            <a:r>
              <a:rPr lang="zh-CN" altLang="en-US" sz="2000">
                <a:solidFill>
                  <a:srgbClr val="000000"/>
                </a:solidFill>
                <a:latin typeface="-apple-system"/>
              </a:rPr>
              <a:t>的简单封装，对空间下的各个</a:t>
            </a:r>
            <a:r>
              <a:rPr lang="en-US" altLang="zh-CN" sz="2000">
                <a:solidFill>
                  <a:srgbClr val="000000"/>
                </a:solidFill>
                <a:latin typeface="-apple-system"/>
              </a:rPr>
              <a:t>MemoryArea</a:t>
            </a:r>
            <a:r>
              <a:rPr lang="zh-CN" altLang="en-US" sz="2000">
                <a:solidFill>
                  <a:srgbClr val="000000"/>
                </a:solidFill>
                <a:latin typeface="-apple-system"/>
              </a:rPr>
              <a:t>进行有序管理。</a:t>
            </a:r>
            <a:endParaRPr lang="en-US" altLang="zh-CN" sz="2000">
              <a:solidFill>
                <a:srgbClr val="000000"/>
              </a:solidFill>
              <a:latin typeface="-apple-system"/>
            </a:endParaRPr>
          </a:p>
          <a:p>
            <a:endParaRPr lang="en-US" altLang="zh-CN" sz="2000">
              <a:solidFill>
                <a:srgbClr val="000000"/>
              </a:solidFill>
              <a:latin typeface="-apple-system"/>
            </a:endParaRPr>
          </a:p>
          <a:p>
            <a:r>
              <a:rPr lang="en-US" altLang="zh-CN" sz="2000">
                <a:solidFill>
                  <a:srgbClr val="000000"/>
                </a:solidFill>
                <a:latin typeface="-apple-system"/>
              </a:rPr>
              <a:t>MemoryArea</a:t>
            </a:r>
            <a:r>
              <a:rPr lang="zh-CN" altLang="en-US" sz="2000">
                <a:solidFill>
                  <a:srgbClr val="000000"/>
                </a:solidFill>
                <a:latin typeface="-apple-system"/>
              </a:rPr>
              <a:t>：对应一个连续的虚拟地址内存区域，关联一个负责具体映射操作的后端</a:t>
            </a:r>
            <a:r>
              <a:rPr lang="en-US" altLang="zh-CN" sz="2000">
                <a:solidFill>
                  <a:srgbClr val="000000"/>
                </a:solidFill>
                <a:latin typeface="-apple-system"/>
              </a:rPr>
              <a:t>Backend</a:t>
            </a:r>
            <a:r>
              <a:rPr lang="zh-CN" altLang="en-US" sz="2000">
                <a:solidFill>
                  <a:srgbClr val="000000"/>
                </a:solidFill>
                <a:latin typeface="-apple-system"/>
              </a:rPr>
              <a:t>。</a:t>
            </a:r>
            <a:endParaRPr lang="en-US" altLang="zh-CN" sz="2000">
              <a:solidFill>
                <a:srgbClr val="000000"/>
              </a:solidFill>
              <a:latin typeface="-apple-system"/>
            </a:endParaRPr>
          </a:p>
          <a:p>
            <a:endParaRPr lang="en-US" altLang="zh-CN" sz="2000">
              <a:solidFill>
                <a:srgbClr val="000000"/>
              </a:solidFill>
              <a:latin typeface="-apple-system"/>
            </a:endParaRPr>
          </a:p>
          <a:p>
            <a:r>
              <a:rPr lang="en-US" altLang="zh-CN" sz="2000">
                <a:solidFill>
                  <a:srgbClr val="000000"/>
                </a:solidFill>
                <a:latin typeface="-apple-system"/>
              </a:rPr>
              <a:t>Backend</a:t>
            </a:r>
            <a:r>
              <a:rPr lang="zh-CN" altLang="en-US" sz="2000">
                <a:solidFill>
                  <a:srgbClr val="000000"/>
                </a:solidFill>
                <a:latin typeface="-apple-system"/>
              </a:rPr>
              <a:t>：负责具体的映射操作，不同的区域</a:t>
            </a:r>
            <a:r>
              <a:rPr lang="en-US" altLang="zh-CN" sz="2000">
                <a:solidFill>
                  <a:srgbClr val="000000"/>
                </a:solidFill>
                <a:latin typeface="-apple-system"/>
              </a:rPr>
              <a:t>MemoryArea</a:t>
            </a:r>
            <a:r>
              <a:rPr lang="zh-CN" altLang="en-US" sz="2000">
                <a:solidFill>
                  <a:srgbClr val="000000"/>
                </a:solidFill>
                <a:latin typeface="-apple-system"/>
              </a:rPr>
              <a:t>可以对应不同的</a:t>
            </a:r>
            <a:r>
              <a:rPr lang="en-US" altLang="zh-CN" sz="2000">
                <a:solidFill>
                  <a:srgbClr val="000000"/>
                </a:solidFill>
                <a:latin typeface="-apple-system"/>
              </a:rPr>
              <a:t>Backend</a:t>
            </a:r>
            <a:r>
              <a:rPr lang="zh-CN" altLang="en-US" sz="2000">
                <a:solidFill>
                  <a:srgbClr val="000000"/>
                </a:solidFill>
                <a:latin typeface="-apple-system"/>
              </a:rPr>
              <a:t>。</a:t>
            </a:r>
            <a:endParaRPr lang="en-US" altLang="zh-CN" sz="2000">
              <a:solidFill>
                <a:srgbClr val="000000"/>
              </a:solidFill>
              <a:latin typeface="-apple-system"/>
            </a:endParaRPr>
          </a:p>
          <a:p>
            <a:r>
              <a:rPr lang="zh-CN" altLang="en-US" sz="2000">
                <a:solidFill>
                  <a:srgbClr val="000000"/>
                </a:solidFill>
                <a:latin typeface="-apple-system"/>
              </a:rPr>
              <a:t>目前支持两种后端类型：</a:t>
            </a:r>
            <a:endParaRPr lang="en-US" altLang="zh-CN" sz="2000">
              <a:solidFill>
                <a:srgbClr val="000000"/>
              </a:solidFill>
              <a:latin typeface="-apple-system"/>
            </a:endParaRPr>
          </a:p>
          <a:p>
            <a:r>
              <a:rPr lang="en-US" altLang="zh-CN" sz="2000">
                <a:solidFill>
                  <a:srgbClr val="000000"/>
                </a:solidFill>
                <a:latin typeface="-apple-system"/>
              </a:rPr>
              <a:t>Linear</a:t>
            </a:r>
            <a:r>
              <a:rPr lang="zh-CN" altLang="en-US" sz="2000">
                <a:solidFill>
                  <a:srgbClr val="000000"/>
                </a:solidFill>
                <a:latin typeface="-apple-system"/>
              </a:rPr>
              <a:t>和</a:t>
            </a:r>
            <a:r>
              <a:rPr lang="en-US" altLang="zh-CN" sz="2000">
                <a:solidFill>
                  <a:srgbClr val="000000"/>
                </a:solidFill>
                <a:latin typeface="-apple-system"/>
              </a:rPr>
              <a:t>Alloc</a:t>
            </a:r>
            <a:r>
              <a:rPr lang="zh-CN" altLang="en-US" sz="2000">
                <a:solidFill>
                  <a:srgbClr val="000000"/>
                </a:solidFill>
                <a:latin typeface="-apple-system"/>
              </a:rPr>
              <a:t>。</a:t>
            </a:r>
            <a:endParaRPr lang="en-US" altLang="zh-CN" sz="2000">
              <a:solidFill>
                <a:srgbClr val="000000"/>
              </a:solidFill>
              <a:latin typeface="-apple-system"/>
            </a:endParaRPr>
          </a:p>
        </p:txBody>
      </p:sp>
    </p:spTree>
    <p:extLst>
      <p:ext uri="{BB962C8B-B14F-4D97-AF65-F5344CB8AC3E}">
        <p14:creationId xmlns:p14="http://schemas.microsoft.com/office/powerpoint/2010/main" val="1558655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0BB08-B18E-02BF-6138-9459093F93CF}"/>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0A43DD60-B62A-0586-6D72-A8C991621B09}"/>
              </a:ext>
            </a:extLst>
          </p:cNvPr>
          <p:cNvSpPr txBox="1"/>
          <p:nvPr/>
        </p:nvSpPr>
        <p:spPr>
          <a:xfrm>
            <a:off x="515380" y="327273"/>
            <a:ext cx="8028892" cy="584775"/>
          </a:xfrm>
          <a:prstGeom prst="rect">
            <a:avLst/>
          </a:prstGeom>
          <a:noFill/>
        </p:spPr>
        <p:txBody>
          <a:bodyPr wrap="square">
            <a:spAutoFit/>
          </a:bodyPr>
          <a:lstStyle/>
          <a:p>
            <a:r>
              <a:rPr lang="zh-CN" altLang="en-US" sz="3200"/>
              <a:t>地址空间区域</a:t>
            </a:r>
            <a:r>
              <a:rPr lang="en-US" altLang="zh-CN" sz="3200"/>
              <a:t>MemorySet</a:t>
            </a:r>
          </a:p>
        </p:txBody>
      </p:sp>
      <p:pic>
        <p:nvPicPr>
          <p:cNvPr id="3" name="图片 2">
            <a:extLst>
              <a:ext uri="{FF2B5EF4-FFF2-40B4-BE49-F238E27FC236}">
                <a16:creationId xmlns:a16="http://schemas.microsoft.com/office/drawing/2014/main" id="{62DD5C7F-5291-B78D-0342-A59420E8645E}"/>
              </a:ext>
            </a:extLst>
          </p:cNvPr>
          <p:cNvPicPr>
            <a:picLocks noChangeAspect="1"/>
          </p:cNvPicPr>
          <p:nvPr/>
        </p:nvPicPr>
        <p:blipFill>
          <a:blip r:embed="rId2"/>
          <a:stretch>
            <a:fillRect/>
          </a:stretch>
        </p:blipFill>
        <p:spPr>
          <a:xfrm>
            <a:off x="983432" y="2528900"/>
            <a:ext cx="4000500" cy="2533650"/>
          </a:xfrm>
          <a:prstGeom prst="rect">
            <a:avLst/>
          </a:prstGeom>
        </p:spPr>
      </p:pic>
      <p:pic>
        <p:nvPicPr>
          <p:cNvPr id="6" name="图片 5">
            <a:extLst>
              <a:ext uri="{FF2B5EF4-FFF2-40B4-BE49-F238E27FC236}">
                <a16:creationId xmlns:a16="http://schemas.microsoft.com/office/drawing/2014/main" id="{BFD7F4E0-CA4A-4668-4C9A-A924E4BA8D01}"/>
              </a:ext>
            </a:extLst>
          </p:cNvPr>
          <p:cNvPicPr>
            <a:picLocks noChangeAspect="1"/>
          </p:cNvPicPr>
          <p:nvPr/>
        </p:nvPicPr>
        <p:blipFill>
          <a:blip r:embed="rId3"/>
          <a:stretch>
            <a:fillRect/>
          </a:stretch>
        </p:blipFill>
        <p:spPr>
          <a:xfrm>
            <a:off x="7428148" y="1196752"/>
            <a:ext cx="3429000" cy="2228850"/>
          </a:xfrm>
          <a:prstGeom prst="rect">
            <a:avLst/>
          </a:prstGeom>
        </p:spPr>
      </p:pic>
      <p:pic>
        <p:nvPicPr>
          <p:cNvPr id="10" name="图片 9">
            <a:extLst>
              <a:ext uri="{FF2B5EF4-FFF2-40B4-BE49-F238E27FC236}">
                <a16:creationId xmlns:a16="http://schemas.microsoft.com/office/drawing/2014/main" id="{CE7FFACF-41E0-1B1D-F255-40129F0A3784}"/>
              </a:ext>
            </a:extLst>
          </p:cNvPr>
          <p:cNvPicPr>
            <a:picLocks noChangeAspect="1"/>
          </p:cNvPicPr>
          <p:nvPr/>
        </p:nvPicPr>
        <p:blipFill>
          <a:blip r:embed="rId4"/>
          <a:stretch>
            <a:fillRect/>
          </a:stretch>
        </p:blipFill>
        <p:spPr>
          <a:xfrm>
            <a:off x="7558980" y="4221088"/>
            <a:ext cx="2857500" cy="2476500"/>
          </a:xfrm>
          <a:prstGeom prst="rect">
            <a:avLst/>
          </a:prstGeom>
        </p:spPr>
      </p:pic>
      <p:pic>
        <p:nvPicPr>
          <p:cNvPr id="11" name="图片 10">
            <a:extLst>
              <a:ext uri="{FF2B5EF4-FFF2-40B4-BE49-F238E27FC236}">
                <a16:creationId xmlns:a16="http://schemas.microsoft.com/office/drawing/2014/main" id="{B44CF91B-3E3E-B595-5450-23FBC4EF531B}"/>
              </a:ext>
            </a:extLst>
          </p:cNvPr>
          <p:cNvPicPr>
            <a:picLocks noChangeAspect="1"/>
          </p:cNvPicPr>
          <p:nvPr/>
        </p:nvPicPr>
        <p:blipFill>
          <a:blip r:embed="rId5"/>
          <a:stretch>
            <a:fillRect/>
          </a:stretch>
        </p:blipFill>
        <p:spPr>
          <a:xfrm>
            <a:off x="659396" y="1383560"/>
            <a:ext cx="5040561" cy="733808"/>
          </a:xfrm>
          <a:prstGeom prst="rect">
            <a:avLst/>
          </a:prstGeom>
        </p:spPr>
      </p:pic>
      <p:sp>
        <p:nvSpPr>
          <p:cNvPr id="12" name="文本框 11">
            <a:extLst>
              <a:ext uri="{FF2B5EF4-FFF2-40B4-BE49-F238E27FC236}">
                <a16:creationId xmlns:a16="http://schemas.microsoft.com/office/drawing/2014/main" id="{5B45A48B-6B83-AA1F-C8FF-E705FD5BD2B9}"/>
              </a:ext>
            </a:extLst>
          </p:cNvPr>
          <p:cNvSpPr txBox="1"/>
          <p:nvPr/>
        </p:nvSpPr>
        <p:spPr>
          <a:xfrm>
            <a:off x="659396" y="5474082"/>
            <a:ext cx="4968552" cy="1015663"/>
          </a:xfrm>
          <a:prstGeom prst="rect">
            <a:avLst/>
          </a:prstGeom>
          <a:noFill/>
        </p:spPr>
        <p:txBody>
          <a:bodyPr wrap="square">
            <a:spAutoFit/>
          </a:bodyPr>
          <a:lstStyle/>
          <a:p>
            <a:r>
              <a:rPr lang="zh-CN" altLang="en-US" sz="2000">
                <a:solidFill>
                  <a:srgbClr val="000000"/>
                </a:solidFill>
                <a:latin typeface="-apple-system"/>
              </a:rPr>
              <a:t>对地址空间的主要操作就是查找目标区域或者是查找区域之间的空隙，因此对它们的有序管理是保证性能的关键。</a:t>
            </a:r>
            <a:endParaRPr lang="en-US" altLang="zh-CN" sz="2000">
              <a:solidFill>
                <a:srgbClr val="000000"/>
              </a:solidFill>
              <a:latin typeface="-apple-system"/>
            </a:endParaRPr>
          </a:p>
        </p:txBody>
      </p:sp>
      <p:cxnSp>
        <p:nvCxnSpPr>
          <p:cNvPr id="14" name="直接连接符 13">
            <a:extLst>
              <a:ext uri="{FF2B5EF4-FFF2-40B4-BE49-F238E27FC236}">
                <a16:creationId xmlns:a16="http://schemas.microsoft.com/office/drawing/2014/main" id="{1B8A54AA-3687-98C9-9F5F-4F16B01B4A52}"/>
              </a:ext>
            </a:extLst>
          </p:cNvPr>
          <p:cNvCxnSpPr/>
          <p:nvPr/>
        </p:nvCxnSpPr>
        <p:spPr>
          <a:xfrm>
            <a:off x="6132513" y="912048"/>
            <a:ext cx="0" cy="5793316"/>
          </a:xfrm>
          <a:prstGeom prst="line">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B98264C-6D6F-BD00-A82A-478C553C7BB6}"/>
              </a:ext>
            </a:extLst>
          </p:cNvPr>
          <p:cNvSpPr txBox="1"/>
          <p:nvPr/>
        </p:nvSpPr>
        <p:spPr>
          <a:xfrm>
            <a:off x="6781095" y="620688"/>
            <a:ext cx="4968552" cy="646331"/>
          </a:xfrm>
          <a:prstGeom prst="rect">
            <a:avLst/>
          </a:prstGeom>
          <a:noFill/>
        </p:spPr>
        <p:txBody>
          <a:bodyPr wrap="square">
            <a:spAutoFit/>
          </a:bodyPr>
          <a:lstStyle/>
          <a:p>
            <a:r>
              <a:rPr lang="zh-CN" altLang="en-US">
                <a:solidFill>
                  <a:srgbClr val="000000"/>
                </a:solidFill>
                <a:latin typeface="-apple-system"/>
              </a:rPr>
              <a:t>地址空间区域重叠时，原区域的重叠部分被</a:t>
            </a:r>
            <a:r>
              <a:rPr lang="en-US" altLang="zh-CN">
                <a:solidFill>
                  <a:srgbClr val="000000"/>
                </a:solidFill>
                <a:latin typeface="-apple-system"/>
              </a:rPr>
              <a:t>Unmap</a:t>
            </a:r>
            <a:r>
              <a:rPr lang="zh-CN" altLang="en-US">
                <a:solidFill>
                  <a:srgbClr val="000000"/>
                </a:solidFill>
                <a:latin typeface="-apple-system"/>
              </a:rPr>
              <a:t>，然后新区域被映射到空间中。</a:t>
            </a:r>
            <a:endParaRPr lang="en-US" altLang="zh-CN">
              <a:solidFill>
                <a:srgbClr val="000000"/>
              </a:solidFill>
              <a:latin typeface="-apple-system"/>
            </a:endParaRPr>
          </a:p>
        </p:txBody>
      </p:sp>
      <p:sp>
        <p:nvSpPr>
          <p:cNvPr id="16" name="文本框 15">
            <a:extLst>
              <a:ext uri="{FF2B5EF4-FFF2-40B4-BE49-F238E27FC236}">
                <a16:creationId xmlns:a16="http://schemas.microsoft.com/office/drawing/2014/main" id="{A890A125-BDF9-7394-6626-6D938A5AEA46}"/>
              </a:ext>
            </a:extLst>
          </p:cNvPr>
          <p:cNvSpPr txBox="1"/>
          <p:nvPr/>
        </p:nvSpPr>
        <p:spPr>
          <a:xfrm>
            <a:off x="6781095" y="3851756"/>
            <a:ext cx="3995425" cy="369332"/>
          </a:xfrm>
          <a:prstGeom prst="rect">
            <a:avLst/>
          </a:prstGeom>
          <a:noFill/>
        </p:spPr>
        <p:txBody>
          <a:bodyPr wrap="square">
            <a:spAutoFit/>
          </a:bodyPr>
          <a:lstStyle/>
          <a:p>
            <a:r>
              <a:rPr lang="zh-CN" altLang="en-US">
                <a:solidFill>
                  <a:srgbClr val="000000"/>
                </a:solidFill>
                <a:latin typeface="-apple-system"/>
              </a:rPr>
              <a:t>特殊情况：新区域位于旧区域的中间。</a:t>
            </a:r>
            <a:endParaRPr lang="en-US" altLang="zh-CN">
              <a:solidFill>
                <a:srgbClr val="000000"/>
              </a:solidFill>
              <a:latin typeface="-apple-system"/>
            </a:endParaRPr>
          </a:p>
        </p:txBody>
      </p:sp>
    </p:spTree>
    <p:extLst>
      <p:ext uri="{BB962C8B-B14F-4D97-AF65-F5344CB8AC3E}">
        <p14:creationId xmlns:p14="http://schemas.microsoft.com/office/powerpoint/2010/main" val="1585172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EDCB6-1D56-3441-01E2-8E48AA84986D}"/>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0597256D-276E-06A9-0E52-0D05EE1E2EE0}"/>
              </a:ext>
            </a:extLst>
          </p:cNvPr>
          <p:cNvSpPr txBox="1"/>
          <p:nvPr/>
        </p:nvSpPr>
        <p:spPr>
          <a:xfrm>
            <a:off x="515380" y="327273"/>
            <a:ext cx="8028892" cy="584775"/>
          </a:xfrm>
          <a:prstGeom prst="rect">
            <a:avLst/>
          </a:prstGeom>
          <a:noFill/>
        </p:spPr>
        <p:txBody>
          <a:bodyPr wrap="square">
            <a:spAutoFit/>
          </a:bodyPr>
          <a:lstStyle/>
          <a:p>
            <a:r>
              <a:rPr lang="zh-CN" altLang="en-US" sz="3200"/>
              <a:t>地址空间区域映射后端</a:t>
            </a:r>
            <a:r>
              <a:rPr lang="en-US" altLang="zh-CN" sz="3200"/>
              <a:t>Backend</a:t>
            </a:r>
          </a:p>
        </p:txBody>
      </p:sp>
      <p:pic>
        <p:nvPicPr>
          <p:cNvPr id="5" name="图片 4">
            <a:extLst>
              <a:ext uri="{FF2B5EF4-FFF2-40B4-BE49-F238E27FC236}">
                <a16:creationId xmlns:a16="http://schemas.microsoft.com/office/drawing/2014/main" id="{B4266065-B4F6-E540-3FA7-31290F82F53E}"/>
              </a:ext>
            </a:extLst>
          </p:cNvPr>
          <p:cNvPicPr>
            <a:picLocks noChangeAspect="1"/>
          </p:cNvPicPr>
          <p:nvPr/>
        </p:nvPicPr>
        <p:blipFill>
          <a:blip r:embed="rId2"/>
          <a:stretch>
            <a:fillRect/>
          </a:stretch>
        </p:blipFill>
        <p:spPr>
          <a:xfrm>
            <a:off x="1905000" y="2168860"/>
            <a:ext cx="8382000" cy="2286000"/>
          </a:xfrm>
          <a:prstGeom prst="rect">
            <a:avLst/>
          </a:prstGeom>
        </p:spPr>
      </p:pic>
      <p:sp>
        <p:nvSpPr>
          <p:cNvPr id="7" name="文本框 6">
            <a:extLst>
              <a:ext uri="{FF2B5EF4-FFF2-40B4-BE49-F238E27FC236}">
                <a16:creationId xmlns:a16="http://schemas.microsoft.com/office/drawing/2014/main" id="{FB1FE5E8-7E75-ED6E-CBC2-59F91F916A7B}"/>
              </a:ext>
            </a:extLst>
          </p:cNvPr>
          <p:cNvSpPr txBox="1"/>
          <p:nvPr/>
        </p:nvSpPr>
        <p:spPr>
          <a:xfrm>
            <a:off x="660159" y="1052736"/>
            <a:ext cx="9540297" cy="400110"/>
          </a:xfrm>
          <a:prstGeom prst="rect">
            <a:avLst/>
          </a:prstGeom>
          <a:noFill/>
        </p:spPr>
        <p:txBody>
          <a:bodyPr wrap="square">
            <a:spAutoFit/>
          </a:bodyPr>
          <a:lstStyle/>
          <a:p>
            <a:r>
              <a:rPr lang="zh-CN" altLang="en-US" sz="2000">
                <a:solidFill>
                  <a:srgbClr val="000000"/>
                </a:solidFill>
                <a:latin typeface="-apple-system"/>
              </a:rPr>
              <a:t>后端负责针对空间中特定区域的具体的映射操作，</a:t>
            </a:r>
            <a:r>
              <a:rPr lang="en-US" altLang="zh-CN" sz="2000"/>
              <a:t> Backend</a:t>
            </a:r>
            <a:r>
              <a:rPr lang="zh-CN" altLang="en-US" sz="2000">
                <a:solidFill>
                  <a:srgbClr val="000000"/>
                </a:solidFill>
                <a:latin typeface="-apple-system"/>
              </a:rPr>
              <a:t>从实现角度是一个</a:t>
            </a:r>
            <a:r>
              <a:rPr lang="en-US" altLang="zh-CN" sz="2000">
                <a:solidFill>
                  <a:srgbClr val="000000"/>
                </a:solidFill>
                <a:latin typeface="-apple-system"/>
              </a:rPr>
              <a:t>Trait</a:t>
            </a:r>
            <a:r>
              <a:rPr lang="zh-CN" altLang="en-US" sz="2000">
                <a:solidFill>
                  <a:srgbClr val="000000"/>
                </a:solidFill>
                <a:latin typeface="-apple-system"/>
              </a:rPr>
              <a:t>。</a:t>
            </a:r>
            <a:endParaRPr lang="zh-CN" altLang="en-US" sz="2000"/>
          </a:p>
        </p:txBody>
      </p:sp>
      <p:sp>
        <p:nvSpPr>
          <p:cNvPr id="9" name="文本框 8">
            <a:extLst>
              <a:ext uri="{FF2B5EF4-FFF2-40B4-BE49-F238E27FC236}">
                <a16:creationId xmlns:a16="http://schemas.microsoft.com/office/drawing/2014/main" id="{79D32753-BDE1-BC8B-93FD-92418F51FE98}"/>
              </a:ext>
            </a:extLst>
          </p:cNvPr>
          <p:cNvSpPr txBox="1"/>
          <p:nvPr/>
        </p:nvSpPr>
        <p:spPr>
          <a:xfrm>
            <a:off x="1893958" y="4685734"/>
            <a:ext cx="4058026" cy="1754326"/>
          </a:xfrm>
          <a:prstGeom prst="rect">
            <a:avLst/>
          </a:prstGeom>
          <a:noFill/>
        </p:spPr>
        <p:txBody>
          <a:bodyPr wrap="square">
            <a:spAutoFit/>
          </a:bodyPr>
          <a:lstStyle/>
          <a:p>
            <a:r>
              <a:rPr lang="en-US" altLang="zh-CN">
                <a:solidFill>
                  <a:srgbClr val="000000"/>
                </a:solidFill>
                <a:latin typeface="-apple-system"/>
              </a:rPr>
              <a:t>Linear</a:t>
            </a:r>
            <a:r>
              <a:rPr lang="zh-CN" altLang="en-US">
                <a:solidFill>
                  <a:srgbClr val="000000"/>
                </a:solidFill>
                <a:latin typeface="-apple-system"/>
              </a:rPr>
              <a:t>的应用场景：</a:t>
            </a:r>
            <a:endParaRPr lang="en-US" altLang="zh-CN">
              <a:solidFill>
                <a:srgbClr val="000000"/>
              </a:solidFill>
              <a:latin typeface="-apple-system"/>
            </a:endParaRPr>
          </a:p>
          <a:p>
            <a:r>
              <a:rPr lang="zh-CN" altLang="en-US">
                <a:solidFill>
                  <a:srgbClr val="000000"/>
                </a:solidFill>
                <a:latin typeface="-apple-system"/>
              </a:rPr>
              <a:t>目标物理地址空间区域已经存在，直接建立映射关系。</a:t>
            </a:r>
            <a:endParaRPr lang="en-US" altLang="zh-CN">
              <a:solidFill>
                <a:srgbClr val="000000"/>
              </a:solidFill>
              <a:latin typeface="-apple-system"/>
            </a:endParaRPr>
          </a:p>
          <a:p>
            <a:r>
              <a:rPr lang="zh-CN" altLang="en-US"/>
              <a:t>可以用于设备</a:t>
            </a:r>
            <a:r>
              <a:rPr lang="en-US" altLang="zh-CN"/>
              <a:t>MMIO</a:t>
            </a:r>
            <a:r>
              <a:rPr lang="zh-CN" altLang="en-US"/>
              <a:t>区域映射以及特殊的共享地址区域映射等。</a:t>
            </a:r>
            <a:endParaRPr lang="en-US" altLang="zh-CN"/>
          </a:p>
          <a:p>
            <a:r>
              <a:rPr lang="zh-CN" altLang="en-US"/>
              <a:t>注意：对应的物理页帧</a:t>
            </a:r>
            <a:r>
              <a:rPr lang="zh-CN" altLang="en-US" b="1"/>
              <a:t>必须连续</a:t>
            </a:r>
            <a:r>
              <a:rPr lang="zh-CN" altLang="en-US"/>
              <a:t>。</a:t>
            </a:r>
          </a:p>
        </p:txBody>
      </p:sp>
      <p:sp>
        <p:nvSpPr>
          <p:cNvPr id="10" name="文本框 9">
            <a:extLst>
              <a:ext uri="{FF2B5EF4-FFF2-40B4-BE49-F238E27FC236}">
                <a16:creationId xmlns:a16="http://schemas.microsoft.com/office/drawing/2014/main" id="{7F688C4C-C77D-0145-928D-5340FF9BA342}"/>
              </a:ext>
            </a:extLst>
          </p:cNvPr>
          <p:cNvSpPr txBox="1"/>
          <p:nvPr/>
        </p:nvSpPr>
        <p:spPr>
          <a:xfrm>
            <a:off x="3215680" y="1703517"/>
            <a:ext cx="1224136" cy="461665"/>
          </a:xfrm>
          <a:prstGeom prst="rect">
            <a:avLst/>
          </a:prstGeom>
          <a:noFill/>
        </p:spPr>
        <p:txBody>
          <a:bodyPr wrap="square">
            <a:spAutoFit/>
          </a:bodyPr>
          <a:lstStyle/>
          <a:p>
            <a:pPr algn="ctr"/>
            <a:r>
              <a:rPr lang="en-US" altLang="zh-CN" sz="2400">
                <a:solidFill>
                  <a:srgbClr val="000000"/>
                </a:solidFill>
                <a:latin typeface="-apple-system"/>
              </a:rPr>
              <a:t>Linear</a:t>
            </a:r>
            <a:endParaRPr lang="zh-CN" altLang="en-US" sz="2400"/>
          </a:p>
        </p:txBody>
      </p:sp>
      <p:sp>
        <p:nvSpPr>
          <p:cNvPr id="11" name="文本框 10">
            <a:extLst>
              <a:ext uri="{FF2B5EF4-FFF2-40B4-BE49-F238E27FC236}">
                <a16:creationId xmlns:a16="http://schemas.microsoft.com/office/drawing/2014/main" id="{2A199CC6-E5C6-7D4E-07E3-59B7830683AA}"/>
              </a:ext>
            </a:extLst>
          </p:cNvPr>
          <p:cNvSpPr txBox="1"/>
          <p:nvPr/>
        </p:nvSpPr>
        <p:spPr>
          <a:xfrm>
            <a:off x="7786257" y="1688066"/>
            <a:ext cx="1224136" cy="461665"/>
          </a:xfrm>
          <a:prstGeom prst="rect">
            <a:avLst/>
          </a:prstGeom>
          <a:noFill/>
        </p:spPr>
        <p:txBody>
          <a:bodyPr wrap="square">
            <a:spAutoFit/>
          </a:bodyPr>
          <a:lstStyle/>
          <a:p>
            <a:pPr algn="ctr"/>
            <a:r>
              <a:rPr lang="en-US" altLang="zh-CN" sz="2400">
                <a:solidFill>
                  <a:srgbClr val="000000"/>
                </a:solidFill>
                <a:latin typeface="-apple-system"/>
              </a:rPr>
              <a:t>Alloc</a:t>
            </a:r>
            <a:endParaRPr lang="zh-CN" altLang="en-US" sz="2400"/>
          </a:p>
        </p:txBody>
      </p:sp>
      <p:sp>
        <p:nvSpPr>
          <p:cNvPr id="12" name="文本框 11">
            <a:extLst>
              <a:ext uri="{FF2B5EF4-FFF2-40B4-BE49-F238E27FC236}">
                <a16:creationId xmlns:a16="http://schemas.microsoft.com/office/drawing/2014/main" id="{DEF24493-09FA-BD93-5E98-773F6B4AFD99}"/>
              </a:ext>
            </a:extLst>
          </p:cNvPr>
          <p:cNvSpPr txBox="1"/>
          <p:nvPr/>
        </p:nvSpPr>
        <p:spPr>
          <a:xfrm>
            <a:off x="6515259" y="4685734"/>
            <a:ext cx="4405278" cy="2031325"/>
          </a:xfrm>
          <a:prstGeom prst="rect">
            <a:avLst/>
          </a:prstGeom>
          <a:noFill/>
        </p:spPr>
        <p:txBody>
          <a:bodyPr wrap="square">
            <a:spAutoFit/>
          </a:bodyPr>
          <a:lstStyle/>
          <a:p>
            <a:r>
              <a:rPr lang="en-US" altLang="zh-CN">
                <a:solidFill>
                  <a:srgbClr val="000000"/>
                </a:solidFill>
                <a:latin typeface="-apple-system"/>
              </a:rPr>
              <a:t>Alloc</a:t>
            </a:r>
            <a:r>
              <a:rPr lang="zh-CN" altLang="en-US">
                <a:solidFill>
                  <a:srgbClr val="000000"/>
                </a:solidFill>
                <a:latin typeface="-apple-system"/>
              </a:rPr>
              <a:t>的应用场景：</a:t>
            </a:r>
            <a:endParaRPr lang="en-US" altLang="zh-CN">
              <a:solidFill>
                <a:srgbClr val="000000"/>
              </a:solidFill>
              <a:latin typeface="-apple-system"/>
            </a:endParaRPr>
          </a:p>
          <a:p>
            <a:r>
              <a:rPr lang="zh-CN" altLang="en-US">
                <a:solidFill>
                  <a:srgbClr val="000000"/>
                </a:solidFill>
                <a:latin typeface="-apple-system"/>
              </a:rPr>
              <a:t>仅建立空映射，当真正被访问时将会触发缺页异常，然后在缺页响应函数内部完成物理页帧的申请和补齐映射。</a:t>
            </a:r>
            <a:endParaRPr lang="en-US" altLang="zh-CN">
              <a:solidFill>
                <a:srgbClr val="000000"/>
              </a:solidFill>
              <a:latin typeface="-apple-system"/>
            </a:endParaRPr>
          </a:p>
          <a:p>
            <a:r>
              <a:rPr lang="zh-CN" altLang="en-US">
                <a:solidFill>
                  <a:srgbClr val="000000"/>
                </a:solidFill>
                <a:latin typeface="-apple-system"/>
              </a:rPr>
              <a:t>也就是</a:t>
            </a:r>
            <a:r>
              <a:rPr lang="en-US" altLang="zh-CN">
                <a:solidFill>
                  <a:srgbClr val="000000"/>
                </a:solidFill>
                <a:latin typeface="-apple-system"/>
              </a:rPr>
              <a:t>Lazy</a:t>
            </a:r>
            <a:r>
              <a:rPr lang="zh-CN" altLang="en-US">
                <a:solidFill>
                  <a:srgbClr val="000000"/>
                </a:solidFill>
                <a:latin typeface="-apple-system"/>
              </a:rPr>
              <a:t>方式。</a:t>
            </a:r>
            <a:endParaRPr lang="en-US" altLang="zh-CN">
              <a:solidFill>
                <a:srgbClr val="000000"/>
              </a:solidFill>
              <a:latin typeface="-apple-system"/>
            </a:endParaRPr>
          </a:p>
          <a:p>
            <a:r>
              <a:rPr lang="zh-CN" altLang="en-US"/>
              <a:t>注意：按页映射，对应的物理页帧通常情况下</a:t>
            </a:r>
            <a:r>
              <a:rPr lang="zh-CN" altLang="en-US" b="1"/>
              <a:t>不连续</a:t>
            </a:r>
            <a:r>
              <a:rPr lang="zh-CN" altLang="en-US"/>
              <a:t>。</a:t>
            </a:r>
          </a:p>
        </p:txBody>
      </p:sp>
    </p:spTree>
    <p:extLst>
      <p:ext uri="{BB962C8B-B14F-4D97-AF65-F5344CB8AC3E}">
        <p14:creationId xmlns:p14="http://schemas.microsoft.com/office/powerpoint/2010/main" val="3070757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7911367-3B8C-FE4B-E846-600EFAB180AE}"/>
              </a:ext>
            </a:extLst>
          </p:cNvPr>
          <p:cNvSpPr>
            <a:spLocks noGrp="1"/>
          </p:cNvSpPr>
          <p:nvPr>
            <p:ph type="sldNum" sz="quarter" idx="12"/>
          </p:nvPr>
        </p:nvSpPr>
        <p:spPr/>
        <p:txBody>
          <a:bodyPr/>
          <a:lstStyle/>
          <a:p>
            <a:fld id="{E051CF17-0909-4B2B-B3EB-2C40ABF6021B}" type="slidenum">
              <a:rPr lang="zh-CN" altLang="en-US" smtClean="0"/>
              <a:pPr/>
              <a:t>7</a:t>
            </a:fld>
            <a:endParaRPr lang="zh-CN" altLang="en-US"/>
          </a:p>
        </p:txBody>
      </p:sp>
      <p:sp>
        <p:nvSpPr>
          <p:cNvPr id="5" name="文本框 4">
            <a:extLst>
              <a:ext uri="{FF2B5EF4-FFF2-40B4-BE49-F238E27FC236}">
                <a16:creationId xmlns:a16="http://schemas.microsoft.com/office/drawing/2014/main" id="{6A55ED4B-0A35-AFB9-6C17-129C9183F441}"/>
              </a:ext>
            </a:extLst>
          </p:cNvPr>
          <p:cNvSpPr txBox="1"/>
          <p:nvPr/>
        </p:nvSpPr>
        <p:spPr>
          <a:xfrm>
            <a:off x="515380" y="327273"/>
            <a:ext cx="8028892" cy="584775"/>
          </a:xfrm>
          <a:prstGeom prst="rect">
            <a:avLst/>
          </a:prstGeom>
          <a:noFill/>
        </p:spPr>
        <p:txBody>
          <a:bodyPr wrap="square">
            <a:spAutoFit/>
          </a:bodyPr>
          <a:lstStyle/>
          <a:p>
            <a:r>
              <a:rPr lang="zh-CN" altLang="en-US" sz="3200"/>
              <a:t>缺页异常响应函数的实现</a:t>
            </a:r>
            <a:endParaRPr lang="en-US" altLang="zh-CN" sz="3200"/>
          </a:p>
        </p:txBody>
      </p:sp>
      <p:pic>
        <p:nvPicPr>
          <p:cNvPr id="9" name="图片 8">
            <a:extLst>
              <a:ext uri="{FF2B5EF4-FFF2-40B4-BE49-F238E27FC236}">
                <a16:creationId xmlns:a16="http://schemas.microsoft.com/office/drawing/2014/main" id="{F6B61A33-8F4C-DEFB-8AF0-F4163F06B0F8}"/>
              </a:ext>
            </a:extLst>
          </p:cNvPr>
          <p:cNvPicPr>
            <a:picLocks noChangeAspect="1"/>
          </p:cNvPicPr>
          <p:nvPr/>
        </p:nvPicPr>
        <p:blipFill>
          <a:blip r:embed="rId2"/>
          <a:stretch>
            <a:fillRect/>
          </a:stretch>
        </p:blipFill>
        <p:spPr>
          <a:xfrm>
            <a:off x="623392" y="2744036"/>
            <a:ext cx="5032288" cy="3997332"/>
          </a:xfrm>
          <a:prstGeom prst="rect">
            <a:avLst/>
          </a:prstGeom>
        </p:spPr>
      </p:pic>
      <p:sp>
        <p:nvSpPr>
          <p:cNvPr id="10" name="矩形: 圆角 9">
            <a:extLst>
              <a:ext uri="{FF2B5EF4-FFF2-40B4-BE49-F238E27FC236}">
                <a16:creationId xmlns:a16="http://schemas.microsoft.com/office/drawing/2014/main" id="{FC488116-48B2-DD41-F3D6-9BDEA1592212}"/>
              </a:ext>
            </a:extLst>
          </p:cNvPr>
          <p:cNvSpPr/>
          <p:nvPr/>
        </p:nvSpPr>
        <p:spPr>
          <a:xfrm>
            <a:off x="623392" y="1478598"/>
            <a:ext cx="1476164" cy="6902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600">
                <a:solidFill>
                  <a:schemeClr val="tx1"/>
                </a:solidFill>
              </a:rPr>
              <a:t>异常中断入口</a:t>
            </a:r>
            <a:endParaRPr lang="en-US" altLang="zh-CN" sz="1600">
              <a:solidFill>
                <a:schemeClr val="tx1"/>
              </a:solidFill>
            </a:endParaRPr>
          </a:p>
          <a:p>
            <a:pPr algn="ctr"/>
            <a:r>
              <a:rPr lang="en-US" altLang="zh-CN" sz="1600">
                <a:solidFill>
                  <a:schemeClr val="tx1"/>
                </a:solidFill>
              </a:rPr>
              <a:t>axhal</a:t>
            </a:r>
            <a:endParaRPr lang="zh-CN" altLang="en-US" sz="1600">
              <a:solidFill>
                <a:schemeClr val="tx1"/>
              </a:solidFill>
            </a:endParaRPr>
          </a:p>
        </p:txBody>
      </p:sp>
      <p:sp>
        <p:nvSpPr>
          <p:cNvPr id="11" name="矩形: 圆角 10">
            <a:extLst>
              <a:ext uri="{FF2B5EF4-FFF2-40B4-BE49-F238E27FC236}">
                <a16:creationId xmlns:a16="http://schemas.microsoft.com/office/drawing/2014/main" id="{93A3177A-7A2D-1C35-3EAA-9E81254326D6}"/>
              </a:ext>
            </a:extLst>
          </p:cNvPr>
          <p:cNvSpPr/>
          <p:nvPr/>
        </p:nvSpPr>
        <p:spPr>
          <a:xfrm>
            <a:off x="2891644" y="1478598"/>
            <a:ext cx="1476164" cy="6902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600">
                <a:solidFill>
                  <a:schemeClr val="tx1"/>
                </a:solidFill>
              </a:rPr>
              <a:t>响应</a:t>
            </a:r>
            <a:r>
              <a:rPr lang="en-US" altLang="zh-CN" sz="1600">
                <a:solidFill>
                  <a:schemeClr val="tx1"/>
                </a:solidFill>
              </a:rPr>
              <a:t>#PF</a:t>
            </a:r>
            <a:r>
              <a:rPr lang="zh-CN" altLang="en-US" sz="1600">
                <a:solidFill>
                  <a:schemeClr val="tx1"/>
                </a:solidFill>
              </a:rPr>
              <a:t>函数</a:t>
            </a:r>
            <a:endParaRPr lang="en-US" altLang="zh-CN" sz="1600">
              <a:solidFill>
                <a:schemeClr val="tx1"/>
              </a:solidFill>
            </a:endParaRPr>
          </a:p>
          <a:p>
            <a:pPr algn="ctr"/>
            <a:r>
              <a:rPr lang="en-US" altLang="zh-CN" sz="1600">
                <a:solidFill>
                  <a:schemeClr val="tx1"/>
                </a:solidFill>
              </a:rPr>
              <a:t>m_2_0::main</a:t>
            </a:r>
            <a:endParaRPr lang="zh-CN" altLang="en-US" sz="1600">
              <a:solidFill>
                <a:schemeClr val="tx1"/>
              </a:solidFill>
            </a:endParaRPr>
          </a:p>
        </p:txBody>
      </p:sp>
      <p:cxnSp>
        <p:nvCxnSpPr>
          <p:cNvPr id="13" name="直接箭头连接符 12">
            <a:extLst>
              <a:ext uri="{FF2B5EF4-FFF2-40B4-BE49-F238E27FC236}">
                <a16:creationId xmlns:a16="http://schemas.microsoft.com/office/drawing/2014/main" id="{20CE1135-6B6B-4A3C-9235-E9B19836B37F}"/>
              </a:ext>
            </a:extLst>
          </p:cNvPr>
          <p:cNvCxnSpPr>
            <a:stCxn id="10" idx="3"/>
            <a:endCxn id="11" idx="1"/>
          </p:cNvCxnSpPr>
          <p:nvPr/>
        </p:nvCxnSpPr>
        <p:spPr>
          <a:xfrm>
            <a:off x="2099556" y="1823729"/>
            <a:ext cx="792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69410209-57AD-FD9A-94AF-30A3AA587506}"/>
              </a:ext>
            </a:extLst>
          </p:cNvPr>
          <p:cNvSpPr txBox="1"/>
          <p:nvPr/>
        </p:nvSpPr>
        <p:spPr>
          <a:xfrm>
            <a:off x="2087673" y="1454397"/>
            <a:ext cx="835485" cy="369332"/>
          </a:xfrm>
          <a:prstGeom prst="rect">
            <a:avLst/>
          </a:prstGeom>
          <a:noFill/>
        </p:spPr>
        <p:txBody>
          <a:bodyPr wrap="none" rtlCol="0">
            <a:spAutoFit/>
          </a:bodyPr>
          <a:lstStyle/>
          <a:p>
            <a:r>
              <a:rPr lang="en-US" altLang="zh-CN"/>
              <a:t>linkme</a:t>
            </a:r>
            <a:endParaRPr lang="zh-CN" altLang="en-US"/>
          </a:p>
        </p:txBody>
      </p:sp>
      <p:sp>
        <p:nvSpPr>
          <p:cNvPr id="15" name="文本框 14">
            <a:extLst>
              <a:ext uri="{FF2B5EF4-FFF2-40B4-BE49-F238E27FC236}">
                <a16:creationId xmlns:a16="http://schemas.microsoft.com/office/drawing/2014/main" id="{66416741-F19D-4691-4338-C5911D522319}"/>
              </a:ext>
            </a:extLst>
          </p:cNvPr>
          <p:cNvSpPr txBox="1"/>
          <p:nvPr/>
        </p:nvSpPr>
        <p:spPr>
          <a:xfrm>
            <a:off x="560900" y="959208"/>
            <a:ext cx="8379416" cy="400110"/>
          </a:xfrm>
          <a:prstGeom prst="rect">
            <a:avLst/>
          </a:prstGeom>
          <a:noFill/>
        </p:spPr>
        <p:txBody>
          <a:bodyPr wrap="square" rtlCol="0">
            <a:spAutoFit/>
          </a:bodyPr>
          <a:lstStyle/>
          <a:p>
            <a:r>
              <a:rPr lang="zh-CN" altLang="en-US" sz="2000"/>
              <a:t>多级调用</a:t>
            </a:r>
            <a:r>
              <a:rPr lang="en-US" altLang="zh-CN" sz="2000"/>
              <a:t>handle_page_fault</a:t>
            </a:r>
            <a:r>
              <a:rPr lang="zh-CN" altLang="en-US" sz="2000"/>
              <a:t>，最终到</a:t>
            </a:r>
            <a:r>
              <a:rPr lang="en-US" altLang="zh-CN" sz="2000"/>
              <a:t>backend::alloc</a:t>
            </a:r>
            <a:r>
              <a:rPr lang="zh-CN" altLang="en-US" sz="2000"/>
              <a:t>中的实现。</a:t>
            </a:r>
          </a:p>
        </p:txBody>
      </p:sp>
      <p:sp>
        <p:nvSpPr>
          <p:cNvPr id="16" name="文本框 15">
            <a:extLst>
              <a:ext uri="{FF2B5EF4-FFF2-40B4-BE49-F238E27FC236}">
                <a16:creationId xmlns:a16="http://schemas.microsoft.com/office/drawing/2014/main" id="{856C2EAA-9DF6-34D3-5B92-2A609D16A748}"/>
              </a:ext>
            </a:extLst>
          </p:cNvPr>
          <p:cNvSpPr txBox="1"/>
          <p:nvPr/>
        </p:nvSpPr>
        <p:spPr>
          <a:xfrm>
            <a:off x="623392" y="2420888"/>
            <a:ext cx="4068452" cy="369332"/>
          </a:xfrm>
          <a:prstGeom prst="rect">
            <a:avLst/>
          </a:prstGeom>
          <a:noFill/>
        </p:spPr>
        <p:txBody>
          <a:bodyPr wrap="square" rtlCol="0">
            <a:spAutoFit/>
          </a:bodyPr>
          <a:lstStyle/>
          <a:p>
            <a:r>
              <a:rPr lang="en-US" altLang="zh-CN" b="1"/>
              <a:t>modules/axmm/src/backend/mod.rs</a:t>
            </a:r>
            <a:endParaRPr lang="zh-CN" altLang="en-US" b="1"/>
          </a:p>
        </p:txBody>
      </p:sp>
      <p:sp>
        <p:nvSpPr>
          <p:cNvPr id="17" name="矩形: 圆角 16">
            <a:extLst>
              <a:ext uri="{FF2B5EF4-FFF2-40B4-BE49-F238E27FC236}">
                <a16:creationId xmlns:a16="http://schemas.microsoft.com/office/drawing/2014/main" id="{9D4FFA8D-4B93-D7F8-2578-97EED8D901D6}"/>
              </a:ext>
            </a:extLst>
          </p:cNvPr>
          <p:cNvSpPr/>
          <p:nvPr/>
        </p:nvSpPr>
        <p:spPr>
          <a:xfrm>
            <a:off x="4871864" y="1478598"/>
            <a:ext cx="1476164" cy="6902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600">
                <a:solidFill>
                  <a:schemeClr val="tx1"/>
                </a:solidFill>
              </a:rPr>
              <a:t>响应</a:t>
            </a:r>
            <a:r>
              <a:rPr lang="en-US" altLang="zh-CN" sz="1600">
                <a:solidFill>
                  <a:schemeClr val="tx1"/>
                </a:solidFill>
              </a:rPr>
              <a:t>#PF</a:t>
            </a:r>
            <a:r>
              <a:rPr lang="zh-CN" altLang="en-US" sz="1600">
                <a:solidFill>
                  <a:schemeClr val="tx1"/>
                </a:solidFill>
              </a:rPr>
              <a:t>函数</a:t>
            </a:r>
            <a:endParaRPr lang="en-US" altLang="zh-CN" sz="1600">
              <a:solidFill>
                <a:schemeClr val="tx1"/>
              </a:solidFill>
            </a:endParaRPr>
          </a:p>
          <a:p>
            <a:pPr algn="ctr"/>
            <a:r>
              <a:rPr lang="en-US" altLang="zh-CN" sz="1600">
                <a:solidFill>
                  <a:schemeClr val="tx1"/>
                </a:solidFill>
              </a:rPr>
              <a:t>axmm::aspace</a:t>
            </a:r>
            <a:endParaRPr lang="zh-CN" altLang="en-US" sz="1600">
              <a:solidFill>
                <a:schemeClr val="tx1"/>
              </a:solidFill>
            </a:endParaRPr>
          </a:p>
        </p:txBody>
      </p:sp>
      <p:cxnSp>
        <p:nvCxnSpPr>
          <p:cNvPr id="19" name="直接箭头连接符 18">
            <a:extLst>
              <a:ext uri="{FF2B5EF4-FFF2-40B4-BE49-F238E27FC236}">
                <a16:creationId xmlns:a16="http://schemas.microsoft.com/office/drawing/2014/main" id="{699A5C2E-8C8A-983D-83EA-233233976C6A}"/>
              </a:ext>
            </a:extLst>
          </p:cNvPr>
          <p:cNvCxnSpPr>
            <a:stCxn id="11" idx="3"/>
            <a:endCxn id="17" idx="1"/>
          </p:cNvCxnSpPr>
          <p:nvPr/>
        </p:nvCxnSpPr>
        <p:spPr>
          <a:xfrm>
            <a:off x="4367808" y="1823729"/>
            <a:ext cx="5040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760966D8-AC29-BA34-8455-039AD5D81C83}"/>
              </a:ext>
            </a:extLst>
          </p:cNvPr>
          <p:cNvSpPr/>
          <p:nvPr/>
        </p:nvSpPr>
        <p:spPr>
          <a:xfrm>
            <a:off x="6852084" y="1478598"/>
            <a:ext cx="1584176" cy="6902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600">
                <a:solidFill>
                  <a:schemeClr val="tx1"/>
                </a:solidFill>
              </a:rPr>
              <a:t>响应</a:t>
            </a:r>
            <a:r>
              <a:rPr lang="en-US" altLang="zh-CN" sz="1600">
                <a:solidFill>
                  <a:schemeClr val="tx1"/>
                </a:solidFill>
              </a:rPr>
              <a:t>#PF</a:t>
            </a:r>
            <a:r>
              <a:rPr lang="zh-CN" altLang="en-US" sz="1600">
                <a:solidFill>
                  <a:schemeClr val="tx1"/>
                </a:solidFill>
              </a:rPr>
              <a:t>函数</a:t>
            </a:r>
            <a:endParaRPr lang="en-US" altLang="zh-CN" sz="1600">
              <a:solidFill>
                <a:schemeClr val="tx1"/>
              </a:solidFill>
            </a:endParaRPr>
          </a:p>
          <a:p>
            <a:pPr algn="ctr"/>
            <a:r>
              <a:rPr lang="en-US" altLang="zh-CN" sz="1600">
                <a:solidFill>
                  <a:schemeClr val="tx1"/>
                </a:solidFill>
              </a:rPr>
              <a:t>axmm::backend</a:t>
            </a:r>
            <a:endParaRPr lang="zh-CN" altLang="en-US" sz="1600">
              <a:solidFill>
                <a:schemeClr val="tx1"/>
              </a:solidFill>
            </a:endParaRPr>
          </a:p>
        </p:txBody>
      </p:sp>
      <p:cxnSp>
        <p:nvCxnSpPr>
          <p:cNvPr id="21" name="直接箭头连接符 20">
            <a:extLst>
              <a:ext uri="{FF2B5EF4-FFF2-40B4-BE49-F238E27FC236}">
                <a16:creationId xmlns:a16="http://schemas.microsoft.com/office/drawing/2014/main" id="{ECA63CF8-9B9D-046E-3CF6-87C3491FE828}"/>
              </a:ext>
            </a:extLst>
          </p:cNvPr>
          <p:cNvCxnSpPr>
            <a:cxnSpLocks/>
            <a:endCxn id="20" idx="1"/>
          </p:cNvCxnSpPr>
          <p:nvPr/>
        </p:nvCxnSpPr>
        <p:spPr>
          <a:xfrm>
            <a:off x="6348028" y="1823729"/>
            <a:ext cx="5040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0958DE0A-2594-6D9B-8587-79151F6FD9DA}"/>
              </a:ext>
            </a:extLst>
          </p:cNvPr>
          <p:cNvSpPr/>
          <p:nvPr/>
        </p:nvSpPr>
        <p:spPr>
          <a:xfrm>
            <a:off x="3683732" y="4427820"/>
            <a:ext cx="1836204" cy="369332"/>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24" name="矩形: 圆角 23">
            <a:extLst>
              <a:ext uri="{FF2B5EF4-FFF2-40B4-BE49-F238E27FC236}">
                <a16:creationId xmlns:a16="http://schemas.microsoft.com/office/drawing/2014/main" id="{7B418B9D-CE8A-5ECC-D531-A28F6904B790}"/>
              </a:ext>
            </a:extLst>
          </p:cNvPr>
          <p:cNvSpPr/>
          <p:nvPr/>
        </p:nvSpPr>
        <p:spPr>
          <a:xfrm>
            <a:off x="1235460" y="5327920"/>
            <a:ext cx="4436876" cy="690262"/>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25" name="文本框 24">
            <a:extLst>
              <a:ext uri="{FF2B5EF4-FFF2-40B4-BE49-F238E27FC236}">
                <a16:creationId xmlns:a16="http://schemas.microsoft.com/office/drawing/2014/main" id="{C1F9EB9D-9869-9213-8DA9-85E6B114443F}"/>
              </a:ext>
            </a:extLst>
          </p:cNvPr>
          <p:cNvSpPr txBox="1"/>
          <p:nvPr/>
        </p:nvSpPr>
        <p:spPr>
          <a:xfrm>
            <a:off x="5816000" y="4427820"/>
            <a:ext cx="2900020" cy="400110"/>
          </a:xfrm>
          <a:prstGeom prst="rect">
            <a:avLst/>
          </a:prstGeom>
          <a:noFill/>
        </p:spPr>
        <p:txBody>
          <a:bodyPr wrap="square" rtlCol="0">
            <a:spAutoFit/>
          </a:bodyPr>
          <a:lstStyle/>
          <a:p>
            <a:r>
              <a:rPr lang="zh-CN" altLang="en-US" sz="2000"/>
              <a:t>第一步，申请物理页帧</a:t>
            </a:r>
          </a:p>
        </p:txBody>
      </p:sp>
      <p:sp>
        <p:nvSpPr>
          <p:cNvPr id="26" name="文本框 25">
            <a:extLst>
              <a:ext uri="{FF2B5EF4-FFF2-40B4-BE49-F238E27FC236}">
                <a16:creationId xmlns:a16="http://schemas.microsoft.com/office/drawing/2014/main" id="{49FCD01C-3DD9-9084-B7FD-93124C256FAA}"/>
              </a:ext>
            </a:extLst>
          </p:cNvPr>
          <p:cNvSpPr txBox="1"/>
          <p:nvPr/>
        </p:nvSpPr>
        <p:spPr>
          <a:xfrm>
            <a:off x="5816000" y="5516978"/>
            <a:ext cx="4168432" cy="400110"/>
          </a:xfrm>
          <a:prstGeom prst="rect">
            <a:avLst/>
          </a:prstGeom>
          <a:noFill/>
        </p:spPr>
        <p:txBody>
          <a:bodyPr wrap="square" rtlCol="0">
            <a:spAutoFit/>
          </a:bodyPr>
          <a:lstStyle/>
          <a:p>
            <a:r>
              <a:rPr lang="zh-CN" altLang="en-US" sz="2000"/>
              <a:t>第二步，在页表中完成映射。</a:t>
            </a:r>
          </a:p>
        </p:txBody>
      </p:sp>
    </p:spTree>
    <p:extLst>
      <p:ext uri="{BB962C8B-B14F-4D97-AF65-F5344CB8AC3E}">
        <p14:creationId xmlns:p14="http://schemas.microsoft.com/office/powerpoint/2010/main" val="1786317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93CCD-6922-EF5D-2F77-AC78B3611B53}"/>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99957C31-F851-DBDC-C537-5960F2824892}"/>
              </a:ext>
            </a:extLst>
          </p:cNvPr>
          <p:cNvPicPr>
            <a:picLocks noChangeAspect="1"/>
          </p:cNvPicPr>
          <p:nvPr/>
        </p:nvPicPr>
        <p:blipFill>
          <a:blip r:embed="rId2"/>
          <a:stretch>
            <a:fillRect/>
          </a:stretch>
        </p:blipFill>
        <p:spPr>
          <a:xfrm>
            <a:off x="567688" y="2790220"/>
            <a:ext cx="7795906" cy="3958387"/>
          </a:xfrm>
          <a:prstGeom prst="rect">
            <a:avLst/>
          </a:prstGeom>
        </p:spPr>
      </p:pic>
      <p:sp>
        <p:nvSpPr>
          <p:cNvPr id="4" name="灯片编号占位符 3">
            <a:extLst>
              <a:ext uri="{FF2B5EF4-FFF2-40B4-BE49-F238E27FC236}">
                <a16:creationId xmlns:a16="http://schemas.microsoft.com/office/drawing/2014/main" id="{1F7711C5-F27E-7A6B-9C4B-EDD67527F1E5}"/>
              </a:ext>
            </a:extLst>
          </p:cNvPr>
          <p:cNvSpPr>
            <a:spLocks noGrp="1"/>
          </p:cNvSpPr>
          <p:nvPr>
            <p:ph type="sldNum" sz="quarter" idx="12"/>
          </p:nvPr>
        </p:nvSpPr>
        <p:spPr/>
        <p:txBody>
          <a:bodyPr/>
          <a:lstStyle/>
          <a:p>
            <a:fld id="{E051CF17-0909-4B2B-B3EB-2C40ABF6021B}" type="slidenum">
              <a:rPr lang="zh-CN" altLang="en-US" smtClean="0"/>
              <a:pPr/>
              <a:t>8</a:t>
            </a:fld>
            <a:endParaRPr lang="zh-CN" altLang="en-US"/>
          </a:p>
        </p:txBody>
      </p:sp>
      <p:sp>
        <p:nvSpPr>
          <p:cNvPr id="5" name="文本框 4">
            <a:extLst>
              <a:ext uri="{FF2B5EF4-FFF2-40B4-BE49-F238E27FC236}">
                <a16:creationId xmlns:a16="http://schemas.microsoft.com/office/drawing/2014/main" id="{EE31941C-CA06-8159-2924-D6AF9F6959ED}"/>
              </a:ext>
            </a:extLst>
          </p:cNvPr>
          <p:cNvSpPr txBox="1"/>
          <p:nvPr/>
        </p:nvSpPr>
        <p:spPr>
          <a:xfrm>
            <a:off x="515380" y="327273"/>
            <a:ext cx="8028892" cy="584775"/>
          </a:xfrm>
          <a:prstGeom prst="rect">
            <a:avLst/>
          </a:prstGeom>
          <a:noFill/>
        </p:spPr>
        <p:txBody>
          <a:bodyPr wrap="square">
            <a:spAutoFit/>
          </a:bodyPr>
          <a:lstStyle/>
          <a:p>
            <a:r>
              <a:rPr lang="zh-CN" altLang="en-US" sz="3200"/>
              <a:t>系统调用</a:t>
            </a:r>
            <a:r>
              <a:rPr lang="en-US" altLang="zh-CN" sz="3200"/>
              <a:t>sys_mmap</a:t>
            </a:r>
            <a:r>
              <a:rPr lang="zh-CN" altLang="en-US" sz="3200"/>
              <a:t>的实现</a:t>
            </a:r>
            <a:endParaRPr lang="en-US" altLang="zh-CN" sz="3200"/>
          </a:p>
        </p:txBody>
      </p:sp>
      <p:sp>
        <p:nvSpPr>
          <p:cNvPr id="10" name="矩形: 圆角 9">
            <a:extLst>
              <a:ext uri="{FF2B5EF4-FFF2-40B4-BE49-F238E27FC236}">
                <a16:creationId xmlns:a16="http://schemas.microsoft.com/office/drawing/2014/main" id="{1B672A5C-932E-7279-58EE-548FECC903DD}"/>
              </a:ext>
            </a:extLst>
          </p:cNvPr>
          <p:cNvSpPr/>
          <p:nvPr/>
        </p:nvSpPr>
        <p:spPr>
          <a:xfrm>
            <a:off x="623392" y="1730626"/>
            <a:ext cx="1476164" cy="6902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600">
                <a:solidFill>
                  <a:schemeClr val="tx1"/>
                </a:solidFill>
              </a:rPr>
              <a:t>异常中断入口</a:t>
            </a:r>
            <a:endParaRPr lang="en-US" altLang="zh-CN" sz="1600">
              <a:solidFill>
                <a:schemeClr val="tx1"/>
              </a:solidFill>
            </a:endParaRPr>
          </a:p>
          <a:p>
            <a:pPr algn="ctr"/>
            <a:r>
              <a:rPr lang="en-US" altLang="zh-CN" sz="1600">
                <a:solidFill>
                  <a:schemeClr val="tx1"/>
                </a:solidFill>
              </a:rPr>
              <a:t>axhal</a:t>
            </a:r>
            <a:endParaRPr lang="zh-CN" altLang="en-US" sz="1600">
              <a:solidFill>
                <a:schemeClr val="tx1"/>
              </a:solidFill>
            </a:endParaRPr>
          </a:p>
        </p:txBody>
      </p:sp>
      <p:sp>
        <p:nvSpPr>
          <p:cNvPr id="11" name="矩形: 圆角 10">
            <a:extLst>
              <a:ext uri="{FF2B5EF4-FFF2-40B4-BE49-F238E27FC236}">
                <a16:creationId xmlns:a16="http://schemas.microsoft.com/office/drawing/2014/main" id="{02D5A86E-A8A9-A084-B127-CBABA3B2980F}"/>
              </a:ext>
            </a:extLst>
          </p:cNvPr>
          <p:cNvSpPr/>
          <p:nvPr/>
        </p:nvSpPr>
        <p:spPr>
          <a:xfrm>
            <a:off x="2891644" y="1730626"/>
            <a:ext cx="1476164" cy="6902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1600">
                <a:solidFill>
                  <a:schemeClr val="tx1"/>
                </a:solidFill>
              </a:rPr>
              <a:t>syscall</a:t>
            </a:r>
            <a:r>
              <a:rPr lang="zh-CN" altLang="en-US" sz="1600">
                <a:solidFill>
                  <a:schemeClr val="tx1"/>
                </a:solidFill>
              </a:rPr>
              <a:t>入口</a:t>
            </a:r>
            <a:endParaRPr lang="en-US" altLang="zh-CN" sz="1600">
              <a:solidFill>
                <a:schemeClr val="tx1"/>
              </a:solidFill>
            </a:endParaRPr>
          </a:p>
          <a:p>
            <a:pPr algn="ctr"/>
            <a:r>
              <a:rPr lang="en-US" altLang="zh-CN" sz="1600">
                <a:solidFill>
                  <a:schemeClr val="tx1"/>
                </a:solidFill>
              </a:rPr>
              <a:t>m_2_0::main</a:t>
            </a:r>
            <a:endParaRPr lang="zh-CN" altLang="en-US" sz="1600">
              <a:solidFill>
                <a:schemeClr val="tx1"/>
              </a:solidFill>
            </a:endParaRPr>
          </a:p>
        </p:txBody>
      </p:sp>
      <p:cxnSp>
        <p:nvCxnSpPr>
          <p:cNvPr id="13" name="直接箭头连接符 12">
            <a:extLst>
              <a:ext uri="{FF2B5EF4-FFF2-40B4-BE49-F238E27FC236}">
                <a16:creationId xmlns:a16="http://schemas.microsoft.com/office/drawing/2014/main" id="{AAE6F362-E6F9-B38F-E7E6-C6981D8E0410}"/>
              </a:ext>
            </a:extLst>
          </p:cNvPr>
          <p:cNvCxnSpPr>
            <a:stCxn id="10" idx="3"/>
            <a:endCxn id="11" idx="1"/>
          </p:cNvCxnSpPr>
          <p:nvPr/>
        </p:nvCxnSpPr>
        <p:spPr>
          <a:xfrm>
            <a:off x="2099556" y="2075757"/>
            <a:ext cx="792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9766870-AE3B-A077-26C5-C284F98E32A5}"/>
              </a:ext>
            </a:extLst>
          </p:cNvPr>
          <p:cNvSpPr txBox="1"/>
          <p:nvPr/>
        </p:nvSpPr>
        <p:spPr>
          <a:xfrm>
            <a:off x="2087673" y="1706425"/>
            <a:ext cx="835485" cy="369332"/>
          </a:xfrm>
          <a:prstGeom prst="rect">
            <a:avLst/>
          </a:prstGeom>
          <a:noFill/>
        </p:spPr>
        <p:txBody>
          <a:bodyPr wrap="none" rtlCol="0">
            <a:spAutoFit/>
          </a:bodyPr>
          <a:lstStyle/>
          <a:p>
            <a:r>
              <a:rPr lang="en-US" altLang="zh-CN"/>
              <a:t>linkme</a:t>
            </a:r>
            <a:endParaRPr lang="zh-CN" altLang="en-US"/>
          </a:p>
        </p:txBody>
      </p:sp>
      <p:sp>
        <p:nvSpPr>
          <p:cNvPr id="15" name="文本框 14">
            <a:extLst>
              <a:ext uri="{FF2B5EF4-FFF2-40B4-BE49-F238E27FC236}">
                <a16:creationId xmlns:a16="http://schemas.microsoft.com/office/drawing/2014/main" id="{374313DF-9737-D2A3-5999-52E1DF74C733}"/>
              </a:ext>
            </a:extLst>
          </p:cNvPr>
          <p:cNvSpPr txBox="1"/>
          <p:nvPr/>
        </p:nvSpPr>
        <p:spPr>
          <a:xfrm>
            <a:off x="560900" y="959208"/>
            <a:ext cx="11223732" cy="400110"/>
          </a:xfrm>
          <a:prstGeom prst="rect">
            <a:avLst/>
          </a:prstGeom>
          <a:noFill/>
        </p:spPr>
        <p:txBody>
          <a:bodyPr wrap="square" rtlCol="0">
            <a:spAutoFit/>
          </a:bodyPr>
          <a:lstStyle/>
          <a:p>
            <a:r>
              <a:rPr lang="zh-CN" altLang="en-US" sz="2000"/>
              <a:t>实现方法与缺页异常处理的流程类似，触发原因不同。</a:t>
            </a:r>
            <a:r>
              <a:rPr lang="en-US" altLang="zh-CN" sz="2000"/>
              <a:t>sys_mmap</a:t>
            </a:r>
            <a:r>
              <a:rPr lang="zh-CN" altLang="en-US" sz="2000"/>
              <a:t>由应用调用</a:t>
            </a:r>
            <a:r>
              <a:rPr lang="en-US" altLang="zh-CN" sz="2000"/>
              <a:t>libc</a:t>
            </a:r>
            <a:r>
              <a:rPr lang="zh-CN" altLang="en-US" sz="2000"/>
              <a:t>的某些方法触发。</a:t>
            </a:r>
          </a:p>
        </p:txBody>
      </p:sp>
      <p:sp>
        <p:nvSpPr>
          <p:cNvPr id="16" name="文本框 15">
            <a:extLst>
              <a:ext uri="{FF2B5EF4-FFF2-40B4-BE49-F238E27FC236}">
                <a16:creationId xmlns:a16="http://schemas.microsoft.com/office/drawing/2014/main" id="{3D6D170F-5BA5-8DCA-813F-16177AC9DAB1}"/>
              </a:ext>
            </a:extLst>
          </p:cNvPr>
          <p:cNvSpPr txBox="1"/>
          <p:nvPr/>
        </p:nvSpPr>
        <p:spPr>
          <a:xfrm>
            <a:off x="623392" y="2420888"/>
            <a:ext cx="4068452" cy="369332"/>
          </a:xfrm>
          <a:prstGeom prst="rect">
            <a:avLst/>
          </a:prstGeom>
          <a:noFill/>
        </p:spPr>
        <p:txBody>
          <a:bodyPr wrap="square" rtlCol="0">
            <a:spAutoFit/>
          </a:bodyPr>
          <a:lstStyle/>
          <a:p>
            <a:r>
              <a:rPr lang="en-US" altLang="zh-CN" b="1"/>
              <a:t>modules/axmm/src/backend/mod.rs</a:t>
            </a:r>
            <a:endParaRPr lang="zh-CN" altLang="en-US" b="1"/>
          </a:p>
        </p:txBody>
      </p:sp>
      <p:sp>
        <p:nvSpPr>
          <p:cNvPr id="17" name="矩形: 圆角 16">
            <a:extLst>
              <a:ext uri="{FF2B5EF4-FFF2-40B4-BE49-F238E27FC236}">
                <a16:creationId xmlns:a16="http://schemas.microsoft.com/office/drawing/2014/main" id="{3EC5DEB0-E8D1-F0C6-6291-93620A64B188}"/>
              </a:ext>
            </a:extLst>
          </p:cNvPr>
          <p:cNvSpPr/>
          <p:nvPr/>
        </p:nvSpPr>
        <p:spPr>
          <a:xfrm>
            <a:off x="4871864" y="1730626"/>
            <a:ext cx="1476164" cy="6902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1600">
                <a:solidFill>
                  <a:schemeClr val="tx1"/>
                </a:solidFill>
              </a:rPr>
              <a:t>map_alloc</a:t>
            </a:r>
          </a:p>
          <a:p>
            <a:pPr algn="ctr"/>
            <a:r>
              <a:rPr lang="en-US" altLang="zh-CN" sz="1600">
                <a:solidFill>
                  <a:schemeClr val="tx1"/>
                </a:solidFill>
              </a:rPr>
              <a:t>axmm::aspace</a:t>
            </a:r>
            <a:endParaRPr lang="zh-CN" altLang="en-US" sz="1600">
              <a:solidFill>
                <a:schemeClr val="tx1"/>
              </a:solidFill>
            </a:endParaRPr>
          </a:p>
        </p:txBody>
      </p:sp>
      <p:cxnSp>
        <p:nvCxnSpPr>
          <p:cNvPr id="19" name="直接箭头连接符 18">
            <a:extLst>
              <a:ext uri="{FF2B5EF4-FFF2-40B4-BE49-F238E27FC236}">
                <a16:creationId xmlns:a16="http://schemas.microsoft.com/office/drawing/2014/main" id="{118020C7-B555-FF8E-91F1-E87C528DDC72}"/>
              </a:ext>
            </a:extLst>
          </p:cNvPr>
          <p:cNvCxnSpPr>
            <a:stCxn id="11" idx="3"/>
            <a:endCxn id="17" idx="1"/>
          </p:cNvCxnSpPr>
          <p:nvPr/>
        </p:nvCxnSpPr>
        <p:spPr>
          <a:xfrm>
            <a:off x="4367808" y="2075757"/>
            <a:ext cx="5040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98465A10-CB6F-ADF4-EE82-81252D44F5BD}"/>
              </a:ext>
            </a:extLst>
          </p:cNvPr>
          <p:cNvSpPr/>
          <p:nvPr/>
        </p:nvSpPr>
        <p:spPr>
          <a:xfrm>
            <a:off x="6852084" y="1730626"/>
            <a:ext cx="1584176" cy="6902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1600">
                <a:solidFill>
                  <a:schemeClr val="tx1"/>
                </a:solidFill>
              </a:rPr>
              <a:t>map_alloc</a:t>
            </a:r>
          </a:p>
          <a:p>
            <a:pPr algn="ctr"/>
            <a:r>
              <a:rPr lang="en-US" altLang="zh-CN" sz="1600">
                <a:solidFill>
                  <a:schemeClr val="tx1"/>
                </a:solidFill>
              </a:rPr>
              <a:t>axmm::backend</a:t>
            </a:r>
            <a:endParaRPr lang="zh-CN" altLang="en-US" sz="1600">
              <a:solidFill>
                <a:schemeClr val="tx1"/>
              </a:solidFill>
            </a:endParaRPr>
          </a:p>
        </p:txBody>
      </p:sp>
      <p:cxnSp>
        <p:nvCxnSpPr>
          <p:cNvPr id="21" name="直接箭头连接符 20">
            <a:extLst>
              <a:ext uri="{FF2B5EF4-FFF2-40B4-BE49-F238E27FC236}">
                <a16:creationId xmlns:a16="http://schemas.microsoft.com/office/drawing/2014/main" id="{F5309C33-CD9A-C9DC-00CC-F20B9DD94E4A}"/>
              </a:ext>
            </a:extLst>
          </p:cNvPr>
          <p:cNvCxnSpPr>
            <a:cxnSpLocks/>
            <a:endCxn id="20" idx="1"/>
          </p:cNvCxnSpPr>
          <p:nvPr/>
        </p:nvCxnSpPr>
        <p:spPr>
          <a:xfrm>
            <a:off x="6348028" y="2075757"/>
            <a:ext cx="5040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C7EDD8F6-5B5C-FA80-5EE4-D1F58B10FD97}"/>
              </a:ext>
            </a:extLst>
          </p:cNvPr>
          <p:cNvSpPr/>
          <p:nvPr/>
        </p:nvSpPr>
        <p:spPr>
          <a:xfrm>
            <a:off x="1235460" y="3244334"/>
            <a:ext cx="5724636" cy="65268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24" name="矩形: 圆角 23">
            <a:extLst>
              <a:ext uri="{FF2B5EF4-FFF2-40B4-BE49-F238E27FC236}">
                <a16:creationId xmlns:a16="http://schemas.microsoft.com/office/drawing/2014/main" id="{0CB59FB8-ED98-73A4-D9D9-208D1783CF51}"/>
              </a:ext>
            </a:extLst>
          </p:cNvPr>
          <p:cNvSpPr/>
          <p:nvPr/>
        </p:nvSpPr>
        <p:spPr>
          <a:xfrm>
            <a:off x="1235460" y="5327920"/>
            <a:ext cx="4436876" cy="690262"/>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25" name="文本框 24">
            <a:extLst>
              <a:ext uri="{FF2B5EF4-FFF2-40B4-BE49-F238E27FC236}">
                <a16:creationId xmlns:a16="http://schemas.microsoft.com/office/drawing/2014/main" id="{FBB73E9D-CCB5-8A81-0D9C-A92DD80B62ED}"/>
              </a:ext>
            </a:extLst>
          </p:cNvPr>
          <p:cNvSpPr txBox="1"/>
          <p:nvPr/>
        </p:nvSpPr>
        <p:spPr>
          <a:xfrm>
            <a:off x="8610600" y="3075057"/>
            <a:ext cx="2900020" cy="1323439"/>
          </a:xfrm>
          <a:prstGeom prst="rect">
            <a:avLst/>
          </a:prstGeom>
          <a:noFill/>
        </p:spPr>
        <p:txBody>
          <a:bodyPr wrap="square" rtlCol="0">
            <a:spAutoFit/>
          </a:bodyPr>
          <a:lstStyle/>
          <a:p>
            <a:r>
              <a:rPr lang="en-US" altLang="zh-CN" sz="2000"/>
              <a:t>populate</a:t>
            </a:r>
            <a:r>
              <a:rPr lang="zh-CN" altLang="en-US" sz="2000"/>
              <a:t>为</a:t>
            </a:r>
            <a:r>
              <a:rPr lang="en-US" altLang="zh-CN" sz="2000"/>
              <a:t>true</a:t>
            </a:r>
            <a:r>
              <a:rPr lang="zh-CN" altLang="en-US" sz="2000"/>
              <a:t>时，</a:t>
            </a:r>
            <a:endParaRPr lang="en-US" altLang="zh-CN" sz="2000"/>
          </a:p>
          <a:p>
            <a:r>
              <a:rPr lang="zh-CN" altLang="en-US" sz="2000"/>
              <a:t>与缺页异常处理类似。</a:t>
            </a:r>
            <a:endParaRPr lang="en-US" altLang="zh-CN" sz="2000"/>
          </a:p>
          <a:p>
            <a:r>
              <a:rPr lang="zh-CN" altLang="en-US" sz="2000"/>
              <a:t>申请页帧后直接完成映射，将来不会触发</a:t>
            </a:r>
            <a:r>
              <a:rPr lang="en-US" altLang="zh-CN" sz="2000"/>
              <a:t>#PF</a:t>
            </a:r>
            <a:r>
              <a:rPr lang="zh-CN" altLang="en-US" sz="2000"/>
              <a:t>。</a:t>
            </a:r>
          </a:p>
        </p:txBody>
      </p:sp>
      <p:sp>
        <p:nvSpPr>
          <p:cNvPr id="6" name="文本框 5">
            <a:extLst>
              <a:ext uri="{FF2B5EF4-FFF2-40B4-BE49-F238E27FC236}">
                <a16:creationId xmlns:a16="http://schemas.microsoft.com/office/drawing/2014/main" id="{81DC7BCB-1339-C6E9-1535-952594EC6D53}"/>
              </a:ext>
            </a:extLst>
          </p:cNvPr>
          <p:cNvSpPr txBox="1"/>
          <p:nvPr/>
        </p:nvSpPr>
        <p:spPr>
          <a:xfrm>
            <a:off x="8610600" y="4941168"/>
            <a:ext cx="2900020" cy="1323439"/>
          </a:xfrm>
          <a:prstGeom prst="rect">
            <a:avLst/>
          </a:prstGeom>
          <a:noFill/>
        </p:spPr>
        <p:txBody>
          <a:bodyPr wrap="square" rtlCol="0">
            <a:spAutoFit/>
          </a:bodyPr>
          <a:lstStyle/>
          <a:p>
            <a:r>
              <a:rPr lang="en-US" altLang="zh-CN" sz="2000"/>
              <a:t>populate</a:t>
            </a:r>
            <a:r>
              <a:rPr lang="zh-CN" altLang="en-US" sz="2000"/>
              <a:t>为</a:t>
            </a:r>
            <a:r>
              <a:rPr lang="en-US" altLang="zh-CN" sz="2000"/>
              <a:t>false</a:t>
            </a:r>
            <a:r>
              <a:rPr lang="zh-CN" altLang="en-US" sz="2000"/>
              <a:t>时，</a:t>
            </a:r>
            <a:endParaRPr lang="en-US" altLang="zh-CN" sz="2000"/>
          </a:p>
          <a:p>
            <a:r>
              <a:rPr lang="zh-CN" altLang="en-US" sz="2000"/>
              <a:t>仅建立空映射，</a:t>
            </a:r>
            <a:endParaRPr lang="en-US" altLang="zh-CN" sz="2000"/>
          </a:p>
          <a:p>
            <a:r>
              <a:rPr lang="zh-CN" altLang="en-US" sz="2000"/>
              <a:t>将来访问时触发</a:t>
            </a:r>
            <a:r>
              <a:rPr lang="en-US" altLang="zh-CN" sz="2000"/>
              <a:t>#PF</a:t>
            </a:r>
            <a:r>
              <a:rPr lang="zh-CN" altLang="en-US" sz="2000"/>
              <a:t>。</a:t>
            </a:r>
            <a:endParaRPr lang="en-US" altLang="zh-CN" sz="2000"/>
          </a:p>
          <a:p>
            <a:r>
              <a:rPr lang="zh-CN" altLang="en-US" sz="2000"/>
              <a:t>然后进入缺页流程。</a:t>
            </a:r>
          </a:p>
        </p:txBody>
      </p:sp>
    </p:spTree>
    <p:extLst>
      <p:ext uri="{BB962C8B-B14F-4D97-AF65-F5344CB8AC3E}">
        <p14:creationId xmlns:p14="http://schemas.microsoft.com/office/powerpoint/2010/main" val="395948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4BE855-9862-93FB-6C1C-46C02148D488}"/>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7AE43399-99D2-7647-BFAA-CF66F1E6BDD9}"/>
              </a:ext>
            </a:extLst>
          </p:cNvPr>
          <p:cNvSpPr txBox="1"/>
          <p:nvPr/>
        </p:nvSpPr>
        <p:spPr>
          <a:xfrm>
            <a:off x="515380" y="370134"/>
            <a:ext cx="3744416" cy="584775"/>
          </a:xfrm>
          <a:prstGeom prst="rect">
            <a:avLst/>
          </a:prstGeom>
          <a:noFill/>
        </p:spPr>
        <p:txBody>
          <a:bodyPr wrap="square">
            <a:spAutoFit/>
          </a:bodyPr>
          <a:lstStyle/>
          <a:p>
            <a:r>
              <a:rPr lang="en-US" altLang="zh-CN" sz="3200"/>
              <a:t>M.3.0 LinuxApp</a:t>
            </a:r>
          </a:p>
        </p:txBody>
      </p:sp>
      <p:sp>
        <p:nvSpPr>
          <p:cNvPr id="5" name="文本框 4">
            <a:extLst>
              <a:ext uri="{FF2B5EF4-FFF2-40B4-BE49-F238E27FC236}">
                <a16:creationId xmlns:a16="http://schemas.microsoft.com/office/drawing/2014/main" id="{5B8D88C3-F29C-3E60-F606-3DC490CF86D6}"/>
              </a:ext>
            </a:extLst>
          </p:cNvPr>
          <p:cNvSpPr txBox="1"/>
          <p:nvPr/>
        </p:nvSpPr>
        <p:spPr>
          <a:xfrm>
            <a:off x="515380" y="5469031"/>
            <a:ext cx="5508612" cy="1200329"/>
          </a:xfrm>
          <a:prstGeom prst="rect">
            <a:avLst/>
          </a:prstGeom>
          <a:noFill/>
        </p:spPr>
        <p:txBody>
          <a:bodyPr wrap="square">
            <a:spAutoFit/>
          </a:bodyPr>
          <a:lstStyle/>
          <a:p>
            <a:r>
              <a:rPr lang="zh-CN" altLang="en-US" sz="2400"/>
              <a:t>本节目标：</a:t>
            </a:r>
            <a:endParaRPr lang="en-US" altLang="zh-CN" sz="2400"/>
          </a:p>
          <a:p>
            <a:r>
              <a:rPr lang="en-US" altLang="zh-CN" sz="2400"/>
              <a:t>1. glibc/musl-libc</a:t>
            </a:r>
            <a:r>
              <a:rPr lang="zh-CN" altLang="en-US" sz="2400"/>
              <a:t>与内核的参数协同</a:t>
            </a:r>
            <a:endParaRPr lang="en-US" altLang="zh-CN" sz="2400"/>
          </a:p>
          <a:p>
            <a:r>
              <a:rPr lang="en-US" altLang="zh-CN" sz="2400"/>
              <a:t>2. </a:t>
            </a:r>
            <a:r>
              <a:rPr lang="zh-CN" altLang="en-US" sz="2400"/>
              <a:t>启动</a:t>
            </a:r>
            <a:r>
              <a:rPr lang="en-US" altLang="zh-CN" sz="2400"/>
              <a:t>Linux</a:t>
            </a:r>
            <a:r>
              <a:rPr lang="zh-CN" altLang="en-US" sz="2400"/>
              <a:t>原始应用</a:t>
            </a:r>
            <a:r>
              <a:rPr lang="en-US" altLang="zh-CN" sz="2400"/>
              <a:t>hello</a:t>
            </a:r>
          </a:p>
        </p:txBody>
      </p:sp>
      <p:sp>
        <p:nvSpPr>
          <p:cNvPr id="2" name="文本框 1">
            <a:extLst>
              <a:ext uri="{FF2B5EF4-FFF2-40B4-BE49-F238E27FC236}">
                <a16:creationId xmlns:a16="http://schemas.microsoft.com/office/drawing/2014/main" id="{F9B2D8E9-6510-39EB-C7AA-EF6254ED32DE}"/>
              </a:ext>
            </a:extLst>
          </p:cNvPr>
          <p:cNvSpPr txBox="1"/>
          <p:nvPr/>
        </p:nvSpPr>
        <p:spPr>
          <a:xfrm>
            <a:off x="6312024" y="5345921"/>
            <a:ext cx="4652236" cy="1323439"/>
          </a:xfrm>
          <a:prstGeom prst="rect">
            <a:avLst/>
          </a:prstGeom>
          <a:noFill/>
        </p:spPr>
        <p:txBody>
          <a:bodyPr wrap="none" rtlCol="0">
            <a:spAutoFit/>
          </a:bodyPr>
          <a:lstStyle/>
          <a:p>
            <a:r>
              <a:rPr lang="zh-CN" altLang="en-US" sz="2000" b="1"/>
              <a:t>实验命令行：</a:t>
            </a:r>
            <a:r>
              <a:rPr lang="en-US" altLang="zh-CN" sz="2000" b="1"/>
              <a:t> </a:t>
            </a:r>
          </a:p>
          <a:p>
            <a:r>
              <a:rPr lang="en-US" altLang="zh-CN" sz="2000" b="1"/>
              <a:t>make payload</a:t>
            </a:r>
          </a:p>
          <a:p>
            <a:r>
              <a:rPr lang="en-US" altLang="zh-CN" sz="2000" b="1"/>
              <a:t>./update_disk.sh payload/hello_c/hello</a:t>
            </a:r>
          </a:p>
          <a:p>
            <a:r>
              <a:rPr lang="en-US" altLang="zh-CN" sz="2000" b="1"/>
              <a:t>make run A=tour/m_3_0 BLK=y</a:t>
            </a:r>
            <a:endParaRPr lang="zh-CN" altLang="en-US" sz="2000" b="1"/>
          </a:p>
        </p:txBody>
      </p:sp>
      <p:grpSp>
        <p:nvGrpSpPr>
          <p:cNvPr id="8" name="组合 7">
            <a:extLst>
              <a:ext uri="{FF2B5EF4-FFF2-40B4-BE49-F238E27FC236}">
                <a16:creationId xmlns:a16="http://schemas.microsoft.com/office/drawing/2014/main" id="{5E3D82C6-5A01-D2BF-D214-31E4674F1335}"/>
              </a:ext>
            </a:extLst>
          </p:cNvPr>
          <p:cNvGrpSpPr/>
          <p:nvPr/>
        </p:nvGrpSpPr>
        <p:grpSpPr>
          <a:xfrm>
            <a:off x="623392" y="1268760"/>
            <a:ext cx="6888742" cy="3750387"/>
            <a:chOff x="2207568" y="1339762"/>
            <a:chExt cx="6888742" cy="3750387"/>
          </a:xfrm>
        </p:grpSpPr>
        <p:pic>
          <p:nvPicPr>
            <p:cNvPr id="3" name="图片 2">
              <a:extLst>
                <a:ext uri="{FF2B5EF4-FFF2-40B4-BE49-F238E27FC236}">
                  <a16:creationId xmlns:a16="http://schemas.microsoft.com/office/drawing/2014/main" id="{262FAB25-B2FB-6C5A-1BB8-AAB67DEE6A4A}"/>
                </a:ext>
              </a:extLst>
            </p:cNvPr>
            <p:cNvPicPr>
              <a:picLocks noChangeAspect="1"/>
            </p:cNvPicPr>
            <p:nvPr/>
          </p:nvPicPr>
          <p:blipFill>
            <a:blip r:embed="rId3"/>
            <a:stretch>
              <a:fillRect/>
            </a:stretch>
          </p:blipFill>
          <p:spPr>
            <a:xfrm>
              <a:off x="2207568" y="1339762"/>
              <a:ext cx="2995532" cy="3744415"/>
            </a:xfrm>
            <a:prstGeom prst="rect">
              <a:avLst/>
            </a:prstGeom>
          </p:spPr>
        </p:pic>
        <p:sp>
          <p:nvSpPr>
            <p:cNvPr id="6" name="箭头: 右 5">
              <a:extLst>
                <a:ext uri="{FF2B5EF4-FFF2-40B4-BE49-F238E27FC236}">
                  <a16:creationId xmlns:a16="http://schemas.microsoft.com/office/drawing/2014/main" id="{256BCAE3-862B-5B67-6847-FDF307CB7922}"/>
                </a:ext>
              </a:extLst>
            </p:cNvPr>
            <p:cNvSpPr/>
            <p:nvPr/>
          </p:nvSpPr>
          <p:spPr>
            <a:xfrm>
              <a:off x="5375412" y="3235580"/>
              <a:ext cx="648581" cy="38684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pic>
          <p:nvPicPr>
            <p:cNvPr id="7" name="图片 6">
              <a:extLst>
                <a:ext uri="{FF2B5EF4-FFF2-40B4-BE49-F238E27FC236}">
                  <a16:creationId xmlns:a16="http://schemas.microsoft.com/office/drawing/2014/main" id="{BD05F441-D6CC-05C0-3F20-0D05F360A88F}"/>
                </a:ext>
              </a:extLst>
            </p:cNvPr>
            <p:cNvPicPr>
              <a:picLocks noChangeAspect="1"/>
            </p:cNvPicPr>
            <p:nvPr/>
          </p:nvPicPr>
          <p:blipFill>
            <a:blip r:embed="rId4"/>
            <a:stretch>
              <a:fillRect/>
            </a:stretch>
          </p:blipFill>
          <p:spPr>
            <a:xfrm>
              <a:off x="6096000" y="1339762"/>
              <a:ext cx="3000310" cy="3750387"/>
            </a:xfrm>
            <a:prstGeom prst="rect">
              <a:avLst/>
            </a:prstGeom>
          </p:spPr>
        </p:pic>
      </p:grpSp>
    </p:spTree>
    <p:extLst>
      <p:ext uri="{BB962C8B-B14F-4D97-AF65-F5344CB8AC3E}">
        <p14:creationId xmlns:p14="http://schemas.microsoft.com/office/powerpoint/2010/main" val="5879348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ctr">
          <a:defRPr sz="1600" b="1" smtClean="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25237</TotalTime>
  <Words>1728</Words>
  <Application>Microsoft Office PowerPoint</Application>
  <PresentationFormat>宽屏</PresentationFormat>
  <Paragraphs>200</Paragraphs>
  <Slides>18</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-apple-system</vt:lpstr>
      <vt:lpstr>等线</vt:lpstr>
      <vt:lpstr>等线 Light</vt:lpstr>
      <vt:lpstr>Arial</vt:lpstr>
      <vt:lpstr>Consolas</vt:lpstr>
      <vt:lpstr>Courier New</vt:lpstr>
      <vt:lpstr>Office 主题​​</vt:lpstr>
      <vt:lpstr>秋冬季训练营三阶段 组件化内核设计与实践(5)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石 磊</dc:creator>
  <cp:lastModifiedBy>磊 石</cp:lastModifiedBy>
  <cp:revision>1041</cp:revision>
  <dcterms:created xsi:type="dcterms:W3CDTF">2023-02-06T11:51:16Z</dcterms:created>
  <dcterms:modified xsi:type="dcterms:W3CDTF">2024-11-20T11:49:58Z</dcterms:modified>
</cp:coreProperties>
</file>