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8" r:id="rId2"/>
    <p:sldId id="693" r:id="rId3"/>
    <p:sldId id="628" r:id="rId4"/>
    <p:sldId id="681" r:id="rId5"/>
    <p:sldId id="685" r:id="rId6"/>
    <p:sldId id="686" r:id="rId7"/>
    <p:sldId id="687" r:id="rId8"/>
    <p:sldId id="688" r:id="rId9"/>
    <p:sldId id="689" r:id="rId10"/>
    <p:sldId id="690" r:id="rId11"/>
    <p:sldId id="683" r:id="rId12"/>
    <p:sldId id="684" r:id="rId13"/>
    <p:sldId id="691" r:id="rId14"/>
    <p:sldId id="692" r:id="rId15"/>
    <p:sldId id="569" r:id="rId16"/>
    <p:sldId id="574" r:id="rId17"/>
    <p:sldId id="568" r:id="rId18"/>
    <p:sldId id="630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" userDrawn="1">
          <p15:clr>
            <a:srgbClr val="A4A3A4"/>
          </p15:clr>
        </p15:guide>
        <p15:guide id="2" pos="3863" userDrawn="1">
          <p15:clr>
            <a:srgbClr val="A4A3A4"/>
          </p15:clr>
        </p15:guide>
        <p15:guide id="3" orient="horz" pos="14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5244" autoAdjust="0"/>
  </p:normalViewPr>
  <p:slideViewPr>
    <p:cSldViewPr showGuides="1">
      <p:cViewPr varScale="1">
        <p:scale>
          <a:sx n="83" d="100"/>
          <a:sy n="83" d="100"/>
        </p:scale>
        <p:origin x="571" y="48"/>
      </p:cViewPr>
      <p:guideLst>
        <p:guide orient="horz" pos="5"/>
        <p:guide pos="3863"/>
        <p:guide orient="horz" pos="141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1259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2C0B5-5BBF-4687-A2C4-7EEAA89D523D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ABCB6-718A-4210-8C4D-147807BDB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454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19B023-9156-2794-B90F-0A8853862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A7EC63A-1979-FB5F-D911-B4F7606F46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5EB91D1-156B-46CD-65E7-7B60CDA8AC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EEF508-1BE6-7631-2092-9A3E3576AE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ABCB6-718A-4210-8C4D-147807BDB3A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788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4FBA8-CDDA-7E9A-2491-115A0E278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E9E9F3-23F3-AC68-DB6A-9A34C4B31F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ADFB4F-85C4-37B5-A65E-8DD4E9B44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3CAD-3B9E-46A0-9FDD-A80C10F87FB0}" type="datetime1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382EC0-F1CB-C397-F462-F74200398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4D0263-6024-585D-BE16-C179BCACA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b="1"/>
            </a:lvl1pPr>
          </a:lstStyle>
          <a:p>
            <a:fld id="{E051CF17-0909-4B2B-B3EB-2C40ABF602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275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5BEDFA-604A-BBEB-3775-8B6833D9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FF7852-312B-7429-EE57-19249124F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687814-BFC4-85B9-2491-13249B29B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4650-8E13-4B0E-B8C1-F57D7E0EB596}" type="datetime1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215753-71F0-6360-FDBD-E102B1653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0E435A-7FAC-40F8-A5E6-73FE38B07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785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6A0A1F2-FACE-2B8B-1C29-B5354DB532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23BD40-D821-E115-FC04-E31E07CDB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7AB95B-BFB9-5F16-6CF8-9606653FB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7C513-3B6B-4E0D-AF29-482BEE40A6F8}" type="datetime1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1246F0-6892-5D5C-2CB3-89F6F5F70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F19682-2836-82C2-6702-CAA5FD574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514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C3D86-E7BB-1ACC-3E45-EF8B4A39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4B4AFF-5C54-6395-24B3-9ACBB50BF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48E90A-9F39-2C18-2D26-560A36303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AC3-CE72-4BEA-BF09-E77424D85D87}" type="datetime1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E76D46-3C16-2FA2-9F26-205BBC812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E0FF32-531E-E407-9D53-7C1E4CE16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b="1"/>
            </a:lvl1pPr>
          </a:lstStyle>
          <a:p>
            <a:fld id="{E051CF17-0909-4B2B-B3EB-2C40ABF602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064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6DB7B-C37C-27D9-AA03-11E880E5B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385ED8-DCEC-8CEC-4288-294ADF957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16CF24-8FA5-E717-229F-C81DD0F3F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FC16E-3383-4F04-BD0D-053F7A78B5A6}" type="datetime1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12A988-1419-944A-3852-FC24C9A1C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6EAE4A-D367-28FF-3B85-573B9761E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2399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57A86-F084-027F-0063-F7FDDCBB2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C89094-AB05-E0F9-BBBC-280CC78A38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B88264-73A8-A203-5300-B3E10944A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036C48-CEF5-EDF9-B736-39B4C4F9A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C318-F029-4FDA-8C56-1F1D338AC7C4}" type="datetime1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435CFE-77E7-EAAB-0380-F0AE1F181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85C3E-25B0-877D-C916-CB4381E9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484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D2036-6948-C2B0-4556-00DE0FEDD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290216-A175-4BC7-6E6A-889250775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300C28-4C53-AC0A-29A6-BC881C115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D753D9-D606-D2A1-1442-1B49904F01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CF9891-2D8A-2BA1-F705-2827646A78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51AF805-B8FA-4B84-1796-302D9A8A1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125D-7816-4C91-BBA2-76782B34C4F6}" type="datetime1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7BD88F6-7CCD-7195-F1A1-C85837B9A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519FF9-BB6C-4D43-1DB1-E48409524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666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05DE0E-0FC8-A777-BEE3-5D4904958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D98B10-620C-2430-1B6F-9F18AD7C8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32449-5E2A-4397-96D3-6D0590BBA559}" type="datetime1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E2DB37-495C-839A-4314-043FBB221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F27327-8492-3A76-FC42-AF072C2CF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160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3D5D10-A6EF-FDA4-8FCF-621F5F810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03A7-202F-499C-A3C2-A80E898FE44A}" type="datetime1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9E1FD8-D8B0-758C-5915-5FDE34917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9BF8E1-57F7-F790-D57C-9246AE022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884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6B473-8589-6372-E50A-3E715C264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EC0629-C661-8887-4775-DD748EFDA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0D2CFC-CA41-2A01-AF63-499FA1BCE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0081E1-89B0-AB65-0526-C70E1FE82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26C8A-C4FB-4CA8-B76D-BD83A6B56D40}" type="datetime1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514E4F-C2ED-2056-7495-AF1E7366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CDB27C-0012-869A-EB6A-B7A5D2E7C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751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B0DFC1-7B13-E73C-CA93-087C1842D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240500-B763-A8FB-05B1-7D6B674200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678650-39F9-2D52-C63C-2BAD737FB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822224-275C-DF16-C797-99A171D81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1798-0E96-410A-869C-0D47CD904D4E}" type="datetime1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F08A1E-9606-FCCD-32F4-F212814DF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7EBC10-A237-74B5-E2C3-028F58B9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460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419125A-4B7E-F39C-0219-59B0B32FF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EBB4C0-0287-A26F-5C7C-CFC54FD36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4A0BF8-78F2-D1D6-7606-140B7BC99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5EE7A-93C4-4B25-B462-6ADE7E90FB1D}" type="datetime1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E84969-A3D0-A3D3-3FB4-081B6A9CB2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E4B5D9-B5B7-BBF1-202B-08ECC09F39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58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A0B0CC5-96D7-B4B2-3C06-A4C25C6FA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360" y="548680"/>
            <a:ext cx="11485276" cy="2637247"/>
          </a:xfrm>
        </p:spPr>
        <p:txBody>
          <a:bodyPr>
            <a:normAutofit/>
          </a:bodyPr>
          <a:lstStyle/>
          <a:p>
            <a:r>
              <a:rPr lang="zh-CN" altLang="en-US" sz="4800"/>
              <a:t>秋冬季训练营三阶段</a:t>
            </a:r>
            <a:br>
              <a:rPr lang="en-US" altLang="zh-CN" sz="4800"/>
            </a:br>
            <a:r>
              <a:rPr lang="zh-CN" altLang="en-US" sz="4800"/>
              <a:t>组件化内核设计与实践</a:t>
            </a:r>
            <a:r>
              <a:rPr lang="en-US" altLang="zh-CN" sz="4800"/>
              <a:t>(9)</a:t>
            </a:r>
            <a:endParaRPr lang="zh-CN" altLang="en-US" sz="2000" b="1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6E005802-4E08-1E87-D9E8-B4A0DA29C4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5064"/>
            <a:ext cx="9144000" cy="1655762"/>
          </a:xfrm>
        </p:spPr>
        <p:txBody>
          <a:bodyPr/>
          <a:lstStyle/>
          <a:p>
            <a:r>
              <a:rPr lang="zh-CN" altLang="en-US"/>
              <a:t>清华大学 </a:t>
            </a:r>
            <a:r>
              <a:rPr lang="en-US" altLang="zh-CN"/>
              <a:t>&amp; </a:t>
            </a:r>
            <a:r>
              <a:rPr lang="zh-CN" altLang="en-US"/>
              <a:t>山东乾云启创</a:t>
            </a:r>
            <a:endParaRPr lang="en-US" altLang="zh-CN"/>
          </a:p>
          <a:p>
            <a:r>
              <a:rPr lang="zh-CN" altLang="en-US"/>
              <a:t>泉城实验室安全操作系统联合创新中心</a:t>
            </a:r>
            <a:endParaRPr lang="en-US" altLang="zh-CN"/>
          </a:p>
          <a:p>
            <a:r>
              <a:rPr lang="zh-CN" altLang="en-US"/>
              <a:t>石磊</a:t>
            </a:r>
            <a:endParaRPr lang="en-US" altLang="zh-CN"/>
          </a:p>
          <a:p>
            <a:r>
              <a:rPr lang="en-US" altLang="zh-CN"/>
              <a:t>2024.11.29</a:t>
            </a: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2C8F11F-8EFD-AF26-3A01-ED1610FC3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23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EAFC3A-0CF7-7B54-3F88-8EF4976C2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F699510-DD4B-C144-873F-66BA2FDE0DBB}"/>
              </a:ext>
            </a:extLst>
          </p:cNvPr>
          <p:cNvSpPr txBox="1"/>
          <p:nvPr/>
        </p:nvSpPr>
        <p:spPr>
          <a:xfrm>
            <a:off x="515380" y="370134"/>
            <a:ext cx="69487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时钟中断设置和注入的实现</a:t>
            </a:r>
            <a:endParaRPr lang="en-US" altLang="zh-CN" sz="320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B6ECDE5-731D-0C0D-7F11-6D4A993B0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72" y="2576594"/>
            <a:ext cx="5555027" cy="273630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41269A5-E7FD-9AC3-D105-DEFF1827F088}"/>
              </a:ext>
            </a:extLst>
          </p:cNvPr>
          <p:cNvSpPr txBox="1"/>
          <p:nvPr/>
        </p:nvSpPr>
        <p:spPr>
          <a:xfrm>
            <a:off x="803412" y="2207262"/>
            <a:ext cx="4860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/>
              <a:t>响应虚拟机发出的</a:t>
            </a:r>
            <a:r>
              <a:rPr lang="en-US" altLang="zh-CN" sz="1800" b="1"/>
              <a:t>SBI-Call</a:t>
            </a:r>
            <a:r>
              <a:rPr lang="zh-CN" altLang="en-US" sz="1800" b="1"/>
              <a:t>功能调用</a:t>
            </a:r>
            <a:r>
              <a:rPr lang="en-US" altLang="zh-CN" sz="1800" b="1"/>
              <a:t>SetTimer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AF3FA95-B60A-A9B3-4E90-0FD3790A2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512" y="2583987"/>
            <a:ext cx="5774197" cy="271187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6481178D-A5D8-D773-7815-3132639FD5F5}"/>
              </a:ext>
            </a:extLst>
          </p:cNvPr>
          <p:cNvSpPr txBox="1"/>
          <p:nvPr/>
        </p:nvSpPr>
        <p:spPr>
          <a:xfrm>
            <a:off x="6132004" y="2204864"/>
            <a:ext cx="59406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/>
              <a:t>响应宿主机时钟中断导致的</a:t>
            </a:r>
            <a:r>
              <a:rPr lang="en-US" altLang="zh-CN" sz="1800" b="1"/>
              <a:t>VM</a:t>
            </a:r>
            <a:r>
              <a:rPr lang="zh-CN" altLang="en-US" sz="1800" b="1"/>
              <a:t>退出，注入到虚拟机内部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B01CAC4-C0E4-5C13-31C3-DE97C0EF2B6B}"/>
              </a:ext>
            </a:extLst>
          </p:cNvPr>
          <p:cNvSpPr txBox="1"/>
          <p:nvPr/>
        </p:nvSpPr>
        <p:spPr>
          <a:xfrm>
            <a:off x="551384" y="1232756"/>
            <a:ext cx="10189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两种</a:t>
            </a:r>
            <a:r>
              <a:rPr lang="en-US" altLang="zh-CN" sz="2000"/>
              <a:t>VM-EXIT</a:t>
            </a:r>
            <a:r>
              <a:rPr lang="zh-CN" altLang="en-US" sz="2000"/>
              <a:t>的处理都在</a:t>
            </a:r>
            <a:r>
              <a:rPr lang="en-US" altLang="zh-CN" sz="2000"/>
              <a:t>vmexit_handler</a:t>
            </a:r>
            <a:r>
              <a:rPr lang="zh-CN" altLang="en-US" sz="2000"/>
              <a:t>中，实现在文件</a:t>
            </a:r>
            <a:r>
              <a:rPr lang="en-US" altLang="zh-CN" sz="2000"/>
              <a:t>modules/riscv_vcpu/src/vcpu.rs</a:t>
            </a:r>
            <a:r>
              <a:rPr lang="zh-CN" altLang="en-US" sz="2000"/>
              <a:t>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60F87D1-B597-583E-39EE-D8B45FDD6738}"/>
              </a:ext>
            </a:extLst>
          </p:cNvPr>
          <p:cNvSpPr txBox="1"/>
          <p:nvPr/>
        </p:nvSpPr>
        <p:spPr>
          <a:xfrm>
            <a:off x="731404" y="5497564"/>
            <a:ext cx="4392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1) </a:t>
            </a:r>
            <a:r>
              <a:rPr lang="zh-CN" altLang="en-US"/>
              <a:t>把</a:t>
            </a:r>
            <a:r>
              <a:rPr lang="en-US" altLang="zh-CN"/>
              <a:t>hvip</a:t>
            </a:r>
            <a:r>
              <a:rPr lang="zh-CN" altLang="en-US"/>
              <a:t>的时钟中断对应位清零，确保此时不会触发虚拟机内部的时钟中断</a:t>
            </a:r>
            <a:endParaRPr lang="en-US" altLang="zh-CN"/>
          </a:p>
          <a:p>
            <a:r>
              <a:rPr lang="en-US" altLang="zh-CN"/>
              <a:t>2)</a:t>
            </a:r>
            <a:r>
              <a:rPr lang="zh-CN" altLang="en-US"/>
              <a:t> 启用</a:t>
            </a:r>
            <a:r>
              <a:rPr lang="en-US" altLang="zh-CN"/>
              <a:t>Host</a:t>
            </a:r>
            <a:r>
              <a:rPr lang="zh-CN" altLang="en-US"/>
              <a:t>宿主机的时钟中断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CD2D278-5037-92F7-F029-2C60EC8B75EA}"/>
              </a:ext>
            </a:extLst>
          </p:cNvPr>
          <p:cNvSpPr txBox="1"/>
          <p:nvPr/>
        </p:nvSpPr>
        <p:spPr>
          <a:xfrm>
            <a:off x="6780076" y="5481228"/>
            <a:ext cx="4643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1) </a:t>
            </a:r>
            <a:r>
              <a:rPr lang="zh-CN" altLang="en-US"/>
              <a:t>把</a:t>
            </a:r>
            <a:r>
              <a:rPr lang="en-US" altLang="zh-CN"/>
              <a:t>hvip</a:t>
            </a:r>
            <a:r>
              <a:rPr lang="zh-CN" altLang="en-US"/>
              <a:t>的时钟中断对应位设置</a:t>
            </a:r>
            <a:r>
              <a:rPr lang="en-US" altLang="zh-CN"/>
              <a:t>1</a:t>
            </a:r>
            <a:r>
              <a:rPr lang="zh-CN" altLang="en-US"/>
              <a:t>，向虚拟机内部注入时钟中断</a:t>
            </a:r>
            <a:endParaRPr lang="en-US" altLang="zh-CN"/>
          </a:p>
          <a:p>
            <a:r>
              <a:rPr lang="en-US" altLang="zh-CN"/>
              <a:t>2)</a:t>
            </a:r>
            <a:r>
              <a:rPr lang="zh-CN" altLang="en-US"/>
              <a:t> 暂时禁用</a:t>
            </a:r>
            <a:r>
              <a:rPr lang="en-US" altLang="zh-CN"/>
              <a:t>Host</a:t>
            </a:r>
            <a:r>
              <a:rPr lang="zh-CN" altLang="en-US"/>
              <a:t>宿主机的时钟中断，等待下次虚拟机请求时再启用</a:t>
            </a:r>
          </a:p>
        </p:txBody>
      </p:sp>
    </p:spTree>
    <p:extLst>
      <p:ext uri="{BB962C8B-B14F-4D97-AF65-F5344CB8AC3E}">
        <p14:creationId xmlns:p14="http://schemas.microsoft.com/office/powerpoint/2010/main" val="558156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0B6B7A-DC70-E42B-3531-12852B08C7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338FAF-9B89-72B5-F985-46717BB7E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8552" y="6140326"/>
            <a:ext cx="2743200" cy="365125"/>
          </a:xfrm>
        </p:spPr>
        <p:txBody>
          <a:bodyPr/>
          <a:lstStyle/>
          <a:p>
            <a:fld id="{E051CF17-0909-4B2B-B3EB-2C40ABF6021B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A1203F0-FC75-C7C9-ABC6-B86DCC4B6904}"/>
              </a:ext>
            </a:extLst>
          </p:cNvPr>
          <p:cNvSpPr txBox="1"/>
          <p:nvPr/>
        </p:nvSpPr>
        <p:spPr>
          <a:xfrm>
            <a:off x="515380" y="370134"/>
            <a:ext cx="77090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/>
              <a:t>H.4.0</a:t>
            </a:r>
            <a:r>
              <a:rPr lang="zh-CN" altLang="en-US" sz="3200"/>
              <a:t>实验目标 </a:t>
            </a:r>
            <a:r>
              <a:rPr lang="en-US" altLang="zh-CN" sz="3200"/>
              <a:t>- </a:t>
            </a:r>
            <a:r>
              <a:rPr lang="zh-CN" altLang="en-US" sz="3200"/>
              <a:t>支持宏内核作为</a:t>
            </a:r>
            <a:r>
              <a:rPr lang="en-US" altLang="zh-CN" sz="3200"/>
              <a:t>GuestOS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B0D31D0-FE30-07FB-FF37-52E2A07436AA}"/>
              </a:ext>
            </a:extLst>
          </p:cNvPr>
          <p:cNvSpPr txBox="1"/>
          <p:nvPr/>
        </p:nvSpPr>
        <p:spPr>
          <a:xfrm>
            <a:off x="5015880" y="2492896"/>
            <a:ext cx="671850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h_4_0</a:t>
            </a:r>
            <a:r>
              <a:rPr lang="zh-CN" altLang="en-US" sz="2000"/>
              <a:t>实验步骤：</a:t>
            </a:r>
            <a:r>
              <a:rPr lang="en-US" altLang="zh-CN" sz="2000"/>
              <a:t> </a:t>
            </a:r>
          </a:p>
          <a:p>
            <a:endParaRPr lang="en-US" altLang="zh-CN" sz="2000"/>
          </a:p>
          <a:p>
            <a:r>
              <a:rPr lang="en-US" altLang="zh-CN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 A=tour/m_1_1</a:t>
            </a:r>
          </a:p>
          <a:p>
            <a:r>
              <a:rPr lang="fr-FR" altLang="zh-CN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./update_disk.sh ./tour/m_1_1/m_1_1_riscv64-qemu-virt.bin</a:t>
            </a:r>
          </a:p>
          <a:p>
            <a:r>
              <a:rPr lang="en-US" altLang="zh-CN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 run A=tour/h_4_0 BLK=y</a:t>
            </a:r>
            <a:endParaRPr lang="zh-CN" alt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4CB5791-9522-277B-7583-E84DACEE70B3}"/>
              </a:ext>
            </a:extLst>
          </p:cNvPr>
          <p:cNvSpPr txBox="1"/>
          <p:nvPr/>
        </p:nvSpPr>
        <p:spPr>
          <a:xfrm>
            <a:off x="529680" y="1088740"/>
            <a:ext cx="80345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h_4_0</a:t>
            </a:r>
            <a:r>
              <a:rPr lang="zh-CN" altLang="en-US" sz="2000"/>
              <a:t>是虚拟机中启动宏内核的实验，配合实验的</a:t>
            </a:r>
            <a:r>
              <a:rPr lang="en-US" altLang="zh-CN" sz="2000"/>
              <a:t>Guest</a:t>
            </a:r>
            <a:r>
              <a:rPr lang="zh-CN" altLang="en-US" sz="2000"/>
              <a:t>内核是</a:t>
            </a:r>
            <a:r>
              <a:rPr lang="en-US" altLang="zh-CN" sz="2000"/>
              <a:t>m_1_1</a:t>
            </a:r>
            <a:r>
              <a:rPr lang="zh-CN" altLang="en-US" sz="2000"/>
              <a:t>。</a:t>
            </a:r>
            <a:endParaRPr lang="en-US" altLang="zh-CN" sz="2000"/>
          </a:p>
          <a:p>
            <a:r>
              <a:rPr lang="en-US" altLang="zh-CN" sz="2000"/>
              <a:t>m_1_1</a:t>
            </a:r>
            <a:r>
              <a:rPr lang="zh-CN" altLang="en-US" sz="2000"/>
              <a:t>从</a:t>
            </a:r>
            <a:r>
              <a:rPr lang="en-US" altLang="zh-CN" sz="2000"/>
              <a:t>pflash</a:t>
            </a:r>
            <a:r>
              <a:rPr lang="zh-CN" altLang="en-US" sz="2000"/>
              <a:t>载入第一个用户应用并启动，响应</a:t>
            </a:r>
            <a:r>
              <a:rPr lang="en-US" altLang="zh-CN" sz="2000"/>
              <a:t>syscall</a:t>
            </a:r>
            <a:r>
              <a:rPr lang="zh-CN" altLang="en-US" sz="2000"/>
              <a:t>后退出。</a:t>
            </a:r>
            <a:endParaRPr lang="en-US" altLang="zh-CN" sz="2000"/>
          </a:p>
          <a:p>
            <a:r>
              <a:rPr lang="en-US" altLang="zh-CN" sz="2000"/>
              <a:t>Hypervisor</a:t>
            </a:r>
            <a:r>
              <a:rPr lang="zh-CN" altLang="en-US" sz="2000"/>
              <a:t>透传</a:t>
            </a:r>
            <a:r>
              <a:rPr lang="en-US" altLang="zh-CN" sz="2000"/>
              <a:t>pflash</a:t>
            </a:r>
            <a:r>
              <a:rPr lang="zh-CN" altLang="en-US" sz="2000"/>
              <a:t>给虚拟机，让</a:t>
            </a:r>
            <a:r>
              <a:rPr lang="en-US" altLang="zh-CN" sz="2000"/>
              <a:t>m_1_1</a:t>
            </a:r>
            <a:r>
              <a:rPr lang="zh-CN" altLang="en-US" sz="2000"/>
              <a:t>内核能够正常完成工作。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92F68BD-2FC5-E94F-BB66-129952D52051}"/>
              </a:ext>
            </a:extLst>
          </p:cNvPr>
          <p:cNvSpPr txBox="1"/>
          <p:nvPr/>
        </p:nvSpPr>
        <p:spPr>
          <a:xfrm>
            <a:off x="5051884" y="4473116"/>
            <a:ext cx="5171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执行结果：能够看到两次打印</a:t>
            </a:r>
            <a:r>
              <a:rPr lang="en-US" altLang="zh-CN"/>
              <a:t>ArceOS</a:t>
            </a:r>
            <a:r>
              <a:rPr lang="zh-CN" altLang="en-US"/>
              <a:t>的</a:t>
            </a:r>
            <a:r>
              <a:rPr lang="en-US" altLang="zh-CN"/>
              <a:t>Logo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前一次是</a:t>
            </a:r>
            <a:r>
              <a:rPr lang="en-US" altLang="zh-CN"/>
              <a:t>Hypervisor</a:t>
            </a:r>
            <a:r>
              <a:rPr lang="zh-CN" altLang="en-US"/>
              <a:t>启动，后一次是宏内核启动。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C0C626F-019E-6405-5626-8FE3FF67D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080" y="2538412"/>
            <a:ext cx="2476500" cy="40005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C1C965B-FA75-42D2-CA54-E7615736A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948" y="5181291"/>
            <a:ext cx="6468378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469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196CA0-DA70-F28D-7BD4-B66469817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86E3569-5C7E-9329-340B-80001A38CD8D}"/>
              </a:ext>
            </a:extLst>
          </p:cNvPr>
          <p:cNvSpPr txBox="1"/>
          <p:nvPr/>
        </p:nvSpPr>
        <p:spPr>
          <a:xfrm>
            <a:off x="515380" y="370134"/>
            <a:ext cx="77090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虚拟机中支持宏内核要解决的问题</a:t>
            </a:r>
            <a:endParaRPr lang="en-US" altLang="zh-CN" sz="32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DFEF601-7F1E-BD0A-7E44-2C0217BC0CCB}"/>
              </a:ext>
            </a:extLst>
          </p:cNvPr>
          <p:cNvSpPr txBox="1"/>
          <p:nvPr/>
        </p:nvSpPr>
        <p:spPr>
          <a:xfrm>
            <a:off x="587388" y="1016732"/>
            <a:ext cx="1031885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1. Hypervisor</a:t>
            </a:r>
            <a:r>
              <a:rPr lang="zh-CN" altLang="en-US" sz="2000"/>
              <a:t>需要加载宏内核的</a:t>
            </a:r>
            <a:r>
              <a:rPr lang="en-US" altLang="zh-CN" sz="2000"/>
              <a:t>Image</a:t>
            </a:r>
            <a:r>
              <a:rPr lang="zh-CN" altLang="en-US" sz="2000"/>
              <a:t>文件</a:t>
            </a:r>
            <a:endParaRPr lang="en-US" altLang="zh-CN" sz="2000"/>
          </a:p>
          <a:p>
            <a:r>
              <a:rPr lang="en-US" altLang="zh-CN" sz="2000"/>
              <a:t>2. </a:t>
            </a:r>
            <a:r>
              <a:rPr lang="zh-CN" altLang="en-US" sz="2000"/>
              <a:t>当宏内核启动后，</a:t>
            </a:r>
            <a:r>
              <a:rPr lang="en-US" altLang="zh-CN" sz="2000"/>
              <a:t>Hypervisor</a:t>
            </a:r>
            <a:r>
              <a:rPr lang="zh-CN" altLang="en-US" sz="2000"/>
              <a:t>支持某种块存储，让宏内核能够从中加载应用的</a:t>
            </a:r>
            <a:r>
              <a:rPr lang="en-US" altLang="zh-CN" sz="2000"/>
              <a:t>Image</a:t>
            </a:r>
            <a:r>
              <a:rPr lang="zh-CN" altLang="en-US" sz="2000"/>
              <a:t>文件</a:t>
            </a:r>
            <a:endParaRPr lang="en-US" altLang="zh-CN" sz="2000"/>
          </a:p>
          <a:p>
            <a:r>
              <a:rPr lang="zh-CN" altLang="en-US" sz="2000"/>
              <a:t>前者直接从</a:t>
            </a:r>
            <a:r>
              <a:rPr lang="en-US" altLang="zh-CN" sz="2000"/>
              <a:t>disk.img</a:t>
            </a:r>
            <a:r>
              <a:rPr lang="zh-CN" altLang="en-US" sz="2000"/>
              <a:t>中加载，后者则参照</a:t>
            </a:r>
            <a:r>
              <a:rPr lang="en-US" altLang="zh-CN" sz="2000"/>
              <a:t>h_2_0</a:t>
            </a:r>
            <a:r>
              <a:rPr lang="zh-CN" altLang="en-US" sz="2000"/>
              <a:t>实验的方式，通过透传</a:t>
            </a:r>
            <a:r>
              <a:rPr lang="en-US" altLang="zh-CN" sz="2000"/>
              <a:t>pflash</a:t>
            </a:r>
            <a:r>
              <a:rPr lang="zh-CN" altLang="en-US" sz="2000"/>
              <a:t>，让宏内核能够</a:t>
            </a:r>
            <a:endParaRPr lang="en-US" altLang="zh-CN" sz="2000"/>
          </a:p>
          <a:p>
            <a:r>
              <a:rPr lang="zh-CN" altLang="en-US" sz="2000"/>
              <a:t>从中读出应用</a:t>
            </a:r>
            <a:r>
              <a:rPr lang="en-US" altLang="zh-CN" sz="2000"/>
              <a:t>Image</a:t>
            </a:r>
            <a:r>
              <a:rPr lang="zh-CN" altLang="en-US" sz="2000"/>
              <a:t>，加载并执行。</a:t>
            </a:r>
            <a:endParaRPr lang="en-US" altLang="zh-CN" sz="200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3E7F1B1-600F-802A-C7EE-5A75563EE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903" y="2478360"/>
            <a:ext cx="359092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524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7B333D-C9BC-35A5-BF18-E0B653C6E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AA6CC21-0EFF-1BF9-9867-1B9452095168}"/>
              </a:ext>
            </a:extLst>
          </p:cNvPr>
          <p:cNvSpPr txBox="1"/>
          <p:nvPr/>
        </p:nvSpPr>
        <p:spPr>
          <a:xfrm>
            <a:off x="515380" y="370134"/>
            <a:ext cx="77090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虚拟机对设备的管理</a:t>
            </a:r>
            <a:endParaRPr lang="en-US" altLang="zh-CN" sz="320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A261376-0E15-78A4-5A0C-E3A34B57D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47" y="2528900"/>
            <a:ext cx="4386137" cy="402428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D23648C-D974-ADC7-006A-C9D513958AFD}"/>
              </a:ext>
            </a:extLst>
          </p:cNvPr>
          <p:cNvSpPr txBox="1"/>
          <p:nvPr/>
        </p:nvSpPr>
        <p:spPr>
          <a:xfrm>
            <a:off x="515380" y="1052736"/>
            <a:ext cx="87607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/>
              <a:t>管理上的层次结构：虚拟机（</a:t>
            </a:r>
            <a:r>
              <a:rPr lang="en-US" altLang="zh-CN" sz="2000"/>
              <a:t>VM</a:t>
            </a:r>
            <a:r>
              <a:rPr lang="zh-CN" altLang="en-US" sz="2000"/>
              <a:t>），设备组</a:t>
            </a:r>
            <a:r>
              <a:rPr lang="en-US" altLang="zh-CN" sz="2000"/>
              <a:t>VmDevGroup</a:t>
            </a:r>
            <a:r>
              <a:rPr lang="zh-CN" altLang="en-US" sz="2000"/>
              <a:t>以及设备</a:t>
            </a:r>
            <a:r>
              <a:rPr lang="en-US" altLang="zh-CN" sz="2000"/>
              <a:t>VmDev</a:t>
            </a:r>
            <a:r>
              <a:rPr lang="zh-CN" altLang="en-US" sz="2000"/>
              <a:t>。</a:t>
            </a:r>
            <a:endParaRPr lang="en-US" altLang="zh-CN" sz="2000"/>
          </a:p>
          <a:p>
            <a:r>
              <a:rPr lang="en-US" altLang="zh-CN" sz="2000"/>
              <a:t>Riscv</a:t>
            </a:r>
            <a:r>
              <a:rPr lang="zh-CN" altLang="en-US" sz="2000"/>
              <a:t>架构下，虚拟机包含的各种外设通常是通过</a:t>
            </a:r>
            <a:r>
              <a:rPr lang="en-US" altLang="zh-CN" sz="2000"/>
              <a:t>MMIO</a:t>
            </a:r>
            <a:r>
              <a:rPr lang="zh-CN" altLang="en-US" sz="2000"/>
              <a:t>方式访问，</a:t>
            </a:r>
            <a:endParaRPr lang="en-US" altLang="zh-CN" sz="2000"/>
          </a:p>
          <a:p>
            <a:r>
              <a:rPr lang="zh-CN" altLang="en-US" sz="2000"/>
              <a:t>因此主要用地址范围标记它们的资源。实现文件</a:t>
            </a:r>
            <a:r>
              <a:rPr lang="fr-FR" altLang="zh-CN" sz="2000" b="1"/>
              <a:t>tour/h_4_0/src/vmdev.rs</a:t>
            </a:r>
            <a:endParaRPr lang="zh-CN" altLang="en-US" sz="2000" b="1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8B35449-7231-8D00-00AA-A9BC81676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129" y="4710403"/>
            <a:ext cx="2553056" cy="111458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655EEA8-9B56-FB00-2763-0472274045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7129" y="2699362"/>
            <a:ext cx="3581900" cy="85737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6E9FD22A-2F34-6053-8D11-D020CE7B66B3}"/>
              </a:ext>
            </a:extLst>
          </p:cNvPr>
          <p:cNvSpPr txBox="1"/>
          <p:nvPr/>
        </p:nvSpPr>
        <p:spPr>
          <a:xfrm>
            <a:off x="6621125" y="3592736"/>
            <a:ext cx="4386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简单采用</a:t>
            </a:r>
            <a:r>
              <a:rPr lang="en-US" altLang="zh-CN"/>
              <a:t>Vec</a:t>
            </a:r>
            <a:r>
              <a:rPr lang="zh-CN" altLang="en-US"/>
              <a:t>管理，提供</a:t>
            </a:r>
            <a:r>
              <a:rPr lang="en-US" altLang="zh-CN"/>
              <a:t>add_dev</a:t>
            </a:r>
            <a:r>
              <a:rPr lang="zh-CN" altLang="en-US"/>
              <a:t>注册方法</a:t>
            </a:r>
            <a:endParaRPr lang="en-US" altLang="zh-CN"/>
          </a:p>
          <a:p>
            <a:r>
              <a:rPr lang="zh-CN" altLang="en-US"/>
              <a:t>和</a:t>
            </a:r>
            <a:r>
              <a:rPr lang="en-US" altLang="zh-CN"/>
              <a:t>find_dev</a:t>
            </a:r>
            <a:r>
              <a:rPr lang="zh-CN" altLang="en-US"/>
              <a:t>的查找方法。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6BEE78E-83D8-2B76-6448-10BE5387C56C}"/>
              </a:ext>
            </a:extLst>
          </p:cNvPr>
          <p:cNvSpPr txBox="1"/>
          <p:nvPr/>
        </p:nvSpPr>
        <p:spPr>
          <a:xfrm>
            <a:off x="6564052" y="5843009"/>
            <a:ext cx="3526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标记</a:t>
            </a:r>
            <a:r>
              <a:rPr lang="en-US" altLang="zh-CN"/>
              <a:t>mmio</a:t>
            </a:r>
            <a:r>
              <a:rPr lang="zh-CN" altLang="en-US"/>
              <a:t>区域的起止地址，提供</a:t>
            </a:r>
            <a:endParaRPr lang="en-US" altLang="zh-CN"/>
          </a:p>
          <a:p>
            <a:r>
              <a:rPr lang="en-US" altLang="zh-CN"/>
              <a:t>handle_mmio()</a:t>
            </a:r>
            <a:r>
              <a:rPr lang="zh-CN" altLang="en-US"/>
              <a:t>方法响应访问。</a:t>
            </a:r>
          </a:p>
        </p:txBody>
      </p:sp>
    </p:spTree>
    <p:extLst>
      <p:ext uri="{BB962C8B-B14F-4D97-AF65-F5344CB8AC3E}">
        <p14:creationId xmlns:p14="http://schemas.microsoft.com/office/powerpoint/2010/main" val="2480753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539497-7B16-67F8-E24B-CC995C9EB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2C357EC-A6C8-A19E-CD3E-AB20FC165A93}"/>
              </a:ext>
            </a:extLst>
          </p:cNvPr>
          <p:cNvSpPr txBox="1"/>
          <p:nvPr/>
        </p:nvSpPr>
        <p:spPr>
          <a:xfrm>
            <a:off x="515380" y="370134"/>
            <a:ext cx="77090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实验</a:t>
            </a:r>
            <a:r>
              <a:rPr lang="en-US" altLang="zh-CN" sz="3200"/>
              <a:t>H_4_0</a:t>
            </a:r>
            <a:r>
              <a:rPr lang="zh-CN" altLang="en-US" sz="3200"/>
              <a:t>的实现</a:t>
            </a:r>
            <a:endParaRPr lang="en-US" altLang="zh-CN" sz="32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5BCE151-0FCC-38D4-A7C5-29BC6296BB81}"/>
              </a:ext>
            </a:extLst>
          </p:cNvPr>
          <p:cNvSpPr txBox="1"/>
          <p:nvPr/>
        </p:nvSpPr>
        <p:spPr>
          <a:xfrm>
            <a:off x="515380" y="1160748"/>
            <a:ext cx="9714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/>
              <a:t>相对于</a:t>
            </a:r>
            <a:r>
              <a:rPr lang="en-US" altLang="zh-CN" sz="2000"/>
              <a:t>h_2_0</a:t>
            </a:r>
            <a:r>
              <a:rPr lang="zh-CN" altLang="en-US" sz="2000"/>
              <a:t>，当前实验支持了以宏内核为</a:t>
            </a:r>
            <a:r>
              <a:rPr lang="en-US" altLang="zh-CN" sz="2000"/>
              <a:t>GuestOS</a:t>
            </a:r>
            <a:r>
              <a:rPr lang="zh-CN" altLang="en-US" sz="2000"/>
              <a:t>内核，然后建立了设备管理机制。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3A8E3BA-7AD5-D09E-575A-2D0A35916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88" y="3777484"/>
            <a:ext cx="7401145" cy="296388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68A9133-AD5D-9D0B-A210-B16D1A17E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88" y="2163959"/>
            <a:ext cx="5887272" cy="90500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B226E15-A2BF-F035-394F-ED74436C8130}"/>
              </a:ext>
            </a:extLst>
          </p:cNvPr>
          <p:cNvSpPr txBox="1"/>
          <p:nvPr/>
        </p:nvSpPr>
        <p:spPr>
          <a:xfrm>
            <a:off x="515379" y="1764269"/>
            <a:ext cx="6925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1. </a:t>
            </a:r>
            <a:r>
              <a:rPr lang="zh-CN" altLang="en-US" sz="2000"/>
              <a:t>采取注册的方式，把各种支持设备注册到设备管理组中。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8414326-055D-4933-F53D-49CAC2C5E561}"/>
              </a:ext>
            </a:extLst>
          </p:cNvPr>
          <p:cNvSpPr txBox="1"/>
          <p:nvPr/>
        </p:nvSpPr>
        <p:spPr>
          <a:xfrm>
            <a:off x="505608" y="3386869"/>
            <a:ext cx="9323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2. </a:t>
            </a:r>
            <a:r>
              <a:rPr lang="zh-CN" altLang="en-US" sz="2000"/>
              <a:t>发生页面异常时，基于地址查找目标设备，调用该设备的响应方法处理请求。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9560D6F-6869-14C6-8938-E10445DC017E}"/>
              </a:ext>
            </a:extLst>
          </p:cNvPr>
          <p:cNvSpPr/>
          <p:nvPr/>
        </p:nvSpPr>
        <p:spPr>
          <a:xfrm>
            <a:off x="2243571" y="5333849"/>
            <a:ext cx="5744961" cy="615431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544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C97AA02-FE13-0AE5-CB54-03DA7DC1C3C6}"/>
              </a:ext>
            </a:extLst>
          </p:cNvPr>
          <p:cNvSpPr txBox="1"/>
          <p:nvPr/>
        </p:nvSpPr>
        <p:spPr>
          <a:xfrm>
            <a:off x="515380" y="327273"/>
            <a:ext cx="95770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目前实验未涵盖的内容：多</a:t>
            </a:r>
            <a:r>
              <a:rPr lang="en-US" altLang="zh-CN" sz="3200"/>
              <a:t>vCPU</a:t>
            </a:r>
            <a:r>
              <a:rPr lang="zh-CN" altLang="en-US" sz="3200"/>
              <a:t>的支持</a:t>
            </a:r>
            <a:endParaRPr lang="en-US" altLang="zh-CN" sz="320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0E6F98F-A1D5-1042-474F-414FB878F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724" y="2590107"/>
            <a:ext cx="4572508" cy="411525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21FE8F8-0C25-00AA-A430-6CA39810E9BC}"/>
              </a:ext>
            </a:extLst>
          </p:cNvPr>
          <p:cNvSpPr txBox="1"/>
          <p:nvPr/>
        </p:nvSpPr>
        <p:spPr>
          <a:xfrm>
            <a:off x="623392" y="981592"/>
            <a:ext cx="100811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Hypervisor</a:t>
            </a:r>
            <a:r>
              <a:rPr lang="zh-CN" altLang="en-US"/>
              <a:t>中，每个</a:t>
            </a:r>
            <a:r>
              <a:rPr lang="en-US" altLang="zh-CN"/>
              <a:t>vCPU</a:t>
            </a:r>
            <a:r>
              <a:rPr lang="zh-CN" altLang="en-US"/>
              <a:t>代表一个执行流，因此对应一个任务</a:t>
            </a:r>
            <a:r>
              <a:rPr lang="en-US" altLang="zh-CN"/>
              <a:t>Task</a:t>
            </a:r>
            <a:r>
              <a:rPr lang="zh-CN" altLang="en-US"/>
              <a:t>，可以复用</a:t>
            </a:r>
            <a:r>
              <a:rPr lang="en-US" altLang="zh-CN"/>
              <a:t>ArceOS Unikernel</a:t>
            </a:r>
            <a:r>
              <a:rPr lang="zh-CN" altLang="en-US"/>
              <a:t>中</a:t>
            </a:r>
            <a:endParaRPr lang="en-US" altLang="zh-CN"/>
          </a:p>
          <a:p>
            <a:r>
              <a:rPr lang="zh-CN" altLang="en-US"/>
              <a:t>介绍的调度机制和算法。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一个虚拟机</a:t>
            </a:r>
            <a:r>
              <a:rPr lang="en-US" altLang="zh-CN"/>
              <a:t>VM</a:t>
            </a:r>
            <a:r>
              <a:rPr lang="zh-CN" altLang="en-US"/>
              <a:t>可以配置多个</a:t>
            </a:r>
            <a:r>
              <a:rPr lang="en-US" altLang="zh-CN"/>
              <a:t>vCPU</a:t>
            </a:r>
            <a:r>
              <a:rPr lang="zh-CN" altLang="en-US"/>
              <a:t>，但是站在调度器的角度 ，它只管按任务调度。</a:t>
            </a:r>
            <a:endParaRPr lang="en-US" altLang="zh-CN"/>
          </a:p>
          <a:p>
            <a:r>
              <a:rPr lang="en-US" altLang="zh-CN"/>
              <a:t>vCPU</a:t>
            </a:r>
            <a:r>
              <a:rPr lang="zh-CN" altLang="en-US"/>
              <a:t>关联的地址空间</a:t>
            </a:r>
            <a:r>
              <a:rPr lang="en-US" altLang="zh-CN"/>
              <a:t>ASpace</a:t>
            </a:r>
            <a:r>
              <a:rPr lang="zh-CN" altLang="en-US"/>
              <a:t>的根页表，有可能会随着任务切换而切换。</a:t>
            </a:r>
          </a:p>
        </p:txBody>
      </p:sp>
    </p:spTree>
    <p:extLst>
      <p:ext uri="{BB962C8B-B14F-4D97-AF65-F5344CB8AC3E}">
        <p14:creationId xmlns:p14="http://schemas.microsoft.com/office/powerpoint/2010/main" val="810897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AB4F216-0AA3-ED35-BB36-8285CAE9BFFE}"/>
              </a:ext>
            </a:extLst>
          </p:cNvPr>
          <p:cNvSpPr txBox="1"/>
          <p:nvPr/>
        </p:nvSpPr>
        <p:spPr>
          <a:xfrm>
            <a:off x="515380" y="327273"/>
            <a:ext cx="90730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目前实验未涵盖的内容：扩展</a:t>
            </a:r>
            <a:r>
              <a:rPr lang="en-US" altLang="zh-CN" sz="3200"/>
              <a:t>Task</a:t>
            </a:r>
            <a:r>
              <a:rPr lang="zh-CN" altLang="en-US" sz="3200"/>
              <a:t>实现</a:t>
            </a:r>
            <a:r>
              <a:rPr lang="en-US" altLang="zh-CN" sz="3200"/>
              <a:t>vCPU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CA10635-1EFF-4156-6A6A-E454426E6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784" y="2276872"/>
            <a:ext cx="7722824" cy="4176464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25BCD2B-BD79-284C-8970-AD96D51B5484}"/>
              </a:ext>
            </a:extLst>
          </p:cNvPr>
          <p:cNvCxnSpPr/>
          <p:nvPr/>
        </p:nvCxnSpPr>
        <p:spPr>
          <a:xfrm>
            <a:off x="3863752" y="389705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CA1372F-075B-8C9E-D2E3-CFD1940F8DE9}"/>
              </a:ext>
            </a:extLst>
          </p:cNvPr>
          <p:cNvCxnSpPr/>
          <p:nvPr/>
        </p:nvCxnSpPr>
        <p:spPr>
          <a:xfrm>
            <a:off x="3863752" y="4329100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A1F9E537-65D6-0984-14B9-851EDD1DF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461" y="2960948"/>
            <a:ext cx="2962275" cy="3048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1D6B24A-B95C-5D50-C883-ED9D3AE21DFA}"/>
              </a:ext>
            </a:extLst>
          </p:cNvPr>
          <p:cNvSpPr txBox="1"/>
          <p:nvPr/>
        </p:nvSpPr>
        <p:spPr>
          <a:xfrm>
            <a:off x="623392" y="981592"/>
            <a:ext cx="10081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当前实验是简化模型，没有启动任务来运行</a:t>
            </a:r>
            <a:r>
              <a:rPr lang="en-US" altLang="zh-CN" sz="2000"/>
              <a:t>vCPU</a:t>
            </a:r>
            <a:r>
              <a:rPr lang="zh-CN" altLang="en-US" sz="2000"/>
              <a:t>。</a:t>
            </a:r>
            <a:endParaRPr lang="en-US" altLang="zh-CN" sz="2000"/>
          </a:p>
          <a:p>
            <a:r>
              <a:rPr lang="zh-CN" altLang="en-US" sz="2000"/>
              <a:t>完整的实现需要为每个</a:t>
            </a:r>
            <a:r>
              <a:rPr lang="en-US" altLang="zh-CN" sz="2000"/>
              <a:t>vCPU</a:t>
            </a:r>
            <a:r>
              <a:rPr lang="zh-CN" altLang="en-US" sz="2000"/>
              <a:t>启动一个</a:t>
            </a:r>
            <a:r>
              <a:rPr lang="en-US" altLang="zh-CN" sz="2000"/>
              <a:t>Task</a:t>
            </a:r>
            <a:r>
              <a:rPr lang="zh-CN" altLang="en-US" sz="2000"/>
              <a:t>任务来运行。</a:t>
            </a:r>
            <a:endParaRPr lang="en-US" altLang="zh-CN" sz="2000"/>
          </a:p>
          <a:p>
            <a:r>
              <a:rPr lang="zh-CN" altLang="en-US" sz="2000"/>
              <a:t>机制上采用</a:t>
            </a:r>
            <a:r>
              <a:rPr lang="en-US" altLang="zh-CN" sz="2000"/>
              <a:t>TaskExt</a:t>
            </a:r>
            <a:r>
              <a:rPr lang="zh-CN" altLang="en-US" sz="2000"/>
              <a:t>来扩展。与宏内核实验中为进程</a:t>
            </a:r>
            <a:r>
              <a:rPr lang="en-US" altLang="zh-CN" sz="2000"/>
              <a:t>/</a:t>
            </a:r>
            <a:r>
              <a:rPr lang="zh-CN" altLang="en-US" sz="2000"/>
              <a:t>线程实现</a:t>
            </a:r>
            <a:r>
              <a:rPr lang="en-US" altLang="zh-CN" sz="2000"/>
              <a:t>Task</a:t>
            </a:r>
            <a:r>
              <a:rPr lang="zh-CN" altLang="en-US" sz="2000"/>
              <a:t>的方式相同。</a:t>
            </a:r>
          </a:p>
        </p:txBody>
      </p:sp>
    </p:spTree>
    <p:extLst>
      <p:ext uri="{BB962C8B-B14F-4D97-AF65-F5344CB8AC3E}">
        <p14:creationId xmlns:p14="http://schemas.microsoft.com/office/powerpoint/2010/main" val="3681576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C97AA02-FE13-0AE5-CB54-03DA7DC1C3C6}"/>
              </a:ext>
            </a:extLst>
          </p:cNvPr>
          <p:cNvSpPr txBox="1"/>
          <p:nvPr/>
        </p:nvSpPr>
        <p:spPr>
          <a:xfrm>
            <a:off x="515380" y="327273"/>
            <a:ext cx="102251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目前实验未涵盖的内容： </a:t>
            </a:r>
            <a:r>
              <a:rPr lang="en-US" altLang="zh-CN" sz="3200"/>
              <a:t>hypervisor</a:t>
            </a:r>
            <a:r>
              <a:rPr lang="zh-CN" altLang="en-US" sz="3200"/>
              <a:t>的配置</a:t>
            </a:r>
            <a:endParaRPr lang="en-US" altLang="zh-CN" sz="320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789CFF4-54F9-2664-2524-9BE673928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620" y="2599556"/>
            <a:ext cx="6287781" cy="338572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0C2AB95-4EE2-B229-4531-408AF2250B30}"/>
              </a:ext>
            </a:extLst>
          </p:cNvPr>
          <p:cNvSpPr txBox="1"/>
          <p:nvPr/>
        </p:nvSpPr>
        <p:spPr>
          <a:xfrm>
            <a:off x="623392" y="981592"/>
            <a:ext cx="10081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当前的简化实验中，直接硬编码了配置参数。</a:t>
            </a:r>
            <a:endParaRPr lang="en-US" altLang="zh-CN" sz="2000"/>
          </a:p>
          <a:p>
            <a:r>
              <a:rPr lang="zh-CN" altLang="en-US" sz="2000"/>
              <a:t>未来可以考虑基于配置文件 </a:t>
            </a:r>
            <a:r>
              <a:rPr lang="en-US" altLang="zh-CN" sz="2000"/>
              <a:t>+ OS Image</a:t>
            </a:r>
            <a:r>
              <a:rPr lang="zh-CN" altLang="en-US" sz="2000"/>
              <a:t>文件的方式通过专门工具构建和管理虚拟机。</a:t>
            </a:r>
            <a:endParaRPr lang="en-US" altLang="zh-CN" sz="2000"/>
          </a:p>
          <a:p>
            <a:r>
              <a:rPr lang="zh-CN" altLang="en-US" sz="2000"/>
              <a:t>形式上就类似于</a:t>
            </a:r>
            <a:r>
              <a:rPr lang="en-US" altLang="zh-CN" sz="2000"/>
              <a:t>VMWare</a:t>
            </a:r>
            <a:r>
              <a:rPr lang="zh-CN" altLang="en-US" sz="2000"/>
              <a:t>等软件的方式。</a:t>
            </a:r>
          </a:p>
        </p:txBody>
      </p:sp>
    </p:spTree>
    <p:extLst>
      <p:ext uri="{BB962C8B-B14F-4D97-AF65-F5344CB8AC3E}">
        <p14:creationId xmlns:p14="http://schemas.microsoft.com/office/powerpoint/2010/main" val="1866857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298BFB-83D1-3181-2135-DE493F47E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5633C32-C2E7-EDB3-012B-13A0A28C7A09}"/>
              </a:ext>
            </a:extLst>
          </p:cNvPr>
          <p:cNvSpPr txBox="1"/>
          <p:nvPr/>
        </p:nvSpPr>
        <p:spPr>
          <a:xfrm>
            <a:off x="515380" y="370134"/>
            <a:ext cx="18722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课后练习</a:t>
            </a:r>
            <a:endParaRPr lang="en-US" altLang="zh-CN" sz="32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F47A190-6E0B-805C-E049-F235B0EB0C83}"/>
              </a:ext>
            </a:extLst>
          </p:cNvPr>
          <p:cNvSpPr txBox="1"/>
          <p:nvPr/>
        </p:nvSpPr>
        <p:spPr>
          <a:xfrm>
            <a:off x="623392" y="980728"/>
            <a:ext cx="11125236" cy="132343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CN" altLang="en-US" sz="2000"/>
              <a:t>目前</a:t>
            </a:r>
            <a:r>
              <a:rPr lang="en-US" altLang="zh-CN" sz="2000"/>
              <a:t>tour</a:t>
            </a:r>
            <a:r>
              <a:rPr lang="zh-CN" altLang="en-US" sz="2000"/>
              <a:t>下针对</a:t>
            </a:r>
            <a:r>
              <a:rPr lang="en-US" altLang="zh-CN" sz="2000"/>
              <a:t>Hypervisor</a:t>
            </a:r>
            <a:r>
              <a:rPr lang="zh-CN" altLang="en-US" sz="2000"/>
              <a:t>的几个实验，已经把前两周构建的部分内核作为</a:t>
            </a:r>
            <a:r>
              <a:rPr lang="en-US" altLang="zh-CN" sz="2000"/>
              <a:t>GuestOS</a:t>
            </a:r>
            <a:r>
              <a:rPr lang="zh-CN" altLang="en-US" sz="2000"/>
              <a:t>内核在虚拟机中成功运行，既包括</a:t>
            </a:r>
            <a:r>
              <a:rPr lang="en-US" altLang="zh-CN" sz="2000"/>
              <a:t>Unikernel</a:t>
            </a:r>
            <a:r>
              <a:rPr lang="zh-CN" altLang="en-US" sz="2000"/>
              <a:t>，也包括宏内核。</a:t>
            </a:r>
            <a:endParaRPr lang="en-US" altLang="zh-CN" sz="2000"/>
          </a:p>
          <a:p>
            <a:endParaRPr lang="en-US" altLang="zh-CN" sz="2000"/>
          </a:p>
          <a:p>
            <a:r>
              <a:rPr lang="zh-CN" altLang="en-US" sz="2000"/>
              <a:t>请各位尝试基于</a:t>
            </a:r>
            <a:r>
              <a:rPr lang="en-US" altLang="zh-CN" sz="2000"/>
              <a:t>H_4_0</a:t>
            </a:r>
            <a:r>
              <a:rPr lang="zh-CN" altLang="en-US" sz="2000"/>
              <a:t>运行目前实验中没有涵盖的其它</a:t>
            </a:r>
            <a:r>
              <a:rPr lang="en-US" altLang="zh-CN" sz="2000"/>
              <a:t>Unikernel</a:t>
            </a:r>
            <a:r>
              <a:rPr lang="zh-CN" altLang="en-US" sz="2000"/>
              <a:t>和宏内核。</a:t>
            </a: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3177436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0BD766-3BD5-9D00-066C-3BAEC2C33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304231D-F11D-642E-8732-8938D70D4CA4}"/>
              </a:ext>
            </a:extLst>
          </p:cNvPr>
          <p:cNvSpPr txBox="1"/>
          <p:nvPr/>
        </p:nvSpPr>
        <p:spPr>
          <a:xfrm>
            <a:off x="515380" y="370134"/>
            <a:ext cx="51125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两阶段地址映射的补充说明</a:t>
            </a:r>
            <a:endParaRPr lang="en-US" altLang="zh-CN" sz="320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469C81F-2E9C-D445-2AC6-7BBA11049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3004728"/>
            <a:ext cx="5715000" cy="24765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0132DDD-B0B2-D3E6-B6EE-17F6AB28ADD0}"/>
              </a:ext>
            </a:extLst>
          </p:cNvPr>
          <p:cNvSpPr txBox="1"/>
          <p:nvPr/>
        </p:nvSpPr>
        <p:spPr>
          <a:xfrm>
            <a:off x="623392" y="1205181"/>
            <a:ext cx="65501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/>
              <a:t>在</a:t>
            </a:r>
            <a:r>
              <a:rPr lang="en-US" altLang="zh-CN" sz="2000"/>
              <a:t>Hypervisor</a:t>
            </a:r>
            <a:r>
              <a:rPr lang="zh-CN" altLang="en-US" sz="2000"/>
              <a:t>内部：</a:t>
            </a:r>
            <a:r>
              <a:rPr lang="en-US" altLang="zh-CN" sz="2000"/>
              <a:t>VA -&gt; PA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/>
              <a:t>来自</a:t>
            </a:r>
            <a:r>
              <a:rPr lang="en-US" altLang="zh-CN" sz="2000"/>
              <a:t>Guest</a:t>
            </a:r>
            <a:r>
              <a:rPr lang="zh-CN" altLang="en-US" sz="2000"/>
              <a:t>则可能经历两阶段映射：</a:t>
            </a:r>
            <a:r>
              <a:rPr lang="en-US" altLang="zh-CN" sz="2000"/>
              <a:t>GVA-&gt;GPA-&gt;HPA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3413074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C7CA24-19A1-EAB8-9A48-D8590E2377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9724482-61FF-26CD-9395-5DE052E4A969}"/>
              </a:ext>
            </a:extLst>
          </p:cNvPr>
          <p:cNvSpPr txBox="1"/>
          <p:nvPr/>
        </p:nvSpPr>
        <p:spPr>
          <a:xfrm>
            <a:off x="515380" y="370134"/>
            <a:ext cx="51125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/>
              <a:t>H.3.0 &amp; H.4.0: VmDev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7ED6B34-DF9A-32AB-2B77-6402317E56D8}"/>
              </a:ext>
            </a:extLst>
          </p:cNvPr>
          <p:cNvSpPr txBox="1"/>
          <p:nvPr/>
        </p:nvSpPr>
        <p:spPr>
          <a:xfrm>
            <a:off x="515380" y="5469031"/>
            <a:ext cx="101891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本节目标：</a:t>
            </a:r>
            <a:endParaRPr lang="en-US" altLang="zh-CN" sz="2400"/>
          </a:p>
          <a:p>
            <a:r>
              <a:rPr lang="en-US" altLang="zh-CN" sz="2400"/>
              <a:t>1. </a:t>
            </a:r>
            <a:r>
              <a:rPr lang="zh-CN" altLang="en-US" sz="2400"/>
              <a:t>虚拟时钟中断支持；虚拟机外设的支持。</a:t>
            </a:r>
            <a:endParaRPr lang="en-US" altLang="zh-CN" sz="2400"/>
          </a:p>
          <a:p>
            <a:r>
              <a:rPr lang="en-US" altLang="zh-CN" sz="2400"/>
              <a:t>2. </a:t>
            </a:r>
            <a:r>
              <a:rPr lang="zh-CN" altLang="en-US" sz="2400"/>
              <a:t>虚拟机中运行宏内核和通过透传</a:t>
            </a:r>
            <a:r>
              <a:rPr lang="en-US" altLang="zh-CN" sz="2400"/>
              <a:t>pflash</a:t>
            </a:r>
            <a:r>
              <a:rPr lang="zh-CN" altLang="en-US" sz="2400"/>
              <a:t>加载应用。</a:t>
            </a:r>
            <a:endParaRPr lang="en-US" altLang="zh-CN" sz="240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E977BC7-E0EC-6E7C-BB30-C157364C5002}"/>
              </a:ext>
            </a:extLst>
          </p:cNvPr>
          <p:cNvGrpSpPr/>
          <p:nvPr/>
        </p:nvGrpSpPr>
        <p:grpSpPr>
          <a:xfrm>
            <a:off x="3051758" y="1364384"/>
            <a:ext cx="6088484" cy="3695171"/>
            <a:chOff x="515380" y="1357151"/>
            <a:chExt cx="6088484" cy="3695171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6042BD1A-CEC4-A6E1-2347-6693DD1A7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47728" y="1357151"/>
              <a:ext cx="2956136" cy="3695170"/>
            </a:xfrm>
            <a:prstGeom prst="rect">
              <a:avLst/>
            </a:prstGeom>
          </p:spPr>
        </p:pic>
        <p:sp>
          <p:nvSpPr>
            <p:cNvPr id="6" name="箭头: 右 5">
              <a:extLst>
                <a:ext uri="{FF2B5EF4-FFF2-40B4-BE49-F238E27FC236}">
                  <a16:creationId xmlns:a16="http://schemas.microsoft.com/office/drawing/2014/main" id="{E74072CD-EC64-F075-5509-703978BD265A}"/>
                </a:ext>
              </a:extLst>
            </p:cNvPr>
            <p:cNvSpPr/>
            <p:nvPr/>
          </p:nvSpPr>
          <p:spPr>
            <a:xfrm>
              <a:off x="3539716" y="3235580"/>
              <a:ext cx="648581" cy="386840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CN" altLang="en-US" sz="1600" b="1">
                <a:solidFill>
                  <a:schemeClr val="tx1"/>
                </a:solidFill>
              </a:endParaRPr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0972B409-3048-A91F-93F3-37F0AF5AE4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5380" y="1357151"/>
              <a:ext cx="2956137" cy="36951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8172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0718E3-1B2B-5D69-E5FE-4B727B310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92D22A0-4F75-24B4-D02A-BA425BCC52DE}"/>
              </a:ext>
            </a:extLst>
          </p:cNvPr>
          <p:cNvSpPr txBox="1"/>
          <p:nvPr/>
        </p:nvSpPr>
        <p:spPr>
          <a:xfrm>
            <a:off x="515380" y="370134"/>
            <a:ext cx="69487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/>
              <a:t>H.3.0</a:t>
            </a:r>
            <a:r>
              <a:rPr lang="zh-CN" altLang="en-US" sz="3200"/>
              <a:t>实验目标 </a:t>
            </a:r>
            <a:r>
              <a:rPr lang="en-US" altLang="zh-CN" sz="3200"/>
              <a:t>- </a:t>
            </a:r>
            <a:r>
              <a:rPr lang="zh-CN" altLang="en-US" sz="3200"/>
              <a:t>虚拟机时钟中断</a:t>
            </a:r>
            <a:endParaRPr lang="en-US" altLang="zh-CN" sz="32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E80DFE9-EB7A-0272-EA37-3CD73D192D44}"/>
              </a:ext>
            </a:extLst>
          </p:cNvPr>
          <p:cNvSpPr txBox="1"/>
          <p:nvPr/>
        </p:nvSpPr>
        <p:spPr>
          <a:xfrm>
            <a:off x="5411924" y="2564904"/>
            <a:ext cx="641553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h_3_0</a:t>
            </a:r>
            <a:r>
              <a:rPr lang="zh-CN" altLang="en-US" sz="2000"/>
              <a:t>实验步骤：</a:t>
            </a:r>
            <a:r>
              <a:rPr lang="en-US" altLang="zh-CN" sz="2000"/>
              <a:t> </a:t>
            </a:r>
          </a:p>
          <a:p>
            <a:endParaRPr lang="en-US" altLang="zh-CN" sz="2000"/>
          </a:p>
          <a:p>
            <a:r>
              <a:rPr lang="en-US" altLang="zh-CN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 A=tour/u_6_0/</a:t>
            </a:r>
          </a:p>
          <a:p>
            <a:r>
              <a:rPr lang="fr-FR" altLang="zh-CN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./update_disk.sh tour/u_6_0/u_6_0_riscv64-qemu-virt.bin</a:t>
            </a:r>
            <a:endParaRPr lang="en-US" altLang="zh-CN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 run A=tour/h_3_0 BLK=y LOG=info</a:t>
            </a:r>
            <a:endParaRPr lang="zh-CN" alt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1AC0827-FD52-28B8-24DA-6951FAC42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516" y="2718212"/>
            <a:ext cx="2854542" cy="351328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49B1EF1-2D61-4111-4CCD-2F4C6D5FAF5F}"/>
              </a:ext>
            </a:extLst>
          </p:cNvPr>
          <p:cNvSpPr txBox="1"/>
          <p:nvPr/>
        </p:nvSpPr>
        <p:spPr>
          <a:xfrm>
            <a:off x="529680" y="1088740"/>
            <a:ext cx="101088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/>
              <a:t>通过实验</a:t>
            </a:r>
            <a:r>
              <a:rPr lang="en-US" altLang="zh-CN" sz="2000"/>
              <a:t>h_3_0</a:t>
            </a:r>
            <a:r>
              <a:rPr lang="zh-CN" altLang="en-US" sz="2000"/>
              <a:t>学习虚拟机时钟中断的实现原理，配合实验的</a:t>
            </a:r>
            <a:r>
              <a:rPr lang="en-US" altLang="zh-CN" sz="2000"/>
              <a:t>Guest</a:t>
            </a:r>
            <a:r>
              <a:rPr lang="zh-CN" altLang="en-US" sz="2000"/>
              <a:t>内核是</a:t>
            </a:r>
            <a:r>
              <a:rPr lang="en-US" altLang="zh-CN" sz="2000"/>
              <a:t>u_6_0</a:t>
            </a:r>
            <a:r>
              <a:rPr lang="zh-CN" altLang="en-US" sz="2000"/>
              <a:t>。</a:t>
            </a:r>
            <a:endParaRPr lang="en-US" altLang="zh-CN" sz="2000"/>
          </a:p>
          <a:p>
            <a:r>
              <a:rPr lang="en-US" altLang="zh-CN" sz="2000"/>
              <a:t>u_6_0</a:t>
            </a:r>
            <a:r>
              <a:rPr lang="zh-CN" altLang="en-US" sz="2000"/>
              <a:t>中的抢占式调度机制依赖时钟中断，它启用时钟定时器，不断的触发时钟中断。</a:t>
            </a:r>
            <a:endParaRPr lang="en-US" altLang="zh-CN" sz="2000"/>
          </a:p>
          <a:p>
            <a:r>
              <a:rPr lang="zh-CN" altLang="en-US" sz="2000"/>
              <a:t>由于当前该内核是在</a:t>
            </a:r>
            <a:r>
              <a:rPr lang="en-US" altLang="zh-CN" sz="2000"/>
              <a:t>Guest</a:t>
            </a:r>
            <a:r>
              <a:rPr lang="zh-CN" altLang="en-US" sz="2000"/>
              <a:t>虚拟机中运行，</a:t>
            </a:r>
            <a:r>
              <a:rPr lang="en-US" altLang="zh-CN" sz="2000"/>
              <a:t>Hypervisor</a:t>
            </a:r>
            <a:r>
              <a:rPr lang="zh-CN" altLang="en-US" sz="2000"/>
              <a:t>必须能够模拟物理机的中断能力。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0067E66-3F75-64BA-D0EB-B411936AD896}"/>
              </a:ext>
            </a:extLst>
          </p:cNvPr>
          <p:cNvSpPr txBox="1"/>
          <p:nvPr/>
        </p:nvSpPr>
        <p:spPr>
          <a:xfrm>
            <a:off x="5411924" y="4584030"/>
            <a:ext cx="5480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执行结果：在</a:t>
            </a:r>
            <a:r>
              <a:rPr lang="en-US" altLang="zh-CN"/>
              <a:t>worker</a:t>
            </a:r>
            <a:r>
              <a:rPr lang="zh-CN" altLang="en-US"/>
              <a:t>执行序列中夹杂着下面的日志。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D9AB0A1-9B0F-F565-308A-0549E6103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101" y="5117403"/>
            <a:ext cx="1581371" cy="44773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D9D44A1-74B2-F8E4-D714-B2C8148B99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2101" y="5734700"/>
            <a:ext cx="2553056" cy="400106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13E6F95B-8FCC-5AE5-910D-FEEFE2CF304E}"/>
              </a:ext>
            </a:extLst>
          </p:cNvPr>
          <p:cNvSpPr txBox="1"/>
          <p:nvPr/>
        </p:nvSpPr>
        <p:spPr>
          <a:xfrm>
            <a:off x="8152418" y="5159365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Guest</a:t>
            </a:r>
            <a:r>
              <a:rPr lang="zh-CN" altLang="en-US"/>
              <a:t>内核设置定时器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2E179A2-0CAC-3131-BC63-EBCED87363CB}"/>
              </a:ext>
            </a:extLst>
          </p:cNvPr>
          <p:cNvSpPr txBox="1"/>
          <p:nvPr/>
        </p:nvSpPr>
        <p:spPr>
          <a:xfrm>
            <a:off x="8183892" y="576547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时钟中断注入虚拟机</a:t>
            </a:r>
          </a:p>
        </p:txBody>
      </p:sp>
    </p:spTree>
    <p:extLst>
      <p:ext uri="{BB962C8B-B14F-4D97-AF65-F5344CB8AC3E}">
        <p14:creationId xmlns:p14="http://schemas.microsoft.com/office/powerpoint/2010/main" val="3487082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CF4E94-E12E-BFA7-9717-54E054E6C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26A09F1-7609-5938-557B-D483D859AF5D}"/>
              </a:ext>
            </a:extLst>
          </p:cNvPr>
          <p:cNvSpPr txBox="1"/>
          <p:nvPr/>
        </p:nvSpPr>
        <p:spPr>
          <a:xfrm>
            <a:off x="515380" y="370134"/>
            <a:ext cx="69487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回顾实验</a:t>
            </a:r>
            <a:r>
              <a:rPr lang="en-US" altLang="zh-CN" sz="3200"/>
              <a:t>U_6_0</a:t>
            </a:r>
            <a:r>
              <a:rPr lang="zh-CN" altLang="en-US" sz="3200"/>
              <a:t>的内容</a:t>
            </a:r>
            <a:endParaRPr lang="en-US" altLang="zh-CN" sz="320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59B55C7-2925-A531-7F5B-BF080161F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404" y="2169189"/>
            <a:ext cx="3750485" cy="375048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9EA8B0E-CB8C-E316-B369-A5D1CFECB5EE}"/>
              </a:ext>
            </a:extLst>
          </p:cNvPr>
          <p:cNvSpPr txBox="1"/>
          <p:nvPr/>
        </p:nvSpPr>
        <p:spPr>
          <a:xfrm>
            <a:off x="659396" y="1160748"/>
            <a:ext cx="8656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/>
              <a:t>在</a:t>
            </a:r>
            <a:r>
              <a:rPr lang="en-US" altLang="zh-CN" sz="2000"/>
              <a:t>u_6_0</a:t>
            </a:r>
            <a:r>
              <a:rPr lang="zh-CN" altLang="en-US" sz="2000"/>
              <a:t>实验中，支持了抢占式调度算法</a:t>
            </a:r>
            <a:r>
              <a:rPr lang="en-US" altLang="zh-CN" sz="2000"/>
              <a:t>CFS</a:t>
            </a:r>
            <a:r>
              <a:rPr lang="zh-CN" altLang="en-US" sz="2000"/>
              <a:t>，该机制必须依赖于时钟中断。</a:t>
            </a: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EBAC6910-3D52-9444-D65B-8487CDEF2B4D}"/>
              </a:ext>
            </a:extLst>
          </p:cNvPr>
          <p:cNvSpPr/>
          <p:nvPr/>
        </p:nvSpPr>
        <p:spPr>
          <a:xfrm>
            <a:off x="6453040" y="2285886"/>
            <a:ext cx="4068452" cy="7596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ysClr val="windowText" lastClr="000000"/>
                </a:solidFill>
              </a:rPr>
              <a:t>通过</a:t>
            </a:r>
            <a:r>
              <a:rPr lang="en-US" altLang="zh-CN" err="1">
                <a:solidFill>
                  <a:sysClr val="windowText" lastClr="000000"/>
                </a:solidFill>
              </a:rPr>
              <a:t>axhal</a:t>
            </a:r>
            <a:r>
              <a:rPr lang="en-US" altLang="zh-CN">
                <a:solidFill>
                  <a:sysClr val="windowText" lastClr="000000"/>
                </a:solidFill>
              </a:rPr>
              <a:t> </a:t>
            </a:r>
            <a:r>
              <a:rPr lang="zh-CN" altLang="en-US">
                <a:solidFill>
                  <a:sysClr val="windowText" lastClr="000000"/>
                </a:solidFill>
              </a:rPr>
              <a:t>注册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时钟中断</a:t>
            </a:r>
            <a:r>
              <a:rPr lang="zh-CN" altLang="en-US">
                <a:solidFill>
                  <a:sysClr val="windowText" lastClr="000000"/>
                </a:solidFill>
              </a:rPr>
              <a:t>，定期触发</a:t>
            </a:r>
            <a:endParaRPr lang="en-US" altLang="zh-CN">
              <a:solidFill>
                <a:sysClr val="windowText" lastClr="000000"/>
              </a:solidFill>
            </a:endParaRPr>
          </a:p>
          <a:p>
            <a:r>
              <a:rPr lang="en-US" altLang="zh-CN" err="1">
                <a:solidFill>
                  <a:sysClr val="windowText" lastClr="000000"/>
                </a:solidFill>
              </a:rPr>
              <a:t>axtask</a:t>
            </a:r>
            <a:r>
              <a:rPr lang="en-US" altLang="zh-CN">
                <a:solidFill>
                  <a:sysClr val="windowText" lastClr="000000"/>
                </a:solidFill>
              </a:rPr>
              <a:t>::</a:t>
            </a:r>
            <a:r>
              <a:rPr lang="en-US" altLang="zh-CN" err="1">
                <a:solidFill>
                  <a:sysClr val="windowText" lastClr="000000"/>
                </a:solidFill>
              </a:rPr>
              <a:t>on_timer_tick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6124F663-E53E-0848-F09C-6130D79ACE97}"/>
              </a:ext>
            </a:extLst>
          </p:cNvPr>
          <p:cNvSpPr/>
          <p:nvPr/>
        </p:nvSpPr>
        <p:spPr>
          <a:xfrm>
            <a:off x="6453040" y="3925921"/>
            <a:ext cx="4068452" cy="5400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ysClr val="windowText" lastClr="000000"/>
                </a:solidFill>
              </a:rPr>
              <a:t>经由</a:t>
            </a:r>
            <a:r>
              <a:rPr lang="en-US" altLang="zh-CN">
                <a:solidFill>
                  <a:sysClr val="windowText" lastClr="000000"/>
                </a:solidFill>
              </a:rPr>
              <a:t>axtask::runqueue</a:t>
            </a:r>
            <a:r>
              <a:rPr lang="zh-CN" altLang="en-US">
                <a:solidFill>
                  <a:sysClr val="windowText" lastClr="000000"/>
                </a:solidFill>
              </a:rPr>
              <a:t>传递定时事件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783512BD-B152-13D5-6C75-492052CDBD91}"/>
              </a:ext>
            </a:extLst>
          </p:cNvPr>
          <p:cNvSpPr/>
          <p:nvPr/>
        </p:nvSpPr>
        <p:spPr>
          <a:xfrm>
            <a:off x="6453040" y="5322793"/>
            <a:ext cx="4068452" cy="9706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ysClr val="windowText" lastClr="000000"/>
                </a:solidFill>
              </a:rPr>
              <a:t>触发特定调度器的</a:t>
            </a:r>
            <a:r>
              <a:rPr lang="en-US" altLang="zh-CN" err="1">
                <a:solidFill>
                  <a:sysClr val="windowText" lastClr="000000"/>
                </a:solidFill>
              </a:rPr>
              <a:t>task_tick</a:t>
            </a:r>
            <a:r>
              <a:rPr lang="zh-CN" altLang="en-US">
                <a:solidFill>
                  <a:sysClr val="windowText" lastClr="000000"/>
                </a:solidFill>
              </a:rPr>
              <a:t>，决定是否标记抢占标志，并可能进一步的导致任务队列的重排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46" name="箭头: 下 45">
            <a:extLst>
              <a:ext uri="{FF2B5EF4-FFF2-40B4-BE49-F238E27FC236}">
                <a16:creationId xmlns:a16="http://schemas.microsoft.com/office/drawing/2014/main" id="{A1784C24-836B-24AD-A6D6-849B4669BFE5}"/>
              </a:ext>
            </a:extLst>
          </p:cNvPr>
          <p:cNvSpPr/>
          <p:nvPr/>
        </p:nvSpPr>
        <p:spPr>
          <a:xfrm>
            <a:off x="8244950" y="3128396"/>
            <a:ext cx="484632" cy="684077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箭头: 下 46">
            <a:extLst>
              <a:ext uri="{FF2B5EF4-FFF2-40B4-BE49-F238E27FC236}">
                <a16:creationId xmlns:a16="http://schemas.microsoft.com/office/drawing/2014/main" id="{C040ABB9-274A-41A7-5568-3AD413D558F5}"/>
              </a:ext>
            </a:extLst>
          </p:cNvPr>
          <p:cNvSpPr/>
          <p:nvPr/>
        </p:nvSpPr>
        <p:spPr>
          <a:xfrm>
            <a:off x="8244950" y="4569513"/>
            <a:ext cx="484632" cy="753280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285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902511-2FB9-4417-9766-BCBAECA3A6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B1A73639-790C-8556-C28C-60CE26DA5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97" y="1498647"/>
            <a:ext cx="5841922" cy="3694549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267309-F064-20C0-875F-89BB614C1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2F105C8-C524-83B3-7964-9239900C8471}"/>
              </a:ext>
            </a:extLst>
          </p:cNvPr>
          <p:cNvSpPr txBox="1"/>
          <p:nvPr/>
        </p:nvSpPr>
        <p:spPr>
          <a:xfrm>
            <a:off x="515380" y="370134"/>
            <a:ext cx="69487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/>
              <a:t>axruntime</a:t>
            </a:r>
            <a:r>
              <a:rPr lang="zh-CN" altLang="en-US" sz="3200"/>
              <a:t>和</a:t>
            </a:r>
            <a:r>
              <a:rPr lang="en-US" altLang="zh-CN" sz="3200"/>
              <a:t>axhal</a:t>
            </a:r>
            <a:r>
              <a:rPr lang="zh-CN" altLang="en-US" sz="3200"/>
              <a:t>对时钟中断的处理</a:t>
            </a:r>
            <a:endParaRPr lang="en-US" altLang="zh-CN" sz="32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9E7C7CB-EB0C-59DA-8D4B-1B94FDAD9850}"/>
              </a:ext>
            </a:extLst>
          </p:cNvPr>
          <p:cNvSpPr txBox="1"/>
          <p:nvPr/>
        </p:nvSpPr>
        <p:spPr>
          <a:xfrm>
            <a:off x="643443" y="1111535"/>
            <a:ext cx="3231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modules/axruntime/src/lib.rs</a:t>
            </a:r>
            <a:endParaRPr lang="zh-CN" altLang="en-US" b="1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901797B-1141-4881-84BE-9F43EFD08281}"/>
              </a:ext>
            </a:extLst>
          </p:cNvPr>
          <p:cNvSpPr/>
          <p:nvPr/>
        </p:nvSpPr>
        <p:spPr>
          <a:xfrm>
            <a:off x="947428" y="4665015"/>
            <a:ext cx="3781636" cy="420170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 b="1">
              <a:solidFill>
                <a:schemeClr val="tx1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6F61A77-A848-2C33-6E86-17A08D29B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31" y="5764178"/>
            <a:ext cx="5799668" cy="1013194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168DDA90-8F77-B9E9-1ADF-49639923DF66}"/>
              </a:ext>
            </a:extLst>
          </p:cNvPr>
          <p:cNvSpPr txBox="1"/>
          <p:nvPr/>
        </p:nvSpPr>
        <p:spPr>
          <a:xfrm>
            <a:off x="643443" y="539484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/>
              <a:t>modules/axhal/src/platform/riscv64_qemu_virt/time.rs</a:t>
            </a:r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8223D361-79DA-9C5F-FB98-3F0BCD2CFA30}"/>
              </a:ext>
            </a:extLst>
          </p:cNvPr>
          <p:cNvSpPr/>
          <p:nvPr/>
        </p:nvSpPr>
        <p:spPr>
          <a:xfrm>
            <a:off x="2711624" y="4995174"/>
            <a:ext cx="484632" cy="50405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 b="1">
              <a:solidFill>
                <a:schemeClr val="tx1"/>
              </a:solidFill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73935490-A004-CAA2-2A95-0DC355B90BD3}"/>
              </a:ext>
            </a:extLst>
          </p:cNvPr>
          <p:cNvSpPr/>
          <p:nvPr/>
        </p:nvSpPr>
        <p:spPr>
          <a:xfrm>
            <a:off x="657130" y="1454718"/>
            <a:ext cx="4466761" cy="1074181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 b="1">
              <a:solidFill>
                <a:schemeClr val="tx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3638A66-8700-39C4-8C03-9BD2ECE8BC83}"/>
              </a:ext>
            </a:extLst>
          </p:cNvPr>
          <p:cNvSpPr txBox="1"/>
          <p:nvPr/>
        </p:nvSpPr>
        <p:spPr>
          <a:xfrm>
            <a:off x="6636060" y="1480867"/>
            <a:ext cx="27238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在异常中断向量表中注册</a:t>
            </a:r>
            <a:endParaRPr lang="en-US" altLang="zh-CN"/>
          </a:p>
          <a:p>
            <a:r>
              <a:rPr lang="zh-CN" altLang="en-US"/>
              <a:t>对应时钟中断的响应函数</a:t>
            </a:r>
            <a:endParaRPr lang="en-US" altLang="zh-CN"/>
          </a:p>
          <a:p>
            <a:r>
              <a:rPr lang="zh-CN" altLang="en-US"/>
              <a:t>更新时钟和触发定时事件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2302496-1C2A-BD0C-C429-D4C30E49081E}"/>
              </a:ext>
            </a:extLst>
          </p:cNvPr>
          <p:cNvSpPr txBox="1"/>
          <p:nvPr/>
        </p:nvSpPr>
        <p:spPr>
          <a:xfrm>
            <a:off x="6619749" y="4161855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每次响应时钟中断时</a:t>
            </a:r>
            <a:endParaRPr lang="en-US" altLang="zh-CN"/>
          </a:p>
          <a:p>
            <a:r>
              <a:rPr lang="zh-CN" altLang="en-US"/>
              <a:t>会重置下次的时钟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C247BD7-C836-BFCE-4E07-E78F3A8B6620}"/>
              </a:ext>
            </a:extLst>
          </p:cNvPr>
          <p:cNvSpPr txBox="1"/>
          <p:nvPr/>
        </p:nvSpPr>
        <p:spPr>
          <a:xfrm>
            <a:off x="6636060" y="5949908"/>
            <a:ext cx="4366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重置时钟的方法</a:t>
            </a:r>
            <a:endParaRPr lang="en-US" altLang="zh-CN"/>
          </a:p>
          <a:p>
            <a:r>
              <a:rPr lang="zh-CN" altLang="en-US"/>
              <a:t>通过调用</a:t>
            </a:r>
            <a:r>
              <a:rPr lang="en-US" altLang="zh-CN"/>
              <a:t>SBI-Call</a:t>
            </a:r>
            <a:r>
              <a:rPr lang="zh-CN" altLang="en-US"/>
              <a:t>的</a:t>
            </a:r>
            <a:r>
              <a:rPr lang="en-US" altLang="zh-CN"/>
              <a:t>set_timer</a:t>
            </a:r>
            <a:r>
              <a:rPr lang="zh-CN" altLang="en-US"/>
              <a:t>功能调用实现</a:t>
            </a:r>
          </a:p>
        </p:txBody>
      </p:sp>
    </p:spTree>
    <p:extLst>
      <p:ext uri="{BB962C8B-B14F-4D97-AF65-F5344CB8AC3E}">
        <p14:creationId xmlns:p14="http://schemas.microsoft.com/office/powerpoint/2010/main" val="2028505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D9A732-34E3-EA23-FFFA-C9F8B8975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6DDD984-FA69-5C7C-0E53-E465CEC05AE0}"/>
              </a:ext>
            </a:extLst>
          </p:cNvPr>
          <p:cNvSpPr txBox="1"/>
          <p:nvPr/>
        </p:nvSpPr>
        <p:spPr>
          <a:xfrm>
            <a:off x="515380" y="370134"/>
            <a:ext cx="69487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在虚拟机中运行</a:t>
            </a:r>
            <a:r>
              <a:rPr lang="en-US" altLang="zh-CN" sz="3200"/>
              <a:t>u_6_0</a:t>
            </a:r>
            <a:r>
              <a:rPr lang="zh-CN" altLang="en-US" sz="3200"/>
              <a:t>面临的问题</a:t>
            </a:r>
            <a:endParaRPr lang="en-US" altLang="zh-CN" sz="32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961DCB9-8B64-36F0-C47A-3E8262B5A56D}"/>
              </a:ext>
            </a:extLst>
          </p:cNvPr>
          <p:cNvSpPr txBox="1"/>
          <p:nvPr/>
        </p:nvSpPr>
        <p:spPr>
          <a:xfrm>
            <a:off x="587388" y="1124744"/>
            <a:ext cx="104887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物理环境或者</a:t>
            </a:r>
            <a:r>
              <a:rPr lang="en-US" altLang="zh-CN"/>
              <a:t>qemu</a:t>
            </a:r>
            <a:r>
              <a:rPr lang="zh-CN" altLang="en-US"/>
              <a:t>模拟器中，时钟中断触发时，能够正常通过</a:t>
            </a:r>
            <a:r>
              <a:rPr lang="en-US" altLang="zh-CN"/>
              <a:t>stvec</a:t>
            </a:r>
            <a:r>
              <a:rPr lang="zh-CN" altLang="en-US"/>
              <a:t>寄存器找到异常中断向量表，然后</a:t>
            </a:r>
            <a:endParaRPr lang="en-US" altLang="zh-CN"/>
          </a:p>
          <a:p>
            <a:r>
              <a:rPr lang="zh-CN" altLang="en-US"/>
              <a:t>进入事先注册的响应函数。但是在虚拟机环境下，宿主环境下的原始路径失效了。有两种解决方案：</a:t>
            </a:r>
            <a:endParaRPr lang="en-US" altLang="zh-CN"/>
          </a:p>
          <a:p>
            <a:r>
              <a:rPr lang="en-US" altLang="zh-CN"/>
              <a:t>1. </a:t>
            </a:r>
            <a:r>
              <a:rPr lang="zh-CN" altLang="en-US"/>
              <a:t>启用</a:t>
            </a:r>
            <a:r>
              <a:rPr lang="en-US" altLang="zh-CN"/>
              <a:t>Riscv AIA</a:t>
            </a:r>
            <a:r>
              <a:rPr lang="zh-CN" altLang="en-US"/>
              <a:t>机制，把特定的中断委托到虚拟机</a:t>
            </a:r>
            <a:r>
              <a:rPr lang="en-US" altLang="zh-CN"/>
              <a:t>Guest</a:t>
            </a:r>
            <a:r>
              <a:rPr lang="zh-CN" altLang="en-US"/>
              <a:t>环境下。要求平台支持，且比较复杂。</a:t>
            </a:r>
            <a:endParaRPr lang="en-US" altLang="zh-CN"/>
          </a:p>
          <a:p>
            <a:r>
              <a:rPr lang="en-US" altLang="zh-CN"/>
              <a:t>2. </a:t>
            </a:r>
            <a:r>
              <a:rPr lang="zh-CN" altLang="en-US"/>
              <a:t>通过中断注入的方式来实现。即本实验采取的方式。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B04B9575-791A-75ED-23AC-720CF844C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748" y="2478736"/>
            <a:ext cx="4284476" cy="4010604"/>
          </a:xfrm>
          <a:prstGeom prst="rect">
            <a:avLst/>
          </a:prstGeom>
        </p:spPr>
      </p:pic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0B2CF467-AD35-0F08-A4E2-281F511AAB7B}"/>
              </a:ext>
            </a:extLst>
          </p:cNvPr>
          <p:cNvSpPr/>
          <p:nvPr/>
        </p:nvSpPr>
        <p:spPr>
          <a:xfrm>
            <a:off x="6162328" y="4876719"/>
            <a:ext cx="1121804" cy="36004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 b="1">
              <a:solidFill>
                <a:schemeClr val="tx1"/>
              </a:solidFill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FA00245A-267E-D41A-013E-92A5A897C564}"/>
              </a:ext>
            </a:extLst>
          </p:cNvPr>
          <p:cNvSpPr/>
          <p:nvPr/>
        </p:nvSpPr>
        <p:spPr>
          <a:xfrm>
            <a:off x="3649712" y="3868607"/>
            <a:ext cx="1114140" cy="615431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 b="1">
              <a:solidFill>
                <a:schemeClr val="tx1"/>
              </a:solidFill>
            </a:endParaRP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4D06FD14-6F7F-B4E1-9852-CE139C5507C8}"/>
              </a:ext>
            </a:extLst>
          </p:cNvPr>
          <p:cNvSpPr/>
          <p:nvPr/>
        </p:nvSpPr>
        <p:spPr>
          <a:xfrm>
            <a:off x="4054000" y="3090804"/>
            <a:ext cx="1352306" cy="528393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796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CF2856-24F4-7ED7-0C26-0B48A3B76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CE52179-3689-C773-7792-5E00E872C51B}"/>
              </a:ext>
            </a:extLst>
          </p:cNvPr>
          <p:cNvSpPr txBox="1"/>
          <p:nvPr/>
        </p:nvSpPr>
        <p:spPr>
          <a:xfrm>
            <a:off x="515380" y="370134"/>
            <a:ext cx="69487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体系结构对中断注入的支持</a:t>
            </a:r>
            <a:endParaRPr lang="en-US" altLang="zh-CN" sz="320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032C40E-A441-2304-944E-84D1DFB0A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52" y="1952836"/>
            <a:ext cx="11054248" cy="169218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812EEDB-5B3F-1078-CD4A-13D8ED849505}"/>
              </a:ext>
            </a:extLst>
          </p:cNvPr>
          <p:cNvSpPr txBox="1"/>
          <p:nvPr/>
        </p:nvSpPr>
        <p:spPr>
          <a:xfrm>
            <a:off x="587388" y="1124744"/>
            <a:ext cx="9973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注入机制的关键是寄存器</a:t>
            </a:r>
            <a:r>
              <a:rPr lang="en-US" altLang="zh-CN" sz="2000"/>
              <a:t>hvip</a:t>
            </a:r>
            <a:r>
              <a:rPr lang="zh-CN" altLang="en-US" sz="2000"/>
              <a:t>，指示在</a:t>
            </a:r>
            <a:r>
              <a:rPr lang="en-US" altLang="zh-CN" sz="2000"/>
              <a:t>Guest</a:t>
            </a:r>
            <a:r>
              <a:rPr lang="zh-CN" altLang="en-US" sz="2000"/>
              <a:t>环境中，哪些中断处于</a:t>
            </a:r>
            <a:r>
              <a:rPr lang="en-US" altLang="zh-CN" sz="2000"/>
              <a:t>Pending</a:t>
            </a:r>
            <a:r>
              <a:rPr lang="zh-CN" altLang="en-US" sz="2000"/>
              <a:t>状态。</a:t>
            </a:r>
            <a:endParaRPr lang="en-US" altLang="zh-CN" sz="2000"/>
          </a:p>
          <a:p>
            <a:r>
              <a:rPr lang="zh-CN" altLang="en-US" sz="2000"/>
              <a:t>手册第</a:t>
            </a:r>
            <a:r>
              <a:rPr lang="en-US" altLang="zh-CN" sz="2000"/>
              <a:t>18.2.3. Hypervisor Interrupt Registers</a:t>
            </a:r>
            <a:r>
              <a:rPr lang="zh-CN" altLang="en-US" sz="2000"/>
              <a:t>描述了</a:t>
            </a:r>
            <a:r>
              <a:rPr lang="en-US" altLang="zh-CN" sz="2000"/>
              <a:t>hvip</a:t>
            </a:r>
            <a:r>
              <a:rPr lang="zh-CN" altLang="en-US" sz="2000"/>
              <a:t>寄存器的作用和格式。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9A9C0B0-6FDC-9621-FAC6-38B919A90529}"/>
              </a:ext>
            </a:extLst>
          </p:cNvPr>
          <p:cNvSpPr txBox="1"/>
          <p:nvPr/>
        </p:nvSpPr>
        <p:spPr>
          <a:xfrm>
            <a:off x="616823" y="3935065"/>
            <a:ext cx="85395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/>
              <a:t>可以分别对外部中断、时钟中断和</a:t>
            </a:r>
            <a:r>
              <a:rPr lang="en-US" altLang="zh-CN" sz="2000"/>
              <a:t>IPI</a:t>
            </a:r>
            <a:r>
              <a:rPr lang="zh-CN" altLang="en-US" sz="2000"/>
              <a:t>中断进行设置，</a:t>
            </a:r>
            <a:r>
              <a:rPr lang="en-US" altLang="zh-CN" sz="2000"/>
              <a:t>1</a:t>
            </a:r>
            <a:r>
              <a:rPr lang="zh-CN" altLang="en-US" sz="2000"/>
              <a:t>表示有中断待处理。</a:t>
            </a:r>
          </a:p>
        </p:txBody>
      </p:sp>
    </p:spTree>
    <p:extLst>
      <p:ext uri="{BB962C8B-B14F-4D97-AF65-F5344CB8AC3E}">
        <p14:creationId xmlns:p14="http://schemas.microsoft.com/office/powerpoint/2010/main" val="1797183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7C7186-6905-4F5E-FE97-02ADF6EA3F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437666-7093-D18D-6972-1E24ABF13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85602D8-D186-02F8-15D1-B03DF1D28EE7}"/>
              </a:ext>
            </a:extLst>
          </p:cNvPr>
          <p:cNvSpPr txBox="1"/>
          <p:nvPr/>
        </p:nvSpPr>
        <p:spPr>
          <a:xfrm>
            <a:off x="515380" y="370134"/>
            <a:ext cx="69487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时钟中断设置和注入的实现</a:t>
            </a:r>
            <a:endParaRPr lang="en-US" altLang="zh-CN" sz="32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3AE3F7B-111D-FE8D-110D-B38DEF173121}"/>
              </a:ext>
            </a:extLst>
          </p:cNvPr>
          <p:cNvSpPr txBox="1"/>
          <p:nvPr/>
        </p:nvSpPr>
        <p:spPr>
          <a:xfrm>
            <a:off x="587388" y="1124744"/>
            <a:ext cx="99731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支持虚拟机时钟中断需要实现两部分的内容：</a:t>
            </a:r>
            <a:endParaRPr lang="en-US" altLang="zh-CN" sz="2000"/>
          </a:p>
          <a:p>
            <a:r>
              <a:rPr lang="en-US" altLang="zh-CN" sz="2000"/>
              <a:t>1. </a:t>
            </a:r>
            <a:r>
              <a:rPr lang="zh-CN" altLang="en-US" sz="2000"/>
              <a:t>响应虚拟机发出的</a:t>
            </a:r>
            <a:r>
              <a:rPr lang="en-US" altLang="zh-CN" sz="2000"/>
              <a:t>SBI-Call</a:t>
            </a:r>
            <a:r>
              <a:rPr lang="zh-CN" altLang="en-US" sz="2000"/>
              <a:t>功能调用</a:t>
            </a:r>
            <a:r>
              <a:rPr lang="en-US" altLang="zh-CN" sz="2000"/>
              <a:t>SetTimer</a:t>
            </a:r>
          </a:p>
          <a:p>
            <a:r>
              <a:rPr lang="en-US" altLang="zh-CN" sz="2000"/>
              <a:t>2. </a:t>
            </a:r>
            <a:r>
              <a:rPr lang="zh-CN" altLang="en-US" sz="2000"/>
              <a:t>响应宿主机时钟中断导致的</a:t>
            </a:r>
            <a:r>
              <a:rPr lang="en-US" altLang="zh-CN" sz="2000"/>
              <a:t>VM</a:t>
            </a:r>
            <a:r>
              <a:rPr lang="zh-CN" altLang="en-US" sz="2000"/>
              <a:t>退出，注入到虚拟机内部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E96A3AD-70A1-6A68-7BDB-193E58D88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62" y="2776872"/>
            <a:ext cx="989647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154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t"/>
      <a:lstStyle>
        <a:defPPr algn="ctr">
          <a:defRPr sz="1600" b="1" smtClean="0">
            <a:solidFill>
              <a:schemeClr val="tx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26496</TotalTime>
  <Words>1379</Words>
  <Application>Microsoft Office PowerPoint</Application>
  <PresentationFormat>宽屏</PresentationFormat>
  <Paragraphs>123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等线</vt:lpstr>
      <vt:lpstr>等线 Light</vt:lpstr>
      <vt:lpstr>Arial</vt:lpstr>
      <vt:lpstr>Office 主题​​</vt:lpstr>
      <vt:lpstr>秋冬季训练营三阶段 组件化内核设计与实践(9)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石 磊</dc:creator>
  <cp:lastModifiedBy>磊 石</cp:lastModifiedBy>
  <cp:revision>1117</cp:revision>
  <dcterms:created xsi:type="dcterms:W3CDTF">2023-02-06T11:51:16Z</dcterms:created>
  <dcterms:modified xsi:type="dcterms:W3CDTF">2024-11-29T12:50:58Z</dcterms:modified>
</cp:coreProperties>
</file>