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8" r:id="rId2"/>
    <p:sldId id="551" r:id="rId3"/>
    <p:sldId id="558" r:id="rId4"/>
    <p:sldId id="563" r:id="rId5"/>
    <p:sldId id="583" r:id="rId6"/>
    <p:sldId id="559" r:id="rId7"/>
    <p:sldId id="582" r:id="rId8"/>
    <p:sldId id="606" r:id="rId9"/>
    <p:sldId id="579" r:id="rId10"/>
    <p:sldId id="580" r:id="rId11"/>
    <p:sldId id="629" r:id="rId12"/>
    <p:sldId id="581" r:id="rId13"/>
    <p:sldId id="632" r:id="rId14"/>
    <p:sldId id="633" r:id="rId15"/>
    <p:sldId id="609" r:id="rId16"/>
    <p:sldId id="608" r:id="rId17"/>
    <p:sldId id="612" r:id="rId18"/>
    <p:sldId id="383" r:id="rId19"/>
    <p:sldId id="412" r:id="rId20"/>
    <p:sldId id="360" r:id="rId21"/>
    <p:sldId id="361" r:id="rId22"/>
    <p:sldId id="405" r:id="rId23"/>
    <p:sldId id="294" r:id="rId24"/>
    <p:sldId id="398" r:id="rId25"/>
    <p:sldId id="403" r:id="rId26"/>
    <p:sldId id="506" r:id="rId27"/>
    <p:sldId id="359" r:id="rId28"/>
    <p:sldId id="630" r:id="rId29"/>
    <p:sldId id="610" r:id="rId30"/>
    <p:sldId id="618" r:id="rId31"/>
    <p:sldId id="410" r:id="rId32"/>
    <p:sldId id="423" r:id="rId33"/>
    <p:sldId id="416" r:id="rId34"/>
    <p:sldId id="421" r:id="rId35"/>
    <p:sldId id="413" r:id="rId36"/>
    <p:sldId id="415" r:id="rId37"/>
    <p:sldId id="426" r:id="rId38"/>
    <p:sldId id="63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62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/>
              <a:t>课程包括一系列连续的内核实验。每个实验构建一个独立的内核，该内核在功能上是前一个的增量，以增加或扩展组件方式实现增量。</a:t>
            </a:r>
            <a:endParaRPr lang="en-US" altLang="zh-CN" sz="1000"/>
          </a:p>
          <a:p>
            <a:r>
              <a:rPr lang="zh-CN" altLang="en-US" sz="1000"/>
              <a:t>初始的各个实验阶段针对</a:t>
            </a:r>
            <a:r>
              <a:rPr lang="en-US" altLang="zh-CN" sz="1000"/>
              <a:t>Unikernel</a:t>
            </a:r>
            <a:r>
              <a:rPr lang="zh-CN" altLang="en-US" sz="1000"/>
              <a:t>模式，增量积累达到一定程度时，将跨过边界形成其它复杂模式的内核。包括两个扩展方向：宏内核 和 </a:t>
            </a:r>
            <a:r>
              <a:rPr lang="en-US" altLang="zh-CN" sz="1000"/>
              <a:t>I</a:t>
            </a:r>
            <a:r>
              <a:rPr lang="zh-CN" altLang="en-US" sz="1000"/>
              <a:t>型</a:t>
            </a:r>
            <a:r>
              <a:rPr lang="en-US" altLang="zh-CN" sz="1000"/>
              <a:t>Hypervisor</a:t>
            </a:r>
            <a:r>
              <a:rPr lang="zh-CN" altLang="en-US" sz="1000"/>
              <a:t>，在各自方向上以组件为粒度迭代演进。</a:t>
            </a:r>
          </a:p>
          <a:p>
            <a:r>
              <a:rPr lang="zh-CN" altLang="en-US" sz="1000"/>
              <a:t>在组件化内核领域：</a:t>
            </a:r>
            <a:endParaRPr lang="en-US" altLang="zh-CN" sz="1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000"/>
              <a:t>所有内核实例都可以基于组合组件的方式，从简单到复杂逐级迭代的进行构建。</a:t>
            </a:r>
            <a:endParaRPr lang="en-US" altLang="zh-CN" sz="1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000"/>
              <a:t>所有内核模式都可以看作以</a:t>
            </a:r>
            <a:r>
              <a:rPr lang="en-US" altLang="zh-CN" sz="1000"/>
              <a:t>Unikernel</a:t>
            </a:r>
            <a:r>
              <a:rPr lang="zh-CN" altLang="en-US" sz="1000"/>
              <a:t>模式为基础，朝向特定方向的组件化扩展。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5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到组件化这步，发现：我们需要做的是两件事：</a:t>
            </a:r>
            <a:r>
              <a:rPr lang="en-US" altLang="zh-CN"/>
              <a:t>1. </a:t>
            </a:r>
            <a:r>
              <a:rPr lang="zh-CN" altLang="en-US"/>
              <a:t>在组件仓库中选择已有的组件作为基础和支撑 </a:t>
            </a:r>
            <a:r>
              <a:rPr lang="en-US" altLang="zh-CN"/>
              <a:t>2. </a:t>
            </a:r>
            <a:r>
              <a:rPr lang="zh-CN" altLang="en-US"/>
              <a:t>基于友好简捷的接口开发业务逻辑。不必操心体系结构方面的细节，不必与业务无关的通用部分。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1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5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D4630-720E-1765-AF6B-5180D38FA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67490F-3ABD-0107-417E-6C7C17752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98D818-AD51-30CF-9B30-BD15825B8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A9BA7-1D65-2637-AE08-3C0904CEB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6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i.upv.es/tlsf/files/ecrts04_tlsf.pdf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548680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zh-CN" altLang="en-US"/>
              <a:t>清华大学 </a:t>
            </a:r>
            <a:r>
              <a:rPr lang="en-US" altLang="zh-CN"/>
              <a:t>&amp; </a:t>
            </a:r>
            <a:r>
              <a:rPr lang="zh-CN" altLang="en-US"/>
              <a:t>山东乾云启创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2024.11.11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8F11F-8EFD-AF26-3A01-ED1610F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D7BB4-F51B-E311-9E23-CCAFC909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8DB446-536E-E8D1-9929-54B88E8F0C0C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组件化内核实验列表</a:t>
            </a:r>
            <a:endParaRPr lang="en-US" altLang="zh-CN" sz="32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9002B9B-A973-37AB-D046-782781372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33451"/>
              </p:ext>
            </p:extLst>
          </p:nvPr>
        </p:nvGraphicFramePr>
        <p:xfrm>
          <a:off x="911424" y="1034752"/>
          <a:ext cx="10189132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2280">
                  <a:extLst>
                    <a:ext uri="{9D8B030D-6E8A-4147-A177-3AD203B41FA5}">
                      <a16:colId xmlns:a16="http://schemas.microsoft.com/office/drawing/2014/main" val="1289686263"/>
                    </a:ext>
                  </a:extLst>
                </a:gridCol>
                <a:gridCol w="4993186">
                  <a:extLst>
                    <a:ext uri="{9D8B030D-6E8A-4147-A177-3AD203B41FA5}">
                      <a16:colId xmlns:a16="http://schemas.microsoft.com/office/drawing/2014/main" val="3921551248"/>
                    </a:ext>
                  </a:extLst>
                </a:gridCol>
                <a:gridCol w="2633666">
                  <a:extLst>
                    <a:ext uri="{9D8B030D-6E8A-4147-A177-3AD203B41FA5}">
                      <a16:colId xmlns:a16="http://schemas.microsoft.com/office/drawing/2014/main" val="301299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实验名称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场景需求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涉及组件（增量）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4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U.1 Hello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输出信息到屏幕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axruntime/axhal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U.2 Collections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动态内存分配，支持</a:t>
                      </a:r>
                      <a:r>
                        <a:rPr lang="en-US" altLang="zh-CN"/>
                        <a:t>Vec</a:t>
                      </a:r>
                      <a:r>
                        <a:rPr lang="zh-CN" altLang="en-US"/>
                        <a:t>集合类型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axalloc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U.3 ReadPFlash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地址空间重映射，支持</a:t>
                      </a:r>
                      <a:r>
                        <a:rPr lang="en-US" altLang="zh-CN"/>
                        <a:t>PFlash MMIO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pagetable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0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U.4 ChildTask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主任务加载程序，子任务执行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axtask/sched_fifo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7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U.5 MsgQueue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父子任务基于队列通信，锁保护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axsync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6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U.6 FairSched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抢占式公平调度和</a:t>
                      </a:r>
                      <a:r>
                        <a:rPr lang="en-US" altLang="zh-CN"/>
                        <a:t>WaitQueue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timer/sched_fair/waitq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6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U.7 ReadBlock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从块设备加载数据，取代</a:t>
                      </a:r>
                      <a:r>
                        <a:rPr lang="en-US" altLang="zh-CN"/>
                        <a:t>PFlash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axdriver/driver_virtio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2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U.8 LoadApp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</a:t>
                      </a:r>
                      <a:r>
                        <a:rPr lang="en-US" altLang="zh-CN"/>
                        <a:t>Fat32</a:t>
                      </a:r>
                      <a:r>
                        <a:rPr lang="zh-CN" altLang="en-US"/>
                        <a:t>文件系统加载应用和数据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fat32/vfs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M.1 UserPrivilege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以用户特权级运行应用程序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axmm(uspace)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2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M.2 UserAspace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管理多用户地址空间支持多应用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---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7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M.3 Process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进程管理和</a:t>
                      </a:r>
                      <a:r>
                        <a:rPr lang="en-US" altLang="zh-CN"/>
                        <a:t>Linux</a:t>
                      </a:r>
                      <a:r>
                        <a:rPr lang="zh-CN" altLang="en-US"/>
                        <a:t>应用加载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elf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9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H.1 VirtualMode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切换进入虚拟化模式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axvcpu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9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H.2 GuestAspace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准备和启动虚拟机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axmm(hy)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8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H.3 VmExit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响应时钟中断、</a:t>
                      </a:r>
                      <a:r>
                        <a:rPr lang="en-US" altLang="zh-CN"/>
                        <a:t>SBI</a:t>
                      </a:r>
                      <a:r>
                        <a:rPr lang="zh-CN" altLang="en-US"/>
                        <a:t>调用、页面异常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---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63424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409C283-DCF1-4CEC-473C-44D44B647B47}"/>
              </a:ext>
            </a:extLst>
          </p:cNvPr>
          <p:cNvSpPr txBox="1"/>
          <p:nvPr/>
        </p:nvSpPr>
        <p:spPr>
          <a:xfrm rot="10800000">
            <a:off x="407368" y="2078291"/>
            <a:ext cx="492443" cy="12080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/>
              <a:t>Unikernel</a:t>
            </a:r>
            <a:endParaRPr lang="zh-CN" altLang="en-US" sz="2000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ADCC0B-3195-15E4-57C4-1467EC9AECD7}"/>
              </a:ext>
            </a:extLst>
          </p:cNvPr>
          <p:cNvSpPr txBox="1"/>
          <p:nvPr/>
        </p:nvSpPr>
        <p:spPr>
          <a:xfrm>
            <a:off x="407368" y="4329100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b="1"/>
              <a:t>宏内核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640DFE-42C2-16B6-D9AA-600E19721B5E}"/>
              </a:ext>
            </a:extLst>
          </p:cNvPr>
          <p:cNvSpPr txBox="1"/>
          <p:nvPr/>
        </p:nvSpPr>
        <p:spPr>
          <a:xfrm rot="10800000">
            <a:off x="407367" y="5409220"/>
            <a:ext cx="492443" cy="1352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/>
              <a:t>Hypervisor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3271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300DF-9D93-065A-5CB0-95914906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675AF-5987-F0D3-0A13-901747D86919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建立实验环境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CA3E02-E506-44F8-4486-DAD9E56FB109}"/>
              </a:ext>
            </a:extLst>
          </p:cNvPr>
          <p:cNvSpPr txBox="1"/>
          <p:nvPr/>
        </p:nvSpPr>
        <p:spPr>
          <a:xfrm>
            <a:off x="623392" y="980728"/>
            <a:ext cx="111252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本实验基于</a:t>
            </a:r>
            <a:r>
              <a:rPr lang="en-US" altLang="zh-CN" sz="2400"/>
              <a:t>WSL2</a:t>
            </a:r>
            <a:r>
              <a:rPr lang="zh-CN" altLang="en-US" sz="2400"/>
              <a:t> </a:t>
            </a:r>
            <a:r>
              <a:rPr lang="en-US" altLang="zh-CN" sz="2400"/>
              <a:t>+</a:t>
            </a:r>
            <a:r>
              <a:rPr lang="zh-CN" altLang="en-US" sz="2400"/>
              <a:t> </a:t>
            </a:r>
            <a:r>
              <a:rPr lang="en-US" altLang="zh-CN" sz="2400"/>
              <a:t>Ubuntu 22.04.2 LTS</a:t>
            </a:r>
            <a:r>
              <a:rPr lang="zh-CN" altLang="en-US" sz="2400"/>
              <a:t>环境：</a:t>
            </a:r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下载实验项目工程，进入工程目录下 </a:t>
            </a:r>
            <a:r>
              <a:rPr lang="en-US" altLang="zh-CN" sz="2400"/>
              <a:t>(</a:t>
            </a:r>
            <a:r>
              <a:rPr lang="zh-CN" altLang="en-US" sz="2400"/>
              <a:t>该项目是</a:t>
            </a:r>
            <a:r>
              <a:rPr lang="en-US" altLang="zh-CN" sz="2400"/>
              <a:t>arceos</a:t>
            </a:r>
            <a:r>
              <a:rPr lang="zh-CN" altLang="en-US" sz="2400"/>
              <a:t>的简化版</a:t>
            </a:r>
            <a:r>
              <a:rPr lang="en-US" altLang="zh-CN" sz="2400"/>
              <a:t>)</a:t>
            </a:r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根据</a:t>
            </a:r>
            <a:r>
              <a:rPr lang="en-US" altLang="zh-CN" sz="2400"/>
              <a:t>README.md</a:t>
            </a:r>
            <a:r>
              <a:rPr lang="zh-CN" altLang="en-US" sz="2400"/>
              <a:t>的说明，准备编译和运行环境</a:t>
            </a:r>
            <a:endParaRPr lang="en-US" altLang="zh-CN" sz="2400"/>
          </a:p>
          <a:p>
            <a:pPr lvl="1"/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创建一个分支用作个人实验和练习</a:t>
            </a:r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endParaRPr lang="en-US" altLang="zh-CN" sz="2400"/>
          </a:p>
          <a:p>
            <a:pPr lvl="1"/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测试环境是否正常，正常情况显示</a:t>
            </a:r>
            <a:r>
              <a:rPr lang="en-US" altLang="zh-CN" sz="2400"/>
              <a:t>ArceOS</a:t>
            </a:r>
            <a:r>
              <a:rPr lang="zh-CN" altLang="en-US" sz="2400"/>
              <a:t>启动过程，最后显示</a:t>
            </a:r>
            <a:r>
              <a:rPr lang="en-US" altLang="zh-CN" sz="2400"/>
              <a:t>Hello, ArceOS!</a:t>
            </a:r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E04503-6FBF-B746-4D5F-77E0EB0EAE97}"/>
              </a:ext>
            </a:extLst>
          </p:cNvPr>
          <p:cNvSpPr/>
          <p:nvPr/>
        </p:nvSpPr>
        <p:spPr>
          <a:xfrm>
            <a:off x="1163452" y="1844824"/>
            <a:ext cx="6660740" cy="79208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>
                <a:solidFill>
                  <a:sysClr val="windowText" lastClr="000000"/>
                </a:solidFill>
              </a:rPr>
              <a:t>git clone git@github.com:arceos-org/oscamp.git</a:t>
            </a:r>
          </a:p>
          <a:p>
            <a:r>
              <a:rPr lang="en-US" altLang="zh-CN" sz="2400">
                <a:solidFill>
                  <a:sysClr val="windowText" lastClr="000000"/>
                </a:solidFill>
              </a:rPr>
              <a:t>cd oscamp/arceos/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AF7DB7-B627-D573-BA6A-B6F1DAEB9650}"/>
              </a:ext>
            </a:extLst>
          </p:cNvPr>
          <p:cNvSpPr/>
          <p:nvPr/>
        </p:nvSpPr>
        <p:spPr>
          <a:xfrm>
            <a:off x="1163452" y="4001004"/>
            <a:ext cx="6660740" cy="50811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>
                <a:solidFill>
                  <a:sysClr val="windowText" lastClr="000000"/>
                </a:solidFill>
              </a:rPr>
              <a:t>git checkout -b exercise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D015B7-933D-DDF9-8DAD-8CDB20FEF7E6}"/>
              </a:ext>
            </a:extLst>
          </p:cNvPr>
          <p:cNvSpPr/>
          <p:nvPr/>
        </p:nvSpPr>
        <p:spPr>
          <a:xfrm>
            <a:off x="1166683" y="5193195"/>
            <a:ext cx="6660740" cy="116315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>
                <a:solidFill>
                  <a:sysClr val="windowText" lastClr="000000"/>
                </a:solidFill>
              </a:rPr>
              <a:t>make pflash_img</a:t>
            </a:r>
          </a:p>
          <a:p>
            <a:r>
              <a:rPr lang="en-US" altLang="zh-CN" sz="2400">
                <a:solidFill>
                  <a:sysClr val="windowText" lastClr="000000"/>
                </a:solidFill>
              </a:rPr>
              <a:t>make disk_img</a:t>
            </a:r>
          </a:p>
          <a:p>
            <a:r>
              <a:rPr lang="en-US" altLang="zh-CN" sz="2400">
                <a:solidFill>
                  <a:sysClr val="windowText" lastClr="000000"/>
                </a:solidFill>
              </a:rPr>
              <a:t>make run</a:t>
            </a:r>
          </a:p>
        </p:txBody>
      </p:sp>
    </p:spTree>
    <p:extLst>
      <p:ext uri="{BB962C8B-B14F-4D97-AF65-F5344CB8AC3E}">
        <p14:creationId xmlns:p14="http://schemas.microsoft.com/office/powerpoint/2010/main" val="254711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661298-3F81-C830-9EF5-23BAD5D9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2ABFDB-EDE1-0255-B587-50CA7575F316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第三阶段课程安排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399B1-DFCC-CCA9-AD62-50022F992182}"/>
              </a:ext>
            </a:extLst>
          </p:cNvPr>
          <p:cNvSpPr txBox="1"/>
          <p:nvPr/>
        </p:nvSpPr>
        <p:spPr>
          <a:xfrm>
            <a:off x="623392" y="1052736"/>
            <a:ext cx="111252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第一周 组件化内核基础和</a:t>
            </a:r>
            <a:r>
              <a:rPr lang="en-US" altLang="zh-CN" sz="2400"/>
              <a:t>Unikernel</a:t>
            </a:r>
            <a:r>
              <a:rPr lang="zh-CN" altLang="en-US" sz="2400"/>
              <a:t>模式（以下</a:t>
            </a:r>
            <a:r>
              <a:rPr lang="en-US" altLang="zh-CN" sz="2400"/>
              <a:t>4</a:t>
            </a:r>
            <a:r>
              <a:rPr lang="zh-CN" altLang="en-US" sz="2400"/>
              <a:t>部分压缩合并到</a:t>
            </a:r>
            <a:r>
              <a:rPr lang="en-US" altLang="zh-CN" sz="2400"/>
              <a:t>3</a:t>
            </a:r>
            <a:r>
              <a:rPr lang="zh-CN" altLang="en-US" sz="2400"/>
              <a:t>次课）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内核组件化基本概念、思路和框架 </a:t>
            </a:r>
            <a:r>
              <a:rPr lang="en-US" altLang="zh-CN" sz="2400"/>
              <a:t>(</a:t>
            </a:r>
            <a:r>
              <a:rPr lang="en-US" altLang="zh-CN" sz="2400" b="1"/>
              <a:t>U.1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内存管理 </a:t>
            </a:r>
            <a:r>
              <a:rPr lang="en-US" altLang="zh-CN" sz="2400"/>
              <a:t>- </a:t>
            </a:r>
            <a:r>
              <a:rPr lang="zh-CN" altLang="en-US" sz="2400"/>
              <a:t>分页、地址空间</a:t>
            </a:r>
            <a:r>
              <a:rPr lang="en-US" altLang="zh-CN" sz="2400"/>
              <a:t>(</a:t>
            </a:r>
            <a:r>
              <a:rPr lang="en-US" altLang="zh-CN" sz="2400" b="1"/>
              <a:t>U.3</a:t>
            </a:r>
            <a:r>
              <a:rPr lang="en-US" altLang="zh-CN" sz="2400"/>
              <a:t>)</a:t>
            </a:r>
            <a:r>
              <a:rPr lang="zh-CN" altLang="en-US" sz="2400"/>
              <a:t>和动态内存分配</a:t>
            </a:r>
            <a:r>
              <a:rPr lang="en-US" altLang="zh-CN" sz="2400"/>
              <a:t>(</a:t>
            </a:r>
            <a:r>
              <a:rPr lang="en-US" altLang="zh-CN" sz="2400" b="1"/>
              <a:t>U.2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任务调度 </a:t>
            </a:r>
            <a:r>
              <a:rPr lang="en-US" altLang="zh-CN" sz="2400"/>
              <a:t>- </a:t>
            </a:r>
            <a:r>
              <a:rPr lang="zh-CN" altLang="en-US" sz="2400"/>
              <a:t>任务与运行队列</a:t>
            </a:r>
            <a:r>
              <a:rPr lang="en-US" altLang="zh-CN" sz="2400"/>
              <a:t>(</a:t>
            </a:r>
            <a:r>
              <a:rPr lang="en-US" altLang="zh-CN" sz="2400" b="1"/>
              <a:t>U.4</a:t>
            </a:r>
            <a:r>
              <a:rPr lang="en-US" altLang="zh-CN" sz="2400"/>
              <a:t>)</a:t>
            </a:r>
            <a:r>
              <a:rPr lang="zh-CN" altLang="en-US" sz="2400"/>
              <a:t>、协作式调度</a:t>
            </a:r>
            <a:r>
              <a:rPr lang="en-US" altLang="zh-CN" sz="2400"/>
              <a:t>(</a:t>
            </a:r>
            <a:r>
              <a:rPr lang="en-US" altLang="zh-CN" sz="2400" b="1"/>
              <a:t>U.5</a:t>
            </a:r>
            <a:r>
              <a:rPr lang="en-US" altLang="zh-CN" sz="2400"/>
              <a:t>) </a:t>
            </a:r>
            <a:r>
              <a:rPr lang="zh-CN" altLang="en-US" sz="2400"/>
              <a:t>、 抢占式调度</a:t>
            </a:r>
            <a:r>
              <a:rPr lang="en-US" altLang="zh-CN" sz="2400"/>
              <a:t>(</a:t>
            </a:r>
            <a:r>
              <a:rPr lang="en-US" altLang="zh-CN" sz="2400" b="1"/>
              <a:t>U.6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块设备驱动</a:t>
            </a:r>
            <a:r>
              <a:rPr lang="en-US" altLang="zh-CN" sz="2400"/>
              <a:t>(</a:t>
            </a:r>
            <a:r>
              <a:rPr lang="en-US" altLang="zh-CN" sz="2400" b="1"/>
              <a:t>U.7</a:t>
            </a:r>
            <a:r>
              <a:rPr lang="en-US" altLang="zh-CN" sz="2400"/>
              <a:t>)</a:t>
            </a:r>
            <a:r>
              <a:rPr lang="zh-CN" altLang="en-US" sz="2400"/>
              <a:t>和文件系统</a:t>
            </a:r>
            <a:r>
              <a:rPr lang="en-US" altLang="zh-CN" sz="2400"/>
              <a:t>(</a:t>
            </a:r>
            <a:r>
              <a:rPr lang="en-US" altLang="zh-CN" sz="2400" b="1"/>
              <a:t>U.8</a:t>
            </a:r>
            <a:r>
              <a:rPr lang="en-US" altLang="zh-CN" sz="2400"/>
              <a:t>)</a:t>
            </a:r>
          </a:p>
          <a:p>
            <a:endParaRPr lang="zh-CN" altLang="en-US" sz="2400"/>
          </a:p>
          <a:p>
            <a:r>
              <a:rPr lang="zh-CN" altLang="en-US" sz="2400"/>
              <a:t>第二周 宏内核扩展（其中第</a:t>
            </a:r>
            <a:r>
              <a:rPr lang="en-US" altLang="zh-CN" sz="2400"/>
              <a:t>3</a:t>
            </a:r>
            <a:r>
              <a:rPr lang="zh-CN" altLang="en-US" sz="2400"/>
              <a:t>次课由郑友捷老师讲，内容待定）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从</a:t>
            </a:r>
            <a:r>
              <a:rPr lang="en-US" altLang="zh-CN" sz="2400"/>
              <a:t>Unikernel</a:t>
            </a:r>
            <a:r>
              <a:rPr lang="zh-CN" altLang="en-US" sz="2400"/>
              <a:t>到宏内核的扩展 </a:t>
            </a:r>
            <a:r>
              <a:rPr lang="en-US" altLang="zh-CN" sz="2400"/>
              <a:t>(</a:t>
            </a:r>
            <a:r>
              <a:rPr lang="en-US" altLang="zh-CN" sz="2400" b="1"/>
              <a:t>M.1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用户地址空间管理和页面异常</a:t>
            </a:r>
            <a:r>
              <a:rPr lang="en-US" altLang="zh-CN" sz="2400"/>
              <a:t>(</a:t>
            </a:r>
            <a:r>
              <a:rPr lang="en-US" altLang="zh-CN" sz="2400" b="1"/>
              <a:t>M.2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进程和</a:t>
            </a:r>
            <a:r>
              <a:rPr lang="en-US" altLang="zh-CN" sz="2400"/>
              <a:t>Linux</a:t>
            </a:r>
            <a:r>
              <a:rPr lang="zh-CN" altLang="en-US" sz="2400"/>
              <a:t>应用支持</a:t>
            </a:r>
            <a:r>
              <a:rPr lang="en-US" altLang="zh-CN" sz="2400"/>
              <a:t>(</a:t>
            </a:r>
            <a:r>
              <a:rPr lang="en-US" altLang="zh-CN" sz="2400" b="1"/>
              <a:t>M.3</a:t>
            </a:r>
            <a:r>
              <a:rPr lang="en-US" altLang="zh-CN" sz="2400"/>
              <a:t>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第三周 </a:t>
            </a:r>
            <a:r>
              <a:rPr lang="en-US" altLang="zh-CN" sz="2400"/>
              <a:t>Hypervisor</a:t>
            </a:r>
            <a:r>
              <a:rPr lang="zh-CN" altLang="en-US" sz="2400"/>
              <a:t>扩展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从</a:t>
            </a:r>
            <a:r>
              <a:rPr lang="en-US" altLang="zh-CN" sz="2400"/>
              <a:t>Unikernel</a:t>
            </a:r>
            <a:r>
              <a:rPr lang="zh-CN" altLang="en-US" sz="2400"/>
              <a:t>到宏内核的扩展 </a:t>
            </a:r>
            <a:r>
              <a:rPr lang="en-US" altLang="zh-CN" sz="2400"/>
              <a:t>(</a:t>
            </a:r>
            <a:r>
              <a:rPr lang="en-US" altLang="zh-CN" sz="2400" b="1"/>
              <a:t>H.1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Guest</a:t>
            </a:r>
            <a:r>
              <a:rPr lang="zh-CN" altLang="en-US" sz="2400"/>
              <a:t>地址空间管理</a:t>
            </a:r>
            <a:r>
              <a:rPr lang="en-US" altLang="zh-CN" sz="2400"/>
              <a:t>(</a:t>
            </a:r>
            <a:r>
              <a:rPr lang="en-US" altLang="zh-CN" sz="2400" b="1"/>
              <a:t>H.2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VMExit</a:t>
            </a:r>
            <a:r>
              <a:rPr lang="zh-CN" altLang="en-US" sz="2400"/>
              <a:t>各类情况处理与设备管理 </a:t>
            </a:r>
            <a:r>
              <a:rPr lang="en-US" altLang="zh-CN" sz="2400"/>
              <a:t>(</a:t>
            </a:r>
            <a:r>
              <a:rPr lang="en-US" altLang="zh-CN" sz="2400" b="1"/>
              <a:t>H.3</a:t>
            </a:r>
            <a:r>
              <a:rPr lang="en-US" altLang="zh-CN" sz="2400"/>
              <a:t>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89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A3EBC-3161-EE2C-6A52-B12FA53D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3F367D-86A4-CEDE-C23A-437F0FAD7FDF}"/>
              </a:ext>
            </a:extLst>
          </p:cNvPr>
          <p:cNvSpPr txBox="1"/>
          <p:nvPr/>
        </p:nvSpPr>
        <p:spPr>
          <a:xfrm>
            <a:off x="587388" y="1268760"/>
            <a:ext cx="112692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第</a:t>
            </a:r>
            <a:r>
              <a:rPr lang="en-US" altLang="zh-CN" sz="2400"/>
              <a:t>3</a:t>
            </a:r>
            <a:r>
              <a:rPr lang="zh-CN" altLang="en-US" sz="2400"/>
              <a:t>阶段主要是为第</a:t>
            </a:r>
            <a:r>
              <a:rPr lang="en-US" altLang="zh-CN" sz="2400"/>
              <a:t>4</a:t>
            </a:r>
            <a:r>
              <a:rPr lang="zh-CN" altLang="en-US" sz="2400"/>
              <a:t>阶段项目实习做基础准备。</a:t>
            </a:r>
            <a:endParaRPr lang="en-US" altLang="zh-CN" sz="2400"/>
          </a:p>
          <a:p>
            <a:r>
              <a:rPr lang="zh-CN" altLang="en-US" sz="2400"/>
              <a:t>其中</a:t>
            </a:r>
            <a:r>
              <a:rPr lang="en-US" altLang="zh-CN" sz="2400"/>
              <a:t>Hypervisor</a:t>
            </a:r>
            <a:r>
              <a:rPr lang="zh-CN" altLang="en-US" sz="2400"/>
              <a:t>的相关内容安排在第</a:t>
            </a:r>
            <a:r>
              <a:rPr lang="en-US" altLang="zh-CN" sz="2400"/>
              <a:t>3</a:t>
            </a:r>
            <a:r>
              <a:rPr lang="zh-CN" altLang="en-US" sz="2400"/>
              <a:t>周，时间相对靠后，且仅是针对</a:t>
            </a:r>
            <a:r>
              <a:rPr lang="en-US" altLang="zh-CN" sz="2400"/>
              <a:t>Riscv64</a:t>
            </a:r>
            <a:r>
              <a:rPr lang="zh-CN" altLang="en-US" sz="2400"/>
              <a:t>架构做一些简单的实验。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考虑到许多同学对</a:t>
            </a:r>
            <a:r>
              <a:rPr lang="en-US" altLang="zh-CN" sz="2400"/>
              <a:t>Hypervisor</a:t>
            </a:r>
            <a:r>
              <a:rPr lang="zh-CN" altLang="en-US" sz="2400"/>
              <a:t>特别有兴趣，按照第</a:t>
            </a:r>
            <a:r>
              <a:rPr lang="en-US" altLang="zh-CN" sz="2400"/>
              <a:t>4</a:t>
            </a:r>
            <a:r>
              <a:rPr lang="zh-CN" altLang="en-US" sz="2400"/>
              <a:t>阶段黄旺老师的要求，这里先发布一下与</a:t>
            </a:r>
            <a:r>
              <a:rPr lang="en-US" altLang="zh-CN" sz="2400"/>
              <a:t>Hypervisor</a:t>
            </a:r>
            <a:r>
              <a:rPr lang="zh-CN" altLang="en-US" sz="2400"/>
              <a:t>相关的预习资料，对该方向有兴趣的同学可以提前了解和学习。</a:t>
            </a:r>
            <a:endParaRPr lang="en-US" altLang="zh-CN" sz="2400"/>
          </a:p>
          <a:p>
            <a:r>
              <a:rPr lang="zh-CN" altLang="en-US" sz="2400"/>
              <a:t>链接：</a:t>
            </a:r>
            <a:r>
              <a:rPr lang="en-US" altLang="zh-CN" sz="2400"/>
              <a:t>https://github.com/arceos-hypervisor/2024-virtualization-campus</a:t>
            </a:r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973FFD-C874-B35C-CBE8-3C8DC4C13468}"/>
              </a:ext>
            </a:extLst>
          </p:cNvPr>
          <p:cNvSpPr txBox="1"/>
          <p:nvPr/>
        </p:nvSpPr>
        <p:spPr>
          <a:xfrm>
            <a:off x="515380" y="327273"/>
            <a:ext cx="6084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关于</a:t>
            </a:r>
            <a:r>
              <a:rPr lang="en-US" altLang="zh-CN" sz="3200"/>
              <a:t>Hypervisor</a:t>
            </a:r>
            <a:r>
              <a:rPr lang="zh-CN" altLang="en-US" sz="3200"/>
              <a:t>课程方向的说明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413713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3E5D6-7B1B-D1E9-EBDB-015BD4558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8DA490-A040-A917-72B3-8D7628484FB3}"/>
              </a:ext>
            </a:extLst>
          </p:cNvPr>
          <p:cNvSpPr txBox="1"/>
          <p:nvPr/>
        </p:nvSpPr>
        <p:spPr>
          <a:xfrm>
            <a:off x="3215680" y="2891842"/>
            <a:ext cx="57246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第一部分</a:t>
            </a:r>
            <a:endParaRPr lang="en-US" altLang="zh-CN" sz="3200"/>
          </a:p>
          <a:p>
            <a:pPr algn="ctr"/>
            <a:r>
              <a:rPr lang="zh-CN" altLang="en-US" sz="3200"/>
              <a:t>组件化基础 </a:t>
            </a:r>
            <a:r>
              <a:rPr lang="en-US" altLang="zh-CN" sz="3200"/>
              <a:t>- Unikernel</a:t>
            </a:r>
            <a:r>
              <a:rPr lang="zh-CN" altLang="en-US" sz="3200"/>
              <a:t>内核</a:t>
            </a:r>
            <a:endParaRPr lang="en-US" altLang="zh-CN" sz="32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692711-7DBD-45A2-BB1A-9C073DB9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8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F47A-12BE-FFF5-5128-D90F6E70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3F0D1D-80DF-D908-2AB3-2580AC8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BC6F66-D1D8-A076-B1F5-7775C710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196752"/>
            <a:ext cx="1403838" cy="26800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765FED-D4BF-0D52-8E97-159F68D5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200851"/>
            <a:ext cx="1401865" cy="2676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321237-01B3-F753-1C4D-AE2FD8DD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1209122"/>
            <a:ext cx="2034904" cy="26708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ABACC6-3A48-ABD1-09A8-5D65794D29C9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第一部分 </a:t>
            </a:r>
            <a:r>
              <a:rPr lang="en-US" altLang="zh-CN" sz="3200"/>
              <a:t>Unikernel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F347674-AF34-F15A-2AB6-8F30AFA3B330}"/>
              </a:ext>
            </a:extLst>
          </p:cNvPr>
          <p:cNvSpPr/>
          <p:nvPr/>
        </p:nvSpPr>
        <p:spPr>
          <a:xfrm>
            <a:off x="2224567" y="259869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1D1FE3-3198-788B-34D6-43F87F13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564" y="1206814"/>
            <a:ext cx="2034904" cy="267081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3354378-349A-1D9F-A622-605939183151}"/>
              </a:ext>
            </a:extLst>
          </p:cNvPr>
          <p:cNvSpPr/>
          <p:nvPr/>
        </p:nvSpPr>
        <p:spPr>
          <a:xfrm>
            <a:off x="4562680" y="2600909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9CB0DF2-BE9B-44EA-0410-0C3BC6B01BD2}"/>
              </a:ext>
            </a:extLst>
          </p:cNvPr>
          <p:cNvSpPr/>
          <p:nvPr/>
        </p:nvSpPr>
        <p:spPr>
          <a:xfrm>
            <a:off x="7623020" y="2598691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082CDE-2DAD-7AC2-B6B6-DDAF5703A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4547" y="4222476"/>
            <a:ext cx="1866089" cy="24492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2F4D32-956B-217D-181A-2F418DBE5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396" y="4222477"/>
            <a:ext cx="2413952" cy="2413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1228DF-C958-24FC-B10B-B5D5091E1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047" y="4222476"/>
            <a:ext cx="2413953" cy="24139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8949A09-8854-D638-63DC-7745A2C4F4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651" y="4222477"/>
            <a:ext cx="2633403" cy="241395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D565C48C-22DA-757B-B2E2-9D901F4883F0}"/>
              </a:ext>
            </a:extLst>
          </p:cNvPr>
          <p:cNvSpPr/>
          <p:nvPr/>
        </p:nvSpPr>
        <p:spPr>
          <a:xfrm rot="10800000">
            <a:off x="9366726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8391BA1-D671-9A3C-3CCD-8DF54082DCA0}"/>
              </a:ext>
            </a:extLst>
          </p:cNvPr>
          <p:cNvSpPr/>
          <p:nvPr/>
        </p:nvSpPr>
        <p:spPr>
          <a:xfrm rot="10800000">
            <a:off x="6222621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0E8BA63-3DF1-2772-AD8E-9E5F1C479E98}"/>
              </a:ext>
            </a:extLst>
          </p:cNvPr>
          <p:cNvSpPr/>
          <p:nvPr/>
        </p:nvSpPr>
        <p:spPr>
          <a:xfrm rot="10800000">
            <a:off x="3105984" y="536576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837C6B1-2762-FA32-29E6-7B8DC5417592}"/>
              </a:ext>
            </a:extLst>
          </p:cNvPr>
          <p:cNvSpPr/>
          <p:nvPr/>
        </p:nvSpPr>
        <p:spPr>
          <a:xfrm rot="5400000">
            <a:off x="10204924" y="2927123"/>
            <a:ext cx="1300946" cy="8549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5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831385-5004-5128-58F0-FD3790D261CA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U.1.0 HelloWorld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F3F475-56E5-434B-3AF6-BDF254484DD2}"/>
              </a:ext>
            </a:extLst>
          </p:cNvPr>
          <p:cNvSpPr txBox="1"/>
          <p:nvPr/>
        </p:nvSpPr>
        <p:spPr>
          <a:xfrm>
            <a:off x="515380" y="5469031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</a:t>
            </a:r>
            <a:r>
              <a:rPr lang="en-US" altLang="zh-CN" sz="2400"/>
              <a:t>HelloWorld</a:t>
            </a:r>
            <a:r>
              <a:rPr lang="zh-CN" altLang="en-US" sz="2400"/>
              <a:t>开始，建立</a:t>
            </a:r>
            <a:r>
              <a:rPr lang="en-US" altLang="zh-CN" sz="2400"/>
              <a:t>Unikernel</a:t>
            </a:r>
            <a:r>
              <a:rPr lang="zh-CN" altLang="en-US" sz="2400"/>
              <a:t>框架和核心组件。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了解</a:t>
            </a:r>
            <a:r>
              <a:rPr lang="en-US" altLang="zh-CN" sz="2400"/>
              <a:t>features</a:t>
            </a:r>
            <a:r>
              <a:rPr lang="zh-CN" altLang="en-US" sz="2400"/>
              <a:t>在组件化内核构建中的作用。</a:t>
            </a:r>
            <a:endParaRPr lang="en-US" altLang="zh-CN" sz="24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05F9DDC-50B3-E9C7-8C5B-35B58D9B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1314639"/>
            <a:ext cx="1983345" cy="37863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D13BA8-3D0E-68BD-BBA2-7C709C8FC32D}"/>
              </a:ext>
            </a:extLst>
          </p:cNvPr>
          <p:cNvGrpSpPr/>
          <p:nvPr/>
        </p:nvGrpSpPr>
        <p:grpSpPr>
          <a:xfrm>
            <a:off x="4233430" y="1304764"/>
            <a:ext cx="4824536" cy="3898307"/>
            <a:chOff x="5915980" y="1114869"/>
            <a:chExt cx="4824536" cy="389830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4CD481-0637-81F3-05C4-C28CDB52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619" y="1637672"/>
              <a:ext cx="4357606" cy="22110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7E95FE9-08E6-1075-7C92-D6FAA866A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619" y="4371753"/>
              <a:ext cx="4483885" cy="45368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5592CCC-5728-6234-1772-7759381B19DE}"/>
                </a:ext>
              </a:extLst>
            </p:cNvPr>
            <p:cNvSpPr txBox="1"/>
            <p:nvPr/>
          </p:nvSpPr>
          <p:spPr>
            <a:xfrm>
              <a:off x="6059996" y="1223464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源码：</a:t>
              </a:r>
              <a:r>
                <a:rPr lang="en-US" altLang="zh-CN"/>
                <a:t>src/main.rs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7B83D2B-5BDC-082B-9408-3754E404BE7A}"/>
                </a:ext>
              </a:extLst>
            </p:cNvPr>
            <p:cNvSpPr txBox="1"/>
            <p:nvPr/>
          </p:nvSpPr>
          <p:spPr>
            <a:xfrm>
              <a:off x="6096000" y="3995772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源码：</a:t>
              </a:r>
              <a:r>
                <a:rPr lang="en-US" altLang="zh-CN"/>
                <a:t>Cargo.toml</a:t>
              </a:r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8F23DEF-16CC-B891-6809-B59D8F3D5922}"/>
                </a:ext>
              </a:extLst>
            </p:cNvPr>
            <p:cNvSpPr/>
            <p:nvPr/>
          </p:nvSpPr>
          <p:spPr>
            <a:xfrm>
              <a:off x="5915980" y="1114869"/>
              <a:ext cx="4824536" cy="389830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箭头: 左 13">
            <a:extLst>
              <a:ext uri="{FF2B5EF4-FFF2-40B4-BE49-F238E27FC236}">
                <a16:creationId xmlns:a16="http://schemas.microsoft.com/office/drawing/2014/main" id="{91E109EE-8055-BC7E-44B4-0AD724BA1583}"/>
              </a:ext>
            </a:extLst>
          </p:cNvPr>
          <p:cNvSpPr/>
          <p:nvPr/>
        </p:nvSpPr>
        <p:spPr>
          <a:xfrm>
            <a:off x="2649498" y="2456892"/>
            <a:ext cx="1475919" cy="21602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945F95-6726-2BED-C907-0207CCEF7518}"/>
              </a:ext>
            </a:extLst>
          </p:cNvPr>
          <p:cNvSpPr txBox="1"/>
          <p:nvPr/>
        </p:nvSpPr>
        <p:spPr>
          <a:xfrm>
            <a:off x="2690136" y="21328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唯一需要实现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522594-74AD-5C45-A071-610C56400534}"/>
              </a:ext>
            </a:extLst>
          </p:cNvPr>
          <p:cNvSpPr txBox="1"/>
          <p:nvPr/>
        </p:nvSpPr>
        <p:spPr>
          <a:xfrm>
            <a:off x="4459602" y="5265204"/>
            <a:ext cx="462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A=tour/u_1_0 </a:t>
            </a:r>
            <a:endParaRPr lang="zh-CN" altLang="en-US" sz="2000" b="1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DD7F5C0F-0C8B-EB6A-1004-4C3739A73C9D}"/>
              </a:ext>
            </a:extLst>
          </p:cNvPr>
          <p:cNvSpPr/>
          <p:nvPr/>
        </p:nvSpPr>
        <p:spPr>
          <a:xfrm>
            <a:off x="2570733" y="2931991"/>
            <a:ext cx="252029" cy="208333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A7CFF9-BAE7-9EB3-5920-4E71B7295AD8}"/>
              </a:ext>
            </a:extLst>
          </p:cNvPr>
          <p:cNvSpPr txBox="1"/>
          <p:nvPr/>
        </p:nvSpPr>
        <p:spPr>
          <a:xfrm>
            <a:off x="2423592" y="3527720"/>
            <a:ext cx="1119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/>
              <a:t>Unikernel</a:t>
            </a:r>
          </a:p>
          <a:p>
            <a:pPr algn="r"/>
            <a:r>
              <a:rPr lang="zh-CN" altLang="en-US"/>
              <a:t>框架</a:t>
            </a:r>
            <a:endParaRPr lang="en-US" altLang="zh-CN"/>
          </a:p>
          <a:p>
            <a:pPr algn="r"/>
            <a:r>
              <a:rPr lang="zh-CN" altLang="en-US"/>
              <a:t>支撑</a:t>
            </a:r>
          </a:p>
        </p:txBody>
      </p:sp>
    </p:spTree>
    <p:extLst>
      <p:ext uri="{BB962C8B-B14F-4D97-AF65-F5344CB8AC3E}">
        <p14:creationId xmlns:p14="http://schemas.microsoft.com/office/powerpoint/2010/main" val="188984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F9AD8-69DB-6616-7801-C47D5586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39EEA-2DBD-6AB2-BED0-145DE87C8DE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B32911-6B4E-C249-525F-0D56FE4ABD04}"/>
              </a:ext>
            </a:extLst>
          </p:cNvPr>
          <p:cNvSpPr txBox="1"/>
          <p:nvPr/>
        </p:nvSpPr>
        <p:spPr>
          <a:xfrm>
            <a:off x="5915980" y="1160748"/>
            <a:ext cx="61206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2. Unikernel</a:t>
            </a:r>
            <a:r>
              <a:rPr lang="zh-CN" altLang="en-US" sz="2000" b="1"/>
              <a:t>框架与构成框架的核心组件是怎么来的？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/>
              <a:t>假设：给一个开发板</a:t>
            </a:r>
            <a:r>
              <a:rPr lang="en-US" altLang="zh-CN" sz="2000"/>
              <a:t>(</a:t>
            </a:r>
            <a:r>
              <a:rPr lang="zh-CN" altLang="en-US" sz="2000"/>
              <a:t>裸机</a:t>
            </a:r>
            <a:r>
              <a:rPr lang="en-US" altLang="zh-CN" sz="2000"/>
              <a:t>)</a:t>
            </a:r>
            <a:r>
              <a:rPr lang="zh-CN" altLang="en-US" sz="2000"/>
              <a:t>，要求在终端输出</a:t>
            </a:r>
            <a:r>
              <a:rPr lang="en-US" altLang="zh-CN" sz="2000"/>
              <a:t>Hello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有可能经历如下阶段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/>
              <a:t>(1) </a:t>
            </a:r>
            <a:r>
              <a:rPr lang="zh-CN" altLang="en-US"/>
              <a:t>直接开发一个裸机应用来满足输出</a:t>
            </a:r>
            <a:r>
              <a:rPr lang="en-US" altLang="zh-CN"/>
              <a:t>Hello</a:t>
            </a:r>
            <a:r>
              <a:rPr lang="zh-CN" altLang="en-US"/>
              <a:t>的简单需求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需求增加，发现可按照通用性和</a:t>
            </a:r>
            <a:r>
              <a:rPr lang="en-US" altLang="zh-CN"/>
              <a:t>Arch</a:t>
            </a:r>
            <a:r>
              <a:rPr lang="zh-CN" altLang="en-US"/>
              <a:t>相关实现分层复用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引入组件化，降低耦合性、提升复用性定制性灵活性。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8E23EC-95AF-3639-EB1C-81EF196A2600}"/>
              </a:ext>
            </a:extLst>
          </p:cNvPr>
          <p:cNvSpPr txBox="1"/>
          <p:nvPr/>
        </p:nvSpPr>
        <p:spPr>
          <a:xfrm>
            <a:off x="698976" y="1160748"/>
            <a:ext cx="55050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1. Unikernel</a:t>
            </a:r>
            <a:r>
              <a:rPr lang="zh-CN" altLang="en-US" sz="2000" b="1"/>
              <a:t>模式内核的特点？</a:t>
            </a:r>
            <a:r>
              <a:rPr lang="en-US" altLang="zh-CN" sz="2000" b="1"/>
              <a:t>(</a:t>
            </a:r>
            <a:r>
              <a:rPr lang="zh-CN" altLang="en-US" sz="2000" b="1"/>
              <a:t>回顾</a:t>
            </a:r>
            <a:r>
              <a:rPr lang="en-US" altLang="zh-CN" sz="2000" b="1"/>
              <a:t>)</a:t>
            </a:r>
          </a:p>
          <a:p>
            <a:endParaRPr lang="en-US" altLang="zh-CN" sz="2000" b="1"/>
          </a:p>
          <a:p>
            <a:r>
              <a:rPr lang="zh-CN" altLang="en-US"/>
              <a:t>应用与内核：</a:t>
            </a:r>
            <a:endParaRPr lang="en-US" altLang="zh-CN"/>
          </a:p>
          <a:p>
            <a:r>
              <a:rPr lang="en-US" altLang="zh-CN"/>
              <a:t>(1) </a:t>
            </a:r>
            <a:r>
              <a:rPr lang="zh-CN" altLang="en-US"/>
              <a:t>处于</a:t>
            </a:r>
            <a:r>
              <a:rPr lang="zh-CN" altLang="en-US" b="1"/>
              <a:t>同一特权级 </a:t>
            </a:r>
            <a:r>
              <a:rPr lang="en-US" altLang="zh-CN"/>
              <a:t>- </a:t>
            </a:r>
            <a:r>
              <a:rPr lang="zh-CN" altLang="en-US"/>
              <a:t>即内核态。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共享</a:t>
            </a:r>
            <a:r>
              <a:rPr lang="zh-CN" altLang="en-US" b="1"/>
              <a:t>同一地址空间 </a:t>
            </a:r>
            <a:r>
              <a:rPr lang="en-US" altLang="zh-CN"/>
              <a:t>- </a:t>
            </a:r>
            <a:r>
              <a:rPr lang="zh-CN" altLang="en-US"/>
              <a:t>相互可见。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编译形成</a:t>
            </a:r>
            <a:r>
              <a:rPr lang="zh-CN" altLang="en-US" b="1"/>
              <a:t>一个</a:t>
            </a:r>
            <a:r>
              <a:rPr lang="en-US" altLang="zh-CN" b="1"/>
              <a:t>Image</a:t>
            </a:r>
            <a:r>
              <a:rPr lang="zh-CN" altLang="en-US"/>
              <a:t>而后</a:t>
            </a:r>
            <a:r>
              <a:rPr lang="zh-CN" altLang="en-US" b="1"/>
              <a:t>一体运行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     </a:t>
            </a:r>
            <a:r>
              <a:rPr lang="en-US" altLang="zh-CN"/>
              <a:t>Unikernel</a:t>
            </a:r>
            <a:r>
              <a:rPr lang="zh-CN" altLang="en-US"/>
              <a:t>既是应用又是内核，是二者</a:t>
            </a:r>
            <a:r>
              <a:rPr lang="zh-CN" altLang="en-US" b="1"/>
              <a:t>合体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优势：二者之间无隔离无切换，简单高效。</a:t>
            </a:r>
            <a:endParaRPr lang="en-US" altLang="zh-CN"/>
          </a:p>
          <a:p>
            <a:r>
              <a:rPr lang="zh-CN" altLang="en-US"/>
              <a:t>劣势：二者之间无隔离无切换，安全性低。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E3EE807-478C-F776-5C0E-36DDB3FA22E1}"/>
              </a:ext>
            </a:extLst>
          </p:cNvPr>
          <p:cNvSpPr/>
          <p:nvPr/>
        </p:nvSpPr>
        <p:spPr>
          <a:xfrm>
            <a:off x="917054" y="4613057"/>
            <a:ext cx="1900403" cy="154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EB921D-9EA3-520E-6982-ABD7BD74A7C2}"/>
              </a:ext>
            </a:extLst>
          </p:cNvPr>
          <p:cNvSpPr txBox="1"/>
          <p:nvPr/>
        </p:nvSpPr>
        <p:spPr>
          <a:xfrm>
            <a:off x="1133078" y="5507970"/>
            <a:ext cx="1444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OS</a:t>
            </a:r>
            <a:endParaRPr lang="en-US" altLang="zh-CN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A569C1-D3B9-0ED2-8F08-8E646F8C5CD7}"/>
              </a:ext>
            </a:extLst>
          </p:cNvPr>
          <p:cNvSpPr txBox="1"/>
          <p:nvPr/>
        </p:nvSpPr>
        <p:spPr>
          <a:xfrm>
            <a:off x="1146359" y="5101473"/>
            <a:ext cx="1444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App</a:t>
            </a:r>
            <a:endParaRPr lang="en-US" altLang="zh-CN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73AD8F-E5E8-6803-D621-984B4B1A11CB}"/>
              </a:ext>
            </a:extLst>
          </p:cNvPr>
          <p:cNvSpPr txBox="1"/>
          <p:nvPr/>
        </p:nvSpPr>
        <p:spPr>
          <a:xfrm>
            <a:off x="618829" y="6237312"/>
            <a:ext cx="25562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Hardware/Hypervisor</a:t>
            </a:r>
            <a:endParaRPr lang="en-US" altLang="zh-CN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44F942-B508-B994-041F-9C8F03F28708}"/>
              </a:ext>
            </a:extLst>
          </p:cNvPr>
          <p:cNvSpPr txBox="1"/>
          <p:nvPr/>
        </p:nvSpPr>
        <p:spPr>
          <a:xfrm>
            <a:off x="1148696" y="4584640"/>
            <a:ext cx="14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/>
              <a:t>unikernel</a:t>
            </a:r>
            <a:endParaRPr lang="zh-CN" altLang="en-US" sz="2400" b="1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1BD75A-1DEA-EB0B-9FDF-65E39B18A536}"/>
              </a:ext>
            </a:extLst>
          </p:cNvPr>
          <p:cNvSpPr txBox="1"/>
          <p:nvPr/>
        </p:nvSpPr>
        <p:spPr>
          <a:xfrm>
            <a:off x="2984555" y="51229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Unikernel</a:t>
            </a:r>
          </a:p>
          <a:p>
            <a:r>
              <a:rPr lang="zh-CN" altLang="en-US" b="1"/>
              <a:t>既是应用又是内核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4DF57A-A2A1-1E48-88D6-2652486A2D5A}"/>
              </a:ext>
            </a:extLst>
          </p:cNvPr>
          <p:cNvGrpSpPr/>
          <p:nvPr/>
        </p:nvGrpSpPr>
        <p:grpSpPr>
          <a:xfrm>
            <a:off x="6523851" y="4790195"/>
            <a:ext cx="4932547" cy="1468959"/>
            <a:chOff x="4267882" y="4900038"/>
            <a:chExt cx="5644542" cy="173331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A1920D-CF62-481C-66F9-8D5037BD7B4A}"/>
                </a:ext>
              </a:extLst>
            </p:cNvPr>
            <p:cNvSpPr/>
            <p:nvPr/>
          </p:nvSpPr>
          <p:spPr>
            <a:xfrm>
              <a:off x="4267882" y="4905163"/>
              <a:ext cx="1224136" cy="1690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7A6FF7-ECD3-A7D7-A5A9-282B1CE9BE24}"/>
                </a:ext>
              </a:extLst>
            </p:cNvPr>
            <p:cNvSpPr/>
            <p:nvPr/>
          </p:nvSpPr>
          <p:spPr>
            <a:xfrm>
              <a:off x="6312024" y="4905164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B6AE3D5-724F-5687-F17E-503E00BF8DF1}"/>
                </a:ext>
              </a:extLst>
            </p:cNvPr>
            <p:cNvSpPr/>
            <p:nvPr/>
          </p:nvSpPr>
          <p:spPr>
            <a:xfrm>
              <a:off x="6312024" y="5529688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5734B32-7957-18EB-8EB2-8C2EEBCC2C2D}"/>
                </a:ext>
              </a:extLst>
            </p:cNvPr>
            <p:cNvSpPr/>
            <p:nvPr/>
          </p:nvSpPr>
          <p:spPr>
            <a:xfrm>
              <a:off x="6312024" y="6114663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9DC1F79-1705-9A0C-DA36-5E283298BC19}"/>
                </a:ext>
              </a:extLst>
            </p:cNvPr>
            <p:cNvSpPr/>
            <p:nvPr/>
          </p:nvSpPr>
          <p:spPr>
            <a:xfrm>
              <a:off x="8760296" y="4900038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6E836E9-08CB-2AD2-4055-500E279E4828}"/>
                </a:ext>
              </a:extLst>
            </p:cNvPr>
            <p:cNvSpPr/>
            <p:nvPr/>
          </p:nvSpPr>
          <p:spPr>
            <a:xfrm>
              <a:off x="8760295" y="6177831"/>
              <a:ext cx="648073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9A9D17-CA98-3E0F-8359-FE0C38B42150}"/>
                </a:ext>
              </a:extLst>
            </p:cNvPr>
            <p:cNvSpPr/>
            <p:nvPr/>
          </p:nvSpPr>
          <p:spPr>
            <a:xfrm>
              <a:off x="8328248" y="5554671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E14C0AD-0E58-C92F-2991-C96198726799}"/>
                </a:ext>
              </a:extLst>
            </p:cNvPr>
            <p:cNvSpPr/>
            <p:nvPr/>
          </p:nvSpPr>
          <p:spPr>
            <a:xfrm>
              <a:off x="9264352" y="5557357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箭头: 右 34">
              <a:extLst>
                <a:ext uri="{FF2B5EF4-FFF2-40B4-BE49-F238E27FC236}">
                  <a16:creationId xmlns:a16="http://schemas.microsoft.com/office/drawing/2014/main" id="{8F817D2F-0913-C95C-7366-8E664B21ECE3}"/>
                </a:ext>
              </a:extLst>
            </p:cNvPr>
            <p:cNvSpPr/>
            <p:nvPr/>
          </p:nvSpPr>
          <p:spPr>
            <a:xfrm>
              <a:off x="5679490" y="5520678"/>
              <a:ext cx="416510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9273E848-4B67-54C6-075F-9E979F401957}"/>
                </a:ext>
              </a:extLst>
            </p:cNvPr>
            <p:cNvSpPr/>
            <p:nvPr/>
          </p:nvSpPr>
          <p:spPr>
            <a:xfrm>
              <a:off x="7723949" y="5507850"/>
              <a:ext cx="416510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C7A65C0-55AE-3FCD-E506-8C8AF5D7D8B8}"/>
              </a:ext>
            </a:extLst>
          </p:cNvPr>
          <p:cNvCxnSpPr/>
          <p:nvPr/>
        </p:nvCxnSpPr>
        <p:spPr>
          <a:xfrm>
            <a:off x="5699956" y="873163"/>
            <a:ext cx="0" cy="584831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60DA2D9-9CF5-0871-60D1-9C6AE5AB811B}"/>
              </a:ext>
            </a:extLst>
          </p:cNvPr>
          <p:cNvSpPr txBox="1"/>
          <p:nvPr/>
        </p:nvSpPr>
        <p:spPr>
          <a:xfrm>
            <a:off x="6500172" y="4316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裸机程序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F6A48F-9093-65B4-F07A-5A418174C914}"/>
              </a:ext>
            </a:extLst>
          </p:cNvPr>
          <p:cNvSpPr txBox="1"/>
          <p:nvPr/>
        </p:nvSpPr>
        <p:spPr>
          <a:xfrm>
            <a:off x="8148228" y="43253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层次化重构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FBE0A9B-04D2-CDF9-8688-8771BE6E5563}"/>
              </a:ext>
            </a:extLst>
          </p:cNvPr>
          <p:cNvSpPr txBox="1"/>
          <p:nvPr/>
        </p:nvSpPr>
        <p:spPr>
          <a:xfrm>
            <a:off x="10056440" y="42930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组件化重构</a:t>
            </a:r>
          </a:p>
        </p:txBody>
      </p:sp>
    </p:spTree>
    <p:extLst>
      <p:ext uri="{BB962C8B-B14F-4D97-AF65-F5344CB8AC3E}">
        <p14:creationId xmlns:p14="http://schemas.microsoft.com/office/powerpoint/2010/main" val="2064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E6B40B4-8D73-A807-9720-C22B52C3E1D0}"/>
              </a:ext>
            </a:extLst>
          </p:cNvPr>
          <p:cNvSpPr/>
          <p:nvPr/>
        </p:nvSpPr>
        <p:spPr>
          <a:xfrm>
            <a:off x="4565829" y="1121832"/>
            <a:ext cx="2988332" cy="5617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8ABF34-08A6-BC4A-4A18-EC038A5BA671}"/>
              </a:ext>
            </a:extLst>
          </p:cNvPr>
          <p:cNvSpPr/>
          <p:nvPr/>
        </p:nvSpPr>
        <p:spPr>
          <a:xfrm>
            <a:off x="4565829" y="1732393"/>
            <a:ext cx="2988332" cy="1292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BBAE3A-B53A-30E4-3F5A-D7D1DF143C34}"/>
              </a:ext>
            </a:extLst>
          </p:cNvPr>
          <p:cNvCxnSpPr/>
          <p:nvPr/>
        </p:nvCxnSpPr>
        <p:spPr>
          <a:xfrm>
            <a:off x="407368" y="5409220"/>
            <a:ext cx="114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BB282A-C909-D608-0696-09FAD9A109EA}"/>
              </a:ext>
            </a:extLst>
          </p:cNvPr>
          <p:cNvSpPr/>
          <p:nvPr/>
        </p:nvSpPr>
        <p:spPr>
          <a:xfrm>
            <a:off x="587388" y="1121833"/>
            <a:ext cx="2988332" cy="421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7D02D7-A2A7-E7C9-71D7-36D2563F2962}"/>
              </a:ext>
            </a:extLst>
          </p:cNvPr>
          <p:cNvSpPr/>
          <p:nvPr/>
        </p:nvSpPr>
        <p:spPr>
          <a:xfrm>
            <a:off x="767408" y="6220732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D05F2D-C3A5-2862-2A69-02859F36679D}"/>
              </a:ext>
            </a:extLst>
          </p:cNvPr>
          <p:cNvSpPr/>
          <p:nvPr/>
        </p:nvSpPr>
        <p:spPr>
          <a:xfrm>
            <a:off x="767408" y="5517233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10F408B1-F436-B257-78C4-5C95A6520419}"/>
              </a:ext>
            </a:extLst>
          </p:cNvPr>
          <p:cNvSpPr/>
          <p:nvPr/>
        </p:nvSpPr>
        <p:spPr>
          <a:xfrm rot="16200000">
            <a:off x="214202" y="6034434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上弧形 23">
            <a:extLst>
              <a:ext uri="{FF2B5EF4-FFF2-40B4-BE49-F238E27FC236}">
                <a16:creationId xmlns:a16="http://schemas.microsoft.com/office/drawing/2014/main" id="{C2150AEE-3BCD-6BA6-3BB0-1BEAA6858A89}"/>
              </a:ext>
            </a:extLst>
          </p:cNvPr>
          <p:cNvSpPr/>
          <p:nvPr/>
        </p:nvSpPr>
        <p:spPr>
          <a:xfrm rot="16200000">
            <a:off x="196200" y="5296352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507FF0-106F-C08F-9785-17FD26DDF65C}"/>
              </a:ext>
            </a:extLst>
          </p:cNvPr>
          <p:cNvSpPr/>
          <p:nvPr/>
        </p:nvSpPr>
        <p:spPr>
          <a:xfrm>
            <a:off x="777604" y="443517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Mmu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345F682-E4DB-67F1-5E28-2904620000F9}"/>
              </a:ext>
            </a:extLst>
          </p:cNvPr>
          <p:cNvSpPr/>
          <p:nvPr/>
        </p:nvSpPr>
        <p:spPr>
          <a:xfrm>
            <a:off x="777604" y="3969060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栈初始化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094D94-CF40-ADA4-CC42-4140E22F1AE4}"/>
              </a:ext>
            </a:extLst>
          </p:cNvPr>
          <p:cNvSpPr/>
          <p:nvPr/>
        </p:nvSpPr>
        <p:spPr>
          <a:xfrm>
            <a:off x="777604" y="350100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中断向量初始化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94FE9C-1893-ACD1-B065-D4F467A2CF58}"/>
              </a:ext>
            </a:extLst>
          </p:cNvPr>
          <p:cNvSpPr/>
          <p:nvPr/>
        </p:nvSpPr>
        <p:spPr>
          <a:xfrm>
            <a:off x="777604" y="260090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发现设备和初始化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E23857-C101-13F7-EA2C-744F6C044015}"/>
              </a:ext>
            </a:extLst>
          </p:cNvPr>
          <p:cNvSpPr/>
          <p:nvPr/>
        </p:nvSpPr>
        <p:spPr>
          <a:xfrm>
            <a:off x="777604" y="2168860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驱动初始化</a:t>
            </a:r>
            <a:r>
              <a:rPr lang="en-US" altLang="zh-CN">
                <a:solidFill>
                  <a:schemeClr val="tx1"/>
                </a:solidFill>
              </a:rPr>
              <a:t>: Console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17E617-53DF-F913-F3BF-85A83CE5E89F}"/>
              </a:ext>
            </a:extLst>
          </p:cNvPr>
          <p:cNvSpPr/>
          <p:nvPr/>
        </p:nvSpPr>
        <p:spPr>
          <a:xfrm>
            <a:off x="777604" y="173487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应用环境准备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05D0A41-BE92-37FA-3A84-AD4D8D7459CE}"/>
              </a:ext>
            </a:extLst>
          </p:cNvPr>
          <p:cNvSpPr/>
          <p:nvPr/>
        </p:nvSpPr>
        <p:spPr>
          <a:xfrm>
            <a:off x="777604" y="1304764"/>
            <a:ext cx="2582091" cy="36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应用运行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打印</a:t>
            </a:r>
            <a:r>
              <a:rPr lang="en-US" altLang="zh-CN">
                <a:solidFill>
                  <a:sysClr val="windowText" lastClr="000000"/>
                </a:solidFill>
              </a:rPr>
              <a:t>hello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8120F2-AF1C-5BB1-F94E-A372F97B3C2D}"/>
              </a:ext>
            </a:extLst>
          </p:cNvPr>
          <p:cNvSpPr/>
          <p:nvPr/>
        </p:nvSpPr>
        <p:spPr>
          <a:xfrm>
            <a:off x="767408" y="4903223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早期寄存器初始化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54CCA6-D63F-A130-87CD-3ECA3E7A640A}"/>
              </a:ext>
            </a:extLst>
          </p:cNvPr>
          <p:cNvSpPr txBox="1"/>
          <p:nvPr/>
        </p:nvSpPr>
        <p:spPr>
          <a:xfrm>
            <a:off x="587388" y="517732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裸机程序</a:t>
            </a:r>
            <a:r>
              <a:rPr lang="en-US" altLang="zh-CN" sz="2000" b="1"/>
              <a:t>(</a:t>
            </a:r>
            <a:r>
              <a:rPr lang="zh-CN" altLang="en-US" sz="2000" b="1"/>
              <a:t>初次迭代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73BF24-6110-7806-931D-40E0FB03493A}"/>
              </a:ext>
            </a:extLst>
          </p:cNvPr>
          <p:cNvSpPr/>
          <p:nvPr/>
        </p:nvSpPr>
        <p:spPr>
          <a:xfrm>
            <a:off x="4583832" y="3401558"/>
            <a:ext cx="2988332" cy="194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EA03B-5D67-8C95-57BD-1BC58A0DE812}"/>
              </a:ext>
            </a:extLst>
          </p:cNvPr>
          <p:cNvSpPr/>
          <p:nvPr/>
        </p:nvSpPr>
        <p:spPr>
          <a:xfrm>
            <a:off x="4763852" y="6226250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673FAA-2DB3-693A-010E-50C0A89591DF}"/>
              </a:ext>
            </a:extLst>
          </p:cNvPr>
          <p:cNvSpPr/>
          <p:nvPr/>
        </p:nvSpPr>
        <p:spPr>
          <a:xfrm>
            <a:off x="4763852" y="5522751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D29B85F-39C0-81A3-D404-BB88E3D8FD1E}"/>
              </a:ext>
            </a:extLst>
          </p:cNvPr>
          <p:cNvSpPr/>
          <p:nvPr/>
        </p:nvSpPr>
        <p:spPr>
          <a:xfrm rot="16200000">
            <a:off x="4210646" y="6039952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38B09E30-B2D7-4BF0-573A-EA1809D66115}"/>
              </a:ext>
            </a:extLst>
          </p:cNvPr>
          <p:cNvSpPr/>
          <p:nvPr/>
        </p:nvSpPr>
        <p:spPr>
          <a:xfrm rot="16200000">
            <a:off x="4192644" y="5301870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3BB904-9EE9-EE86-4238-96D4073B84D3}"/>
              </a:ext>
            </a:extLst>
          </p:cNvPr>
          <p:cNvSpPr/>
          <p:nvPr/>
        </p:nvSpPr>
        <p:spPr>
          <a:xfrm>
            <a:off x="4774048" y="444068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Mmu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57C4E8-E4F3-8CE0-74B5-55B6A96E555E}"/>
              </a:ext>
            </a:extLst>
          </p:cNvPr>
          <p:cNvSpPr/>
          <p:nvPr/>
        </p:nvSpPr>
        <p:spPr>
          <a:xfrm>
            <a:off x="4774048" y="397457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栈初始化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00C6FC-805A-4D80-5F18-75B2C1B8C909}"/>
              </a:ext>
            </a:extLst>
          </p:cNvPr>
          <p:cNvSpPr/>
          <p:nvPr/>
        </p:nvSpPr>
        <p:spPr>
          <a:xfrm>
            <a:off x="4774048" y="350652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中断向量初始化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05CD60-09C9-705C-2F89-C735E05630DB}"/>
              </a:ext>
            </a:extLst>
          </p:cNvPr>
          <p:cNvSpPr/>
          <p:nvPr/>
        </p:nvSpPr>
        <p:spPr>
          <a:xfrm>
            <a:off x="4774048" y="260642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发现设备和初始化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8C8161-A68F-11A5-14D3-F169BB83EA66}"/>
              </a:ext>
            </a:extLst>
          </p:cNvPr>
          <p:cNvSpPr/>
          <p:nvPr/>
        </p:nvSpPr>
        <p:spPr>
          <a:xfrm>
            <a:off x="4774048" y="217437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驱动初始化</a:t>
            </a:r>
            <a:r>
              <a:rPr lang="en-US" altLang="zh-CN">
                <a:solidFill>
                  <a:schemeClr val="tx1"/>
                </a:solidFill>
              </a:rPr>
              <a:t>: Console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353F5C-211A-C35F-3E80-295A0A5D6E06}"/>
              </a:ext>
            </a:extLst>
          </p:cNvPr>
          <p:cNvSpPr/>
          <p:nvPr/>
        </p:nvSpPr>
        <p:spPr>
          <a:xfrm>
            <a:off x="4774048" y="174038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应用环境准备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6B8B83-A644-3F36-DD73-356F6539DE8C}"/>
              </a:ext>
            </a:extLst>
          </p:cNvPr>
          <p:cNvSpPr/>
          <p:nvPr/>
        </p:nvSpPr>
        <p:spPr>
          <a:xfrm>
            <a:off x="4774048" y="1310282"/>
            <a:ext cx="2582091" cy="36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应用运行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打印</a:t>
            </a:r>
            <a:r>
              <a:rPr lang="en-US" altLang="zh-CN">
                <a:solidFill>
                  <a:sysClr val="windowText" lastClr="000000"/>
                </a:solidFill>
              </a:rPr>
              <a:t>hello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7D5C5D-F989-B122-029B-802E7DF53C80}"/>
              </a:ext>
            </a:extLst>
          </p:cNvPr>
          <p:cNvSpPr/>
          <p:nvPr/>
        </p:nvSpPr>
        <p:spPr>
          <a:xfrm>
            <a:off x="4763852" y="490874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早期寄存器初始化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4B937AA-4A25-FC36-64E0-8C8DBC61094A}"/>
              </a:ext>
            </a:extLst>
          </p:cNvPr>
          <p:cNvSpPr txBox="1"/>
          <p:nvPr/>
        </p:nvSpPr>
        <p:spPr>
          <a:xfrm>
            <a:off x="4583832" y="514959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层次化</a:t>
            </a:r>
            <a:r>
              <a:rPr lang="en-US" altLang="zh-CN" sz="2000" b="1"/>
              <a:t>(</a:t>
            </a:r>
            <a:r>
              <a:rPr lang="zh-CN" altLang="en-US" sz="2000" b="1"/>
              <a:t>再次迭代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C42BBB-2F40-1776-6394-1853453D659C}"/>
              </a:ext>
            </a:extLst>
          </p:cNvPr>
          <p:cNvSpPr/>
          <p:nvPr/>
        </p:nvSpPr>
        <p:spPr>
          <a:xfrm>
            <a:off x="8832304" y="6226250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755C4F-3DA0-D8AD-7A26-F137F61B16BD}"/>
              </a:ext>
            </a:extLst>
          </p:cNvPr>
          <p:cNvSpPr/>
          <p:nvPr/>
        </p:nvSpPr>
        <p:spPr>
          <a:xfrm>
            <a:off x="8832304" y="5522751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上弧形 42">
            <a:extLst>
              <a:ext uri="{FF2B5EF4-FFF2-40B4-BE49-F238E27FC236}">
                <a16:creationId xmlns:a16="http://schemas.microsoft.com/office/drawing/2014/main" id="{5D8DEBFC-6C8F-988F-C05F-7CA13FF1C1C6}"/>
              </a:ext>
            </a:extLst>
          </p:cNvPr>
          <p:cNvSpPr/>
          <p:nvPr/>
        </p:nvSpPr>
        <p:spPr>
          <a:xfrm rot="16200000">
            <a:off x="8279098" y="6039952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D7098-4B3D-711A-88C7-A658F36771EB}"/>
              </a:ext>
            </a:extLst>
          </p:cNvPr>
          <p:cNvSpPr/>
          <p:nvPr/>
        </p:nvSpPr>
        <p:spPr>
          <a:xfrm>
            <a:off x="8688288" y="3853590"/>
            <a:ext cx="1044118" cy="1489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riscv64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8245B53-006A-3AC7-AAB9-1747B1A168F8}"/>
              </a:ext>
            </a:extLst>
          </p:cNvPr>
          <p:cNvGrpSpPr/>
          <p:nvPr/>
        </p:nvGrpSpPr>
        <p:grpSpPr>
          <a:xfrm>
            <a:off x="8790809" y="4226750"/>
            <a:ext cx="836111" cy="1038715"/>
            <a:chOff x="9114845" y="4226750"/>
            <a:chExt cx="836111" cy="103871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C54F522-F1FE-3D37-BACC-4E48DFDCDD5C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A84BC8D-F436-4B3D-DBC6-1BE8A6F18127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37510A4-F47E-998C-6F21-4DEB9C606353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D610845-2819-B634-923F-AAE1BEE3F0B5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A7143E-A81E-C02C-05BE-A79E0E2E1A23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9881FFC9-AF3F-37DA-7A88-0C6127E7E9D4}"/>
              </a:ext>
            </a:extLst>
          </p:cNvPr>
          <p:cNvSpPr txBox="1"/>
          <p:nvPr/>
        </p:nvSpPr>
        <p:spPr>
          <a:xfrm>
            <a:off x="8976318" y="518820"/>
            <a:ext cx="292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组件化</a:t>
            </a:r>
            <a:r>
              <a:rPr lang="en-US" altLang="zh-CN" sz="2000" b="1"/>
              <a:t>(</a:t>
            </a:r>
            <a:r>
              <a:rPr lang="zh-CN" altLang="en-US" sz="2000" b="1"/>
              <a:t>三次迭代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BBBFDE0-1219-8293-FF18-287DAA752725}"/>
              </a:ext>
            </a:extLst>
          </p:cNvPr>
          <p:cNvCxnSpPr/>
          <p:nvPr/>
        </p:nvCxnSpPr>
        <p:spPr>
          <a:xfrm>
            <a:off x="4403812" y="3429000"/>
            <a:ext cx="3312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F26C718-D8BE-D52A-6A0B-99A4AE3BE715}"/>
              </a:ext>
            </a:extLst>
          </p:cNvPr>
          <p:cNvCxnSpPr/>
          <p:nvPr/>
        </p:nvCxnSpPr>
        <p:spPr>
          <a:xfrm>
            <a:off x="4403812" y="1736812"/>
            <a:ext cx="3312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BF0F3E9-73CA-94A5-101A-D94BADCDD3B7}"/>
              </a:ext>
            </a:extLst>
          </p:cNvPr>
          <p:cNvSpPr txBox="1"/>
          <p:nvPr/>
        </p:nvSpPr>
        <p:spPr>
          <a:xfrm>
            <a:off x="6960096" y="306896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HAL</a:t>
            </a:r>
            <a:endParaRPr lang="zh-CN" altLang="en-US" sz="2000" b="1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6A83762-EEBD-E4A0-1EF0-0E9CD4E93D94}"/>
              </a:ext>
            </a:extLst>
          </p:cNvPr>
          <p:cNvSpPr txBox="1"/>
          <p:nvPr/>
        </p:nvSpPr>
        <p:spPr>
          <a:xfrm>
            <a:off x="6587619" y="1412776"/>
            <a:ext cx="10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runtime</a:t>
            </a:r>
            <a:endParaRPr lang="zh-CN" altLang="en-US" sz="2000" b="1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C36419-23E9-81DF-7227-D2730D4680DC}"/>
              </a:ext>
            </a:extLst>
          </p:cNvPr>
          <p:cNvSpPr/>
          <p:nvPr/>
        </p:nvSpPr>
        <p:spPr>
          <a:xfrm>
            <a:off x="9768410" y="3848071"/>
            <a:ext cx="1044118" cy="1489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968798E-ED96-AB51-D13F-83CD1852388C}"/>
              </a:ext>
            </a:extLst>
          </p:cNvPr>
          <p:cNvGrpSpPr/>
          <p:nvPr/>
        </p:nvGrpSpPr>
        <p:grpSpPr>
          <a:xfrm>
            <a:off x="9870931" y="4221231"/>
            <a:ext cx="836111" cy="1038715"/>
            <a:chOff x="9114845" y="4226750"/>
            <a:chExt cx="836111" cy="103871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BF6D800-A970-A0BF-0F9F-E20C88E8B033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01DAF2C-DD6D-2681-A067-E20ABF33E007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328D2E9-58AB-F02E-4517-8B3BCD921B04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544A054-5014-7144-F84A-D13675BC8012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5870767-26E6-B87A-123B-881CB655F18F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C4BC7EC0-B44B-21E7-4FBB-DF0114FB245A}"/>
              </a:ext>
            </a:extLst>
          </p:cNvPr>
          <p:cNvSpPr/>
          <p:nvPr/>
        </p:nvSpPr>
        <p:spPr>
          <a:xfrm>
            <a:off x="10848532" y="3848071"/>
            <a:ext cx="1044118" cy="1496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D9AF626-129C-EFBA-FFAA-2A227E1361A2}"/>
              </a:ext>
            </a:extLst>
          </p:cNvPr>
          <p:cNvGrpSpPr/>
          <p:nvPr/>
        </p:nvGrpSpPr>
        <p:grpSpPr>
          <a:xfrm>
            <a:off x="10951053" y="4228692"/>
            <a:ext cx="836111" cy="1038715"/>
            <a:chOff x="9114845" y="4226750"/>
            <a:chExt cx="836111" cy="103871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64408F0-7B38-47EC-162B-CE3BD1FB7B90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5E7656D-E5AE-EFF6-A2A4-F086B1045A04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D567D42-B766-6C06-241C-5495AE7D067E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C746392-E8C6-3D83-17B1-41D8E11677C0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E5D39F0-8C8A-743B-76D2-AEE932100D07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DEB22F6-1294-DE69-5C69-3AE70B4CBB0F}"/>
              </a:ext>
            </a:extLst>
          </p:cNvPr>
          <p:cNvSpPr/>
          <p:nvPr/>
        </p:nvSpPr>
        <p:spPr>
          <a:xfrm>
            <a:off x="8688288" y="3463063"/>
            <a:ext cx="320436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036E93E-E660-F88E-3C5B-62693828218C}"/>
              </a:ext>
            </a:extLst>
          </p:cNvPr>
          <p:cNvSpPr/>
          <p:nvPr/>
        </p:nvSpPr>
        <p:spPr>
          <a:xfrm>
            <a:off x="8688289" y="2333096"/>
            <a:ext cx="1368151" cy="1095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7735FD2-F2A9-575D-2A75-9ECDE1487A7C}"/>
              </a:ext>
            </a:extLst>
          </p:cNvPr>
          <p:cNvSpPr/>
          <p:nvPr/>
        </p:nvSpPr>
        <p:spPr>
          <a:xfrm>
            <a:off x="8688288" y="1628800"/>
            <a:ext cx="320436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24E2A3-7FC1-21B5-5329-0CA5B36D559C}"/>
              </a:ext>
            </a:extLst>
          </p:cNvPr>
          <p:cNvSpPr/>
          <p:nvPr/>
        </p:nvSpPr>
        <p:spPr>
          <a:xfrm>
            <a:off x="8688287" y="1160748"/>
            <a:ext cx="3204361" cy="331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</a:t>
            </a:r>
            <a:r>
              <a:rPr lang="en-US" altLang="zh-CN" sz="2000">
                <a:solidFill>
                  <a:schemeClr val="tx1"/>
                </a:solidFill>
              </a:rPr>
              <a:t>world(</a:t>
            </a:r>
            <a:r>
              <a:rPr lang="zh-CN" altLang="en-US" sz="2000">
                <a:solidFill>
                  <a:schemeClr val="tx1"/>
                </a:solidFill>
              </a:rPr>
              <a:t>打印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0061B4-7D7C-BB39-1004-E2077A46315E}"/>
              </a:ext>
            </a:extLst>
          </p:cNvPr>
          <p:cNvSpPr/>
          <p:nvPr/>
        </p:nvSpPr>
        <p:spPr>
          <a:xfrm>
            <a:off x="10236461" y="3059758"/>
            <a:ext cx="1666380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axdriver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CF5C4C8-A74E-A10C-B61B-9FB184EB63B9}"/>
              </a:ext>
            </a:extLst>
          </p:cNvPr>
          <p:cNvSpPr/>
          <p:nvPr/>
        </p:nvSpPr>
        <p:spPr>
          <a:xfrm>
            <a:off x="10244866" y="2699718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65BD26-A87D-E5A8-8E98-318B878EE629}"/>
              </a:ext>
            </a:extLst>
          </p:cNvPr>
          <p:cNvSpPr/>
          <p:nvPr/>
        </p:nvSpPr>
        <p:spPr>
          <a:xfrm>
            <a:off x="11189671" y="2684889"/>
            <a:ext cx="738977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5AFD7A-82E0-E453-4CE8-6AE3656B1E78}"/>
              </a:ext>
            </a:extLst>
          </p:cNvPr>
          <p:cNvSpPr/>
          <p:nvPr/>
        </p:nvSpPr>
        <p:spPr>
          <a:xfrm>
            <a:off x="10238362" y="2326934"/>
            <a:ext cx="1666380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49325E57-1499-D1C3-C8AF-97D3F13CE3AC}"/>
              </a:ext>
            </a:extLst>
          </p:cNvPr>
          <p:cNvSpPr/>
          <p:nvPr/>
        </p:nvSpPr>
        <p:spPr>
          <a:xfrm>
            <a:off x="3783003" y="2660886"/>
            <a:ext cx="417195" cy="10237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76748FA2-6F29-831B-AAA3-4D625A901CCF}"/>
              </a:ext>
            </a:extLst>
          </p:cNvPr>
          <p:cNvSpPr/>
          <p:nvPr/>
        </p:nvSpPr>
        <p:spPr>
          <a:xfrm>
            <a:off x="8011638" y="2703479"/>
            <a:ext cx="417195" cy="10237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E23BD4FE-756D-0436-159D-9FDF03F61178}"/>
              </a:ext>
            </a:extLst>
          </p:cNvPr>
          <p:cNvSpPr/>
          <p:nvPr/>
        </p:nvSpPr>
        <p:spPr>
          <a:xfrm rot="16200000">
            <a:off x="8261096" y="5301870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DC9318-3AE4-0662-693E-B09F9F3F648B}"/>
              </a:ext>
            </a:extLst>
          </p:cNvPr>
          <p:cNvSpPr/>
          <p:nvPr/>
        </p:nvSpPr>
        <p:spPr>
          <a:xfrm>
            <a:off x="8688288" y="1981641"/>
            <a:ext cx="320436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97C94BC-0A1C-6647-6893-1D9677646617}"/>
              </a:ext>
            </a:extLst>
          </p:cNvPr>
          <p:cNvCxnSpPr>
            <a:cxnSpLocks/>
          </p:cNvCxnSpPr>
          <p:nvPr/>
        </p:nvCxnSpPr>
        <p:spPr>
          <a:xfrm>
            <a:off x="8328248" y="1588730"/>
            <a:ext cx="3708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58F00D8-5738-1715-D2C2-7FE4F5C68CAA}"/>
              </a:ext>
            </a:extLst>
          </p:cNvPr>
          <p:cNvCxnSpPr>
            <a:cxnSpLocks/>
          </p:cNvCxnSpPr>
          <p:nvPr/>
        </p:nvCxnSpPr>
        <p:spPr>
          <a:xfrm>
            <a:off x="8400256" y="3465004"/>
            <a:ext cx="3708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1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27BB3-6B4B-3BB7-82D4-12FECB286CFF}"/>
              </a:ext>
            </a:extLst>
          </p:cNvPr>
          <p:cNvSpPr txBox="1"/>
          <p:nvPr/>
        </p:nvSpPr>
        <p:spPr>
          <a:xfrm>
            <a:off x="515379" y="370134"/>
            <a:ext cx="502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框架组件构成与协作过程</a:t>
            </a:r>
            <a:endParaRPr lang="en-US" altLang="zh-CN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78605E-DBD4-B746-CDD4-14CFBF92556A}"/>
              </a:ext>
            </a:extLst>
          </p:cNvPr>
          <p:cNvSpPr/>
          <p:nvPr/>
        </p:nvSpPr>
        <p:spPr>
          <a:xfrm>
            <a:off x="4547316" y="4924664"/>
            <a:ext cx="1512172" cy="3979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B7423E-44AB-4AAF-23CC-808E276B2C64}"/>
              </a:ext>
            </a:extLst>
          </p:cNvPr>
          <p:cNvSpPr/>
          <p:nvPr/>
        </p:nvSpPr>
        <p:spPr>
          <a:xfrm>
            <a:off x="4540926" y="3700426"/>
            <a:ext cx="1512172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D47C03-6DF0-160A-B1C4-894F5321F696}"/>
              </a:ext>
            </a:extLst>
          </p:cNvPr>
          <p:cNvSpPr/>
          <p:nvPr/>
        </p:nvSpPr>
        <p:spPr>
          <a:xfrm>
            <a:off x="4549421" y="1969254"/>
            <a:ext cx="3093158" cy="70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38662E2F-6A8B-774F-9408-D9736729749B}"/>
              </a:ext>
            </a:extLst>
          </p:cNvPr>
          <p:cNvSpPr/>
          <p:nvPr/>
        </p:nvSpPr>
        <p:spPr>
          <a:xfrm>
            <a:off x="5051319" y="4109312"/>
            <a:ext cx="484632" cy="79556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C4F15DF2-CA24-059E-D1B7-61CCAB5A759D}"/>
              </a:ext>
            </a:extLst>
          </p:cNvPr>
          <p:cNvSpPr/>
          <p:nvPr/>
        </p:nvSpPr>
        <p:spPr>
          <a:xfrm>
            <a:off x="5063191" y="2647498"/>
            <a:ext cx="484632" cy="1042027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475CC8-09EE-9744-368B-084AC65DB51B}"/>
              </a:ext>
            </a:extLst>
          </p:cNvPr>
          <p:cNvSpPr/>
          <p:nvPr/>
        </p:nvSpPr>
        <p:spPr>
          <a:xfrm>
            <a:off x="6267529" y="2991905"/>
            <a:ext cx="1368154" cy="39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2DC692-FB6E-BA52-B247-C30CF4E55F34}"/>
              </a:ext>
            </a:extLst>
          </p:cNvPr>
          <p:cNvSpPr/>
          <p:nvPr/>
        </p:nvSpPr>
        <p:spPr>
          <a:xfrm>
            <a:off x="6267529" y="3386710"/>
            <a:ext cx="1375050" cy="313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api: </a:t>
            </a:r>
            <a:r>
              <a:rPr lang="en-US" altLang="zh-CN" sz="2000">
                <a:solidFill>
                  <a:schemeClr val="tx1"/>
                </a:solidFill>
              </a:rPr>
              <a:t>arceos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61F7F35-0D84-2103-B873-2B7373098109}"/>
              </a:ext>
            </a:extLst>
          </p:cNvPr>
          <p:cNvSpPr/>
          <p:nvPr/>
        </p:nvSpPr>
        <p:spPr>
          <a:xfrm>
            <a:off x="6712738" y="2677189"/>
            <a:ext cx="484632" cy="32403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7C4DBAB3-98F9-77FC-E78C-6C6CC2C7A26A}"/>
              </a:ext>
            </a:extLst>
          </p:cNvPr>
          <p:cNvSpPr/>
          <p:nvPr/>
        </p:nvSpPr>
        <p:spPr>
          <a:xfrm>
            <a:off x="3451128" y="1963497"/>
            <a:ext cx="484632" cy="3466386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引导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EBC888A7-BE49-5BEB-6C01-643C6AF92E3E}"/>
              </a:ext>
            </a:extLst>
          </p:cNvPr>
          <p:cNvSpPr/>
          <p:nvPr/>
        </p:nvSpPr>
        <p:spPr>
          <a:xfrm rot="10800000">
            <a:off x="8184232" y="1963497"/>
            <a:ext cx="484632" cy="3413182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E78E9-67B8-CD58-DF21-21CC46219484}"/>
              </a:ext>
            </a:extLst>
          </p:cNvPr>
          <p:cNvSpPr txBox="1"/>
          <p:nvPr/>
        </p:nvSpPr>
        <p:spPr>
          <a:xfrm>
            <a:off x="8208760" y="2647498"/>
            <a:ext cx="362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运</a:t>
            </a:r>
            <a:endParaRPr lang="en-US" altLang="zh-CN" sz="2000"/>
          </a:p>
          <a:p>
            <a:r>
              <a:rPr lang="zh-CN" altLang="en-US" sz="2000"/>
              <a:t>行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调用功能</a:t>
            </a:r>
          </a:p>
        </p:txBody>
      </p:sp>
      <p:sp>
        <p:nvSpPr>
          <p:cNvPr id="9" name="箭头: 圆角右 8">
            <a:extLst>
              <a:ext uri="{FF2B5EF4-FFF2-40B4-BE49-F238E27FC236}">
                <a16:creationId xmlns:a16="http://schemas.microsoft.com/office/drawing/2014/main" id="{D2020252-CA3F-E09A-C5F5-D6D531C3ED4D}"/>
              </a:ext>
            </a:extLst>
          </p:cNvPr>
          <p:cNvSpPr/>
          <p:nvPr/>
        </p:nvSpPr>
        <p:spPr>
          <a:xfrm rot="10800000">
            <a:off x="6212003" y="3834531"/>
            <a:ext cx="892521" cy="1492077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3215680" y="2615424"/>
            <a:ext cx="64807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序章</a:t>
            </a:r>
            <a:endParaRPr lang="en-US" altLang="zh-CN" sz="3200"/>
          </a:p>
          <a:p>
            <a:pPr algn="ctr"/>
            <a:r>
              <a:rPr lang="zh-CN" altLang="en-US" sz="3200"/>
              <a:t>组件化内核意义与概念</a:t>
            </a:r>
            <a:endParaRPr lang="en-US" altLang="zh-CN" sz="3200"/>
          </a:p>
          <a:p>
            <a:pPr algn="ctr"/>
            <a:r>
              <a:rPr lang="zh-CN" altLang="en-US" sz="3200"/>
              <a:t>以及课程和实验的安排</a:t>
            </a:r>
            <a:endParaRPr lang="en-US" altLang="zh-CN" sz="32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9CF610-83E6-7410-AFCC-95E6D1E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6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6CBB877-A2AA-F5E4-07BF-9A96C0FB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9" y="1448780"/>
            <a:ext cx="6001922" cy="5328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5CAB50A-3A00-E112-5AE9-8C653BD50B89}"/>
              </a:ext>
            </a:extLst>
          </p:cNvPr>
          <p:cNvSpPr txBox="1"/>
          <p:nvPr/>
        </p:nvSpPr>
        <p:spPr>
          <a:xfrm>
            <a:off x="569552" y="1047956"/>
            <a:ext cx="59766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modules/axhal/src/platform/qemu_virt_riscv/boot.rs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22EBE1-E99A-55A6-C672-5C492E4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17" y="5553236"/>
            <a:ext cx="6464969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3AB25E-2542-58FE-36D1-7A787ACA95FC}"/>
              </a:ext>
            </a:extLst>
          </p:cNvPr>
          <p:cNvCxnSpPr/>
          <p:nvPr/>
        </p:nvCxnSpPr>
        <p:spPr>
          <a:xfrm>
            <a:off x="3503712" y="6237312"/>
            <a:ext cx="1980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90DC4E-7E0D-46B7-5917-1DA59908747C}"/>
              </a:ext>
            </a:extLst>
          </p:cNvPr>
          <p:cNvSpPr txBox="1"/>
          <p:nvPr/>
        </p:nvSpPr>
        <p:spPr>
          <a:xfrm>
            <a:off x="6780076" y="5147300"/>
            <a:ext cx="526203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modules/axhal/src/platform/qemu_virt_riscv/mod.rs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094AE5-575B-123B-CEB6-A5EAEE20D11E}"/>
              </a:ext>
            </a:extLst>
          </p:cNvPr>
          <p:cNvSpPr/>
          <p:nvPr/>
        </p:nvSpPr>
        <p:spPr>
          <a:xfrm>
            <a:off x="5915980" y="6417332"/>
            <a:ext cx="234026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D88CB5-0348-EDDD-41B1-D128D394C40F}"/>
              </a:ext>
            </a:extLst>
          </p:cNvPr>
          <p:cNvSpPr txBox="1"/>
          <p:nvPr/>
        </p:nvSpPr>
        <p:spPr>
          <a:xfrm>
            <a:off x="8328248" y="63813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进入</a:t>
            </a:r>
            <a:r>
              <a:rPr lang="en-US" altLang="zh-CN" b="1" err="1">
                <a:solidFill>
                  <a:srgbClr val="FF0000"/>
                </a:solidFill>
              </a:rPr>
              <a:t>axruntime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021E67A-158E-5998-4463-1CDBC4386324}"/>
              </a:ext>
            </a:extLst>
          </p:cNvPr>
          <p:cNvCxnSpPr>
            <a:cxnSpLocks/>
          </p:cNvCxnSpPr>
          <p:nvPr/>
        </p:nvCxnSpPr>
        <p:spPr>
          <a:xfrm flipV="1">
            <a:off x="5051884" y="2093547"/>
            <a:ext cx="563601" cy="54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A232BE-CC18-4DC5-0C3D-982E59BA88FA}"/>
              </a:ext>
            </a:extLst>
          </p:cNvPr>
          <p:cNvSpPr txBox="1"/>
          <p:nvPr/>
        </p:nvSpPr>
        <p:spPr>
          <a:xfrm>
            <a:off x="6096000" y="265178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尽早建立栈，后面可以开展函数调用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B2CE0C-72CE-1C16-AF02-32692BD6CBB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63112" y="2836452"/>
            <a:ext cx="932888" cy="3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0C8495-04B8-472B-CFFA-159A5CB90086}"/>
              </a:ext>
            </a:extLst>
          </p:cNvPr>
          <p:cNvSpPr txBox="1"/>
          <p:nvPr/>
        </p:nvSpPr>
        <p:spPr>
          <a:xfrm>
            <a:off x="7195279" y="3157021"/>
            <a:ext cx="34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准备页表，启用</a:t>
            </a:r>
            <a:r>
              <a:rPr lang="en-US" altLang="zh-CN"/>
              <a:t>MMU</a:t>
            </a:r>
            <a:r>
              <a:rPr lang="zh-CN" altLang="en-US"/>
              <a:t>分页机制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B559C-5369-10A4-D2E4-4EC24D764345}"/>
              </a:ext>
            </a:extLst>
          </p:cNvPr>
          <p:cNvSpPr txBox="1"/>
          <p:nvPr/>
        </p:nvSpPr>
        <p:spPr>
          <a:xfrm>
            <a:off x="7212124" y="38867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由于地址空间切换了，重置栈指针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4651CD-AA86-9F2B-0E2D-E67EC4C6C695}"/>
              </a:ext>
            </a:extLst>
          </p:cNvPr>
          <p:cNvCxnSpPr>
            <a:endCxn id="13" idx="1"/>
          </p:cNvCxnSpPr>
          <p:nvPr/>
        </p:nvCxnSpPr>
        <p:spPr>
          <a:xfrm flipV="1">
            <a:off x="6546216" y="3341687"/>
            <a:ext cx="649063" cy="33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C3FB42-49AE-9C9B-A917-F5F8FD0C17B9}"/>
              </a:ext>
            </a:extLst>
          </p:cNvPr>
          <p:cNvCxnSpPr>
            <a:endCxn id="14" idx="1"/>
          </p:cNvCxnSpPr>
          <p:nvPr/>
        </p:nvCxnSpPr>
        <p:spPr>
          <a:xfrm>
            <a:off x="5988050" y="4041068"/>
            <a:ext cx="1224074" cy="3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CC4FE-E790-7C22-295A-837A73A730A3}"/>
              </a:ext>
            </a:extLst>
          </p:cNvPr>
          <p:cNvSpPr txBox="1"/>
          <p:nvPr/>
        </p:nvSpPr>
        <p:spPr>
          <a:xfrm>
            <a:off x="2854557" y="4669956"/>
            <a:ext cx="24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准备进入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RUST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世界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A6E6EF-A456-3DE9-1374-E72445EDD9CB}"/>
              </a:ext>
            </a:extLst>
          </p:cNvPr>
          <p:cNvSpPr txBox="1"/>
          <p:nvPr/>
        </p:nvSpPr>
        <p:spPr>
          <a:xfrm>
            <a:off x="515380" y="370134"/>
            <a:ext cx="55441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</a:t>
            </a:r>
            <a:r>
              <a:rPr lang="en-US" altLang="zh-CN" sz="3200"/>
              <a:t>: </a:t>
            </a:r>
            <a:r>
              <a:rPr lang="en-US" altLang="zh-CN" sz="3200" err="1"/>
              <a:t>axhal</a:t>
            </a:r>
            <a:r>
              <a:rPr lang="en-US" altLang="zh-CN" sz="3200"/>
              <a:t>(riscv64)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33C3B75-62CD-2825-4F79-AD1A9AE3DF68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BDDC0B-933C-AEEF-FA00-D2B39D689734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6FC663-F3BB-1870-42FD-BD961614EE21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E0B66F9-A597-7948-6B0F-A53B5B88C068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" name="箭头: 上 24">
              <a:extLst>
                <a:ext uri="{FF2B5EF4-FFF2-40B4-BE49-F238E27FC236}">
                  <a16:creationId xmlns:a16="http://schemas.microsoft.com/office/drawing/2014/main" id="{7C8A96FD-A7B1-B318-AD9F-8DAA28947429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EAEB998F-5DA1-0C51-8DCD-90D9941C5D02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箭头: 上 4">
            <a:extLst>
              <a:ext uri="{FF2B5EF4-FFF2-40B4-BE49-F238E27FC236}">
                <a16:creationId xmlns:a16="http://schemas.microsoft.com/office/drawing/2014/main" id="{89547BD7-5970-11B8-FC1C-E4598696C322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3FA92AC-0897-7104-086E-1CE563BC4DBF}"/>
              </a:ext>
            </a:extLst>
          </p:cNvPr>
          <p:cNvSpPr/>
          <p:nvPr/>
        </p:nvSpPr>
        <p:spPr>
          <a:xfrm>
            <a:off x="5780712" y="1498623"/>
            <a:ext cx="3599072" cy="978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来自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r>
              <a:rPr lang="zh-CN" altLang="en-US">
                <a:solidFill>
                  <a:schemeClr val="tx1"/>
                </a:solidFill>
              </a:rPr>
              <a:t>的两个参数：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参数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err="1">
                <a:solidFill>
                  <a:schemeClr val="tx1"/>
                </a:solidFill>
              </a:rPr>
              <a:t>hartid</a:t>
            </a:r>
            <a:r>
              <a:rPr lang="zh-CN" altLang="en-US">
                <a:solidFill>
                  <a:schemeClr val="tx1"/>
                </a:solidFill>
              </a:rPr>
              <a:t>用于将来识别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</a:p>
          <a:p>
            <a:r>
              <a:rPr lang="zh-CN" altLang="en-US">
                <a:solidFill>
                  <a:schemeClr val="tx1"/>
                </a:solidFill>
              </a:rPr>
              <a:t>参数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err="1">
                <a:solidFill>
                  <a:schemeClr val="tx1"/>
                </a:solidFill>
              </a:rPr>
              <a:t>dtb_ptr</a:t>
            </a:r>
            <a:r>
              <a:rPr lang="zh-CN" altLang="en-US">
                <a:solidFill>
                  <a:schemeClr val="tx1"/>
                </a:solidFill>
              </a:rPr>
              <a:t>传入</a:t>
            </a:r>
            <a:r>
              <a:rPr lang="en-US" altLang="zh-CN">
                <a:solidFill>
                  <a:schemeClr val="tx1"/>
                </a:solidFill>
              </a:rPr>
              <a:t>DTB</a:t>
            </a:r>
            <a:r>
              <a:rPr lang="zh-CN" altLang="en-US">
                <a:solidFill>
                  <a:schemeClr val="tx1"/>
                </a:solidFill>
              </a:rPr>
              <a:t>的指针</a:t>
            </a:r>
          </a:p>
        </p:txBody>
      </p:sp>
    </p:spTree>
    <p:extLst>
      <p:ext uri="{BB962C8B-B14F-4D97-AF65-F5344CB8AC3E}">
        <p14:creationId xmlns:p14="http://schemas.microsoft.com/office/powerpoint/2010/main" val="420789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85FF807-592D-8259-04F7-7C06A1664361}"/>
              </a:ext>
            </a:extLst>
          </p:cNvPr>
          <p:cNvSpPr txBox="1"/>
          <p:nvPr/>
        </p:nvSpPr>
        <p:spPr>
          <a:xfrm>
            <a:off x="515380" y="37013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(1)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595CE0-907E-4011-62FD-4F611B35621D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93E5681-BE42-2705-97FC-37F46C92A902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257729-7A55-79D1-20C1-32E60291A202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442749-EB45-A8D4-4E56-CC6C2E2B798C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" name="箭头: 上 16">
              <a:extLst>
                <a:ext uri="{FF2B5EF4-FFF2-40B4-BE49-F238E27FC236}">
                  <a16:creationId xmlns:a16="http://schemas.microsoft.com/office/drawing/2014/main" id="{35834001-AB97-6CCB-0DBB-7D444ED656E1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09083D55-E41B-D093-0B0C-6599D90147E2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箭头: 上 5">
            <a:extLst>
              <a:ext uri="{FF2B5EF4-FFF2-40B4-BE49-F238E27FC236}">
                <a16:creationId xmlns:a16="http://schemas.microsoft.com/office/drawing/2014/main" id="{3CA9CF66-D9BA-03C5-2714-BCAAEF0E1EBB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10398E-5D35-EF1F-742A-9DAE600F027E}"/>
              </a:ext>
            </a:extLst>
          </p:cNvPr>
          <p:cNvSpPr/>
          <p:nvPr/>
        </p:nvSpPr>
        <p:spPr>
          <a:xfrm>
            <a:off x="5843972" y="2145272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打印</a:t>
            </a:r>
            <a:r>
              <a:rPr lang="en-US" altLang="zh-CN">
                <a:solidFill>
                  <a:schemeClr val="tx1"/>
                </a:solidFill>
              </a:rPr>
              <a:t>LOGO</a:t>
            </a:r>
            <a:r>
              <a:rPr lang="zh-CN" altLang="en-US">
                <a:solidFill>
                  <a:schemeClr val="tx1"/>
                </a:solidFill>
              </a:rPr>
              <a:t>和基本信息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8E2F20-FB6C-F502-7F26-5C066811E1D6}"/>
              </a:ext>
            </a:extLst>
          </p:cNvPr>
          <p:cNvSpPr/>
          <p:nvPr/>
        </p:nvSpPr>
        <p:spPr>
          <a:xfrm>
            <a:off x="5787099" y="4363026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初始化日志机制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4E2E7D-DDD2-3800-799B-C26780DFE2EA}"/>
              </a:ext>
            </a:extLst>
          </p:cNvPr>
          <p:cNvSpPr/>
          <p:nvPr/>
        </p:nvSpPr>
        <p:spPr>
          <a:xfrm>
            <a:off x="5845272" y="6091975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显示</a:t>
            </a:r>
            <a:r>
              <a:rPr lang="en-US" altLang="zh-CN">
                <a:solidFill>
                  <a:schemeClr val="tx1"/>
                </a:solidFill>
              </a:rPr>
              <a:t>kernel</a:t>
            </a:r>
            <a:r>
              <a:rPr lang="zh-CN" altLang="en-US">
                <a:solidFill>
                  <a:schemeClr val="tx1"/>
                </a:solidFill>
              </a:rPr>
              <a:t>各个段的范围和属性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B68732-8720-FE44-1D91-47FD9DBA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6" y="1038984"/>
            <a:ext cx="5159896" cy="5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535F3B08-554F-9A16-4208-D571DCB5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0" y="944724"/>
            <a:ext cx="5478930" cy="57650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FCEEE0-1F0B-D707-EB6B-1CE348554E59}"/>
              </a:ext>
            </a:extLst>
          </p:cNvPr>
          <p:cNvSpPr txBox="1"/>
          <p:nvPr/>
        </p:nvSpPr>
        <p:spPr>
          <a:xfrm>
            <a:off x="6035955" y="1118849"/>
            <a:ext cx="3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  <a:r>
              <a:rPr lang="en-US" altLang="zh-CN"/>
              <a:t>Rust</a:t>
            </a:r>
            <a:r>
              <a:rPr lang="zh-CN" altLang="en-US"/>
              <a:t>的全局内存分配器</a:t>
            </a:r>
            <a:r>
              <a:rPr lang="en-US" altLang="zh-CN"/>
              <a:t>(</a:t>
            </a:r>
            <a:r>
              <a:rPr lang="zh-CN" altLang="en-US"/>
              <a:t>堆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AF4DE-91E7-BD8E-7E90-C77D12ECF14C}"/>
              </a:ext>
            </a:extLst>
          </p:cNvPr>
          <p:cNvSpPr txBox="1"/>
          <p:nvPr/>
        </p:nvSpPr>
        <p:spPr>
          <a:xfrm>
            <a:off x="6096000" y="1916832"/>
            <a:ext cx="3283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重新映射</a:t>
            </a:r>
            <a:r>
              <a:rPr lang="en-US" altLang="zh-CN"/>
              <a:t>kernel</a:t>
            </a:r>
            <a:r>
              <a:rPr lang="zh-CN" altLang="en-US"/>
              <a:t>的各个段</a:t>
            </a:r>
            <a:endParaRPr lang="en-US" altLang="zh-CN"/>
          </a:p>
          <a:p>
            <a:r>
              <a:rPr lang="zh-CN" altLang="en-US" sz="1600"/>
              <a:t>重要作用：精确控制各段安全权限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668868-D94F-D65D-43AE-7AE6A3A65596}"/>
              </a:ext>
            </a:extLst>
          </p:cNvPr>
          <p:cNvSpPr txBox="1"/>
          <p:nvPr/>
        </p:nvSpPr>
        <p:spPr>
          <a:xfrm>
            <a:off x="6096000" y="2689221"/>
            <a:ext cx="269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本平台</a:t>
            </a:r>
            <a:r>
              <a:rPr lang="en-US" altLang="zh-CN"/>
              <a:t>platform</a:t>
            </a:r>
            <a:r>
              <a:rPr lang="zh-CN" altLang="en-US"/>
              <a:t>初始化</a:t>
            </a:r>
            <a:endParaRPr lang="en-US" altLang="zh-CN"/>
          </a:p>
          <a:p>
            <a:r>
              <a:rPr lang="en-US" altLang="zh-CN"/>
              <a:t>(platform</a:t>
            </a:r>
            <a:r>
              <a:rPr lang="zh-CN" altLang="en-US"/>
              <a:t>和</a:t>
            </a:r>
            <a:r>
              <a:rPr lang="en-US" altLang="zh-CN"/>
              <a:t>arch</a:t>
            </a:r>
            <a:r>
              <a:rPr lang="zh-CN" altLang="en-US"/>
              <a:t>的关联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B691B-E909-957E-B958-A44234378A95}"/>
              </a:ext>
            </a:extLst>
          </p:cNvPr>
          <p:cNvSpPr txBox="1"/>
          <p:nvPr/>
        </p:nvSpPr>
        <p:spPr>
          <a:xfrm>
            <a:off x="6073359" y="3417379"/>
            <a:ext cx="34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task</a:t>
            </a:r>
            <a:r>
              <a:rPr lang="zh-CN" altLang="en-US"/>
              <a:t>的调度器，即</a:t>
            </a:r>
            <a:r>
              <a:rPr lang="en-US" altLang="zh-CN"/>
              <a:t>thread</a:t>
            </a:r>
            <a:r>
              <a:rPr lang="zh-CN" altLang="en-US"/>
              <a:t>调度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1760FE-E433-695D-3B7C-41F94C73114B}"/>
              </a:ext>
            </a:extLst>
          </p:cNvPr>
          <p:cNvSpPr txBox="1"/>
          <p:nvPr/>
        </p:nvSpPr>
        <p:spPr>
          <a:xfrm>
            <a:off x="6178369" y="4372555"/>
            <a:ext cx="336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设备与驱动初始化</a:t>
            </a:r>
            <a:endParaRPr lang="en-US" altLang="zh-CN"/>
          </a:p>
          <a:p>
            <a:r>
              <a:rPr lang="zh-CN" altLang="en-US"/>
              <a:t>块设备、网络设备、显卡设备</a:t>
            </a:r>
            <a:endParaRPr lang="en-US" altLang="zh-CN"/>
          </a:p>
          <a:p>
            <a:r>
              <a:rPr lang="zh-CN" altLang="en-US"/>
              <a:t>文件系统和网络系统初始化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59FE30-79C3-E54D-27E8-4162FF8746D5}"/>
              </a:ext>
            </a:extLst>
          </p:cNvPr>
          <p:cNvSpPr txBox="1"/>
          <p:nvPr/>
        </p:nvSpPr>
        <p:spPr>
          <a:xfrm>
            <a:off x="6178369" y="6164700"/>
            <a:ext cx="21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启动其它</a:t>
            </a:r>
            <a:r>
              <a:rPr lang="en-US" altLang="zh-CN"/>
              <a:t>CPU</a:t>
            </a:r>
          </a:p>
          <a:p>
            <a:r>
              <a:rPr lang="zh-CN" altLang="en-US"/>
              <a:t>传参排除</a:t>
            </a:r>
            <a:r>
              <a:rPr lang="en-US" altLang="zh-CN"/>
              <a:t>primary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264965-E658-4725-C9F4-9B661088DBD4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0A36061-53AB-95C5-A810-2F4331BEAAE1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25288E-24A5-0C07-482B-813456F1D46B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F03311E-9D97-7064-1B3D-451D607CE229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9" name="箭头: 上 28">
              <a:extLst>
                <a:ext uri="{FF2B5EF4-FFF2-40B4-BE49-F238E27FC236}">
                  <a16:creationId xmlns:a16="http://schemas.microsoft.com/office/drawing/2014/main" id="{82439108-AF86-0084-349D-0D5968B8EA34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上 29">
              <a:extLst>
                <a:ext uri="{FF2B5EF4-FFF2-40B4-BE49-F238E27FC236}">
                  <a16:creationId xmlns:a16="http://schemas.microsoft.com/office/drawing/2014/main" id="{D39C4F46-6E6C-E5B1-EC5A-FBDA4B979350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DE8F5F9-DA70-AE9F-AAB9-F6FAEDFC539E}"/>
              </a:ext>
            </a:extLst>
          </p:cNvPr>
          <p:cNvSpPr txBox="1"/>
          <p:nvPr/>
        </p:nvSpPr>
        <p:spPr>
          <a:xfrm>
            <a:off x="515380" y="37013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(2)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050CEAAA-3010-3B0B-872A-9E89D04BDD50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</p:spTree>
    <p:extLst>
      <p:ext uri="{BB962C8B-B14F-4D97-AF65-F5344CB8AC3E}">
        <p14:creationId xmlns:p14="http://schemas.microsoft.com/office/powerpoint/2010/main" val="64907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5CAB50A-3A00-E112-5AE9-8C653BD50B89}"/>
              </a:ext>
            </a:extLst>
          </p:cNvPr>
          <p:cNvSpPr txBox="1"/>
          <p:nvPr/>
        </p:nvSpPr>
        <p:spPr>
          <a:xfrm>
            <a:off x="569552" y="1047956"/>
            <a:ext cx="437432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modules/axruntime/src/lib.rs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F0913-36C5-7363-1C2C-1FD35EDE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2" y="1459623"/>
            <a:ext cx="5922492" cy="5239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0B698-7047-4693-3B6D-5A58C241E07F}"/>
              </a:ext>
            </a:extLst>
          </p:cNvPr>
          <p:cNvSpPr/>
          <p:nvPr/>
        </p:nvSpPr>
        <p:spPr>
          <a:xfrm>
            <a:off x="911424" y="4401108"/>
            <a:ext cx="234026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48F03-A2A7-3B22-B4D1-5C433BC048A6}"/>
              </a:ext>
            </a:extLst>
          </p:cNvPr>
          <p:cNvSpPr txBox="1"/>
          <p:nvPr/>
        </p:nvSpPr>
        <p:spPr>
          <a:xfrm>
            <a:off x="3323692" y="43651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进入</a:t>
            </a:r>
            <a:r>
              <a:rPr lang="en-US" altLang="zh-CN" b="1">
                <a:solidFill>
                  <a:srgbClr val="FF0000"/>
                </a:solidFill>
              </a:rPr>
              <a:t>apps/</a:t>
            </a:r>
            <a:r>
              <a:rPr lang="en-US" altLang="zh-CN" b="1" err="1">
                <a:solidFill>
                  <a:srgbClr val="FF0000"/>
                </a:solidFill>
              </a:rPr>
              <a:t>helloworld</a:t>
            </a:r>
            <a:r>
              <a:rPr lang="en-US" altLang="zh-CN" b="1">
                <a:solidFill>
                  <a:srgbClr val="FF0000"/>
                </a:solidFill>
              </a:rPr>
              <a:t>/main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25D66D-8E2B-B1F1-4201-8A23BCE25BF7}"/>
              </a:ext>
            </a:extLst>
          </p:cNvPr>
          <p:cNvSpPr txBox="1"/>
          <p:nvPr/>
        </p:nvSpPr>
        <p:spPr>
          <a:xfrm>
            <a:off x="6859712" y="1810017"/>
            <a:ext cx="15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初始化中断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568C2-2C26-5C2B-C533-17F2E6816587}"/>
              </a:ext>
            </a:extLst>
          </p:cNvPr>
          <p:cNvSpPr txBox="1"/>
          <p:nvPr/>
        </p:nvSpPr>
        <p:spPr>
          <a:xfrm>
            <a:off x="6960096" y="5445224"/>
            <a:ext cx="15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退出前清理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A6650B6-2346-50BF-3CF6-2B52F045699C}"/>
              </a:ext>
            </a:extLst>
          </p:cNvPr>
          <p:cNvSpPr txBox="1"/>
          <p:nvPr/>
        </p:nvSpPr>
        <p:spPr>
          <a:xfrm>
            <a:off x="6859712" y="3773103"/>
            <a:ext cx="286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等待所有</a:t>
            </a:r>
            <a:r>
              <a:rPr lang="en-US" altLang="zh-CN" err="1"/>
              <a:t>cpu</a:t>
            </a:r>
            <a:r>
              <a:rPr lang="zh-CN" altLang="en-US"/>
              <a:t>都已经启动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511339-89BF-579E-B5A6-DE209990295D}"/>
              </a:ext>
            </a:extLst>
          </p:cNvPr>
          <p:cNvSpPr txBox="1"/>
          <p:nvPr/>
        </p:nvSpPr>
        <p:spPr>
          <a:xfrm>
            <a:off x="6859712" y="2755375"/>
            <a:ext cx="286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Primary </a:t>
            </a:r>
            <a:r>
              <a:rPr lang="en-US" altLang="zh-CN" err="1"/>
              <a:t>cpu</a:t>
            </a:r>
            <a:r>
              <a:rPr lang="zh-CN" altLang="en-US"/>
              <a:t>信号自加一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其它</a:t>
            </a:r>
            <a:r>
              <a:rPr lang="en-US" altLang="zh-CN"/>
              <a:t>secondary </a:t>
            </a:r>
            <a:r>
              <a:rPr lang="en-US" altLang="zh-CN" err="1"/>
              <a:t>cpu</a:t>
            </a:r>
            <a:r>
              <a:rPr lang="zh-CN" altLang="en-US"/>
              <a:t>类似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3B649B-3BFA-8FB2-0C01-317245343680}"/>
              </a:ext>
            </a:extLst>
          </p:cNvPr>
          <p:cNvSpPr txBox="1"/>
          <p:nvPr/>
        </p:nvSpPr>
        <p:spPr>
          <a:xfrm>
            <a:off x="515380" y="370134"/>
            <a:ext cx="6084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(3)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36986ED-9288-A593-5633-11EC922B6877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49941A-6BB5-CF2B-8602-B2DE4723E432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AB708BD-E7E0-1E56-8703-E9F83D1764E6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5D1C8BC-3518-3B46-B853-CBB6A5498ECC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8" name="箭头: 上 37">
              <a:extLst>
                <a:ext uri="{FF2B5EF4-FFF2-40B4-BE49-F238E27FC236}">
                  <a16:creationId xmlns:a16="http://schemas.microsoft.com/office/drawing/2014/main" id="{0AA23410-4349-7B0E-13E5-C65A2C88B70D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FF64E59F-F85D-1F1F-37F5-2678856863F1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箭头: 上 9">
            <a:extLst>
              <a:ext uri="{FF2B5EF4-FFF2-40B4-BE49-F238E27FC236}">
                <a16:creationId xmlns:a16="http://schemas.microsoft.com/office/drawing/2014/main" id="{89715B9E-F732-7D96-AD58-37F0AB08372F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</p:spTree>
    <p:extLst>
      <p:ext uri="{BB962C8B-B14F-4D97-AF65-F5344CB8AC3E}">
        <p14:creationId xmlns:p14="http://schemas.microsoft.com/office/powerpoint/2010/main" val="385874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E307BF-E317-01CA-CEA0-C38243D7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6" y="2312876"/>
            <a:ext cx="5058481" cy="2619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DEB684-5386-F8E8-0F2F-AF4026BE9F26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引导完成转入运行阶段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7A47E3-2B46-D698-826F-7259E304D8E0}"/>
              </a:ext>
            </a:extLst>
          </p:cNvPr>
          <p:cNvSpPr txBox="1"/>
          <p:nvPr/>
        </p:nvSpPr>
        <p:spPr>
          <a:xfrm>
            <a:off x="6744072" y="2096852"/>
            <a:ext cx="241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没有</a:t>
            </a:r>
            <a:r>
              <a:rPr lang="en-US" altLang="zh-CN"/>
              <a:t>std</a:t>
            </a:r>
            <a:r>
              <a:rPr lang="zh-CN" altLang="en-US"/>
              <a:t>标准库支持</a:t>
            </a:r>
            <a:endParaRPr lang="en-US" altLang="zh-CN"/>
          </a:p>
          <a:p>
            <a:r>
              <a:rPr lang="zh-CN" altLang="en-US" b="1"/>
              <a:t>不提供</a:t>
            </a:r>
            <a:r>
              <a:rPr lang="en-US" altLang="zh-CN"/>
              <a:t>main</a:t>
            </a:r>
            <a:r>
              <a:rPr lang="zh-CN" altLang="en-US"/>
              <a:t>入口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EE30F2-E6AD-36C2-561F-23C549D550C6}"/>
              </a:ext>
            </a:extLst>
          </p:cNvPr>
          <p:cNvSpPr txBox="1"/>
          <p:nvPr/>
        </p:nvSpPr>
        <p:spPr>
          <a:xfrm>
            <a:off x="525827" y="1160748"/>
            <a:ext cx="773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应用启动，并基于运行环境提供的各种功能，完成自身的逻辑计算。</a:t>
            </a:r>
            <a:endParaRPr lang="en-US" altLang="zh-CN" sz="2000"/>
          </a:p>
          <a:p>
            <a:r>
              <a:rPr lang="zh-CN" altLang="en-US" sz="2000"/>
              <a:t>对于</a:t>
            </a:r>
            <a:r>
              <a:rPr lang="en-US" altLang="zh-CN" sz="2000" err="1"/>
              <a:t>Helloworld</a:t>
            </a:r>
            <a:r>
              <a:rPr lang="zh-CN" altLang="en-US" sz="2000"/>
              <a:t>，仅仅需要借助</a:t>
            </a:r>
            <a:r>
              <a:rPr lang="en-US" altLang="zh-CN" sz="2000" err="1"/>
              <a:t>ulib</a:t>
            </a:r>
            <a:r>
              <a:rPr lang="zh-CN" altLang="en-US" sz="2000"/>
              <a:t>中</a:t>
            </a:r>
            <a:r>
              <a:rPr lang="en-US" altLang="zh-CN" sz="2000" err="1"/>
              <a:t>axstd</a:t>
            </a:r>
            <a:r>
              <a:rPr lang="en-US" altLang="zh-CN" sz="2000"/>
              <a:t>::</a:t>
            </a:r>
            <a:r>
              <a:rPr lang="en-US" altLang="zh-CN" sz="2000" err="1"/>
              <a:t>println</a:t>
            </a:r>
            <a:r>
              <a:rPr lang="zh-CN" altLang="en-US" sz="2000"/>
              <a:t>完成打印输出。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81FF5B-3148-48F9-8407-20617AE497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17877" y="2420017"/>
            <a:ext cx="1026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53B247-8766-3D0E-DC59-8B84A616A678}"/>
              </a:ext>
            </a:extLst>
          </p:cNvPr>
          <p:cNvSpPr/>
          <p:nvPr/>
        </p:nvSpPr>
        <p:spPr>
          <a:xfrm>
            <a:off x="6810291" y="3018925"/>
            <a:ext cx="5058481" cy="1310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ulib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axstd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28A767-53A3-2F57-4723-7C47C61FC2F8}"/>
              </a:ext>
            </a:extLst>
          </p:cNvPr>
          <p:cNvSpPr/>
          <p:nvPr/>
        </p:nvSpPr>
        <p:spPr>
          <a:xfrm>
            <a:off x="6960097" y="3356992"/>
            <a:ext cx="1548171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macros.rs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238FEE-8D6F-6D8F-4BDF-7EDBE4257DE2}"/>
              </a:ext>
            </a:extLst>
          </p:cNvPr>
          <p:cNvCxnSpPr/>
          <p:nvPr/>
        </p:nvCxnSpPr>
        <p:spPr>
          <a:xfrm>
            <a:off x="3143672" y="3537012"/>
            <a:ext cx="38164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A17C7FE-D1CC-5024-7176-0F5C3742090F}"/>
              </a:ext>
            </a:extLst>
          </p:cNvPr>
          <p:cNvSpPr txBox="1"/>
          <p:nvPr/>
        </p:nvSpPr>
        <p:spPr>
          <a:xfrm>
            <a:off x="6954306" y="3779748"/>
            <a:ext cx="158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宏定义</a:t>
            </a:r>
            <a:r>
              <a:rPr lang="en-US" altLang="zh-CN" b="1" err="1"/>
              <a:t>println</a:t>
            </a:r>
            <a:endParaRPr lang="en-US" altLang="zh-CN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058F9E-2CB8-6DEC-B078-112E784A34AA}"/>
              </a:ext>
            </a:extLst>
          </p:cNvPr>
          <p:cNvSpPr/>
          <p:nvPr/>
        </p:nvSpPr>
        <p:spPr>
          <a:xfrm>
            <a:off x="10128448" y="3362938"/>
            <a:ext cx="1548171" cy="79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io.rs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E741A5E-C3AB-F999-DD9C-F2DE2CEBC111}"/>
              </a:ext>
            </a:extLst>
          </p:cNvPr>
          <p:cNvCxnSpPr/>
          <p:nvPr/>
        </p:nvCxnSpPr>
        <p:spPr>
          <a:xfrm>
            <a:off x="8508268" y="3861048"/>
            <a:ext cx="16201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0C8CD7-F36E-25D1-0503-CB6EC57236F9}"/>
              </a:ext>
            </a:extLst>
          </p:cNvPr>
          <p:cNvSpPr txBox="1"/>
          <p:nvPr/>
        </p:nvSpPr>
        <p:spPr>
          <a:xfrm>
            <a:off x="10143365" y="3789040"/>
            <a:ext cx="158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err="1"/>
              <a:t>Stdout</a:t>
            </a:r>
            <a:r>
              <a:rPr lang="en-US" altLang="zh-CN" b="1"/>
              <a:t>::Write</a:t>
            </a:r>
            <a:endParaRPr lang="en-US" altLang="zh-CN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101077-B11A-1121-9CF6-3DA616094BC8}"/>
              </a:ext>
            </a:extLst>
          </p:cNvPr>
          <p:cNvSpPr txBox="1"/>
          <p:nvPr/>
        </p:nvSpPr>
        <p:spPr>
          <a:xfrm>
            <a:off x="8580276" y="3501008"/>
            <a:ext cx="148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__</a:t>
            </a:r>
            <a:r>
              <a:rPr lang="en-US" altLang="zh-CN" b="1" err="1"/>
              <a:t>print_impl</a:t>
            </a:r>
            <a:endParaRPr lang="zh-CN" altLang="en-US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68B308-92F6-9234-1126-AC997FA2CA29}"/>
              </a:ext>
            </a:extLst>
          </p:cNvPr>
          <p:cNvSpPr/>
          <p:nvPr/>
        </p:nvSpPr>
        <p:spPr>
          <a:xfrm>
            <a:off x="6810291" y="4581128"/>
            <a:ext cx="5058481" cy="699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api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arceos_api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EF4B52-3B65-B74A-FF47-4FF1E77EDF0D}"/>
              </a:ext>
            </a:extLst>
          </p:cNvPr>
          <p:cNvSpPr txBox="1"/>
          <p:nvPr/>
        </p:nvSpPr>
        <p:spPr>
          <a:xfrm>
            <a:off x="7802591" y="4911417"/>
            <a:ext cx="322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ax_console_write_bytes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3BABC23-25BC-329C-909E-DE5DC8FCFD12}"/>
              </a:ext>
            </a:extLst>
          </p:cNvPr>
          <p:cNvCxnSpPr>
            <a:cxnSpLocks/>
          </p:cNvCxnSpPr>
          <p:nvPr/>
        </p:nvCxnSpPr>
        <p:spPr>
          <a:xfrm>
            <a:off x="10884532" y="4158372"/>
            <a:ext cx="0" cy="422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2D1EA4B-9880-EEE6-D5B2-938191E24D4D}"/>
              </a:ext>
            </a:extLst>
          </p:cNvPr>
          <p:cNvSpPr/>
          <p:nvPr/>
        </p:nvSpPr>
        <p:spPr>
          <a:xfrm>
            <a:off x="6810291" y="5705664"/>
            <a:ext cx="5058481" cy="963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xhal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E5900A-75A3-5418-3E25-09E5C13D9057}"/>
              </a:ext>
            </a:extLst>
          </p:cNvPr>
          <p:cNvSpPr txBox="1"/>
          <p:nvPr/>
        </p:nvSpPr>
        <p:spPr>
          <a:xfrm>
            <a:off x="10200456" y="5987025"/>
            <a:ext cx="1370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/>
              <a:t>console</a:t>
            </a:r>
          </a:p>
          <a:p>
            <a:r>
              <a:rPr lang="zh-CN" altLang="en-US" b="1"/>
              <a:t>write_bytes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14FB5E-7BA2-F99B-F788-CB91DBEB8754}"/>
              </a:ext>
            </a:extLst>
          </p:cNvPr>
          <p:cNvCxnSpPr>
            <a:cxnSpLocks/>
          </p:cNvCxnSpPr>
          <p:nvPr/>
        </p:nvCxnSpPr>
        <p:spPr>
          <a:xfrm>
            <a:off x="10884532" y="5280749"/>
            <a:ext cx="0" cy="632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493A5E6-74A7-2518-4835-499BB0DD3B1E}"/>
              </a:ext>
            </a:extLst>
          </p:cNvPr>
          <p:cNvSpPr txBox="1"/>
          <p:nvPr/>
        </p:nvSpPr>
        <p:spPr>
          <a:xfrm>
            <a:off x="7084119" y="5985284"/>
            <a:ext cx="1080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/>
              <a:t>riscv64</a:t>
            </a:r>
          </a:p>
          <a:p>
            <a:r>
              <a:rPr lang="en-US" altLang="zh-CN" b="1" err="1"/>
              <a:t>put_char</a:t>
            </a:r>
            <a:endParaRPr lang="zh-CN" altLang="en-US" b="1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521200-236B-7616-3EEB-2C1A05CEF3C7}"/>
              </a:ext>
            </a:extLst>
          </p:cNvPr>
          <p:cNvCxnSpPr>
            <a:cxnSpLocks/>
          </p:cNvCxnSpPr>
          <p:nvPr/>
        </p:nvCxnSpPr>
        <p:spPr>
          <a:xfrm flipH="1" flipV="1">
            <a:off x="8256240" y="6435334"/>
            <a:ext cx="1944216" cy="18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03B95C6-6F74-5B2C-8A94-65C44BC7254F}"/>
              </a:ext>
            </a:extLst>
          </p:cNvPr>
          <p:cNvSpPr txBox="1"/>
          <p:nvPr/>
        </p:nvSpPr>
        <p:spPr>
          <a:xfrm>
            <a:off x="8725609" y="6129300"/>
            <a:ext cx="117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platform</a:t>
            </a:r>
            <a:endParaRPr lang="zh-CN" altLang="en-US" b="1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361F6A1-D3C2-4E07-958E-F511649A3DA3}"/>
              </a:ext>
            </a:extLst>
          </p:cNvPr>
          <p:cNvCxnSpPr>
            <a:cxnSpLocks/>
          </p:cNvCxnSpPr>
          <p:nvPr/>
        </p:nvCxnSpPr>
        <p:spPr>
          <a:xfrm flipH="1">
            <a:off x="6230974" y="6411239"/>
            <a:ext cx="807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F0619F2-6E96-AF64-5F38-B5639F3CDB6D}"/>
              </a:ext>
            </a:extLst>
          </p:cNvPr>
          <p:cNvSpPr txBox="1"/>
          <p:nvPr/>
        </p:nvSpPr>
        <p:spPr>
          <a:xfrm>
            <a:off x="5562860" y="6008388"/>
            <a:ext cx="1336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sbi::putchar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E871C1-3DDF-F267-6A61-6CE07E019EB7}"/>
              </a:ext>
            </a:extLst>
          </p:cNvPr>
          <p:cNvSpPr/>
          <p:nvPr/>
        </p:nvSpPr>
        <p:spPr>
          <a:xfrm>
            <a:off x="525827" y="5280749"/>
            <a:ext cx="4945031" cy="1388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注：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用于屏蔽体系结构和平台差异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例如本示例在编译时指定</a:t>
            </a:r>
            <a:r>
              <a:rPr lang="en-US" altLang="zh-CN">
                <a:solidFill>
                  <a:sysClr val="windowText" lastClr="000000"/>
                </a:solidFill>
              </a:rPr>
              <a:t>ARCH=riscv64</a:t>
            </a:r>
            <a:r>
              <a:rPr lang="zh-CN" altLang="en-US">
                <a:solidFill>
                  <a:sysClr val="windowText" lastClr="000000"/>
                </a:solidFill>
              </a:rPr>
              <a:t>，则会产生对应</a:t>
            </a:r>
            <a:r>
              <a:rPr lang="en-US" altLang="zh-CN">
                <a:solidFill>
                  <a:sysClr val="windowText" lastClr="000000"/>
                </a:solidFill>
              </a:rPr>
              <a:t>feature</a:t>
            </a:r>
            <a:r>
              <a:rPr lang="zh-CN" altLang="en-US">
                <a:solidFill>
                  <a:sysClr val="windowText" lastClr="000000"/>
                </a:solidFill>
              </a:rPr>
              <a:t>，指示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条件编译对应的代码，最终通过</a:t>
            </a:r>
            <a:r>
              <a:rPr lang="en-US" altLang="zh-CN" err="1">
                <a:solidFill>
                  <a:sysClr val="windowText" lastClr="000000"/>
                </a:solidFill>
              </a:rPr>
              <a:t>sbi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putchar</a:t>
            </a:r>
            <a:r>
              <a:rPr lang="zh-CN" altLang="en-US">
                <a:solidFill>
                  <a:sysClr val="windowText" lastClr="000000"/>
                </a:solidFill>
              </a:rPr>
              <a:t>打印到</a:t>
            </a:r>
            <a:r>
              <a:rPr lang="en-US" altLang="zh-CN">
                <a:solidFill>
                  <a:sysClr val="windowText" lastClr="000000"/>
                </a:solidFill>
              </a:rPr>
              <a:t>console</a:t>
            </a:r>
            <a:r>
              <a:rPr lang="zh-CN" altLang="en-US">
                <a:solidFill>
                  <a:sysClr val="windowText" lastClr="000000"/>
                </a:solidFill>
              </a:rPr>
              <a:t>。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03128A6-E664-A458-BE05-955524153F25}"/>
              </a:ext>
            </a:extLst>
          </p:cNvPr>
          <p:cNvSpPr/>
          <p:nvPr/>
        </p:nvSpPr>
        <p:spPr>
          <a:xfrm>
            <a:off x="10092445" y="2216927"/>
            <a:ext cx="1512172" cy="28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9461D96-B706-5413-63E1-D4268B87D51D}"/>
              </a:ext>
            </a:extLst>
          </p:cNvPr>
          <p:cNvSpPr/>
          <p:nvPr/>
        </p:nvSpPr>
        <p:spPr>
          <a:xfrm>
            <a:off x="10092444" y="1917028"/>
            <a:ext cx="1512172" cy="28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32DE6D3-0BFA-9C16-A5AB-E01D9110DF25}"/>
              </a:ext>
            </a:extLst>
          </p:cNvPr>
          <p:cNvSpPr/>
          <p:nvPr/>
        </p:nvSpPr>
        <p:spPr>
          <a:xfrm>
            <a:off x="9835590" y="534873"/>
            <a:ext cx="1982473" cy="3979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app: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E1E94AC7-C686-15C3-249E-052A5B03D289}"/>
              </a:ext>
            </a:extLst>
          </p:cNvPr>
          <p:cNvSpPr/>
          <p:nvPr/>
        </p:nvSpPr>
        <p:spPr>
          <a:xfrm rot="10800000">
            <a:off x="10596500" y="944724"/>
            <a:ext cx="484632" cy="28966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4AB6808C-F659-6295-A6F6-C6BB9F33D7D2}"/>
              </a:ext>
            </a:extLst>
          </p:cNvPr>
          <p:cNvSpPr/>
          <p:nvPr/>
        </p:nvSpPr>
        <p:spPr>
          <a:xfrm>
            <a:off x="9192344" y="534874"/>
            <a:ext cx="607242" cy="188514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基于环境运行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5D1605-87D0-CCF1-EC29-D83374A39677}"/>
              </a:ext>
            </a:extLst>
          </p:cNvPr>
          <p:cNvSpPr/>
          <p:nvPr/>
        </p:nvSpPr>
        <p:spPr>
          <a:xfrm>
            <a:off x="10092440" y="1232757"/>
            <a:ext cx="1512172" cy="27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C17D49-A166-DB45-3CEC-DF12561BAB9D}"/>
              </a:ext>
            </a:extLst>
          </p:cNvPr>
          <p:cNvSpPr/>
          <p:nvPr/>
        </p:nvSpPr>
        <p:spPr>
          <a:xfrm>
            <a:off x="10092440" y="1520617"/>
            <a:ext cx="1512172" cy="27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71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9B813E-11D7-1932-9C51-433107305954}"/>
              </a:ext>
            </a:extLst>
          </p:cNvPr>
          <p:cNvSpPr txBox="1"/>
          <p:nvPr/>
        </p:nvSpPr>
        <p:spPr>
          <a:xfrm>
            <a:off x="515380" y="370134"/>
            <a:ext cx="4860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日志级别控制与</a:t>
            </a:r>
            <a:r>
              <a:rPr lang="en-US" altLang="zh-CN" sz="3200"/>
              <a:t>features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067540-9B47-C30C-A8BB-013AAB0235AA}"/>
              </a:ext>
            </a:extLst>
          </p:cNvPr>
          <p:cNvSpPr txBox="1"/>
          <p:nvPr/>
        </p:nvSpPr>
        <p:spPr>
          <a:xfrm>
            <a:off x="525827" y="1160748"/>
            <a:ext cx="981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在编译并运行</a:t>
            </a:r>
            <a:r>
              <a:rPr lang="en-US" altLang="zh-CN" sz="2000" err="1"/>
              <a:t>helloworld</a:t>
            </a:r>
            <a:r>
              <a:rPr lang="zh-CN" altLang="en-US" sz="2000"/>
              <a:t>时，可以指定</a:t>
            </a:r>
            <a:r>
              <a:rPr lang="en-US" altLang="zh-CN" sz="2000"/>
              <a:t>LOG</a:t>
            </a:r>
            <a:r>
              <a:rPr lang="zh-CN" altLang="en-US" sz="2000"/>
              <a:t>环境变量，以输出不同级别的日志。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07767-19C4-BF69-6D85-7F119D4D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9" y="1628565"/>
            <a:ext cx="6382641" cy="2762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21EB57-98A8-C03C-919E-FF25AF5D8DDE}"/>
              </a:ext>
            </a:extLst>
          </p:cNvPr>
          <p:cNvSpPr txBox="1"/>
          <p:nvPr/>
        </p:nvSpPr>
        <p:spPr>
          <a:xfrm>
            <a:off x="551384" y="2020778"/>
            <a:ext cx="981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这是通过</a:t>
            </a:r>
            <a:r>
              <a:rPr lang="en-US" altLang="zh-CN" sz="2000"/>
              <a:t>features</a:t>
            </a:r>
            <a:r>
              <a:rPr lang="zh-CN" altLang="en-US" sz="2000"/>
              <a:t>传递，改变</a:t>
            </a:r>
            <a:r>
              <a:rPr lang="en-US" altLang="zh-CN" sz="2000"/>
              <a:t>kernel</a:t>
            </a:r>
            <a:r>
              <a:rPr lang="zh-CN" altLang="en-US" sz="2000"/>
              <a:t>行为的具体方法。可以通过三种方式指定</a:t>
            </a:r>
            <a:r>
              <a:rPr lang="en-US" altLang="zh-CN" sz="2000"/>
              <a:t>features</a:t>
            </a:r>
            <a:r>
              <a:rPr lang="zh-CN" altLang="en-US" sz="2000"/>
              <a:t>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4EA25B-F7AD-C9C4-6939-6FEBAD398533}"/>
              </a:ext>
            </a:extLst>
          </p:cNvPr>
          <p:cNvSpPr/>
          <p:nvPr/>
        </p:nvSpPr>
        <p:spPr>
          <a:xfrm>
            <a:off x="3029318" y="3681028"/>
            <a:ext cx="167320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ADEF6F-2D32-252E-B1C1-CD99592012F2}"/>
              </a:ext>
            </a:extLst>
          </p:cNvPr>
          <p:cNvSpPr/>
          <p:nvPr/>
        </p:nvSpPr>
        <p:spPr>
          <a:xfrm>
            <a:off x="4819903" y="4400382"/>
            <a:ext cx="188816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880A2D-6C95-12E6-4C66-47129312F7D6}"/>
              </a:ext>
            </a:extLst>
          </p:cNvPr>
          <p:cNvSpPr/>
          <p:nvPr/>
        </p:nvSpPr>
        <p:spPr>
          <a:xfrm>
            <a:off x="4601504" y="5056307"/>
            <a:ext cx="862793" cy="34625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C742CB-3063-B6E1-9D86-D69ADFED3F35}"/>
              </a:ext>
            </a:extLst>
          </p:cNvPr>
          <p:cNvSpPr/>
          <p:nvPr/>
        </p:nvSpPr>
        <p:spPr>
          <a:xfrm>
            <a:off x="6276671" y="5056307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2748C1-DBA5-A76A-5A78-8330C5961446}"/>
              </a:ext>
            </a:extLst>
          </p:cNvPr>
          <p:cNvSpPr/>
          <p:nvPr/>
        </p:nvSpPr>
        <p:spPr>
          <a:xfrm>
            <a:off x="4350548" y="5744499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46708B-77C8-EC73-B32D-F22D13A30A8F}"/>
              </a:ext>
            </a:extLst>
          </p:cNvPr>
          <p:cNvSpPr/>
          <p:nvPr/>
        </p:nvSpPr>
        <p:spPr>
          <a:xfrm>
            <a:off x="5411924" y="5757273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4F9106-9016-D728-A756-2F3675F46521}"/>
              </a:ext>
            </a:extLst>
          </p:cNvPr>
          <p:cNvSpPr/>
          <p:nvPr/>
        </p:nvSpPr>
        <p:spPr>
          <a:xfrm>
            <a:off x="6564703" y="5767441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F8FB9D-D635-343A-EA28-02299EB6915B}"/>
              </a:ext>
            </a:extLst>
          </p:cNvPr>
          <p:cNvSpPr/>
          <p:nvPr/>
        </p:nvSpPr>
        <p:spPr>
          <a:xfrm>
            <a:off x="2603612" y="2903342"/>
            <a:ext cx="209891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Cargo.toml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10D1D7-A5E0-5F03-9B55-5BF984A3C366}"/>
              </a:ext>
            </a:extLst>
          </p:cNvPr>
          <p:cNvSpPr/>
          <p:nvPr/>
        </p:nvSpPr>
        <p:spPr>
          <a:xfrm>
            <a:off x="4979876" y="2917745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具体环境变量</a:t>
            </a:r>
            <a:r>
              <a:rPr lang="en-US" altLang="zh-CN" sz="2000">
                <a:solidFill>
                  <a:schemeClr val="tx1"/>
                </a:solidFill>
              </a:rPr>
              <a:t>: 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47E7E5-DA4B-6143-6AD7-C8BEF9701050}"/>
              </a:ext>
            </a:extLst>
          </p:cNvPr>
          <p:cNvSpPr/>
          <p:nvPr/>
        </p:nvSpPr>
        <p:spPr>
          <a:xfrm>
            <a:off x="6428114" y="3681027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makefile</a:t>
            </a:r>
            <a:r>
              <a:rPr lang="en-US" altLang="zh-CN" sz="2000">
                <a:solidFill>
                  <a:schemeClr val="tx1"/>
                </a:solidFill>
              </a:rPr>
              <a:t>&amp; scripts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B10854-DC9A-BAC7-6C8C-5BC6B45226C1}"/>
              </a:ext>
            </a:extLst>
          </p:cNvPr>
          <p:cNvSpPr/>
          <p:nvPr/>
        </p:nvSpPr>
        <p:spPr>
          <a:xfrm>
            <a:off x="7686318" y="2903341"/>
            <a:ext cx="3270222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通用环境变量</a:t>
            </a:r>
            <a:r>
              <a:rPr lang="en-US" altLang="zh-CN" sz="2000">
                <a:solidFill>
                  <a:schemeClr val="tx1"/>
                </a:solidFill>
              </a:rPr>
              <a:t>: FEATURES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B1A97F-EC57-3EE0-31BD-2734B77D51A2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3653067" y="3234577"/>
            <a:ext cx="212853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54B41B-B1B2-DDFA-0B00-BBDEC9C26CE8}"/>
              </a:ext>
            </a:extLst>
          </p:cNvPr>
          <p:cNvCxnSpPr>
            <a:stCxn id="15" idx="2"/>
          </p:cNvCxnSpPr>
          <p:nvPr/>
        </p:nvCxnSpPr>
        <p:spPr>
          <a:xfrm>
            <a:off x="6217975" y="3248980"/>
            <a:ext cx="778125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0E3CD5-722E-8AE1-C2E6-A47A3A977031}"/>
              </a:ext>
            </a:extLst>
          </p:cNvPr>
          <p:cNvCxnSpPr>
            <a:stCxn id="17" idx="2"/>
          </p:cNvCxnSpPr>
          <p:nvPr/>
        </p:nvCxnSpPr>
        <p:spPr>
          <a:xfrm flipH="1">
            <a:off x="8106140" y="3234576"/>
            <a:ext cx="1215289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65606B-DDDE-1311-66EA-BE54E489C6B6}"/>
              </a:ext>
            </a:extLst>
          </p:cNvPr>
          <p:cNvCxnSpPr>
            <a:stCxn id="16" idx="2"/>
          </p:cNvCxnSpPr>
          <p:nvPr/>
        </p:nvCxnSpPr>
        <p:spPr>
          <a:xfrm flipH="1">
            <a:off x="6428114" y="4012262"/>
            <a:ext cx="1238099" cy="3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C0937D-D2FD-6AD4-C882-9A26C161DFC7}"/>
              </a:ext>
            </a:extLst>
          </p:cNvPr>
          <p:cNvCxnSpPr>
            <a:stCxn id="7" idx="2"/>
          </p:cNvCxnSpPr>
          <p:nvPr/>
        </p:nvCxnSpPr>
        <p:spPr>
          <a:xfrm>
            <a:off x="3865920" y="4012263"/>
            <a:ext cx="1437992" cy="38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BBBEBE-88D1-4C0C-DEA8-F5E5DCCC82AA}"/>
              </a:ext>
            </a:extLst>
          </p:cNvPr>
          <p:cNvCxnSpPr>
            <a:endCxn id="10" idx="0"/>
          </p:cNvCxnSpPr>
          <p:nvPr/>
        </p:nvCxnSpPr>
        <p:spPr>
          <a:xfrm>
            <a:off x="6274717" y="4731617"/>
            <a:ext cx="433351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0E4507-F5CF-5D03-FF98-A6A890EDBD5B}"/>
              </a:ext>
            </a:extLst>
          </p:cNvPr>
          <p:cNvCxnSpPr>
            <a:endCxn id="9" idx="0"/>
          </p:cNvCxnSpPr>
          <p:nvPr/>
        </p:nvCxnSpPr>
        <p:spPr>
          <a:xfrm flipH="1">
            <a:off x="5032901" y="4731617"/>
            <a:ext cx="343019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E56307-CE79-62F6-9EB4-5EE6BDBE1BE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708068" y="5402563"/>
            <a:ext cx="288032" cy="36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B4D465-A219-EE0E-0293-81E3F07491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843321" y="5402563"/>
            <a:ext cx="864747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B3634E-BF10-5329-71BB-3D35A40BD03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781945" y="5402563"/>
            <a:ext cx="250956" cy="34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4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01082F-716F-57C5-9981-2D0CD9F3807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面向应用</a:t>
            </a:r>
            <a:r>
              <a:rPr lang="en-US" altLang="zh-CN" sz="3200"/>
              <a:t>-</a:t>
            </a:r>
            <a:r>
              <a:rPr lang="zh-CN" altLang="en-US" sz="3200"/>
              <a:t>基于</a:t>
            </a:r>
            <a:r>
              <a:rPr lang="en-US" altLang="zh-CN" sz="3200"/>
              <a:t>features</a:t>
            </a:r>
            <a:r>
              <a:rPr lang="zh-CN" altLang="en-US" sz="3200"/>
              <a:t>选择必要组件的最小集合</a:t>
            </a:r>
            <a:endParaRPr lang="en-US" altLang="zh-CN" sz="320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9246261-84A2-6A0E-C44D-7E006BEDCA60}"/>
              </a:ext>
            </a:extLst>
          </p:cNvPr>
          <p:cNvSpPr/>
          <p:nvPr/>
        </p:nvSpPr>
        <p:spPr>
          <a:xfrm>
            <a:off x="1487488" y="1556794"/>
            <a:ext cx="2055944" cy="684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helloworld</a:t>
            </a:r>
          </a:p>
          <a:p>
            <a:pPr algn="ctr"/>
            <a:r>
              <a:rPr lang="en-US" altLang="zh-CN" sz="1600">
                <a:solidFill>
                  <a:schemeClr val="accent1"/>
                </a:solidFill>
              </a:rPr>
              <a:t>features[]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14DA01-9E3A-E864-88DA-531AB34252A5}"/>
              </a:ext>
            </a:extLst>
          </p:cNvPr>
          <p:cNvSpPr/>
          <p:nvPr/>
        </p:nvSpPr>
        <p:spPr>
          <a:xfrm>
            <a:off x="1495757" y="2597902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axstd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4A51C68-A0E2-CF8E-4D4E-23B998023277}"/>
              </a:ext>
            </a:extLst>
          </p:cNvPr>
          <p:cNvSpPr/>
          <p:nvPr/>
        </p:nvSpPr>
        <p:spPr>
          <a:xfrm>
            <a:off x="1487946" y="3332163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96197FC-CD7D-F39D-CECF-B77268332591}"/>
              </a:ext>
            </a:extLst>
          </p:cNvPr>
          <p:cNvSpPr/>
          <p:nvPr/>
        </p:nvSpPr>
        <p:spPr>
          <a:xfrm>
            <a:off x="1495757" y="4066424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axruntime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DEBEF5-A9FB-7825-C6B4-15BC92DA2CDB}"/>
              </a:ext>
            </a:extLst>
          </p:cNvPr>
          <p:cNvSpPr/>
          <p:nvPr/>
        </p:nvSpPr>
        <p:spPr>
          <a:xfrm>
            <a:off x="1495757" y="4800685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axhal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1BE5EE7-0CAD-9861-AA2E-6F0DC95096DA}"/>
              </a:ext>
            </a:extLst>
          </p:cNvPr>
          <p:cNvCxnSpPr>
            <a:cxnSpLocks/>
            <a:stCxn id="76" idx="2"/>
            <a:endCxn id="6" idx="0"/>
          </p:cNvCxnSpPr>
          <p:nvPr/>
        </p:nvCxnSpPr>
        <p:spPr>
          <a:xfrm>
            <a:off x="2515460" y="2240868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14DC7A-047C-AA09-CD68-6FD9D90291C8}"/>
              </a:ext>
            </a:extLst>
          </p:cNvPr>
          <p:cNvCxnSpPr/>
          <p:nvPr/>
        </p:nvCxnSpPr>
        <p:spPr>
          <a:xfrm>
            <a:off x="2507191" y="2994311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588DDBE-6E75-F947-658B-062D4033EBB6}"/>
              </a:ext>
            </a:extLst>
          </p:cNvPr>
          <p:cNvCxnSpPr/>
          <p:nvPr/>
        </p:nvCxnSpPr>
        <p:spPr>
          <a:xfrm>
            <a:off x="2503056" y="3741589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F7758C-E894-E457-C404-BF69A299A1C7}"/>
              </a:ext>
            </a:extLst>
          </p:cNvPr>
          <p:cNvCxnSpPr/>
          <p:nvPr/>
        </p:nvCxnSpPr>
        <p:spPr>
          <a:xfrm>
            <a:off x="2503056" y="4468289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9F37206-5854-F879-FE02-72E80B8336E7}"/>
              </a:ext>
            </a:extLst>
          </p:cNvPr>
          <p:cNvSpPr/>
          <p:nvPr/>
        </p:nvSpPr>
        <p:spPr>
          <a:xfrm>
            <a:off x="6784147" y="1556794"/>
            <a:ext cx="2055944" cy="684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task/parallel</a:t>
            </a:r>
          </a:p>
          <a:p>
            <a:pPr algn="ctr"/>
            <a:r>
              <a:rPr lang="en-US" altLang="zh-CN" sz="1600">
                <a:solidFill>
                  <a:schemeClr val="accent1"/>
                </a:solidFill>
              </a:rPr>
              <a:t>[alloc,multitask,irq]</a:t>
            </a:r>
          </a:p>
          <a:p>
            <a:pPr algn="ctr"/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F73EB22-B4CD-74B2-96AA-2132D80E73AA}"/>
              </a:ext>
            </a:extLst>
          </p:cNvPr>
          <p:cNvSpPr/>
          <p:nvPr/>
        </p:nvSpPr>
        <p:spPr>
          <a:xfrm>
            <a:off x="6792416" y="2579906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axstd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7B6D289-937E-D83B-6B79-9B8D83414977}"/>
              </a:ext>
            </a:extLst>
          </p:cNvPr>
          <p:cNvSpPr/>
          <p:nvPr/>
        </p:nvSpPr>
        <p:spPr>
          <a:xfrm>
            <a:off x="6784605" y="3314167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00CB789-C556-5F6B-1133-04D1672EA798}"/>
              </a:ext>
            </a:extLst>
          </p:cNvPr>
          <p:cNvSpPr/>
          <p:nvPr/>
        </p:nvSpPr>
        <p:spPr>
          <a:xfrm>
            <a:off x="6792416" y="4048428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axruntime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A2885C8-745D-6310-DACD-E4186476836D}"/>
              </a:ext>
            </a:extLst>
          </p:cNvPr>
          <p:cNvSpPr/>
          <p:nvPr/>
        </p:nvSpPr>
        <p:spPr>
          <a:xfrm>
            <a:off x="6792416" y="4782689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axhal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651EB4-82C1-FC2B-AF2A-97F4A15B88F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812119" y="2240868"/>
            <a:ext cx="8269" cy="339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36ECC4-0868-C6CB-C636-ABE4EAFBEF32}"/>
              </a:ext>
            </a:extLst>
          </p:cNvPr>
          <p:cNvCxnSpPr/>
          <p:nvPr/>
        </p:nvCxnSpPr>
        <p:spPr>
          <a:xfrm>
            <a:off x="7803850" y="2976315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C9613B-BAF3-820A-E4F2-ED609D68C03F}"/>
              </a:ext>
            </a:extLst>
          </p:cNvPr>
          <p:cNvCxnSpPr/>
          <p:nvPr/>
        </p:nvCxnSpPr>
        <p:spPr>
          <a:xfrm>
            <a:off x="7799715" y="3723593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AAC35D5-BB41-7167-8FF5-A81FDC109B8C}"/>
              </a:ext>
            </a:extLst>
          </p:cNvPr>
          <p:cNvCxnSpPr/>
          <p:nvPr/>
        </p:nvCxnSpPr>
        <p:spPr>
          <a:xfrm>
            <a:off x="7799715" y="4450293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1407599-698F-DA26-A111-0BB3673AFE8D}"/>
              </a:ext>
            </a:extLst>
          </p:cNvPr>
          <p:cNvSpPr/>
          <p:nvPr/>
        </p:nvSpPr>
        <p:spPr>
          <a:xfrm>
            <a:off x="5123674" y="4792987"/>
            <a:ext cx="1263856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axalloc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E4F25AE-6E7F-461D-A713-9C533BCF8962}"/>
              </a:ext>
            </a:extLst>
          </p:cNvPr>
          <p:cNvSpPr/>
          <p:nvPr/>
        </p:nvSpPr>
        <p:spPr>
          <a:xfrm>
            <a:off x="5120112" y="5590665"/>
            <a:ext cx="1263856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allocator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5AF47A9-F378-09AB-09BF-7DDBFAD82C22}"/>
              </a:ext>
            </a:extLst>
          </p:cNvPr>
          <p:cNvCxnSpPr/>
          <p:nvPr/>
        </p:nvCxnSpPr>
        <p:spPr>
          <a:xfrm>
            <a:off x="5766212" y="5228532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4DD759D-6902-FE5C-2C5D-01D59754B690}"/>
              </a:ext>
            </a:extLst>
          </p:cNvPr>
          <p:cNvCxnSpPr>
            <a:cxnSpLocks/>
          </p:cNvCxnSpPr>
          <p:nvPr/>
        </p:nvCxnSpPr>
        <p:spPr>
          <a:xfrm>
            <a:off x="5752040" y="4375961"/>
            <a:ext cx="0" cy="444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20279CE-8226-6DCB-9D77-3DDF008F6C5B}"/>
              </a:ext>
            </a:extLst>
          </p:cNvPr>
          <p:cNvCxnSpPr/>
          <p:nvPr/>
        </p:nvCxnSpPr>
        <p:spPr>
          <a:xfrm>
            <a:off x="5752040" y="4375961"/>
            <a:ext cx="10280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151B1C1-401B-0573-0C42-5C2D0BB5F985}"/>
              </a:ext>
            </a:extLst>
          </p:cNvPr>
          <p:cNvSpPr/>
          <p:nvPr/>
        </p:nvSpPr>
        <p:spPr>
          <a:xfrm>
            <a:off x="9227291" y="4797040"/>
            <a:ext cx="1360933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ACE1D13-8F80-B0CC-A0FC-E8B90845ACCC}"/>
              </a:ext>
            </a:extLst>
          </p:cNvPr>
          <p:cNvSpPr/>
          <p:nvPr/>
        </p:nvSpPr>
        <p:spPr>
          <a:xfrm>
            <a:off x="9223729" y="5594718"/>
            <a:ext cx="1364499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7BF49B7-65A1-F2C2-9BEE-49A4CC68037B}"/>
              </a:ext>
            </a:extLst>
          </p:cNvPr>
          <p:cNvCxnSpPr/>
          <p:nvPr/>
        </p:nvCxnSpPr>
        <p:spPr>
          <a:xfrm>
            <a:off x="9869830" y="5232585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C26F400-B9E3-45C9-5E59-1A29CEA9C80F}"/>
              </a:ext>
            </a:extLst>
          </p:cNvPr>
          <p:cNvCxnSpPr>
            <a:cxnSpLocks/>
          </p:cNvCxnSpPr>
          <p:nvPr/>
        </p:nvCxnSpPr>
        <p:spPr>
          <a:xfrm>
            <a:off x="9855658" y="4380014"/>
            <a:ext cx="0" cy="444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AFCDE6C-C286-ACA1-1F7B-3D324C18FF35}"/>
              </a:ext>
            </a:extLst>
          </p:cNvPr>
          <p:cNvCxnSpPr/>
          <p:nvPr/>
        </p:nvCxnSpPr>
        <p:spPr>
          <a:xfrm>
            <a:off x="8840091" y="4377939"/>
            <a:ext cx="10280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CFEF2F5-6524-2209-3527-83E23F845C79}"/>
              </a:ext>
            </a:extLst>
          </p:cNvPr>
          <p:cNvSpPr/>
          <p:nvPr/>
        </p:nvSpPr>
        <p:spPr>
          <a:xfrm>
            <a:off x="10967156" y="4782689"/>
            <a:ext cx="853480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irq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5F9A0B9-9622-8634-1C74-E6CB904AD2B9}"/>
              </a:ext>
            </a:extLst>
          </p:cNvPr>
          <p:cNvCxnSpPr>
            <a:cxnSpLocks/>
          </p:cNvCxnSpPr>
          <p:nvPr/>
        </p:nvCxnSpPr>
        <p:spPr>
          <a:xfrm>
            <a:off x="11388587" y="4149080"/>
            <a:ext cx="0" cy="651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A226700-35C9-A2BD-A7DC-7560EB19857E}"/>
              </a:ext>
            </a:extLst>
          </p:cNvPr>
          <p:cNvCxnSpPr>
            <a:cxnSpLocks/>
          </p:cNvCxnSpPr>
          <p:nvPr/>
        </p:nvCxnSpPr>
        <p:spPr>
          <a:xfrm>
            <a:off x="8850064" y="4149080"/>
            <a:ext cx="2538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691D4481-365B-02F6-86CF-9C19BE4CAD93}"/>
              </a:ext>
            </a:extLst>
          </p:cNvPr>
          <p:cNvSpPr txBox="1"/>
          <p:nvPr/>
        </p:nvSpPr>
        <p:spPr>
          <a:xfrm>
            <a:off x="10862957" y="4107798"/>
            <a:ext cx="54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accent1"/>
                </a:solidFill>
              </a:rPr>
              <a:t>[irq]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06BE679-ACB5-9F0D-0658-703A54A9101B}"/>
              </a:ext>
            </a:extLst>
          </p:cNvPr>
          <p:cNvSpPr txBox="1"/>
          <p:nvPr/>
        </p:nvSpPr>
        <p:spPr>
          <a:xfrm>
            <a:off x="8705894" y="4345216"/>
            <a:ext cx="1225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accent1"/>
                </a:solidFill>
              </a:rPr>
              <a:t>[multitask]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B089DC7-F626-A433-F4C6-4A63FED52588}"/>
              </a:ext>
            </a:extLst>
          </p:cNvPr>
          <p:cNvSpPr txBox="1"/>
          <p:nvPr/>
        </p:nvSpPr>
        <p:spPr>
          <a:xfrm>
            <a:off x="5038984" y="4290216"/>
            <a:ext cx="79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accent1"/>
                </a:solidFill>
              </a:rPr>
              <a:t>[alloc]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6650E0-AADF-D7DF-E5DB-8CA806811F07}"/>
              </a:ext>
            </a:extLst>
          </p:cNvPr>
          <p:cNvSpPr/>
          <p:nvPr/>
        </p:nvSpPr>
        <p:spPr>
          <a:xfrm>
            <a:off x="5008987" y="4782689"/>
            <a:ext cx="1468081" cy="17051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内存管理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65A38F3-EA93-237E-F6C9-09C0EF40B726}"/>
              </a:ext>
            </a:extLst>
          </p:cNvPr>
          <p:cNvSpPr/>
          <p:nvPr/>
        </p:nvSpPr>
        <p:spPr>
          <a:xfrm>
            <a:off x="9144058" y="4788154"/>
            <a:ext cx="1468081" cy="17051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任务调度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81FFE7-7AC0-DA31-09A4-C5BF8357E794}"/>
              </a:ext>
            </a:extLst>
          </p:cNvPr>
          <p:cNvSpPr/>
          <p:nvPr/>
        </p:nvSpPr>
        <p:spPr>
          <a:xfrm>
            <a:off x="10862956" y="4782689"/>
            <a:ext cx="1040377" cy="17051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中断管理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BFEE64A-92ED-1970-DB71-8B72811C0DD5}"/>
              </a:ext>
            </a:extLst>
          </p:cNvPr>
          <p:cNvSpPr txBox="1"/>
          <p:nvPr/>
        </p:nvSpPr>
        <p:spPr>
          <a:xfrm>
            <a:off x="9366703" y="5192069"/>
            <a:ext cx="11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accent1"/>
                </a:solidFill>
              </a:rPr>
              <a:t>[fifo|rr|cfs]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05D11A-3BAC-20C8-2397-4A946D333C3D}"/>
              </a:ext>
            </a:extLst>
          </p:cNvPr>
          <p:cNvSpPr txBox="1"/>
          <p:nvPr/>
        </p:nvSpPr>
        <p:spPr>
          <a:xfrm>
            <a:off x="8848360" y="1891038"/>
            <a:ext cx="1127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[fifo|rr|cfs]</a:t>
            </a:r>
            <a:endParaRPr lang="zh-CN" altLang="en-US" sz="1600">
              <a:solidFill>
                <a:schemeClr val="accent1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573134E-FEF4-C82C-2230-CB8466B246C6}"/>
              </a:ext>
            </a:extLst>
          </p:cNvPr>
          <p:cNvSpPr txBox="1"/>
          <p:nvPr/>
        </p:nvSpPr>
        <p:spPr>
          <a:xfrm>
            <a:off x="5231904" y="1916832"/>
            <a:ext cx="1722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[tlsf|slab|buddy]</a:t>
            </a:r>
            <a:endParaRPr lang="zh-CN" altLang="en-US" sz="1600">
              <a:solidFill>
                <a:schemeClr val="accent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B18FE1B-C064-4116-3C3A-43BA4DCB4E0B}"/>
              </a:ext>
            </a:extLst>
          </p:cNvPr>
          <p:cNvSpPr txBox="1"/>
          <p:nvPr/>
        </p:nvSpPr>
        <p:spPr>
          <a:xfrm>
            <a:off x="4881719" y="5251065"/>
            <a:ext cx="1722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[tlsf|slab|buddy]</a:t>
            </a:r>
            <a:endParaRPr lang="zh-CN" altLang="en-US" sz="160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D25CBF-314B-EDC6-D3B6-0376D9DDA64B}"/>
              </a:ext>
            </a:extLst>
          </p:cNvPr>
          <p:cNvSpPr txBox="1"/>
          <p:nvPr/>
        </p:nvSpPr>
        <p:spPr>
          <a:xfrm>
            <a:off x="2747628" y="3347700"/>
            <a:ext cx="94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axfeat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F27EEB-28D9-3371-9C56-CBD37E80D573}"/>
              </a:ext>
            </a:extLst>
          </p:cNvPr>
          <p:cNvSpPr txBox="1"/>
          <p:nvPr/>
        </p:nvSpPr>
        <p:spPr>
          <a:xfrm>
            <a:off x="8023002" y="3325487"/>
            <a:ext cx="94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axfeat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9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0B31F55-217F-F538-3321-2A97B95EB908}"/>
              </a:ext>
            </a:extLst>
          </p:cNvPr>
          <p:cNvSpPr/>
          <p:nvPr/>
        </p:nvSpPr>
        <p:spPr>
          <a:xfrm>
            <a:off x="4177530" y="2532966"/>
            <a:ext cx="4559471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EB54F7-EB97-DA8C-5DDB-4630C84C81FB}"/>
              </a:ext>
            </a:extLst>
          </p:cNvPr>
          <p:cNvSpPr/>
          <p:nvPr/>
        </p:nvSpPr>
        <p:spPr>
          <a:xfrm>
            <a:off x="4177531" y="3938167"/>
            <a:ext cx="2242837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B80982-4645-278A-CA47-B886A3F148F8}"/>
              </a:ext>
            </a:extLst>
          </p:cNvPr>
          <p:cNvSpPr/>
          <p:nvPr/>
        </p:nvSpPr>
        <p:spPr>
          <a:xfrm>
            <a:off x="4168062" y="5449290"/>
            <a:ext cx="4572513" cy="644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1AC69-9D2C-1DA9-4DAF-E1589BDE0F67}"/>
              </a:ext>
            </a:extLst>
          </p:cNvPr>
          <p:cNvSpPr txBox="1"/>
          <p:nvPr/>
        </p:nvSpPr>
        <p:spPr>
          <a:xfrm>
            <a:off x="4168062" y="4981238"/>
            <a:ext cx="111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</a:rPr>
              <a:t>rust_main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F6D4552-0263-2C46-115F-F45BC6404C5C}"/>
              </a:ext>
            </a:extLst>
          </p:cNvPr>
          <p:cNvSpPr/>
          <p:nvPr/>
        </p:nvSpPr>
        <p:spPr>
          <a:xfrm>
            <a:off x="5214990" y="5559991"/>
            <a:ext cx="914400" cy="437905"/>
          </a:xfrm>
          <a:prstGeom prst="round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boot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51C2DC2-3CDC-26AB-B0E1-A01AA29FE7D6}"/>
              </a:ext>
            </a:extLst>
          </p:cNvPr>
          <p:cNvSpPr/>
          <p:nvPr/>
        </p:nvSpPr>
        <p:spPr>
          <a:xfrm>
            <a:off x="3418929" y="2864200"/>
            <a:ext cx="484632" cy="3466386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引导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CB431DE-3E77-A2AE-58C0-F392DF20486C}"/>
              </a:ext>
            </a:extLst>
          </p:cNvPr>
          <p:cNvSpPr txBox="1"/>
          <p:nvPr/>
        </p:nvSpPr>
        <p:spPr>
          <a:xfrm>
            <a:off x="4232015" y="2492896"/>
            <a:ext cx="76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</a:rPr>
              <a:t>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7ED1B94-1101-FA58-3EDE-E4FCF7D7A4CC}"/>
              </a:ext>
            </a:extLst>
          </p:cNvPr>
          <p:cNvSpPr/>
          <p:nvPr/>
        </p:nvSpPr>
        <p:spPr>
          <a:xfrm>
            <a:off x="7406487" y="5559991"/>
            <a:ext cx="1221930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platform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B5A137D-8116-A0BB-8B3C-E2BA878193C1}"/>
              </a:ext>
            </a:extLst>
          </p:cNvPr>
          <p:cNvSpPr/>
          <p:nvPr/>
        </p:nvSpPr>
        <p:spPr>
          <a:xfrm rot="10800000">
            <a:off x="9211768" y="2864200"/>
            <a:ext cx="484632" cy="3413182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4D80762-BB19-D8E0-65A6-EEA11B3BD016}"/>
              </a:ext>
            </a:extLst>
          </p:cNvPr>
          <p:cNvSpPr txBox="1"/>
          <p:nvPr/>
        </p:nvSpPr>
        <p:spPr>
          <a:xfrm>
            <a:off x="9235674" y="3418545"/>
            <a:ext cx="362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运</a:t>
            </a:r>
            <a:endParaRPr lang="en-US" altLang="zh-CN" sz="2000"/>
          </a:p>
          <a:p>
            <a:r>
              <a:rPr lang="zh-CN" altLang="en-US" sz="2000"/>
              <a:t>行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调用功能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50F5AC-AD5C-A13E-FDF7-0203CA0FBA8B}"/>
              </a:ext>
            </a:extLst>
          </p:cNvPr>
          <p:cNvSpPr txBox="1"/>
          <p:nvPr/>
        </p:nvSpPr>
        <p:spPr>
          <a:xfrm>
            <a:off x="515380" y="370134"/>
            <a:ext cx="1260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8D4F29A-DAFD-1CB5-4441-67E7DBA78BDA}"/>
              </a:ext>
            </a:extLst>
          </p:cNvPr>
          <p:cNvSpPr/>
          <p:nvPr/>
        </p:nvSpPr>
        <p:spPr>
          <a:xfrm>
            <a:off x="6420368" y="5559991"/>
            <a:ext cx="952055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arch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92A79-2E17-F2CC-CE0C-B8C00888115A}"/>
              </a:ext>
            </a:extLst>
          </p:cNvPr>
          <p:cNvSpPr/>
          <p:nvPr/>
        </p:nvSpPr>
        <p:spPr>
          <a:xfrm>
            <a:off x="4177531" y="3002959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A4F088-13C5-A72F-0F37-1E76588EB20F}"/>
              </a:ext>
            </a:extLst>
          </p:cNvPr>
          <p:cNvSpPr/>
          <p:nvPr/>
        </p:nvSpPr>
        <p:spPr>
          <a:xfrm>
            <a:off x="6915467" y="4985880"/>
            <a:ext cx="1799301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axdriver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0C1C66-ABF4-56D6-0AFD-751BAADBA9D1}"/>
              </a:ext>
            </a:extLst>
          </p:cNvPr>
          <p:cNvSpPr/>
          <p:nvPr/>
        </p:nvSpPr>
        <p:spPr>
          <a:xfrm>
            <a:off x="6915467" y="4489289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D1DB65-3D36-91CC-E217-CCC7A5C88524}"/>
              </a:ext>
            </a:extLst>
          </p:cNvPr>
          <p:cNvSpPr/>
          <p:nvPr/>
        </p:nvSpPr>
        <p:spPr>
          <a:xfrm>
            <a:off x="7853876" y="4477182"/>
            <a:ext cx="886699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4A3E92-DBDC-EE74-69E6-6831E3C41300}"/>
              </a:ext>
            </a:extLst>
          </p:cNvPr>
          <p:cNvSpPr/>
          <p:nvPr/>
        </p:nvSpPr>
        <p:spPr>
          <a:xfrm>
            <a:off x="7835171" y="3973126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CE531C-219A-AEE6-5CCD-A01CFBE336C5}"/>
              </a:ext>
            </a:extLst>
          </p:cNvPr>
          <p:cNvSpPr/>
          <p:nvPr/>
        </p:nvSpPr>
        <p:spPr>
          <a:xfrm>
            <a:off x="4177531" y="3463271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r>
              <a:rPr lang="en-US" altLang="zh-CN" sz="2000">
                <a:solidFill>
                  <a:schemeClr val="tx1"/>
                </a:solidFill>
              </a:rPr>
              <a:t> &amp;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6983DB-2F20-26EA-E543-045B02D86E95}"/>
              </a:ext>
            </a:extLst>
          </p:cNvPr>
          <p:cNvSpPr/>
          <p:nvPr/>
        </p:nvSpPr>
        <p:spPr>
          <a:xfrm>
            <a:off x="4182655" y="6123862"/>
            <a:ext cx="1681585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riscv64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A0DFEBC-2678-A005-CBA2-9947621C0B2F}"/>
              </a:ext>
            </a:extLst>
          </p:cNvPr>
          <p:cNvSpPr/>
          <p:nvPr/>
        </p:nvSpPr>
        <p:spPr>
          <a:xfrm>
            <a:off x="5935836" y="6094244"/>
            <a:ext cx="1364579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BDD7E0-F305-88DC-1CCB-99ED846A645D}"/>
              </a:ext>
            </a:extLst>
          </p:cNvPr>
          <p:cNvSpPr/>
          <p:nvPr/>
        </p:nvSpPr>
        <p:spPr>
          <a:xfrm>
            <a:off x="7372423" y="6094245"/>
            <a:ext cx="1364578" cy="411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45FBCA1-9D91-84E3-A81B-188D8E2A852F}"/>
              </a:ext>
            </a:extLst>
          </p:cNvPr>
          <p:cNvSpPr txBox="1"/>
          <p:nvPr/>
        </p:nvSpPr>
        <p:spPr>
          <a:xfrm>
            <a:off x="623392" y="1124744"/>
            <a:ext cx="11233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建立最基本的框架：核心组件</a:t>
            </a:r>
            <a:r>
              <a:rPr lang="en-US" altLang="zh-CN" sz="2400" err="1"/>
              <a:t>axhal</a:t>
            </a:r>
            <a:r>
              <a:rPr lang="zh-CN" altLang="en-US" sz="2400"/>
              <a:t>、</a:t>
            </a:r>
            <a:r>
              <a:rPr lang="en-US" altLang="zh-CN" sz="2400" err="1"/>
              <a:t>axruntime</a:t>
            </a:r>
            <a:r>
              <a:rPr lang="zh-CN" altLang="en-US" sz="2400"/>
              <a:t>、</a:t>
            </a:r>
            <a:r>
              <a:rPr lang="en-US" altLang="zh-CN" sz="2400" err="1"/>
              <a:t>api</a:t>
            </a:r>
            <a:r>
              <a:rPr lang="zh-CN" altLang="en-US" sz="2400"/>
              <a:t>、</a:t>
            </a:r>
            <a:r>
              <a:rPr lang="en-US" altLang="zh-CN" sz="2400" err="1"/>
              <a:t>ulib</a:t>
            </a:r>
            <a:r>
              <a:rPr lang="zh-CN" altLang="en-US" sz="2400"/>
              <a:t>以及上层应用组件。</a:t>
            </a:r>
            <a:endParaRPr lang="en-US" altLang="zh-CN" sz="2400"/>
          </a:p>
          <a:p>
            <a:r>
              <a:rPr lang="zh-CN" altLang="en-US" sz="2400"/>
              <a:t>后续版本在该基本框架的基础上，通过扩展功能组件</a:t>
            </a:r>
            <a:r>
              <a:rPr lang="en-US" altLang="zh-CN" sz="2400"/>
              <a:t>(</a:t>
            </a:r>
            <a:r>
              <a:rPr lang="zh-CN" altLang="en-US" sz="2400"/>
              <a:t>虚线部分</a:t>
            </a:r>
            <a:r>
              <a:rPr lang="en-US" altLang="zh-CN" sz="2400"/>
              <a:t>)</a:t>
            </a:r>
            <a:r>
              <a:rPr lang="zh-CN" altLang="en-US" sz="2400"/>
              <a:t>，扩展</a:t>
            </a:r>
            <a:r>
              <a:rPr lang="en-US" altLang="zh-CN" sz="2400"/>
              <a:t>OS</a:t>
            </a:r>
            <a:r>
              <a:rPr lang="zh-CN" altLang="en-US" sz="2400"/>
              <a:t>能力特性。</a:t>
            </a:r>
            <a:endParaRPr lang="en-US" altLang="zh-CN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86DDF47-857D-6556-F273-206A56E34AF3}"/>
              </a:ext>
            </a:extLst>
          </p:cNvPr>
          <p:cNvSpPr/>
          <p:nvPr/>
        </p:nvSpPr>
        <p:spPr>
          <a:xfrm>
            <a:off x="6915467" y="3976599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6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98BFB-83D1-3181-2135-DE493F47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633C32-C2E7-EDB3-012B-13A0A28C7A09}"/>
              </a:ext>
            </a:extLst>
          </p:cNvPr>
          <p:cNvSpPr txBox="1"/>
          <p:nvPr/>
        </p:nvSpPr>
        <p:spPr>
          <a:xfrm>
            <a:off x="515380" y="370134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47A190-6E0B-805C-E049-F235B0EB0C83}"/>
              </a:ext>
            </a:extLst>
          </p:cNvPr>
          <p:cNvSpPr txBox="1"/>
          <p:nvPr/>
        </p:nvSpPr>
        <p:spPr>
          <a:xfrm>
            <a:off x="623392" y="980728"/>
            <a:ext cx="11125236" cy="48936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/>
              <a:t>[print_with_color]: </a:t>
            </a:r>
            <a:r>
              <a:rPr lang="zh-CN" altLang="en-US" sz="2400"/>
              <a:t>支持带颜色的打印输出。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要求：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修改一个组件的实现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执行</a:t>
            </a:r>
            <a:r>
              <a:rPr lang="en-US" altLang="zh-CN" sz="2400" b="1"/>
              <a:t>make run A=exercises/print_with_color</a:t>
            </a:r>
          </a:p>
          <a:p>
            <a:endParaRPr lang="en-US" altLang="zh-CN" sz="2400"/>
          </a:p>
          <a:p>
            <a:r>
              <a:rPr lang="zh-CN" altLang="en-US" sz="2400"/>
              <a:t>预期：字符串输出带颜色。（具体颜色不做要求）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提示：在不同层次的组件上修改，影响的输出范围不同。</a:t>
            </a:r>
            <a:endParaRPr lang="en-US" altLang="zh-CN" sz="2400"/>
          </a:p>
          <a:p>
            <a:r>
              <a:rPr lang="zh-CN" altLang="en-US" sz="2400"/>
              <a:t>例如，修改</a:t>
            </a:r>
            <a:r>
              <a:rPr lang="en-US" altLang="zh-CN" sz="2400"/>
              <a:t>axstd</a:t>
            </a:r>
            <a:r>
              <a:rPr lang="zh-CN" altLang="en-US" sz="2400"/>
              <a:t>可能只影响</a:t>
            </a:r>
            <a:r>
              <a:rPr lang="en-US" altLang="zh-CN" sz="2400"/>
              <a:t>println!</a:t>
            </a:r>
            <a:r>
              <a:rPr lang="zh-CN" altLang="en-US" sz="2400"/>
              <a:t>的输出；修改</a:t>
            </a:r>
            <a:r>
              <a:rPr lang="en-US" altLang="zh-CN" sz="2400"/>
              <a:t>axhal</a:t>
            </a:r>
            <a:r>
              <a:rPr lang="zh-CN" altLang="en-US" sz="2400"/>
              <a:t>则可能一并影响</a:t>
            </a:r>
            <a:r>
              <a:rPr lang="en-US" altLang="zh-CN" sz="2400"/>
              <a:t>ArceOS</a:t>
            </a:r>
            <a:r>
              <a:rPr lang="zh-CN" altLang="en-US" sz="2400"/>
              <a:t>启动信息的颜色。</a:t>
            </a:r>
            <a:endParaRPr lang="en-US" altLang="zh-CN" sz="24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C2F99F-6E27-0B36-CF56-E21DA34D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717032"/>
            <a:ext cx="5102836" cy="4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1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6838F-38AA-2BA3-2235-7DC8A98A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AB145F-4399-28CD-EA69-D85C4E287D76}"/>
              </a:ext>
            </a:extLst>
          </p:cNvPr>
          <p:cNvSpPr txBox="1"/>
          <p:nvPr/>
        </p:nvSpPr>
        <p:spPr>
          <a:xfrm>
            <a:off x="515380" y="329426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U.2.0 Collections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BB975-AD4C-27A9-5944-E5D115F26EB2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引入动态内存分配组件，支持</a:t>
            </a:r>
            <a:r>
              <a:rPr lang="en-US" altLang="zh-CN" sz="2400"/>
              <a:t>Rust Collections</a:t>
            </a:r>
            <a:r>
              <a:rPr lang="zh-CN" altLang="en-US" sz="2400"/>
              <a:t>类型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动态内存分配的框架和算法</a:t>
            </a:r>
            <a:endParaRPr lang="en-US" altLang="zh-CN" sz="24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5FB9784-8C1F-FBBB-F640-542D77A2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78" y="1482321"/>
            <a:ext cx="1964539" cy="375048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0EAC19C6-75BF-2FE2-D49D-E2190D439B05}"/>
              </a:ext>
            </a:extLst>
          </p:cNvPr>
          <p:cNvSpPr/>
          <p:nvPr/>
        </p:nvSpPr>
        <p:spPr>
          <a:xfrm>
            <a:off x="3062307" y="3115247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27BCD0-527E-5696-387C-9B13A1AB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05" y="1482321"/>
            <a:ext cx="1964539" cy="375048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BC3F9A4-BF94-3CE3-B782-563D73B5FCBC}"/>
              </a:ext>
            </a:extLst>
          </p:cNvPr>
          <p:cNvGrpSpPr/>
          <p:nvPr/>
        </p:nvGrpSpPr>
        <p:grpSpPr>
          <a:xfrm>
            <a:off x="7104112" y="1052736"/>
            <a:ext cx="4824536" cy="4135201"/>
            <a:chOff x="7104112" y="1301212"/>
            <a:chExt cx="4824536" cy="413520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FD9A1FF-6B71-5130-6DC5-C7BF882BD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5677" y="1816615"/>
              <a:ext cx="4437915" cy="27094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B44FD27-2791-C2F3-F9E0-C9CBC9611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5728" y="4903822"/>
              <a:ext cx="4504404" cy="37834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4FD595-A1A2-1523-BAE7-6C5E101CE3EA}"/>
                </a:ext>
              </a:extLst>
            </p:cNvPr>
            <p:cNvSpPr txBox="1"/>
            <p:nvPr/>
          </p:nvSpPr>
          <p:spPr>
            <a:xfrm>
              <a:off x="7231691" y="1421587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源码：</a:t>
              </a:r>
              <a:r>
                <a:rPr lang="en-US" altLang="zh-CN"/>
                <a:t>src/main.rs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78FE853-9881-431D-6B65-CD3692AAB1B3}"/>
                </a:ext>
              </a:extLst>
            </p:cNvPr>
            <p:cNvSpPr txBox="1"/>
            <p:nvPr/>
          </p:nvSpPr>
          <p:spPr>
            <a:xfrm>
              <a:off x="7221819" y="4562083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源码：</a:t>
              </a:r>
              <a:r>
                <a:rPr lang="en-US" altLang="zh-CN"/>
                <a:t>Cargo.toml</a:t>
              </a:r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01BB756-9BCE-DA40-B23D-D6E7DDE5B6FF}"/>
                </a:ext>
              </a:extLst>
            </p:cNvPr>
            <p:cNvSpPr/>
            <p:nvPr/>
          </p:nvSpPr>
          <p:spPr>
            <a:xfrm>
              <a:off x="7104112" y="1301212"/>
              <a:ext cx="4824536" cy="413520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69ADE0-8237-2BAB-D9D3-B1D47676BBC9}"/>
              </a:ext>
            </a:extLst>
          </p:cNvPr>
          <p:cNvSpPr txBox="1"/>
          <p:nvPr/>
        </p:nvSpPr>
        <p:spPr>
          <a:xfrm>
            <a:off x="7161250" y="5265204"/>
            <a:ext cx="462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A=tour/u_2_0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05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89C3F762-F99E-A340-251A-29974DCA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53" y="2060848"/>
            <a:ext cx="5400600" cy="40761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组件化内核的目标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9E45D-6EDD-255C-8557-BD0C3A849E47}"/>
              </a:ext>
            </a:extLst>
          </p:cNvPr>
          <p:cNvSpPr txBox="1"/>
          <p:nvPr/>
        </p:nvSpPr>
        <p:spPr>
          <a:xfrm>
            <a:off x="659397" y="1239143"/>
            <a:ext cx="1090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研究和实践</a:t>
            </a:r>
            <a:r>
              <a:rPr lang="zh-CN" altLang="en-US" sz="2400" b="1"/>
              <a:t>基于组件</a:t>
            </a:r>
            <a:r>
              <a:rPr lang="zh-CN" altLang="en-US" sz="2400"/>
              <a:t>构造内核的方法，尝试构造应对</a:t>
            </a:r>
            <a:r>
              <a:rPr lang="zh-CN" altLang="en-US" sz="2400" b="1"/>
              <a:t>不同场景</a:t>
            </a:r>
            <a:r>
              <a:rPr lang="zh-CN" altLang="en-US" sz="2400"/>
              <a:t>的</a:t>
            </a:r>
            <a:r>
              <a:rPr lang="zh-CN" altLang="en-US" sz="2400" b="1"/>
              <a:t>各种模式</a:t>
            </a:r>
            <a:r>
              <a:rPr lang="zh-CN" altLang="en-US" sz="2400"/>
              <a:t>内核。</a:t>
            </a:r>
            <a:endParaRPr lang="en-US" altLang="zh-CN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E7843DB-51FB-CA41-2016-CDA1F9E9F925}"/>
              </a:ext>
            </a:extLst>
          </p:cNvPr>
          <p:cNvSpPr txBox="1"/>
          <p:nvPr/>
        </p:nvSpPr>
        <p:spPr>
          <a:xfrm>
            <a:off x="2783632" y="254778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多仓方式管理组件</a:t>
            </a:r>
            <a:endParaRPr lang="en-US" altLang="zh-CN"/>
          </a:p>
          <a:p>
            <a:r>
              <a:rPr lang="zh-CN" altLang="en-US"/>
              <a:t>组件间单向依赖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814642-1C90-3229-84CA-F6365A05BEFC}"/>
              </a:ext>
            </a:extLst>
          </p:cNvPr>
          <p:cNvSpPr txBox="1"/>
          <p:nvPr/>
        </p:nvSpPr>
        <p:spPr>
          <a:xfrm>
            <a:off x="2783632" y="54906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建立辅助工具</a:t>
            </a:r>
            <a:endParaRPr lang="en-US" altLang="zh-CN"/>
          </a:p>
          <a:p>
            <a:r>
              <a:rPr lang="zh-CN" altLang="en-US"/>
              <a:t>帮助构建目标系统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FD25DB-1574-E29D-5C82-219A4A0C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68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C4B68-7CCF-8158-D45A-5FC51A80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EDAA31-032A-6FE2-5CCF-A8E8EA11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337777"/>
            <a:ext cx="7205786" cy="43234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37D857-FA55-34C2-8D2C-71E1225D4A88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DCDAB4-5752-176E-9D24-178D3AEE9DD2}"/>
              </a:ext>
            </a:extLst>
          </p:cNvPr>
          <p:cNvSpPr txBox="1"/>
          <p:nvPr/>
        </p:nvSpPr>
        <p:spPr>
          <a:xfrm>
            <a:off x="335360" y="1535301"/>
            <a:ext cx="45365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对基于“堆”的动态数据结构类型的支持？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/>
              <a:t>Rust Collections</a:t>
            </a:r>
            <a:r>
              <a:rPr lang="zh-CN" altLang="en-US" sz="2000"/>
              <a:t>标准类型需要动态内存分配支持。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在内核开发层面，没有另外一个</a:t>
            </a:r>
            <a:r>
              <a:rPr lang="en-US" altLang="zh-CN" sz="2000"/>
              <a:t>OS</a:t>
            </a:r>
            <a:r>
              <a:rPr lang="zh-CN" altLang="en-US" sz="2000"/>
              <a:t>内核为其提供内存管理的支持。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只能由内核自己实现</a:t>
            </a:r>
            <a:r>
              <a:rPr lang="en-US" altLang="zh-CN" sz="2000"/>
              <a:t>global_allocator</a:t>
            </a:r>
            <a:r>
              <a:rPr lang="zh-CN" altLang="en-US" sz="2000"/>
              <a:t>适配自身的内存管理子系统。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786968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0B1C4F6-0220-A2ED-7A94-2AD971A3D877}"/>
              </a:ext>
            </a:extLst>
          </p:cNvPr>
          <p:cNvSpPr/>
          <p:nvPr/>
        </p:nvSpPr>
        <p:spPr>
          <a:xfrm>
            <a:off x="1667508" y="2811393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5EBFDEB-9FC6-E6B2-FB0A-48D693A10431}"/>
              </a:ext>
            </a:extLst>
          </p:cNvPr>
          <p:cNvSpPr/>
          <p:nvPr/>
        </p:nvSpPr>
        <p:spPr>
          <a:xfrm>
            <a:off x="1956048" y="3279445"/>
            <a:ext cx="4680519" cy="106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79" y="370134"/>
            <a:ext cx="6660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接口、框架与算法</a:t>
            </a:r>
            <a:endParaRPr lang="en-US" altLang="zh-CN" sz="3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E4328D-16A0-2C34-A8B2-7A21AFC37ABE}"/>
              </a:ext>
            </a:extLst>
          </p:cNvPr>
          <p:cNvSpPr txBox="1"/>
          <p:nvPr/>
        </p:nvSpPr>
        <p:spPr>
          <a:xfrm>
            <a:off x="2064060" y="3306470"/>
            <a:ext cx="44639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4FFC7A-5C86-40D0-1D8D-9763CDAA354A}"/>
              </a:ext>
            </a:extLst>
          </p:cNvPr>
          <p:cNvSpPr txBox="1"/>
          <p:nvPr/>
        </p:nvSpPr>
        <p:spPr>
          <a:xfrm>
            <a:off x="1956048" y="3957955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BA6AEA-E80B-4A90-C4A7-707ABED631B9}"/>
              </a:ext>
            </a:extLst>
          </p:cNvPr>
          <p:cNvSpPr txBox="1"/>
          <p:nvPr/>
        </p:nvSpPr>
        <p:spPr>
          <a:xfrm>
            <a:off x="5134596" y="3971024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37D88-85E2-6BE1-06A9-14B6510B3CCF}"/>
              </a:ext>
            </a:extLst>
          </p:cNvPr>
          <p:cNvSpPr txBox="1"/>
          <p:nvPr/>
        </p:nvSpPr>
        <p:spPr>
          <a:xfrm>
            <a:off x="1932384" y="1877030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Rust Trait:</a:t>
            </a:r>
          </a:p>
          <a:p>
            <a:r>
              <a:rPr lang="en-US" altLang="zh-CN" b="1"/>
              <a:t>#[</a:t>
            </a:r>
            <a:r>
              <a:rPr lang="zh-CN" altLang="en-US" b="1"/>
              <a:t>global_allocator</a:t>
            </a:r>
            <a:r>
              <a:rPr lang="en-US" altLang="zh-CN" b="1"/>
              <a:t>]</a:t>
            </a:r>
            <a:endParaRPr lang="zh-CN" altLang="en-US" b="1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BAC9896-5FAC-C0CD-E97E-54A5D33C7B66}"/>
              </a:ext>
            </a:extLst>
          </p:cNvPr>
          <p:cNvCxnSpPr/>
          <p:nvPr/>
        </p:nvCxnSpPr>
        <p:spPr>
          <a:xfrm flipV="1">
            <a:off x="2640124" y="2495515"/>
            <a:ext cx="0" cy="7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D51E3C6-547A-37C5-6D69-639520E76F54}"/>
              </a:ext>
            </a:extLst>
          </p:cNvPr>
          <p:cNvSpPr txBox="1"/>
          <p:nvPr/>
        </p:nvSpPr>
        <p:spPr>
          <a:xfrm>
            <a:off x="2064060" y="274869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A45A223-31AE-DB22-DED2-371DDB5852F0}"/>
              </a:ext>
            </a:extLst>
          </p:cNvPr>
          <p:cNvSpPr txBox="1"/>
          <p:nvPr/>
        </p:nvSpPr>
        <p:spPr>
          <a:xfrm>
            <a:off x="4560675" y="540326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3AA29EC-C91F-B347-6B3A-505E3F15C320}"/>
              </a:ext>
            </a:extLst>
          </p:cNvPr>
          <p:cNvSpPr txBox="1"/>
          <p:nvPr/>
        </p:nvSpPr>
        <p:spPr>
          <a:xfrm>
            <a:off x="1982672" y="5324364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22E5992-F8F1-7706-4144-07CE8E8F35FF}"/>
              </a:ext>
            </a:extLst>
          </p:cNvPr>
          <p:cNvSpPr txBox="1"/>
          <p:nvPr/>
        </p:nvSpPr>
        <p:spPr>
          <a:xfrm>
            <a:off x="1982672" y="5738410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A4392C2-443E-D0A8-56A0-F719AFDCD880}"/>
              </a:ext>
            </a:extLst>
          </p:cNvPr>
          <p:cNvSpPr txBox="1"/>
          <p:nvPr/>
        </p:nvSpPr>
        <p:spPr>
          <a:xfrm>
            <a:off x="1982672" y="6150471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6A04BC7-F20C-AF63-E5CA-4A216B2E6418}"/>
              </a:ext>
            </a:extLst>
          </p:cNvPr>
          <p:cNvCxnSpPr>
            <a:cxnSpLocks/>
          </p:cNvCxnSpPr>
          <p:nvPr/>
        </p:nvCxnSpPr>
        <p:spPr>
          <a:xfrm>
            <a:off x="6007895" y="4309578"/>
            <a:ext cx="0" cy="109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E4509A9-A68B-8A64-BEDE-2CAEF0FCAB67}"/>
              </a:ext>
            </a:extLst>
          </p:cNvPr>
          <p:cNvCxnSpPr>
            <a:cxnSpLocks/>
          </p:cNvCxnSpPr>
          <p:nvPr/>
        </p:nvCxnSpPr>
        <p:spPr>
          <a:xfrm>
            <a:off x="2640124" y="4309578"/>
            <a:ext cx="0" cy="101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3713713-603D-A9BB-084A-F3AF6A77227D}"/>
              </a:ext>
            </a:extLst>
          </p:cNvPr>
          <p:cNvCxnSpPr/>
          <p:nvPr/>
        </p:nvCxnSpPr>
        <p:spPr>
          <a:xfrm>
            <a:off x="1776028" y="1741458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A65065E-EA5D-0E85-5404-7475EA5F5363}"/>
              </a:ext>
            </a:extLst>
          </p:cNvPr>
          <p:cNvCxnSpPr/>
          <p:nvPr/>
        </p:nvCxnSpPr>
        <p:spPr>
          <a:xfrm>
            <a:off x="4908376" y="1757386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D06C283-4DC0-B5B3-C9D1-DAE78A14F1CC}"/>
              </a:ext>
            </a:extLst>
          </p:cNvPr>
          <p:cNvSpPr txBox="1"/>
          <p:nvPr/>
        </p:nvSpPr>
        <p:spPr>
          <a:xfrm>
            <a:off x="5124400" y="1881798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83340D-FF78-3659-8C01-DC4BE2433714}"/>
              </a:ext>
            </a:extLst>
          </p:cNvPr>
          <p:cNvCxnSpPr/>
          <p:nvPr/>
        </p:nvCxnSpPr>
        <p:spPr>
          <a:xfrm flipV="1">
            <a:off x="5975092" y="2500283"/>
            <a:ext cx="0" cy="78393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D597881-1E94-F0CD-6430-1A010FCB5FAF}"/>
              </a:ext>
            </a:extLst>
          </p:cNvPr>
          <p:cNvSpPr txBox="1"/>
          <p:nvPr/>
        </p:nvSpPr>
        <p:spPr>
          <a:xfrm>
            <a:off x="5939088" y="2753458"/>
            <a:ext cx="98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access</a:t>
            </a:r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F15F9C7-CA74-D123-2675-63F7774C254B}"/>
              </a:ext>
            </a:extLst>
          </p:cNvPr>
          <p:cNvSpPr txBox="1"/>
          <p:nvPr/>
        </p:nvSpPr>
        <p:spPr>
          <a:xfrm>
            <a:off x="2064799" y="1268760"/>
            <a:ext cx="127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Bytes </a:t>
            </a:r>
            <a:r>
              <a:rPr lang="en-US" altLang="zh-CN" err="1"/>
              <a:t>Alloc</a:t>
            </a:r>
            <a:endParaRPr lang="en-US" altLang="zh-CN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714AB61-A3F8-BCFA-2289-A4D1623AA26A}"/>
              </a:ext>
            </a:extLst>
          </p:cNvPr>
          <p:cNvSpPr txBox="1"/>
          <p:nvPr/>
        </p:nvSpPr>
        <p:spPr>
          <a:xfrm>
            <a:off x="5232413" y="1299695"/>
            <a:ext cx="138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Pages </a:t>
            </a:r>
            <a:r>
              <a:rPr lang="en-US" altLang="zh-CN" err="1"/>
              <a:t>Alloc</a:t>
            </a:r>
            <a:endParaRPr lang="en-US" altLang="zh-CN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6DAD224-E4DA-5E68-3C5A-3EAD8EF8F024}"/>
              </a:ext>
            </a:extLst>
          </p:cNvPr>
          <p:cNvCxnSpPr>
            <a:cxnSpLocks/>
          </p:cNvCxnSpPr>
          <p:nvPr/>
        </p:nvCxnSpPr>
        <p:spPr>
          <a:xfrm>
            <a:off x="1271464" y="2667377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A6554F-73CA-B6C2-CF07-7C0752B2DA8A}"/>
              </a:ext>
            </a:extLst>
          </p:cNvPr>
          <p:cNvCxnSpPr>
            <a:cxnSpLocks/>
          </p:cNvCxnSpPr>
          <p:nvPr/>
        </p:nvCxnSpPr>
        <p:spPr>
          <a:xfrm>
            <a:off x="1271464" y="4611593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0AABE74-0514-73AE-CB6A-F57498A69E92}"/>
              </a:ext>
            </a:extLst>
          </p:cNvPr>
          <p:cNvSpPr txBox="1"/>
          <p:nvPr/>
        </p:nvSpPr>
        <p:spPr>
          <a:xfrm>
            <a:off x="7752184" y="2127317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C93940-AAF3-856E-87E5-33770FA9DE26}"/>
              </a:ext>
            </a:extLst>
          </p:cNvPr>
          <p:cNvSpPr txBox="1"/>
          <p:nvPr/>
        </p:nvSpPr>
        <p:spPr>
          <a:xfrm>
            <a:off x="7790995" y="3665567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08301A-81FE-AB7B-5924-9428467A83A6}"/>
              </a:ext>
            </a:extLst>
          </p:cNvPr>
          <p:cNvSpPr txBox="1"/>
          <p:nvPr/>
        </p:nvSpPr>
        <p:spPr>
          <a:xfrm>
            <a:off x="7782575" y="5453726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099330-2454-E86D-4295-3DB70853DCFB}"/>
              </a:ext>
            </a:extLst>
          </p:cNvPr>
          <p:cNvSpPr/>
          <p:nvPr/>
        </p:nvSpPr>
        <p:spPr>
          <a:xfrm>
            <a:off x="1667508" y="4688825"/>
            <a:ext cx="5185084" cy="470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2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A41827C-566D-E5D3-959C-D2A56D457E42}"/>
              </a:ext>
            </a:extLst>
          </p:cNvPr>
          <p:cNvSpPr/>
          <p:nvPr/>
        </p:nvSpPr>
        <p:spPr>
          <a:xfrm>
            <a:off x="335360" y="1460447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Rust Library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5E2B2-8835-CE5B-7D2A-71AA25C3DC59}"/>
              </a:ext>
            </a:extLst>
          </p:cNvPr>
          <p:cNvSpPr txBox="1"/>
          <p:nvPr/>
        </p:nvSpPr>
        <p:spPr>
          <a:xfrm>
            <a:off x="515379" y="370134"/>
            <a:ext cx="6660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接口和数据结构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3AC29D-A349-C288-6DCA-7F73D82911DB}"/>
              </a:ext>
            </a:extLst>
          </p:cNvPr>
          <p:cNvSpPr/>
          <p:nvPr/>
        </p:nvSpPr>
        <p:spPr>
          <a:xfrm>
            <a:off x="4601326" y="1443241"/>
            <a:ext cx="3654914" cy="19685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856AA-3A69-05BF-A305-9391E6ECBCCA}"/>
              </a:ext>
            </a:extLst>
          </p:cNvPr>
          <p:cNvSpPr/>
          <p:nvPr/>
        </p:nvSpPr>
        <p:spPr>
          <a:xfrm>
            <a:off x="4853354" y="1911294"/>
            <a:ext cx="3150858" cy="106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GLOBAL_ALLOCATOR</a:t>
            </a: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2A38D-8529-5A62-C76F-440725E1539F}"/>
              </a:ext>
            </a:extLst>
          </p:cNvPr>
          <p:cNvSpPr txBox="1"/>
          <p:nvPr/>
        </p:nvSpPr>
        <p:spPr>
          <a:xfrm>
            <a:off x="4853354" y="2642486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E88EA7-A06B-EDA9-42F2-9E3C425386DB}"/>
              </a:ext>
            </a:extLst>
          </p:cNvPr>
          <p:cNvSpPr txBox="1"/>
          <p:nvPr/>
        </p:nvSpPr>
        <p:spPr>
          <a:xfrm>
            <a:off x="6502241" y="2642486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3A5905-082C-DCE4-8D63-DC0A1C43D154}"/>
              </a:ext>
            </a:extLst>
          </p:cNvPr>
          <p:cNvGrpSpPr/>
          <p:nvPr/>
        </p:nvGrpSpPr>
        <p:grpSpPr>
          <a:xfrm>
            <a:off x="2747628" y="1862826"/>
            <a:ext cx="2196244" cy="1188132"/>
            <a:chOff x="2495600" y="3573016"/>
            <a:chExt cx="2196244" cy="1188132"/>
          </a:xfrm>
        </p:grpSpPr>
        <p:sp>
          <p:nvSpPr>
            <p:cNvPr id="14" name="箭头: 左 13">
              <a:extLst>
                <a:ext uri="{FF2B5EF4-FFF2-40B4-BE49-F238E27FC236}">
                  <a16:creationId xmlns:a16="http://schemas.microsoft.com/office/drawing/2014/main" id="{2F79AF44-F145-D9B2-C6F1-AC21CEEF82C7}"/>
                </a:ext>
              </a:extLst>
            </p:cNvPr>
            <p:cNvSpPr/>
            <p:nvPr/>
          </p:nvSpPr>
          <p:spPr>
            <a:xfrm>
              <a:off x="2495600" y="3573016"/>
              <a:ext cx="2082062" cy="118813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0EC608-7256-401E-549B-193032B9D784}"/>
                </a:ext>
              </a:extLst>
            </p:cNvPr>
            <p:cNvSpPr txBox="1"/>
            <p:nvPr/>
          </p:nvSpPr>
          <p:spPr>
            <a:xfrm>
              <a:off x="2609782" y="3855107"/>
              <a:ext cx="20820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/>
                <a:t>Rust Trait:</a:t>
              </a:r>
            </a:p>
            <a:p>
              <a:r>
                <a:rPr lang="en-US" altLang="zh-CN" sz="1600" b="1"/>
                <a:t>#[</a:t>
              </a:r>
              <a:r>
                <a:rPr lang="zh-CN" altLang="en-US" sz="1600" b="1"/>
                <a:t>global_allocator</a:t>
              </a:r>
              <a:r>
                <a:rPr lang="en-US" altLang="zh-CN" sz="1600" b="1"/>
                <a:t>]</a:t>
              </a:r>
              <a:endParaRPr lang="zh-CN" altLang="en-US" sz="1600" b="1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B128C34-E077-33FA-3DE9-9CBF06C25917}"/>
              </a:ext>
            </a:extLst>
          </p:cNvPr>
          <p:cNvSpPr txBox="1"/>
          <p:nvPr/>
        </p:nvSpPr>
        <p:spPr>
          <a:xfrm>
            <a:off x="587388" y="2007556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alloc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7B0225-A14F-4EC3-BF35-A6FE6C6298D5}"/>
              </a:ext>
            </a:extLst>
          </p:cNvPr>
          <p:cNvSpPr txBox="1"/>
          <p:nvPr/>
        </p:nvSpPr>
        <p:spPr>
          <a:xfrm>
            <a:off x="587388" y="2456892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collections::</a:t>
            </a:r>
            <a:r>
              <a:rPr lang="en-US" altLang="zh-CN" sz="1600" err="1"/>
              <a:t>vec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611041-AB41-955D-D79E-40D5017A320A}"/>
              </a:ext>
            </a:extLst>
          </p:cNvPr>
          <p:cNvSpPr txBox="1"/>
          <p:nvPr/>
        </p:nvSpPr>
        <p:spPr>
          <a:xfrm>
            <a:off x="587388" y="2874422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String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CCDCAB-80F4-29EB-7744-24807E8E7020}"/>
              </a:ext>
            </a:extLst>
          </p:cNvPr>
          <p:cNvSpPr/>
          <p:nvPr/>
        </p:nvSpPr>
        <p:spPr>
          <a:xfrm>
            <a:off x="8724292" y="1433990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kernel</a:t>
            </a:r>
            <a:r>
              <a:rPr lang="zh-CN" altLang="en-US" sz="2000" b="1">
                <a:solidFill>
                  <a:schemeClr val="tx1"/>
                </a:solidFill>
              </a:rPr>
              <a:t>页分配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7480EE3-0077-00B6-6712-C446C635D5CD}"/>
              </a:ext>
            </a:extLst>
          </p:cNvPr>
          <p:cNvSpPr/>
          <p:nvPr/>
        </p:nvSpPr>
        <p:spPr>
          <a:xfrm>
            <a:off x="7993636" y="1898656"/>
            <a:ext cx="2075892" cy="11881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357BD2-D97B-521A-0D76-971BAE0717BE}"/>
              </a:ext>
            </a:extLst>
          </p:cNvPr>
          <p:cNvSpPr txBox="1"/>
          <p:nvPr/>
        </p:nvSpPr>
        <p:spPr>
          <a:xfrm>
            <a:off x="7993636" y="2146164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02B72F-AD3B-6456-6994-9E016C70E5B7}"/>
              </a:ext>
            </a:extLst>
          </p:cNvPr>
          <p:cNvSpPr txBox="1"/>
          <p:nvPr/>
        </p:nvSpPr>
        <p:spPr>
          <a:xfrm>
            <a:off x="10240262" y="2059461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驱动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B139D1-8A5B-C60D-E16E-AEBF288957B3}"/>
              </a:ext>
            </a:extLst>
          </p:cNvPr>
          <p:cNvSpPr txBox="1"/>
          <p:nvPr/>
        </p:nvSpPr>
        <p:spPr>
          <a:xfrm>
            <a:off x="10240262" y="2705145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页表自身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E18ED2F-CC17-2265-6415-D4F73CA3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98" y="5121582"/>
            <a:ext cx="5049657" cy="8276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DB57736-D1C5-1143-3C0D-CA25F25C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98" y="3717032"/>
            <a:ext cx="5098262" cy="118880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FD7D8EC-C7E5-AAF6-5A18-4041D5B9C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43" y="3734238"/>
            <a:ext cx="4275183" cy="2225373"/>
          </a:xfrm>
          <a:prstGeom prst="rect">
            <a:avLst/>
          </a:prstGeom>
        </p:spPr>
      </p:pic>
      <p:sp>
        <p:nvSpPr>
          <p:cNvPr id="28" name="箭头: 左 27">
            <a:extLst>
              <a:ext uri="{FF2B5EF4-FFF2-40B4-BE49-F238E27FC236}">
                <a16:creationId xmlns:a16="http://schemas.microsoft.com/office/drawing/2014/main" id="{1C9C1A0F-07E7-4750-445D-523F8ED50BE2}"/>
              </a:ext>
            </a:extLst>
          </p:cNvPr>
          <p:cNvSpPr/>
          <p:nvPr/>
        </p:nvSpPr>
        <p:spPr>
          <a:xfrm>
            <a:off x="4853354" y="4977172"/>
            <a:ext cx="1880610" cy="104289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必须实现</a:t>
            </a:r>
            <a:r>
              <a:rPr lang="en-US" altLang="zh-CN" err="1">
                <a:solidFill>
                  <a:schemeClr val="tx1"/>
                </a:solidFill>
              </a:rPr>
              <a:t>GlobalAlloc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43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BF3D0-BE61-872F-6DBB-21AEC0E48CED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框架初始化</a:t>
            </a:r>
            <a:endParaRPr lang="en-US" altLang="zh-CN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6D361B-7A1F-772C-7FCC-5FBEC36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11" y="3429000"/>
            <a:ext cx="6051249" cy="33168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75D55-4FAE-77B2-4A55-72C63849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530" y="206469"/>
            <a:ext cx="6116134" cy="303833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8A45ACD-557B-5395-7583-F8932DF18D21}"/>
              </a:ext>
            </a:extLst>
          </p:cNvPr>
          <p:cNvGrpSpPr/>
          <p:nvPr/>
        </p:nvGrpSpPr>
        <p:grpSpPr>
          <a:xfrm>
            <a:off x="731404" y="2384884"/>
            <a:ext cx="4605348" cy="3470032"/>
            <a:chOff x="731404" y="2384884"/>
            <a:chExt cx="4605348" cy="347003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8D84DE-E44F-AC01-09A2-EC21327F5B24}"/>
                </a:ext>
              </a:extLst>
            </p:cNvPr>
            <p:cNvSpPr/>
            <p:nvPr/>
          </p:nvSpPr>
          <p:spPr>
            <a:xfrm>
              <a:off x="731404" y="2384884"/>
              <a:ext cx="2484276" cy="936104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>
                  <a:solidFill>
                    <a:schemeClr val="tx1"/>
                  </a:solidFill>
                </a:rPr>
                <a:t>balloc</a:t>
              </a:r>
              <a:r>
                <a:rPr lang="zh-CN" altLang="en-US" sz="2000">
                  <a:solidFill>
                    <a:schemeClr val="tx1"/>
                  </a:solidFill>
                </a:rPr>
                <a:t>字节分配器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B5498C-53C7-F36C-1FFC-E037C0FABE25}"/>
                </a:ext>
              </a:extLst>
            </p:cNvPr>
            <p:cNvSpPr/>
            <p:nvPr/>
          </p:nvSpPr>
          <p:spPr>
            <a:xfrm>
              <a:off x="743744" y="4119900"/>
              <a:ext cx="2484276" cy="936104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>
                  <a:solidFill>
                    <a:schemeClr val="tx1"/>
                  </a:solidFill>
                </a:rPr>
                <a:t>palloc</a:t>
              </a:r>
              <a:r>
                <a:rPr lang="zh-CN" altLang="en-US" sz="2000">
                  <a:solidFill>
                    <a:schemeClr val="tx1"/>
                  </a:solidFill>
                </a:rPr>
                <a:t>页分配器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D7B1EF-D512-243F-0A3C-8AA19803D970}"/>
                </a:ext>
              </a:extLst>
            </p:cNvPr>
            <p:cNvSpPr txBox="1"/>
            <p:nvPr/>
          </p:nvSpPr>
          <p:spPr>
            <a:xfrm>
              <a:off x="1847528" y="5208584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全部内存</a:t>
              </a:r>
              <a:endParaRPr lang="en-US" altLang="zh-CN"/>
            </a:p>
            <a:p>
              <a:r>
                <a:rPr lang="zh-CN" altLang="en-US"/>
                <a:t>交给</a:t>
              </a:r>
              <a:r>
                <a:rPr lang="en-US" altLang="zh-CN" err="1"/>
                <a:t>palloc</a:t>
              </a:r>
              <a:endParaRPr lang="zh-CN" altLang="en-US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3693EBB7-E596-24A7-8C60-DFF8103A49C4}"/>
                </a:ext>
              </a:extLst>
            </p:cNvPr>
            <p:cNvSpPr/>
            <p:nvPr/>
          </p:nvSpPr>
          <p:spPr>
            <a:xfrm>
              <a:off x="1343472" y="3397278"/>
              <a:ext cx="484632" cy="64633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3884113-2319-B799-CD65-A6D1543AD855}"/>
                </a:ext>
              </a:extLst>
            </p:cNvPr>
            <p:cNvSpPr txBox="1"/>
            <p:nvPr/>
          </p:nvSpPr>
          <p:spPr>
            <a:xfrm>
              <a:off x="1828104" y="3397278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初始分配部分内存</a:t>
              </a:r>
            </a:p>
          </p:txBody>
        </p:sp>
        <p:sp>
          <p:nvSpPr>
            <p:cNvPr id="20" name="箭头: 上 19">
              <a:extLst>
                <a:ext uri="{FF2B5EF4-FFF2-40B4-BE49-F238E27FC236}">
                  <a16:creationId xmlns:a16="http://schemas.microsoft.com/office/drawing/2014/main" id="{4C0886DF-53E2-041C-D594-979A677C103B}"/>
                </a:ext>
              </a:extLst>
            </p:cNvPr>
            <p:cNvSpPr/>
            <p:nvPr/>
          </p:nvSpPr>
          <p:spPr>
            <a:xfrm>
              <a:off x="1362896" y="5208585"/>
              <a:ext cx="484632" cy="64633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弧形 20">
              <a:extLst>
                <a:ext uri="{FF2B5EF4-FFF2-40B4-BE49-F238E27FC236}">
                  <a16:creationId xmlns:a16="http://schemas.microsoft.com/office/drawing/2014/main" id="{033A171F-796B-8B5E-A79A-5BB6FF1A2ACC}"/>
                </a:ext>
              </a:extLst>
            </p:cNvPr>
            <p:cNvSpPr/>
            <p:nvPr/>
          </p:nvSpPr>
          <p:spPr>
            <a:xfrm>
              <a:off x="3353544" y="2899756"/>
              <a:ext cx="731520" cy="183221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8AD352-D566-EE37-6305-78941D61706D}"/>
                </a:ext>
              </a:extLst>
            </p:cNvPr>
            <p:cNvSpPr txBox="1"/>
            <p:nvPr/>
          </p:nvSpPr>
          <p:spPr>
            <a:xfrm>
              <a:off x="4112616" y="3407119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err="1"/>
                <a:t>Alloc</a:t>
              </a:r>
              <a:r>
                <a:rPr lang="zh-CN" altLang="en-US"/>
                <a:t>不足要求追加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12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BF3D0-BE61-872F-6DBB-21AEC0E48CED}"/>
              </a:ext>
            </a:extLst>
          </p:cNvPr>
          <p:cNvSpPr txBox="1"/>
          <p:nvPr/>
        </p:nvSpPr>
        <p:spPr>
          <a:xfrm>
            <a:off x="515380" y="370134"/>
            <a:ext cx="5040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算法组件接口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E84A7-CBFB-6354-041E-5EAE224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304764"/>
            <a:ext cx="5756568" cy="1372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69D18-7E6E-AD83-648C-B7604ACE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2888941"/>
            <a:ext cx="5756568" cy="30003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A7F6690-F215-1720-7C51-2439630EF76C}"/>
              </a:ext>
            </a:extLst>
          </p:cNvPr>
          <p:cNvSpPr/>
          <p:nvPr/>
        </p:nvSpPr>
        <p:spPr>
          <a:xfrm>
            <a:off x="6671556" y="1808820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C776F-F15C-6922-25F4-6A2FB1C5E5C5}"/>
              </a:ext>
            </a:extLst>
          </p:cNvPr>
          <p:cNvSpPr txBox="1"/>
          <p:nvPr/>
        </p:nvSpPr>
        <p:spPr>
          <a:xfrm>
            <a:off x="8256242" y="2183401"/>
            <a:ext cx="22322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74F1C3-82FF-EAB1-4438-D5F2C61BBD3F}"/>
              </a:ext>
            </a:extLst>
          </p:cNvPr>
          <p:cNvSpPr txBox="1"/>
          <p:nvPr/>
        </p:nvSpPr>
        <p:spPr>
          <a:xfrm>
            <a:off x="8724292" y="2838418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balloc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B04C0-4E21-662D-C772-C222F0115B94}"/>
              </a:ext>
            </a:extLst>
          </p:cNvPr>
          <p:cNvSpPr/>
          <p:nvPr/>
        </p:nvSpPr>
        <p:spPr>
          <a:xfrm>
            <a:off x="6671556" y="3686252"/>
            <a:ext cx="5185084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7A3FEF-3895-8D2D-214F-E0D0007AD77B}"/>
              </a:ext>
            </a:extLst>
          </p:cNvPr>
          <p:cNvSpPr txBox="1"/>
          <p:nvPr/>
        </p:nvSpPr>
        <p:spPr>
          <a:xfrm>
            <a:off x="6959649" y="5090815"/>
            <a:ext cx="134152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sz="1200"/>
              <a:t>TlsfByteAllocator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19EEDE-BD50-5CF6-D95E-329AC9B5550C}"/>
              </a:ext>
            </a:extLst>
          </p:cNvPr>
          <p:cNvSpPr txBox="1"/>
          <p:nvPr/>
        </p:nvSpPr>
        <p:spPr>
          <a:xfrm>
            <a:off x="8554350" y="5090816"/>
            <a:ext cx="14855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/>
              <a:t>Buddy</a:t>
            </a:r>
            <a:r>
              <a:rPr lang="zh-CN" altLang="en-US" sz="1200"/>
              <a:t>ByteAllocator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E59AC-139B-32DE-ED5B-0ADEABE58C8F}"/>
              </a:ext>
            </a:extLst>
          </p:cNvPr>
          <p:cNvSpPr txBox="1"/>
          <p:nvPr/>
        </p:nvSpPr>
        <p:spPr>
          <a:xfrm>
            <a:off x="10282542" y="5085416"/>
            <a:ext cx="1358074" cy="28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/>
              <a:t>Slab</a:t>
            </a:r>
            <a:r>
              <a:rPr lang="zh-CN" altLang="en-US" sz="1200"/>
              <a:t>ByteAllocator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4EF63E-75A2-ACBE-6296-DD7F0EBDDDA7}"/>
              </a:ext>
            </a:extLst>
          </p:cNvPr>
          <p:cNvCxnSpPr/>
          <p:nvPr/>
        </p:nvCxnSpPr>
        <p:spPr>
          <a:xfrm>
            <a:off x="9408368" y="2524567"/>
            <a:ext cx="0" cy="31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395BE01-8978-8471-E9F5-1019EE62A1E2}"/>
              </a:ext>
            </a:extLst>
          </p:cNvPr>
          <p:cNvCxnSpPr>
            <a:cxnSpLocks/>
          </p:cNvCxnSpPr>
          <p:nvPr/>
        </p:nvCxnSpPr>
        <p:spPr>
          <a:xfrm>
            <a:off x="8940316" y="3176972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4EAF28-9C89-FC6E-7CDD-7F3C20121A0D}"/>
              </a:ext>
            </a:extLst>
          </p:cNvPr>
          <p:cNvSpPr/>
          <p:nvPr/>
        </p:nvSpPr>
        <p:spPr>
          <a:xfrm>
            <a:off x="7932204" y="4198376"/>
            <a:ext cx="1485544" cy="276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BaseAllocator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67E467F-BF3E-CC82-ACAE-987FE3B3611C}"/>
              </a:ext>
            </a:extLst>
          </p:cNvPr>
          <p:cNvSpPr/>
          <p:nvPr/>
        </p:nvSpPr>
        <p:spPr>
          <a:xfrm>
            <a:off x="9417748" y="4185084"/>
            <a:ext cx="1485544" cy="276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ByteAllocator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E780AFC-DF91-0C08-266E-363C9E0F07B4}"/>
              </a:ext>
            </a:extLst>
          </p:cNvPr>
          <p:cNvCxnSpPr>
            <a:cxnSpLocks/>
          </p:cNvCxnSpPr>
          <p:nvPr/>
        </p:nvCxnSpPr>
        <p:spPr>
          <a:xfrm>
            <a:off x="9840416" y="319026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D46DD2C-E1F3-97A4-A394-66E9AC7A4441}"/>
              </a:ext>
            </a:extLst>
          </p:cNvPr>
          <p:cNvCxnSpPr/>
          <p:nvPr/>
        </p:nvCxnSpPr>
        <p:spPr>
          <a:xfrm flipH="1">
            <a:off x="7932204" y="4545124"/>
            <a:ext cx="30293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ADD8F3F-848A-D6D2-8490-84DCEC9F8F63}"/>
              </a:ext>
            </a:extLst>
          </p:cNvPr>
          <p:cNvCxnSpPr/>
          <p:nvPr/>
        </p:nvCxnSpPr>
        <p:spPr>
          <a:xfrm flipH="1">
            <a:off x="7893680" y="4113076"/>
            <a:ext cx="30293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3E8ED29-EB8E-555A-A9F3-AC61715F1868}"/>
              </a:ext>
            </a:extLst>
          </p:cNvPr>
          <p:cNvCxnSpPr/>
          <p:nvPr/>
        </p:nvCxnSpPr>
        <p:spPr>
          <a:xfrm flipV="1">
            <a:off x="7630413" y="4545124"/>
            <a:ext cx="1093879" cy="5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BFD284-A4C5-8B66-02D6-32F947B978B1}"/>
              </a:ext>
            </a:extLst>
          </p:cNvPr>
          <p:cNvCxnSpPr>
            <a:stCxn id="13" idx="0"/>
          </p:cNvCxnSpPr>
          <p:nvPr/>
        </p:nvCxnSpPr>
        <p:spPr>
          <a:xfrm flipV="1">
            <a:off x="9297122" y="4539901"/>
            <a:ext cx="0" cy="5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06AF055-5837-59D2-8939-303568F669D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0039894" y="4545124"/>
            <a:ext cx="921685" cy="5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84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867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-TLSF (Two-Level Segregated Fit)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09AB56-D7A7-80A5-3188-06C0BD6F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320790"/>
            <a:ext cx="6343650" cy="463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43BEE1-3973-BC0E-707A-A6810D37346C}"/>
              </a:ext>
            </a:extLst>
          </p:cNvPr>
          <p:cNvSpPr txBox="1"/>
          <p:nvPr/>
        </p:nvSpPr>
        <p:spPr>
          <a:xfrm>
            <a:off x="1346945" y="6084004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算法论文的链接：</a:t>
            </a:r>
            <a:r>
              <a:rPr lang="en-US" altLang="zh-CN">
                <a:hlinkClick r:id="rId3"/>
              </a:rPr>
              <a:t>ecrts04_tlsf.pdf (upv.es)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EAF45-A2D3-0585-2EE3-40F0725BFFA8}"/>
              </a:ext>
            </a:extLst>
          </p:cNvPr>
          <p:cNvSpPr txBox="1"/>
          <p:nvPr/>
        </p:nvSpPr>
        <p:spPr>
          <a:xfrm>
            <a:off x="7032104" y="1483939"/>
            <a:ext cx="50405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两级</a:t>
            </a:r>
            <a:r>
              <a:rPr lang="en-US" altLang="zh-CN" sz="2000" err="1"/>
              <a:t>bitmap+List</a:t>
            </a:r>
            <a:r>
              <a:rPr lang="zh-CN" altLang="en-US" sz="2000"/>
              <a:t>管理空闲块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第一级</a:t>
            </a:r>
            <a:r>
              <a:rPr lang="en-US" altLang="zh-CN" sz="2000"/>
              <a:t>First Level:</a:t>
            </a:r>
          </a:p>
          <a:p>
            <a:r>
              <a:rPr lang="zh-CN" altLang="en-US" sz="2000"/>
              <a:t>每一位对应一个范围的内存块，示例中分别对应</a:t>
            </a:r>
            <a:r>
              <a:rPr lang="en-US" altLang="zh-CN" sz="2000"/>
              <a:t>2</a:t>
            </a:r>
            <a:r>
              <a:rPr lang="en-US" altLang="zh-CN" sz="2000" baseline="30000"/>
              <a:t>4</a:t>
            </a:r>
            <a:r>
              <a:rPr lang="en-US" altLang="zh-CN" sz="2000"/>
              <a:t> ~ 2</a:t>
            </a:r>
            <a:r>
              <a:rPr lang="en-US" altLang="zh-CN" sz="2000" baseline="30000"/>
              <a:t>31</a:t>
            </a:r>
            <a:r>
              <a:rPr lang="zh-CN" altLang="en-US" sz="2000"/>
              <a:t>。</a:t>
            </a:r>
            <a:r>
              <a:rPr lang="en-US" altLang="zh-CN" sz="2000"/>
              <a:t>1</a:t>
            </a:r>
            <a:r>
              <a:rPr lang="zh-CN" altLang="en-US" sz="2000"/>
              <a:t>表示空闲。图中两个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第二级</a:t>
            </a:r>
            <a:r>
              <a:rPr lang="en-US" altLang="zh-CN" sz="2000"/>
              <a:t>Second Level:</a:t>
            </a:r>
          </a:p>
          <a:p>
            <a:r>
              <a:rPr lang="zh-CN" altLang="en-US" sz="2000"/>
              <a:t>有几位就表示几等分。例如，</a:t>
            </a:r>
            <a:r>
              <a:rPr lang="en-US" altLang="zh-CN" sz="2000"/>
              <a:t> 2</a:t>
            </a:r>
            <a:r>
              <a:rPr lang="en-US" altLang="zh-CN" sz="2000" baseline="30000"/>
              <a:t>6</a:t>
            </a:r>
            <a:r>
              <a:rPr lang="zh-CN" altLang="en-US" sz="2000"/>
              <a:t>表示</a:t>
            </a:r>
            <a:r>
              <a:rPr lang="en-US" altLang="zh-CN" sz="2000"/>
              <a:t>64~127</a:t>
            </a:r>
            <a:r>
              <a:rPr lang="zh-CN" altLang="en-US" sz="2000"/>
              <a:t>，然后进行</a:t>
            </a:r>
            <a:r>
              <a:rPr lang="en-US" altLang="zh-CN" sz="2000"/>
              <a:t>4</a:t>
            </a:r>
            <a:r>
              <a:rPr lang="zh-CN" altLang="en-US" sz="2000"/>
              <a:t>等分就是</a:t>
            </a:r>
            <a:r>
              <a:rPr lang="en-US" altLang="zh-CN" sz="2000"/>
              <a:t>64~79, 80~95, 96~107, 108~127</a:t>
            </a:r>
            <a:r>
              <a:rPr lang="zh-CN" altLang="en-US" sz="2000"/>
              <a:t>，每一位对应一个范围，同样</a:t>
            </a:r>
            <a:r>
              <a:rPr lang="en-US" altLang="zh-CN" sz="2000"/>
              <a:t>1</a:t>
            </a:r>
            <a:r>
              <a:rPr lang="zh-CN" altLang="en-US" sz="2000"/>
              <a:t>表示空闲。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然后就能找到包含对应范围大小的空闲块链表</a:t>
            </a:r>
            <a:r>
              <a:rPr lang="en-US" altLang="zh-CN" sz="2000"/>
              <a:t>List</a:t>
            </a:r>
            <a:r>
              <a:rPr lang="zh-CN" altLang="en-US" sz="2000"/>
              <a:t>。链表耗尽或者新建时，对应维护两级</a:t>
            </a:r>
            <a:r>
              <a:rPr lang="en-US" altLang="zh-CN" sz="2000"/>
              <a:t>bitmap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74204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-Buddy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0656DBC-E8AB-355F-B489-217E74304CB2}"/>
              </a:ext>
            </a:extLst>
          </p:cNvPr>
          <p:cNvSpPr txBox="1"/>
          <p:nvPr/>
        </p:nvSpPr>
        <p:spPr>
          <a:xfrm>
            <a:off x="6744072" y="2098591"/>
            <a:ext cx="50405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分配单元</a:t>
            </a:r>
            <a:r>
              <a:rPr lang="en-US" altLang="zh-CN" sz="2000"/>
              <a:t>Unit:</a:t>
            </a:r>
          </a:p>
          <a:p>
            <a:r>
              <a:rPr lang="zh-CN" altLang="en-US" sz="2000"/>
              <a:t>一般不会采用</a:t>
            </a:r>
            <a:r>
              <a:rPr lang="en-US" altLang="zh-CN" sz="2000"/>
              <a:t>1</a:t>
            </a:r>
            <a:r>
              <a:rPr lang="zh-CN" altLang="en-US" sz="2000"/>
              <a:t>字节，通常</a:t>
            </a:r>
            <a:r>
              <a:rPr lang="en-US" altLang="zh-CN" sz="2000"/>
              <a:t>8</a:t>
            </a:r>
            <a:r>
              <a:rPr lang="zh-CN" altLang="en-US" sz="2000"/>
              <a:t>，</a:t>
            </a:r>
            <a:r>
              <a:rPr lang="en-US" altLang="zh-CN" sz="2000"/>
              <a:t>16</a:t>
            </a:r>
            <a:r>
              <a:rPr lang="zh-CN" altLang="en-US" sz="2000"/>
              <a:t>，</a:t>
            </a:r>
            <a:r>
              <a:rPr lang="en-US" altLang="zh-CN" sz="2000"/>
              <a:t>32…</a:t>
            </a:r>
            <a:r>
              <a:rPr lang="zh-CN" altLang="en-US" sz="2000"/>
              <a:t>字节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</a:t>
            </a:r>
            <a:endParaRPr lang="en-US" altLang="zh-CN" sz="2000"/>
          </a:p>
          <a:p>
            <a:r>
              <a:rPr lang="zh-CN" altLang="en-US" sz="2000"/>
              <a:t>寻找匹配</a:t>
            </a:r>
            <a:r>
              <a:rPr lang="en-US" altLang="zh-CN" sz="2000" err="1"/>
              <a:t>alloc</a:t>
            </a:r>
            <a:r>
              <a:rPr lang="zh-CN" altLang="en-US" sz="2000"/>
              <a:t>需要</a:t>
            </a:r>
            <a:r>
              <a:rPr lang="en-US" altLang="zh-CN" sz="2000"/>
              <a:t>(order)</a:t>
            </a:r>
            <a:r>
              <a:rPr lang="zh-CN" altLang="en-US" sz="2000"/>
              <a:t>的最小块</a:t>
            </a:r>
            <a:endParaRPr lang="en-US" altLang="zh-CN" sz="2000"/>
          </a:p>
          <a:p>
            <a:r>
              <a:rPr lang="zh-CN" altLang="en-US" sz="2000"/>
              <a:t>如果</a:t>
            </a:r>
            <a:r>
              <a:rPr lang="en-US" altLang="zh-CN" sz="2000"/>
              <a:t>order</a:t>
            </a:r>
            <a:r>
              <a:rPr lang="zh-CN" altLang="en-US" sz="2000"/>
              <a:t>大于目标，则二分切割，直至相等，每级剩余的部分挂到对应的</a:t>
            </a:r>
            <a:r>
              <a:rPr lang="en-US" altLang="zh-CN" sz="2000"/>
              <a:t>Order List</a:t>
            </a:r>
          </a:p>
          <a:p>
            <a:endParaRPr lang="en-US" altLang="zh-CN" sz="2000"/>
          </a:p>
          <a:p>
            <a:r>
              <a:rPr lang="zh-CN" altLang="en-US" sz="2000"/>
              <a:t>释放：</a:t>
            </a:r>
            <a:endParaRPr lang="en-US" altLang="zh-CN" sz="2000"/>
          </a:p>
          <a:p>
            <a:r>
              <a:rPr lang="zh-CN" altLang="en-US" sz="2000"/>
              <a:t>查看是否有邻居空闲块，有则尽可能向高</a:t>
            </a:r>
            <a:r>
              <a:rPr lang="en-US" altLang="zh-CN" sz="2000"/>
              <a:t>Oder</a:t>
            </a:r>
            <a:r>
              <a:rPr lang="zh-CN" altLang="en-US" sz="2000"/>
              <a:t>合并，直至无法合并，挂到</a:t>
            </a:r>
            <a:r>
              <a:rPr lang="en-US" altLang="zh-CN" sz="2000" err="1"/>
              <a:t>OrderList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95ED66-1913-5619-1F39-2CCC1992D876}"/>
              </a:ext>
            </a:extLst>
          </p:cNvPr>
          <p:cNvGrpSpPr/>
          <p:nvPr/>
        </p:nvGrpSpPr>
        <p:grpSpPr>
          <a:xfrm>
            <a:off x="443372" y="1520788"/>
            <a:ext cx="5698304" cy="3564396"/>
            <a:chOff x="443372" y="1520788"/>
            <a:chExt cx="5698304" cy="35643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59B79DB-1E65-7083-DB9E-77B9A5BB9213}"/>
                </a:ext>
              </a:extLst>
            </p:cNvPr>
            <p:cNvSpPr/>
            <p:nvPr/>
          </p:nvSpPr>
          <p:spPr>
            <a:xfrm>
              <a:off x="827771" y="1988840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0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788312-3EB1-A376-1F85-198BB3C5AFFE}"/>
                </a:ext>
              </a:extLst>
            </p:cNvPr>
            <p:cNvSpPr/>
            <p:nvPr/>
          </p:nvSpPr>
          <p:spPr>
            <a:xfrm>
              <a:off x="1667508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8CA662-B683-B4DA-24BA-98D54B2AA181}"/>
                </a:ext>
              </a:extLst>
            </p:cNvPr>
            <p:cNvSpPr/>
            <p:nvPr/>
          </p:nvSpPr>
          <p:spPr>
            <a:xfrm>
              <a:off x="2063552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0B28F7A-6DD9-051C-8CEF-DA4350D1F37A}"/>
                </a:ext>
              </a:extLst>
            </p:cNvPr>
            <p:cNvSpPr/>
            <p:nvPr/>
          </p:nvSpPr>
          <p:spPr>
            <a:xfrm>
              <a:off x="1861360" y="2536437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E690414-6A1F-80B7-12DF-CDEF6151DDA7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2033424" y="2831405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7DFBCA-6D7A-6292-F1CD-1C25750CE8F9}"/>
                </a:ext>
              </a:extLst>
            </p:cNvPr>
            <p:cNvSpPr txBox="1"/>
            <p:nvPr/>
          </p:nvSpPr>
          <p:spPr>
            <a:xfrm>
              <a:off x="5267907" y="2159568"/>
              <a:ext cx="873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baseline="30000"/>
                <a:t>0 </a:t>
              </a:r>
              <a:r>
                <a:rPr lang="en-US" altLang="zh-CN"/>
                <a:t>Unit</a:t>
              </a:r>
              <a:endParaRPr lang="zh-CN" altLang="en-US" baseline="300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540C7CF-6A2D-DA04-37BC-DBEA6C36A8CA}"/>
                </a:ext>
              </a:extLst>
            </p:cNvPr>
            <p:cNvSpPr/>
            <p:nvPr/>
          </p:nvSpPr>
          <p:spPr>
            <a:xfrm>
              <a:off x="2499397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3801F2-3E92-0F7A-90FC-471613EEB74C}"/>
                </a:ext>
              </a:extLst>
            </p:cNvPr>
            <p:cNvSpPr/>
            <p:nvPr/>
          </p:nvSpPr>
          <p:spPr>
            <a:xfrm>
              <a:off x="2895441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4322CED9-8D46-09E3-0315-89B8333D3E31}"/>
                </a:ext>
              </a:extLst>
            </p:cNvPr>
            <p:cNvSpPr/>
            <p:nvPr/>
          </p:nvSpPr>
          <p:spPr>
            <a:xfrm>
              <a:off x="2693249" y="2536437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47D39C0-8915-40FB-9EB5-D96E88D1A510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2865313" y="2831405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57CFCF-933C-636A-FB18-A33B409B8E86}"/>
                </a:ext>
              </a:extLst>
            </p:cNvPr>
            <p:cNvSpPr/>
            <p:nvPr/>
          </p:nvSpPr>
          <p:spPr>
            <a:xfrm>
              <a:off x="3355899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DD512-7240-5D65-B9A9-C44BA7274FE0}"/>
                </a:ext>
              </a:extLst>
            </p:cNvPr>
            <p:cNvSpPr/>
            <p:nvPr/>
          </p:nvSpPr>
          <p:spPr>
            <a:xfrm>
              <a:off x="3751943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0CD7E52-A4F2-0C0F-AA52-CBA881B2689B}"/>
                </a:ext>
              </a:extLst>
            </p:cNvPr>
            <p:cNvSpPr/>
            <p:nvPr/>
          </p:nvSpPr>
          <p:spPr>
            <a:xfrm>
              <a:off x="3549751" y="2518435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2152951-FBBE-02D1-2052-F04A9E5CE749}"/>
                </a:ext>
              </a:extLst>
            </p:cNvPr>
            <p:cNvCxnSpPr>
              <a:stCxn id="24" idx="1"/>
            </p:cNvCxnSpPr>
            <p:nvPr/>
          </p:nvCxnSpPr>
          <p:spPr>
            <a:xfrm flipH="1">
              <a:off x="3721815" y="2813403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3B1BA38-A1F1-1201-EAC7-A9EE8823E91E}"/>
                </a:ext>
              </a:extLst>
            </p:cNvPr>
            <p:cNvSpPr/>
            <p:nvPr/>
          </p:nvSpPr>
          <p:spPr>
            <a:xfrm>
              <a:off x="4187788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A9C81A6-A3D0-9FEC-0899-AE992B0F73ED}"/>
                </a:ext>
              </a:extLst>
            </p:cNvPr>
            <p:cNvSpPr/>
            <p:nvPr/>
          </p:nvSpPr>
          <p:spPr>
            <a:xfrm>
              <a:off x="4583832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446A56A-5141-F788-83F1-E2B6810FAA9F}"/>
                </a:ext>
              </a:extLst>
            </p:cNvPr>
            <p:cNvSpPr/>
            <p:nvPr/>
          </p:nvSpPr>
          <p:spPr>
            <a:xfrm>
              <a:off x="4381640" y="2518435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D205FDF-3685-D2AF-3940-B260249C1D7E}"/>
                </a:ext>
              </a:extLst>
            </p:cNvPr>
            <p:cNvCxnSpPr>
              <a:stCxn id="28" idx="1"/>
            </p:cNvCxnSpPr>
            <p:nvPr/>
          </p:nvCxnSpPr>
          <p:spPr>
            <a:xfrm flipH="1">
              <a:off x="4553704" y="2813403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3AF645E-25A2-A079-5FC4-5BE7FC3E61AF}"/>
                </a:ext>
              </a:extLst>
            </p:cNvPr>
            <p:cNvSpPr/>
            <p:nvPr/>
          </p:nvSpPr>
          <p:spPr>
            <a:xfrm>
              <a:off x="1663338" y="3111900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A6EF803-82DF-6E90-CB3B-00F656F0897F}"/>
                </a:ext>
              </a:extLst>
            </p:cNvPr>
            <p:cNvSpPr/>
            <p:nvPr/>
          </p:nvSpPr>
          <p:spPr>
            <a:xfrm>
              <a:off x="2503551" y="3111900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68B94DE-50BB-BB15-9B74-5AA7A51E07DB}"/>
                </a:ext>
              </a:extLst>
            </p:cNvPr>
            <p:cNvSpPr/>
            <p:nvPr/>
          </p:nvSpPr>
          <p:spPr>
            <a:xfrm>
              <a:off x="3347575" y="3108427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0400A9-E70D-89A0-310D-6CFF1935A098}"/>
                </a:ext>
              </a:extLst>
            </p:cNvPr>
            <p:cNvSpPr/>
            <p:nvPr/>
          </p:nvSpPr>
          <p:spPr>
            <a:xfrm>
              <a:off x="4187788" y="3108427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64349B5-8447-D8DF-FC8E-E24224C3C199}"/>
                </a:ext>
              </a:extLst>
            </p:cNvPr>
            <p:cNvSpPr/>
            <p:nvPr/>
          </p:nvSpPr>
          <p:spPr>
            <a:xfrm>
              <a:off x="831699" y="2762926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1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B26D9B18-EAB8-F28A-7DB5-E70DFA43FA1B}"/>
                </a:ext>
              </a:extLst>
            </p:cNvPr>
            <p:cNvSpPr/>
            <p:nvPr/>
          </p:nvSpPr>
          <p:spPr>
            <a:xfrm>
              <a:off x="3935760" y="3356992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B5715FD-8286-CB76-075E-FEFC34CFC410}"/>
                </a:ext>
              </a:extLst>
            </p:cNvPr>
            <p:cNvCxnSpPr>
              <a:stCxn id="35" idx="1"/>
            </p:cNvCxnSpPr>
            <p:nvPr/>
          </p:nvCxnSpPr>
          <p:spPr>
            <a:xfrm flipH="1">
              <a:off x="4107824" y="3651960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BC5EB36-8F83-BB3A-D38B-07AFD0E27C9D}"/>
                </a:ext>
              </a:extLst>
            </p:cNvPr>
            <p:cNvSpPr/>
            <p:nvPr/>
          </p:nvSpPr>
          <p:spPr>
            <a:xfrm>
              <a:off x="2295487" y="3364529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E4E6FFD-9968-9876-75A4-6D36BEED3CA4}"/>
                </a:ext>
              </a:extLst>
            </p:cNvPr>
            <p:cNvCxnSpPr>
              <a:stCxn id="37" idx="1"/>
            </p:cNvCxnSpPr>
            <p:nvPr/>
          </p:nvCxnSpPr>
          <p:spPr>
            <a:xfrm flipH="1">
              <a:off x="2467551" y="3659497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2D153B0-7178-FAC5-A1FB-5E3B81985D46}"/>
                </a:ext>
              </a:extLst>
            </p:cNvPr>
            <p:cNvSpPr/>
            <p:nvPr/>
          </p:nvSpPr>
          <p:spPr>
            <a:xfrm>
              <a:off x="1671293" y="3954026"/>
              <a:ext cx="1628516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20580B-6D7C-B9EB-0DAB-13A5869C5A79}"/>
                </a:ext>
              </a:extLst>
            </p:cNvPr>
            <p:cNvSpPr/>
            <p:nvPr/>
          </p:nvSpPr>
          <p:spPr>
            <a:xfrm>
              <a:off x="3329575" y="3969060"/>
              <a:ext cx="1628516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0BF38C5-A738-7F70-21C6-50403C0E1444}"/>
                </a:ext>
              </a:extLst>
            </p:cNvPr>
            <p:cNvSpPr/>
            <p:nvPr/>
          </p:nvSpPr>
          <p:spPr>
            <a:xfrm>
              <a:off x="3119420" y="4217467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76AAE4C-1540-CC13-6F8C-0CC84123BBDE}"/>
                </a:ext>
              </a:extLst>
            </p:cNvPr>
            <p:cNvCxnSpPr>
              <a:stCxn id="41" idx="1"/>
            </p:cNvCxnSpPr>
            <p:nvPr/>
          </p:nvCxnSpPr>
          <p:spPr>
            <a:xfrm flipH="1">
              <a:off x="3291484" y="4512435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F1F7009-11AE-0013-AD08-624986FEF35E}"/>
                </a:ext>
              </a:extLst>
            </p:cNvPr>
            <p:cNvSpPr/>
            <p:nvPr/>
          </p:nvSpPr>
          <p:spPr>
            <a:xfrm>
              <a:off x="833397" y="3537012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2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98D5F8-4544-0CD5-ACAE-60238135430F}"/>
                </a:ext>
              </a:extLst>
            </p:cNvPr>
            <p:cNvSpPr/>
            <p:nvPr/>
          </p:nvSpPr>
          <p:spPr>
            <a:xfrm>
              <a:off x="837325" y="4311098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…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57A6262-EAEF-544F-2E47-A29A54D57B77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1151807" y="2375883"/>
              <a:ext cx="407689" cy="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B07ADA0-37DE-F709-A8EA-6EB611944E32}"/>
                </a:ext>
              </a:extLst>
            </p:cNvPr>
            <p:cNvCxnSpPr/>
            <p:nvPr/>
          </p:nvCxnSpPr>
          <p:spPr>
            <a:xfrm>
              <a:off x="1166411" y="3214160"/>
              <a:ext cx="407689" cy="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350C2C3-4970-54F1-6CBF-256EDAA541C8}"/>
                </a:ext>
              </a:extLst>
            </p:cNvPr>
            <p:cNvCxnSpPr/>
            <p:nvPr/>
          </p:nvCxnSpPr>
          <p:spPr>
            <a:xfrm>
              <a:off x="1163452" y="4072803"/>
              <a:ext cx="407689" cy="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ACC4C85-6CA5-7662-A8DD-679EEA5A8D92}"/>
                </a:ext>
              </a:extLst>
            </p:cNvPr>
            <p:cNvSpPr txBox="1"/>
            <p:nvPr/>
          </p:nvSpPr>
          <p:spPr>
            <a:xfrm>
              <a:off x="5239620" y="3029494"/>
              <a:ext cx="85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baseline="30000"/>
                <a:t>1</a:t>
              </a:r>
              <a:r>
                <a:rPr lang="zh-CN" altLang="en-US" baseline="30000"/>
                <a:t> </a:t>
              </a:r>
              <a:r>
                <a:rPr lang="en-US" altLang="zh-CN"/>
                <a:t>Unit</a:t>
              </a:r>
              <a:endParaRPr lang="zh-CN" altLang="en-US" baseline="300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61E4C5A-123F-E5F2-2167-F2476D3A3305}"/>
                </a:ext>
              </a:extLst>
            </p:cNvPr>
            <p:cNvSpPr txBox="1"/>
            <p:nvPr/>
          </p:nvSpPr>
          <p:spPr>
            <a:xfrm>
              <a:off x="5235843" y="3865860"/>
              <a:ext cx="89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baseline="30000"/>
                <a:t>2</a:t>
              </a:r>
              <a:r>
                <a:rPr lang="zh-CN" altLang="en-US" baseline="30000"/>
                <a:t> </a:t>
              </a:r>
              <a:r>
                <a:rPr lang="en-US" altLang="zh-CN"/>
                <a:t>Unit</a:t>
              </a:r>
              <a:endParaRPr lang="zh-CN" altLang="en-US" baseline="3000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655E69C-7C61-4F41-DF69-1B1B61A11173}"/>
                </a:ext>
              </a:extLst>
            </p:cNvPr>
            <p:cNvSpPr txBox="1"/>
            <p:nvPr/>
          </p:nvSpPr>
          <p:spPr>
            <a:xfrm>
              <a:off x="443372" y="1520788"/>
              <a:ext cx="118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Order List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057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-Slab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9B79DB-1E65-7083-DB9E-77B9A5BB9213}"/>
              </a:ext>
            </a:extLst>
          </p:cNvPr>
          <p:cNvSpPr/>
          <p:nvPr/>
        </p:nvSpPr>
        <p:spPr>
          <a:xfrm>
            <a:off x="827771" y="1700808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1F7009-11AE-0013-AD08-624986FEF35E}"/>
              </a:ext>
            </a:extLst>
          </p:cNvPr>
          <p:cNvSpPr/>
          <p:nvPr/>
        </p:nvSpPr>
        <p:spPr>
          <a:xfrm>
            <a:off x="833397" y="2708920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2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98D5F8-4544-0CD5-ACAE-60238135430F}"/>
              </a:ext>
            </a:extLst>
          </p:cNvPr>
          <p:cNvSpPr/>
          <p:nvPr/>
        </p:nvSpPr>
        <p:spPr>
          <a:xfrm>
            <a:off x="837325" y="3483006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50C2C3-4970-54F1-6CBF-256EDAA541C8}"/>
              </a:ext>
            </a:extLst>
          </p:cNvPr>
          <p:cNvCxnSpPr>
            <a:cxnSpLocks/>
          </p:cNvCxnSpPr>
          <p:nvPr/>
        </p:nvCxnSpPr>
        <p:spPr>
          <a:xfrm>
            <a:off x="1163452" y="3176972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655E69C-7C61-4F41-DF69-1B1B61A11173}"/>
              </a:ext>
            </a:extLst>
          </p:cNvPr>
          <p:cNvSpPr txBox="1"/>
          <p:nvPr/>
        </p:nvSpPr>
        <p:spPr>
          <a:xfrm>
            <a:off x="443372" y="1232756"/>
            <a:ext cx="11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List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53C143-F6C9-5DAC-C85D-4CB46133B26D}"/>
              </a:ext>
            </a:extLst>
          </p:cNvPr>
          <p:cNvSpPr/>
          <p:nvPr/>
        </p:nvSpPr>
        <p:spPr>
          <a:xfrm>
            <a:off x="1597958" y="1664804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Slab&lt;64&gt;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478C29-6D6B-EF23-43EC-A2FA51D82F10}"/>
              </a:ext>
            </a:extLst>
          </p:cNvPr>
          <p:cNvSpPr/>
          <p:nvPr/>
        </p:nvSpPr>
        <p:spPr>
          <a:xfrm>
            <a:off x="1571282" y="2894849"/>
            <a:ext cx="4416705" cy="217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Slab&lt;256&gt;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4FDDA0-44B4-3130-D529-FC4610E05B71}"/>
              </a:ext>
            </a:extLst>
          </p:cNvPr>
          <p:cNvSpPr/>
          <p:nvPr/>
        </p:nvSpPr>
        <p:spPr>
          <a:xfrm>
            <a:off x="1667508" y="3388727"/>
            <a:ext cx="510851" cy="1444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Free-block-list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3B59E3-4547-1743-F662-0381D818334C}"/>
              </a:ext>
            </a:extLst>
          </p:cNvPr>
          <p:cNvSpPr/>
          <p:nvPr/>
        </p:nvSpPr>
        <p:spPr>
          <a:xfrm>
            <a:off x="2603612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CFECB7-9C89-8D27-5033-3A120E7AEF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51396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6D92858-0511-11D8-D9F1-9A9706301B35}"/>
              </a:ext>
            </a:extLst>
          </p:cNvPr>
          <p:cNvSpPr/>
          <p:nvPr/>
        </p:nvSpPr>
        <p:spPr>
          <a:xfrm>
            <a:off x="3391837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139266-5A81-28D0-B76C-457BE8790700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939621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0FC7FE9-EC3D-A7D6-3C53-7E37D5EB24E5}"/>
              </a:ext>
            </a:extLst>
          </p:cNvPr>
          <p:cNvSpPr/>
          <p:nvPr/>
        </p:nvSpPr>
        <p:spPr>
          <a:xfrm>
            <a:off x="4159509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E99996-8A91-96E0-84D3-CF03A567AC8D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707293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BF2A321-00D8-0C73-7408-71EC19C7FEBE}"/>
              </a:ext>
            </a:extLst>
          </p:cNvPr>
          <p:cNvSpPr/>
          <p:nvPr/>
        </p:nvSpPr>
        <p:spPr>
          <a:xfrm>
            <a:off x="4960547" y="3548535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CDD9E0-AAF8-5385-E14B-FC0A3EF27710}"/>
              </a:ext>
            </a:extLst>
          </p:cNvPr>
          <p:cNvCxnSpPr/>
          <p:nvPr/>
        </p:nvCxnSpPr>
        <p:spPr>
          <a:xfrm>
            <a:off x="2178359" y="3720124"/>
            <a:ext cx="42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291B8EC-3D4B-2BA0-5BC7-A7D0BA813C80}"/>
              </a:ext>
            </a:extLst>
          </p:cNvPr>
          <p:cNvSpPr/>
          <p:nvPr/>
        </p:nvSpPr>
        <p:spPr>
          <a:xfrm>
            <a:off x="1583555" y="6092403"/>
            <a:ext cx="4404431" cy="5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BuddyAllocator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DFFC874-DE52-C730-7D4E-EEB4B695CF8C}"/>
              </a:ext>
            </a:extLst>
          </p:cNvPr>
          <p:cNvCxnSpPr>
            <a:cxnSpLocks/>
          </p:cNvCxnSpPr>
          <p:nvPr/>
        </p:nvCxnSpPr>
        <p:spPr>
          <a:xfrm>
            <a:off x="2603612" y="5067180"/>
            <a:ext cx="0" cy="10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7D8417C-8581-286F-6643-2E37A593A9EE}"/>
              </a:ext>
            </a:extLst>
          </p:cNvPr>
          <p:cNvSpPr txBox="1"/>
          <p:nvPr/>
        </p:nvSpPr>
        <p:spPr>
          <a:xfrm>
            <a:off x="1919536" y="5265204"/>
            <a:ext cx="6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申请内存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DA4D4FA-EF93-3732-7DF6-E805A2C0481C}"/>
              </a:ext>
            </a:extLst>
          </p:cNvPr>
          <p:cNvSpPr/>
          <p:nvPr/>
        </p:nvSpPr>
        <p:spPr>
          <a:xfrm>
            <a:off x="2747628" y="4268911"/>
            <a:ext cx="3060340" cy="582389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2C1EC0-69B5-D91F-C429-DE7CFD93038E}"/>
              </a:ext>
            </a:extLst>
          </p:cNvPr>
          <p:cNvCxnSpPr>
            <a:cxnSpLocks/>
          </p:cNvCxnSpPr>
          <p:nvPr/>
        </p:nvCxnSpPr>
        <p:spPr>
          <a:xfrm flipV="1">
            <a:off x="4511824" y="4873090"/>
            <a:ext cx="18001" cy="121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E44CB41-FFD2-894C-F82C-B2266F088D9A}"/>
              </a:ext>
            </a:extLst>
          </p:cNvPr>
          <p:cNvSpPr txBox="1"/>
          <p:nvPr/>
        </p:nvSpPr>
        <p:spPr>
          <a:xfrm>
            <a:off x="4529826" y="5265204"/>
            <a:ext cx="122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分配内存</a:t>
            </a:r>
            <a:endParaRPr lang="en-US" altLang="zh-CN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</a:rPr>
              <a:t>以供分块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68ADA9-8CE1-6A06-509F-B46D817F69A7}"/>
              </a:ext>
            </a:extLst>
          </p:cNvPr>
          <p:cNvSpPr/>
          <p:nvPr/>
        </p:nvSpPr>
        <p:spPr>
          <a:xfrm>
            <a:off x="2866186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CAE1816-E42B-D6C7-B145-3523601A923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413970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E35BBDE-E999-EA56-01F0-DC8C5F3F83DA}"/>
              </a:ext>
            </a:extLst>
          </p:cNvPr>
          <p:cNvSpPr/>
          <p:nvPr/>
        </p:nvSpPr>
        <p:spPr>
          <a:xfrm>
            <a:off x="3654411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763F4F0-A738-551C-5826-5C56D08D7AD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202195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E28C08B-C7CB-2B77-CC56-8237CB6F7EBB}"/>
              </a:ext>
            </a:extLst>
          </p:cNvPr>
          <p:cNvSpPr/>
          <p:nvPr/>
        </p:nvSpPr>
        <p:spPr>
          <a:xfrm>
            <a:off x="4422083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662418C-3AA3-125C-8D27-58DD81BD8DC4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969867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66F819B-0ADB-258C-C287-2B8268B52B92}"/>
              </a:ext>
            </a:extLst>
          </p:cNvPr>
          <p:cNvSpPr/>
          <p:nvPr/>
        </p:nvSpPr>
        <p:spPr>
          <a:xfrm>
            <a:off x="5223121" y="43994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0B698928-6DB6-2B85-B023-33943A0CB455}"/>
              </a:ext>
            </a:extLst>
          </p:cNvPr>
          <p:cNvSpPr/>
          <p:nvPr/>
        </p:nvSpPr>
        <p:spPr>
          <a:xfrm>
            <a:off x="2456936" y="3746805"/>
            <a:ext cx="3380200" cy="835741"/>
          </a:xfrm>
          <a:custGeom>
            <a:avLst/>
            <a:gdLst>
              <a:gd name="connsiteX0" fmla="*/ 3058961 w 3380200"/>
              <a:gd name="connsiteY0" fmla="*/ 0 h 835741"/>
              <a:gd name="connsiteX1" fmla="*/ 3353929 w 3380200"/>
              <a:gd name="connsiteY1" fmla="*/ 117987 h 835741"/>
              <a:gd name="connsiteX2" fmla="*/ 3314599 w 3380200"/>
              <a:gd name="connsiteY2" fmla="*/ 334296 h 835741"/>
              <a:gd name="connsiteX3" fmla="*/ 2901645 w 3380200"/>
              <a:gd name="connsiteY3" fmla="*/ 422787 h 835741"/>
              <a:gd name="connsiteX4" fmla="*/ 492741 w 3380200"/>
              <a:gd name="connsiteY4" fmla="*/ 373625 h 835741"/>
              <a:gd name="connsiteX5" fmla="*/ 1129 w 3380200"/>
              <a:gd name="connsiteY5" fmla="*/ 511277 h 835741"/>
              <a:gd name="connsiteX6" fmla="*/ 384587 w 3380200"/>
              <a:gd name="connsiteY6" fmla="*/ 835741 h 8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0200" h="835741">
                <a:moveTo>
                  <a:pt x="3058961" y="0"/>
                </a:moveTo>
                <a:cubicBezTo>
                  <a:pt x="3185142" y="31135"/>
                  <a:pt x="3311323" y="62271"/>
                  <a:pt x="3353929" y="117987"/>
                </a:cubicBezTo>
                <a:cubicBezTo>
                  <a:pt x="3396535" y="173703"/>
                  <a:pt x="3389980" y="283496"/>
                  <a:pt x="3314599" y="334296"/>
                </a:cubicBezTo>
                <a:cubicBezTo>
                  <a:pt x="3239218" y="385096"/>
                  <a:pt x="2901645" y="422787"/>
                  <a:pt x="2901645" y="422787"/>
                </a:cubicBezTo>
                <a:cubicBezTo>
                  <a:pt x="2431335" y="429342"/>
                  <a:pt x="976160" y="358877"/>
                  <a:pt x="492741" y="373625"/>
                </a:cubicBezTo>
                <a:cubicBezTo>
                  <a:pt x="9322" y="388373"/>
                  <a:pt x="19155" y="434258"/>
                  <a:pt x="1129" y="511277"/>
                </a:cubicBezTo>
                <a:cubicBezTo>
                  <a:pt x="-16897" y="588296"/>
                  <a:pt x="183845" y="712018"/>
                  <a:pt x="384587" y="8357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71A560D-6F93-CF45-5B83-85939B7D56B8}"/>
              </a:ext>
            </a:extLst>
          </p:cNvPr>
          <p:cNvCxnSpPr>
            <a:stCxn id="2" idx="3"/>
          </p:cNvCxnSpPr>
          <p:nvPr/>
        </p:nvCxnSpPr>
        <p:spPr>
          <a:xfrm>
            <a:off x="1151807" y="1952229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1EC09C4-E407-B61D-F587-EC01357C017E}"/>
              </a:ext>
            </a:extLst>
          </p:cNvPr>
          <p:cNvSpPr/>
          <p:nvPr/>
        </p:nvSpPr>
        <p:spPr>
          <a:xfrm>
            <a:off x="827771" y="2204864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1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4B4FEB2-CBB0-76E4-92D2-FF70E0B95D6D}"/>
              </a:ext>
            </a:extLst>
          </p:cNvPr>
          <p:cNvSpPr/>
          <p:nvPr/>
        </p:nvSpPr>
        <p:spPr>
          <a:xfrm>
            <a:off x="1597958" y="2278088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Slab&lt;128&gt;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6E81540-810F-26FF-4A0C-B57CBF8458D7}"/>
              </a:ext>
            </a:extLst>
          </p:cNvPr>
          <p:cNvCxnSpPr>
            <a:stCxn id="84" idx="3"/>
          </p:cNvCxnSpPr>
          <p:nvPr/>
        </p:nvCxnSpPr>
        <p:spPr>
          <a:xfrm>
            <a:off x="1151807" y="2456285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B812034-2C21-7D48-C6DB-BAF3268CC35F}"/>
              </a:ext>
            </a:extLst>
          </p:cNvPr>
          <p:cNvSpPr txBox="1"/>
          <p:nvPr/>
        </p:nvSpPr>
        <p:spPr>
          <a:xfrm>
            <a:off x="3437025" y="4067780"/>
            <a:ext cx="23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分割</a:t>
            </a:r>
            <a:r>
              <a:rPr lang="en-US" altLang="zh-CN" b="1">
                <a:solidFill>
                  <a:srgbClr val="0070C0"/>
                </a:solidFill>
              </a:rPr>
              <a:t>block</a:t>
            </a:r>
            <a:r>
              <a:rPr lang="zh-CN" altLang="en-US" b="1">
                <a:solidFill>
                  <a:srgbClr val="0070C0"/>
                </a:solidFill>
              </a:rPr>
              <a:t>并加入链表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895196C-9370-5E0A-E323-AC65D53E49BD}"/>
              </a:ext>
            </a:extLst>
          </p:cNvPr>
          <p:cNvSpPr txBox="1"/>
          <p:nvPr/>
        </p:nvSpPr>
        <p:spPr>
          <a:xfrm>
            <a:off x="6615504" y="1483939"/>
            <a:ext cx="54211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结构：</a:t>
            </a:r>
            <a:endParaRPr lang="en-US" altLang="zh-CN" sz="2000"/>
          </a:p>
          <a:p>
            <a:r>
              <a:rPr lang="en-US" altLang="zh-CN" sz="2000"/>
              <a:t>1) </a:t>
            </a:r>
            <a:r>
              <a:rPr lang="zh-CN" altLang="en-US" sz="2000"/>
              <a:t>通过</a:t>
            </a:r>
            <a:r>
              <a:rPr lang="en-US" altLang="zh-CN" sz="2000" err="1"/>
              <a:t>OrderList</a:t>
            </a:r>
            <a:r>
              <a:rPr lang="zh-CN" altLang="en-US" sz="2000"/>
              <a:t>维护一系列</a:t>
            </a:r>
            <a:r>
              <a:rPr lang="en-US" altLang="zh-CN" sz="2000"/>
              <a:t>Slab</a:t>
            </a:r>
          </a:p>
          <a:p>
            <a:r>
              <a:rPr lang="en-US" altLang="zh-CN" sz="2000"/>
              <a:t>2) Slab</a:t>
            </a:r>
            <a:r>
              <a:rPr lang="zh-CN" altLang="en-US" sz="2000"/>
              <a:t>维持一个空闲的</a:t>
            </a:r>
            <a:r>
              <a:rPr lang="en-US" altLang="zh-CN" sz="2000"/>
              <a:t>block</a:t>
            </a:r>
            <a:r>
              <a:rPr lang="zh-CN" altLang="en-US" sz="2000"/>
              <a:t>链表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分配：从</a:t>
            </a:r>
            <a:r>
              <a:rPr lang="en-US" altLang="zh-CN" sz="2000"/>
              <a:t>block</a:t>
            </a:r>
            <a:r>
              <a:rPr lang="zh-CN" altLang="en-US" sz="2000"/>
              <a:t>空闲链表中弹出一个</a:t>
            </a:r>
            <a:r>
              <a:rPr lang="en-US" altLang="zh-CN" sz="2000"/>
              <a:t>block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依靠</a:t>
            </a:r>
            <a:r>
              <a:rPr lang="en-US" altLang="zh-CN" sz="2000" err="1"/>
              <a:t>BuddyAllocator</a:t>
            </a:r>
            <a:r>
              <a:rPr lang="zh-CN" altLang="en-US" sz="2000"/>
              <a:t>提供内存分配支持，初始时以及</a:t>
            </a:r>
            <a:r>
              <a:rPr lang="en-US" altLang="zh-CN" sz="2000"/>
              <a:t>block</a:t>
            </a:r>
            <a:r>
              <a:rPr lang="zh-CN" altLang="en-US" sz="2000"/>
              <a:t>不足时，从</a:t>
            </a:r>
            <a:r>
              <a:rPr lang="en-US" altLang="zh-CN" sz="2000" err="1"/>
              <a:t>BuddyAllocator</a:t>
            </a:r>
            <a:r>
              <a:rPr lang="zh-CN" altLang="en-US" sz="2000"/>
              <a:t>申请，分割</a:t>
            </a:r>
            <a:r>
              <a:rPr lang="en-US" altLang="zh-CN" sz="2000"/>
              <a:t>block</a:t>
            </a:r>
            <a:r>
              <a:rPr lang="zh-CN" altLang="en-US" sz="2000"/>
              <a:t>后加入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释放：放回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97514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E8180-93C6-FAB0-E4F9-0FD2A93E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E3B57-06D4-8442-17A4-79769CB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CEB04-DF7D-DF90-915C-27D46D6467A9}"/>
              </a:ext>
            </a:extLst>
          </p:cNvPr>
          <p:cNvSpPr txBox="1"/>
          <p:nvPr/>
        </p:nvSpPr>
        <p:spPr>
          <a:xfrm>
            <a:off x="515380" y="370134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5D571B-51CC-4E2E-0BFF-87DF6631FCBF}"/>
              </a:ext>
            </a:extLst>
          </p:cNvPr>
          <p:cNvSpPr txBox="1"/>
          <p:nvPr/>
        </p:nvSpPr>
        <p:spPr>
          <a:xfrm>
            <a:off x="623392" y="980728"/>
            <a:ext cx="11125236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/>
              <a:t>[support_hashmap]: </a:t>
            </a:r>
            <a:r>
              <a:rPr lang="zh-CN" altLang="en-US" sz="2000"/>
              <a:t>支持</a:t>
            </a:r>
            <a:r>
              <a:rPr lang="en-US" altLang="zh-CN" sz="2000"/>
              <a:t>HashMap</a:t>
            </a:r>
            <a:r>
              <a:rPr lang="zh-CN" altLang="en-US" sz="2000"/>
              <a:t>类型。</a:t>
            </a:r>
            <a:endParaRPr lang="en-US" altLang="zh-CN" sz="2000"/>
          </a:p>
          <a:p>
            <a:r>
              <a:rPr lang="zh-CN" altLang="en-US" sz="2000"/>
              <a:t>预备：执行</a:t>
            </a:r>
            <a:r>
              <a:rPr lang="en-US" altLang="zh-CN" sz="2000" b="1"/>
              <a:t>make run A=exercises/support_hashmap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要求：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在</a:t>
            </a:r>
            <a:r>
              <a:rPr lang="en-US" altLang="zh-CN" sz="2000"/>
              <a:t>axstd</a:t>
            </a:r>
            <a:r>
              <a:rPr lang="zh-CN" altLang="en-US" sz="2000"/>
              <a:t>等组件中，支持</a:t>
            </a:r>
            <a:r>
              <a:rPr lang="en-US" altLang="zh-CN" sz="2000"/>
              <a:t>collections::HashMap</a:t>
            </a:r>
          </a:p>
          <a:p>
            <a:r>
              <a:rPr lang="en-US" altLang="zh-CN" sz="2000"/>
              <a:t>2. </a:t>
            </a:r>
            <a:r>
              <a:rPr lang="zh-CN" altLang="en-US" sz="2000"/>
              <a:t>再次执行</a:t>
            </a:r>
            <a:r>
              <a:rPr lang="en-US" altLang="zh-CN" sz="2000" b="1"/>
              <a:t>make run A=exercises/support_hashmap</a:t>
            </a:r>
          </a:p>
          <a:p>
            <a:r>
              <a:rPr lang="zh-CN" altLang="en-US" sz="2000"/>
              <a:t>预期：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提示：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报错的</a:t>
            </a:r>
            <a:r>
              <a:rPr lang="en-US" altLang="zh-CN" sz="2000"/>
              <a:t>std</a:t>
            </a:r>
            <a:r>
              <a:rPr lang="zh-CN" altLang="en-US" sz="2000"/>
              <a:t>其实是</a:t>
            </a:r>
            <a:r>
              <a:rPr lang="en-US" altLang="zh-CN" sz="2000"/>
              <a:t>axstd</a:t>
            </a:r>
            <a:r>
              <a:rPr lang="zh-CN" altLang="en-US" sz="2000"/>
              <a:t>，测试用例</a:t>
            </a:r>
            <a:r>
              <a:rPr lang="en-US" altLang="zh-CN" sz="2000"/>
              <a:t>main.rs</a:t>
            </a:r>
            <a:r>
              <a:rPr lang="zh-CN" altLang="en-US" sz="2000"/>
              <a:t>中有</a:t>
            </a:r>
            <a:r>
              <a:rPr lang="en-US" altLang="zh-CN" sz="2000" b="1"/>
              <a:t>"extern crate axstd as std;"</a:t>
            </a:r>
          </a:p>
          <a:p>
            <a:r>
              <a:rPr lang="en-US" altLang="zh-CN" sz="2000"/>
              <a:t>2. </a:t>
            </a:r>
            <a:r>
              <a:rPr lang="zh-CN" altLang="en-US" sz="2000"/>
              <a:t>在</a:t>
            </a:r>
            <a:r>
              <a:rPr lang="en-US" altLang="zh-CN" sz="2000"/>
              <a:t>axhal</a:t>
            </a:r>
            <a:r>
              <a:rPr lang="zh-CN" altLang="en-US" sz="2000"/>
              <a:t>中给出了一个随机数产生函数</a:t>
            </a:r>
            <a:r>
              <a:rPr lang="en-US" altLang="zh-CN" sz="2000"/>
              <a:t>random()</a:t>
            </a:r>
            <a:r>
              <a:rPr lang="zh-CN" altLang="en-US" sz="2000"/>
              <a:t>，可以基于它为</a:t>
            </a:r>
            <a:r>
              <a:rPr lang="en-US" altLang="zh-CN" sz="2000"/>
              <a:t>HashMap</a:t>
            </a:r>
            <a:r>
              <a:rPr lang="zh-CN" altLang="en-US" sz="2000"/>
              <a:t>提高随机数支持。</a:t>
            </a: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D49B62-EAEA-2420-A989-99AD9BD8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4" y="2060848"/>
            <a:ext cx="7783011" cy="1228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222FEB-D502-FB59-C06E-C358A144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84" y="4473116"/>
            <a:ext cx="460121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9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79" y="327273"/>
            <a:ext cx="7776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内核组件化设计与传统设计思路的差异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E02BD8-D1DC-C552-7732-4237E0E07678}"/>
              </a:ext>
            </a:extLst>
          </p:cNvPr>
          <p:cNvSpPr txBox="1"/>
          <p:nvPr/>
        </p:nvSpPr>
        <p:spPr>
          <a:xfrm>
            <a:off x="659396" y="1052736"/>
            <a:ext cx="105491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 b="1"/>
              <a:t>面向场景和应用需求构建内核</a:t>
            </a:r>
            <a:endParaRPr lang="en-US" altLang="zh-CN" sz="2400" b="1"/>
          </a:p>
          <a:p>
            <a:r>
              <a:rPr lang="zh-CN" altLang="en-US" sz="2000"/>
              <a:t>    针对特定场景和需求，选择和组合组件来构建目标内核，组件集合是满足需求的最小集合。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zh-CN" altLang="en-US" sz="2000"/>
              <a:t>组件化内核项目相当于“工厂”，组件相当于“零件”，生产过程主要是组装。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以</a:t>
            </a:r>
            <a:r>
              <a:rPr lang="zh-CN" altLang="en-US" sz="2400" b="1"/>
              <a:t>统一视角看待各种模式、不同规模的内核</a:t>
            </a:r>
            <a:endParaRPr lang="en-US" altLang="zh-CN" sz="2400" b="1"/>
          </a:p>
          <a:p>
            <a:r>
              <a:rPr lang="en-US" altLang="zh-CN" sz="2400" b="1"/>
              <a:t>    </a:t>
            </a:r>
            <a:r>
              <a:rPr lang="zh-CN" altLang="en-US" sz="2000"/>
              <a:t>规模较大、功能复杂的内核可以在规模较小、功能简单的内核基础上增量构造，增量的粒度是组件。而宏内核、</a:t>
            </a:r>
            <a:r>
              <a:rPr lang="en-US" altLang="zh-CN" sz="2000"/>
              <a:t>Hypervisor</a:t>
            </a:r>
            <a:r>
              <a:rPr lang="zh-CN" altLang="en-US" sz="2000"/>
              <a:t>等复杂模式与</a:t>
            </a:r>
            <a:r>
              <a:rPr lang="en-US" altLang="zh-CN" sz="2000"/>
              <a:t>Unikernel</a:t>
            </a:r>
            <a:r>
              <a:rPr lang="zh-CN" altLang="en-US" sz="2000"/>
              <a:t>模式没有绝对的界限，可以看作是特殊的</a:t>
            </a:r>
            <a:r>
              <a:rPr lang="en-US" altLang="zh-CN" sz="2000"/>
              <a:t>Unikernel</a:t>
            </a:r>
            <a:r>
              <a:rPr lang="zh-CN" altLang="en-US" sz="2000"/>
              <a:t>模式，可以通过扩展和增加专门模式的组件完成过渡。</a:t>
            </a:r>
            <a:endParaRPr lang="en-US" altLang="zh-CN" sz="20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F1F501-3C7B-48C5-0B22-68183408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B2E75D-D4E0-EAE1-B609-5D3B75E2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52" y="3900720"/>
            <a:ext cx="3918393" cy="285171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D68E933-D7FF-14C6-10E9-C88FAD6AE896}"/>
              </a:ext>
            </a:extLst>
          </p:cNvPr>
          <p:cNvGrpSpPr/>
          <p:nvPr/>
        </p:nvGrpSpPr>
        <p:grpSpPr>
          <a:xfrm>
            <a:off x="1350028" y="4005508"/>
            <a:ext cx="2789270" cy="2595439"/>
            <a:chOff x="8251634" y="1988840"/>
            <a:chExt cx="2789270" cy="25954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A9E8F6-DAFC-6BD2-02B0-1059776471E3}"/>
                </a:ext>
              </a:extLst>
            </p:cNvPr>
            <p:cNvSpPr/>
            <p:nvPr/>
          </p:nvSpPr>
          <p:spPr>
            <a:xfrm>
              <a:off x="8256240" y="1988840"/>
              <a:ext cx="2779407" cy="4680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面向场景和需求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BCCEEA3-32E6-8238-3564-0728C0E7734A}"/>
                </a:ext>
              </a:extLst>
            </p:cNvPr>
            <p:cNvSpPr/>
            <p:nvPr/>
          </p:nvSpPr>
          <p:spPr>
            <a:xfrm>
              <a:off x="9427667" y="2852936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应用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A7C10E-955D-F2A4-CA8D-F0ED0544199E}"/>
                </a:ext>
              </a:extLst>
            </p:cNvPr>
            <p:cNvSpPr/>
            <p:nvPr/>
          </p:nvSpPr>
          <p:spPr>
            <a:xfrm>
              <a:off x="8835921" y="3524220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1C99A8C-783F-B000-CE14-F76DF8CE2D5A}"/>
                </a:ext>
              </a:extLst>
            </p:cNvPr>
            <p:cNvSpPr/>
            <p:nvPr/>
          </p:nvSpPr>
          <p:spPr>
            <a:xfrm>
              <a:off x="8251634" y="4245725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7380D6B-C7A5-2326-0D2B-B7C57DF712C2}"/>
                </a:ext>
              </a:extLst>
            </p:cNvPr>
            <p:cNvSpPr/>
            <p:nvPr/>
          </p:nvSpPr>
          <p:spPr>
            <a:xfrm>
              <a:off x="9117166" y="4238331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6A2AD23-309F-81B6-E867-D4C8059B866E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9141730" y="3191490"/>
              <a:ext cx="591746" cy="332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597495F-1FC0-577C-7B07-FF607071A634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 flipH="1">
              <a:off x="8557443" y="3862774"/>
              <a:ext cx="584287" cy="382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E6173A4-900C-FDD9-C58C-B481957829D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9141730" y="3862774"/>
              <a:ext cx="281245" cy="37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ADFACD-9A67-6840-B702-06D149C5C6C8}"/>
                </a:ext>
              </a:extLst>
            </p:cNvPr>
            <p:cNvSpPr/>
            <p:nvPr/>
          </p:nvSpPr>
          <p:spPr>
            <a:xfrm>
              <a:off x="9878175" y="3524220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3D6982C-74DF-A4FE-A02C-C74C05631388}"/>
                </a:ext>
              </a:extLst>
            </p:cNvPr>
            <p:cNvSpPr/>
            <p:nvPr/>
          </p:nvSpPr>
          <p:spPr>
            <a:xfrm>
              <a:off x="10429287" y="4238331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53BB647-F1D8-71F2-AF3A-E0294B3B4F0C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10183984" y="3862774"/>
              <a:ext cx="551112" cy="37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D1FF480-F8E3-29FB-4A9C-347FE99D8880}"/>
                </a:ext>
              </a:extLst>
            </p:cNvPr>
            <p:cNvCxnSpPr>
              <a:stCxn id="11" idx="2"/>
              <a:endCxn id="19" idx="0"/>
            </p:cNvCxnSpPr>
            <p:nvPr/>
          </p:nvCxnSpPr>
          <p:spPr>
            <a:xfrm>
              <a:off x="9733476" y="3191490"/>
              <a:ext cx="450508" cy="332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1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5E86-BE3E-F979-5C05-4A3F1BF0D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596EC-2444-CE0C-C6BF-F4680151355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组件化内核的意义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7A6ABC-987D-53C2-7C49-8C7F020A7B1C}"/>
              </a:ext>
            </a:extLst>
          </p:cNvPr>
          <p:cNvSpPr txBox="1"/>
          <p:nvPr/>
        </p:nvSpPr>
        <p:spPr>
          <a:xfrm>
            <a:off x="659396" y="1703705"/>
            <a:ext cx="6930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 b="1"/>
              <a:t>提高内核开发效率</a:t>
            </a:r>
            <a:endParaRPr lang="en-US" altLang="zh-CN" sz="2400" b="1"/>
          </a:p>
          <a:p>
            <a:r>
              <a:rPr lang="zh-CN" altLang="en-US" sz="2000"/>
              <a:t>组件是良好封装的功能单元，直接通过接口调用。</a:t>
            </a:r>
            <a:endParaRPr lang="en-US" altLang="zh-CN" sz="2000"/>
          </a:p>
          <a:p>
            <a:r>
              <a:rPr lang="zh-CN" altLang="en-US" sz="2000"/>
              <a:t>组件经过了良好测试和实际验证，相对成熟稳定。</a:t>
            </a:r>
            <a:endParaRPr lang="en-US" altLang="zh-CN" sz="2000"/>
          </a:p>
          <a:p>
            <a:r>
              <a:rPr lang="zh-CN" altLang="en-US" sz="2000"/>
              <a:t>在构建速度和质量两方面都能获得提升。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 b="1"/>
              <a:t>降低内核维护难度</a:t>
            </a:r>
            <a:endParaRPr lang="en-US" altLang="zh-CN" sz="2400" b="1"/>
          </a:p>
          <a:p>
            <a:r>
              <a:rPr lang="zh-CN" altLang="en-US" sz="2000"/>
              <a:t>内部功能之间的耦合度低。</a:t>
            </a:r>
            <a:endParaRPr lang="en-US" altLang="zh-CN" sz="2000"/>
          </a:p>
          <a:p>
            <a:r>
              <a:rPr lang="zh-CN" altLang="en-US" sz="2000"/>
              <a:t>组件间隔离有利于缺陷的隔离。</a:t>
            </a:r>
            <a:endParaRPr lang="en-US" altLang="zh-CN" sz="2000"/>
          </a:p>
          <a:p>
            <a:r>
              <a:rPr lang="zh-CN" altLang="en-US" sz="2000"/>
              <a:t>方便快速的定位问题。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 b="1"/>
              <a:t>开展基于组件的功能复用和开发协作</a:t>
            </a:r>
            <a:endParaRPr lang="en-US" altLang="zh-CN" sz="2400" b="1"/>
          </a:p>
          <a:p>
            <a:r>
              <a:rPr lang="zh-CN" altLang="en-US" sz="2000"/>
              <a:t>直接利用组件仓库中积累的组件。</a:t>
            </a:r>
            <a:endParaRPr lang="en-US" altLang="zh-CN" sz="2000"/>
          </a:p>
          <a:p>
            <a:r>
              <a:rPr lang="zh-CN" altLang="en-US" sz="2000"/>
              <a:t>团队内部</a:t>
            </a:r>
            <a:r>
              <a:rPr lang="en-US" altLang="zh-CN" sz="2000"/>
              <a:t>/</a:t>
            </a:r>
            <a:r>
              <a:rPr lang="zh-CN" altLang="en-US" sz="2000"/>
              <a:t>之间各自独立开发测试组件，后期集成。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BA6D6C-67C9-61F7-4C6D-17344679D72D}"/>
              </a:ext>
            </a:extLst>
          </p:cNvPr>
          <p:cNvSpPr txBox="1"/>
          <p:nvPr/>
        </p:nvSpPr>
        <p:spPr>
          <a:xfrm>
            <a:off x="659397" y="1052736"/>
            <a:ext cx="572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组件化内核相对传统构建方式的优势：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DFC568-1BAF-B6AC-670F-9536C8F1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448780"/>
            <a:ext cx="3495675" cy="152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501785-C573-713C-AA3C-E913B10F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356992"/>
            <a:ext cx="3429000" cy="1143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F74C57-1C80-E13A-53F0-062637BC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553" y="4893518"/>
            <a:ext cx="3457575" cy="184785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96F8F-EBF1-E892-A29D-0319A17F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8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组件化内核的概念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E02BD8-D1DC-C552-7732-4237E0E07678}"/>
              </a:ext>
            </a:extLst>
          </p:cNvPr>
          <p:cNvSpPr txBox="1"/>
          <p:nvPr/>
        </p:nvSpPr>
        <p:spPr>
          <a:xfrm>
            <a:off x="515380" y="1088740"/>
            <a:ext cx="5076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内核系统</a:t>
            </a:r>
            <a:endParaRPr lang="en-US" altLang="zh-CN" sz="2400" b="1"/>
          </a:p>
          <a:p>
            <a:r>
              <a:rPr lang="zh-CN" altLang="en-US" sz="2000"/>
              <a:t>运行在内核态的软件，向下管理硬件，向上为应用提供运行环境。</a:t>
            </a:r>
            <a:r>
              <a:rPr lang="zh-CN" altLang="en-US" sz="2000" b="1"/>
              <a:t>可以</a:t>
            </a:r>
            <a:r>
              <a:rPr lang="zh-CN" altLang="en-US" sz="2000"/>
              <a:t>独立运行。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Rust</a:t>
            </a:r>
            <a:r>
              <a:rPr lang="zh-CN" altLang="en-US" sz="2000"/>
              <a:t>中，相当于</a:t>
            </a:r>
            <a:r>
              <a:rPr lang="en-US" altLang="zh-CN" sz="2000"/>
              <a:t>[bin].crate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7B41E-14A1-0939-9DB9-3E49072AB18D}"/>
              </a:ext>
            </a:extLst>
          </p:cNvPr>
          <p:cNvSpPr txBox="1"/>
          <p:nvPr/>
        </p:nvSpPr>
        <p:spPr>
          <a:xfrm>
            <a:off x="6132004" y="1106806"/>
            <a:ext cx="5796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内核组件</a:t>
            </a:r>
            <a:endParaRPr lang="en-US" altLang="zh-CN" sz="2400" b="1"/>
          </a:p>
          <a:p>
            <a:r>
              <a:rPr lang="zh-CN" altLang="en-US" sz="2000"/>
              <a:t>用于构建内核系统的最基本元素，最小可部署单元。</a:t>
            </a:r>
            <a:endParaRPr lang="en-US" altLang="zh-CN" sz="2000"/>
          </a:p>
          <a:p>
            <a:r>
              <a:rPr lang="zh-CN" altLang="en-US" sz="2000"/>
              <a:t>组件可以独立构建和分发，</a:t>
            </a:r>
            <a:r>
              <a:rPr lang="zh-CN" altLang="en-US" sz="2000" b="1"/>
              <a:t>不能</a:t>
            </a:r>
            <a:r>
              <a:rPr lang="zh-CN" altLang="en-US" sz="2000"/>
              <a:t>独立运行。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Rust</a:t>
            </a:r>
            <a:r>
              <a:rPr lang="zh-CN" altLang="en-US" sz="2000"/>
              <a:t>中，相当于</a:t>
            </a:r>
            <a:r>
              <a:rPr lang="en-US" altLang="zh-CN" sz="2000"/>
              <a:t>[lib].crate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E1147-7AD5-F3AB-7BA0-8B0C9470B244}"/>
              </a:ext>
            </a:extLst>
          </p:cNvPr>
          <p:cNvSpPr txBox="1"/>
          <p:nvPr/>
        </p:nvSpPr>
        <p:spPr>
          <a:xfrm>
            <a:off x="515380" y="5717238"/>
            <a:ext cx="1083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从概念上与其它的组件系统基本类似，各种方案的区别主要在于具体的设计和策略上。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E0926E-1647-0B14-3D41-F46C6E36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0" y="3043027"/>
            <a:ext cx="4381500" cy="2066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39FDAF-CF27-EAB0-B435-413E8495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16" y="2635488"/>
            <a:ext cx="3048000" cy="26289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8EC55F-E093-E631-9742-0790F5BC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4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A743A-0931-1990-8FE0-3D492E7E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53A2-B429-178D-7DD1-7E5C6D4F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0" y="1232756"/>
            <a:ext cx="10668000" cy="3076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3A90E3-991E-7F96-4CDB-10428973C418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主流内核模式特点对比</a:t>
            </a:r>
            <a:endParaRPr lang="en-US" altLang="zh-CN" sz="32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6CC239-10FD-12CD-C36A-972AB53D7B52}"/>
              </a:ext>
            </a:extLst>
          </p:cNvPr>
          <p:cNvCxnSpPr>
            <a:cxnSpLocks/>
          </p:cNvCxnSpPr>
          <p:nvPr/>
        </p:nvCxnSpPr>
        <p:spPr>
          <a:xfrm>
            <a:off x="4475820" y="1016732"/>
            <a:ext cx="0" cy="5704743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C86EAF6-6276-E97D-8225-D0CF9726FF31}"/>
              </a:ext>
            </a:extLst>
          </p:cNvPr>
          <p:cNvSpPr txBox="1"/>
          <p:nvPr/>
        </p:nvSpPr>
        <p:spPr>
          <a:xfrm>
            <a:off x="503447" y="4696613"/>
            <a:ext cx="3828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应用与内核：</a:t>
            </a:r>
            <a:endParaRPr lang="en-US" altLang="zh-CN"/>
          </a:p>
          <a:p>
            <a:r>
              <a:rPr lang="en-US" altLang="zh-CN"/>
              <a:t>(1) </a:t>
            </a:r>
            <a:r>
              <a:rPr lang="zh-CN" altLang="en-US"/>
              <a:t>处于</a:t>
            </a:r>
            <a:r>
              <a:rPr lang="zh-CN" altLang="en-US" b="1"/>
              <a:t>同一特权级 </a:t>
            </a:r>
            <a:r>
              <a:rPr lang="en-US" altLang="zh-CN"/>
              <a:t>- </a:t>
            </a:r>
            <a:r>
              <a:rPr lang="zh-CN" altLang="en-US"/>
              <a:t>内核态。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共享</a:t>
            </a:r>
            <a:r>
              <a:rPr lang="zh-CN" altLang="en-US" b="1"/>
              <a:t>同一地址空间 </a:t>
            </a:r>
            <a:r>
              <a:rPr lang="en-US" altLang="zh-CN"/>
              <a:t>- </a:t>
            </a:r>
            <a:r>
              <a:rPr lang="zh-CN" altLang="en-US"/>
              <a:t>相互可见。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编译形成</a:t>
            </a:r>
            <a:r>
              <a:rPr lang="zh-CN" altLang="en-US" b="1"/>
              <a:t>一个</a:t>
            </a:r>
            <a:r>
              <a:rPr lang="en-US" altLang="zh-CN" b="1"/>
              <a:t>Image</a:t>
            </a:r>
            <a:r>
              <a:rPr lang="zh-CN" altLang="en-US" b="1"/>
              <a:t>，一体运行</a:t>
            </a:r>
            <a:endParaRPr lang="en-US" altLang="zh-CN" b="1"/>
          </a:p>
          <a:p>
            <a:r>
              <a:rPr lang="en-US" altLang="zh-CN"/>
              <a:t>(4)</a:t>
            </a:r>
            <a:r>
              <a:rPr lang="en-US" altLang="zh-CN" b="1"/>
              <a:t> </a:t>
            </a:r>
            <a:r>
              <a:rPr lang="en-US" altLang="zh-CN"/>
              <a:t>Unikernel</a:t>
            </a:r>
            <a:r>
              <a:rPr lang="zh-CN" altLang="en-US"/>
              <a:t>既是应用又是内核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是二者</a:t>
            </a:r>
            <a:r>
              <a:rPr lang="zh-CN" altLang="en-US" b="1"/>
              <a:t>合体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F0D857-D3E8-F8C9-57CB-B100135CDDA7}"/>
              </a:ext>
            </a:extLst>
          </p:cNvPr>
          <p:cNvSpPr txBox="1"/>
          <p:nvPr/>
        </p:nvSpPr>
        <p:spPr>
          <a:xfrm>
            <a:off x="4799856" y="4696613"/>
            <a:ext cx="6264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应用与内核：</a:t>
            </a:r>
            <a:endParaRPr lang="en-US" altLang="zh-CN"/>
          </a:p>
          <a:p>
            <a:r>
              <a:rPr lang="en-US" altLang="zh-CN"/>
              <a:t>(1) </a:t>
            </a:r>
            <a:r>
              <a:rPr lang="zh-CN" altLang="en-US"/>
              <a:t>分别在独立的相互隔离特权级运行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分别在用户地址空间和内核地址空间</a:t>
            </a:r>
            <a:r>
              <a:rPr lang="zh-CN" altLang="en-US" b="1"/>
              <a:t> </a:t>
            </a:r>
            <a:r>
              <a:rPr lang="en-US" altLang="zh-CN"/>
              <a:t>- </a:t>
            </a:r>
            <a:r>
              <a:rPr lang="zh-CN" altLang="en-US"/>
              <a:t>相互独立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分别是不同的</a:t>
            </a:r>
            <a:r>
              <a:rPr lang="en-US" altLang="zh-CN"/>
              <a:t>Image</a:t>
            </a:r>
            <a:r>
              <a:rPr lang="zh-CN" altLang="en-US"/>
              <a:t>，构造和运行相互独立</a:t>
            </a:r>
            <a:endParaRPr lang="en-US" altLang="zh-CN"/>
          </a:p>
          <a:p>
            <a:r>
              <a:rPr lang="en-US" altLang="zh-CN"/>
              <a:t>(4)</a:t>
            </a:r>
            <a:r>
              <a:rPr lang="en-US" altLang="zh-CN" b="1"/>
              <a:t> </a:t>
            </a:r>
            <a:r>
              <a:rPr lang="zh-CN" altLang="en-US"/>
              <a:t>内核和应用之间的界限分明，以系统调用等</a:t>
            </a:r>
            <a:r>
              <a:rPr lang="en-US" altLang="zh-CN"/>
              <a:t>ABI</a:t>
            </a:r>
            <a:r>
              <a:rPr lang="zh-CN" altLang="en-US"/>
              <a:t>为界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52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06C5DAF-B707-7F89-4636-2131DD4F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99" y="16075"/>
            <a:ext cx="989226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C2593A-9B8F-6F89-AD0D-DA24885EB41F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组件化内核实验思路</a:t>
            </a:r>
            <a:endParaRPr lang="en-US" altLang="zh-CN" sz="32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8DC75-03E6-0409-A311-DC78B1401AF3}"/>
              </a:ext>
            </a:extLst>
          </p:cNvPr>
          <p:cNvSpPr txBox="1"/>
          <p:nvPr/>
        </p:nvSpPr>
        <p:spPr>
          <a:xfrm>
            <a:off x="193454" y="4977172"/>
            <a:ext cx="73757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课程由一系列实验构成：</a:t>
            </a:r>
            <a:endParaRPr lang="en-US" altLang="zh-CN" sz="1600"/>
          </a:p>
          <a:p>
            <a:r>
              <a:rPr lang="zh-CN" altLang="en-US" sz="1600"/>
              <a:t>每实验一个独立内核，每内核增量构建</a:t>
            </a:r>
            <a:r>
              <a:rPr lang="en-US" altLang="zh-CN" sz="1600"/>
              <a:t>(</a:t>
            </a:r>
            <a:r>
              <a:rPr lang="zh-CN" altLang="en-US" sz="1600"/>
              <a:t>增加或扩展组件</a:t>
            </a:r>
            <a:r>
              <a:rPr lang="en-US" altLang="zh-CN" sz="1600"/>
              <a:t>)</a:t>
            </a:r>
            <a:r>
              <a:rPr lang="zh-CN" altLang="en-US" sz="1600"/>
              <a:t> </a:t>
            </a:r>
            <a:endParaRPr lang="en-US" altLang="zh-CN" sz="1600"/>
          </a:p>
          <a:p>
            <a:r>
              <a:rPr lang="zh-CN" altLang="en-US" sz="1600"/>
              <a:t>初始阶段</a:t>
            </a:r>
            <a:r>
              <a:rPr lang="en-US" altLang="zh-CN" sz="1600"/>
              <a:t>Unikernel</a:t>
            </a:r>
            <a:r>
              <a:rPr lang="zh-CN" altLang="en-US" sz="1600"/>
              <a:t>，增量积累跨过边界形成复杂模式内核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r>
              <a:rPr lang="zh-CN" altLang="en-US" sz="1600"/>
              <a:t>在组件化内核领域：</a:t>
            </a:r>
            <a:endParaRPr lang="en-US" altLang="zh-CN" sz="1600"/>
          </a:p>
          <a:p>
            <a:r>
              <a:rPr lang="zh-CN" altLang="en-US" sz="1600"/>
              <a:t>所有内核实例都可以基于组合组件的方式，从简单到复杂逐级迭代的进行构建。</a:t>
            </a:r>
            <a:endParaRPr lang="en-US" altLang="zh-CN" sz="1600"/>
          </a:p>
          <a:p>
            <a:r>
              <a:rPr lang="zh-CN" altLang="en-US" sz="1600"/>
              <a:t>所有内核模式都可以看作以</a:t>
            </a:r>
            <a:r>
              <a:rPr lang="en-US" altLang="zh-CN" sz="1600"/>
              <a:t>Unikernel</a:t>
            </a:r>
            <a:r>
              <a:rPr lang="zh-CN" altLang="en-US" sz="1600"/>
              <a:t>模式为基础，朝向特定方向的组件化扩展。</a:t>
            </a:r>
          </a:p>
        </p:txBody>
      </p:sp>
    </p:spTree>
    <p:extLst>
      <p:ext uri="{BB962C8B-B14F-4D97-AF65-F5344CB8AC3E}">
        <p14:creationId xmlns:p14="http://schemas.microsoft.com/office/powerpoint/2010/main" val="163620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30936932-A228-8DF4-D440-26D879E8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2" y="4004481"/>
            <a:ext cx="6286500" cy="8286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88E03-C9A5-F356-D8DF-8BFC3387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FC8844-280B-C407-726E-B3DDC6D3ABC2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组件化内核实验路线</a:t>
            </a:r>
            <a:endParaRPr lang="en-US" altLang="zh-CN" sz="320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C0C2982-52B9-0AF3-7B42-8F56C9DEE3DB}"/>
              </a:ext>
            </a:extLst>
          </p:cNvPr>
          <p:cNvGrpSpPr/>
          <p:nvPr/>
        </p:nvGrpSpPr>
        <p:grpSpPr>
          <a:xfrm>
            <a:off x="227348" y="327273"/>
            <a:ext cx="11629292" cy="6477000"/>
            <a:chOff x="227348" y="327273"/>
            <a:chExt cx="11629292" cy="6477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31818FC-3D71-41D8-34B7-408C96790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4140" y="327273"/>
              <a:ext cx="4762500" cy="6477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F8BE4A-B2AE-C0B7-24DB-E755075C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348" y="5913276"/>
              <a:ext cx="2095500" cy="800100"/>
            </a:xfrm>
            <a:prstGeom prst="rect">
              <a:avLst/>
            </a:prstGeom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BA33AA2D-0B5C-3213-9C99-62C1A0643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6" y="1160748"/>
            <a:ext cx="2095500" cy="2667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00B3C9C-B6FB-0878-147C-9A346E87F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796" y="1160748"/>
            <a:ext cx="2105025" cy="2667000"/>
          </a:xfrm>
          <a:prstGeom prst="rect">
            <a:avLst/>
          </a:prstGeom>
        </p:spPr>
      </p:pic>
      <p:grpSp>
        <p:nvGrpSpPr>
          <p:cNvPr id="72" name="组合 71">
            <a:extLst>
              <a:ext uri="{FF2B5EF4-FFF2-40B4-BE49-F238E27FC236}">
                <a16:creationId xmlns:a16="http://schemas.microsoft.com/office/drawing/2014/main" id="{A4057007-0F33-DBFE-F42D-D2095D20CED6}"/>
              </a:ext>
            </a:extLst>
          </p:cNvPr>
          <p:cNvGrpSpPr/>
          <p:nvPr/>
        </p:nvGrpSpPr>
        <p:grpSpPr>
          <a:xfrm>
            <a:off x="2202328" y="481612"/>
            <a:ext cx="9486422" cy="6231764"/>
            <a:chOff x="2202328" y="481612"/>
            <a:chExt cx="9486422" cy="623176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3D3F0F5-B3A6-62D0-8B07-73D91ECC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2328" y="5913276"/>
              <a:ext cx="2286000" cy="8001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E4CD555-BE5C-02A4-C3DF-0A74FED5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9100" y="5303448"/>
              <a:ext cx="1143000" cy="571500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170EB7DA-D0EC-EB7F-8868-3837C4601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07250" y="481612"/>
              <a:ext cx="4381500" cy="571500"/>
            </a:xfrm>
            <a:prstGeom prst="rect">
              <a:avLst/>
            </a:prstGeom>
          </p:spPr>
        </p:pic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9D8740-E8BA-2283-43D7-47E56FCD57F2}"/>
              </a:ext>
            </a:extLst>
          </p:cNvPr>
          <p:cNvGrpSpPr/>
          <p:nvPr/>
        </p:nvGrpSpPr>
        <p:grpSpPr>
          <a:xfrm>
            <a:off x="4367808" y="481612"/>
            <a:ext cx="7331818" cy="6231764"/>
            <a:chOff x="4367808" y="481612"/>
            <a:chExt cx="7331818" cy="623176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2897194-F1D5-565D-217D-B61604CB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67808" y="5913276"/>
              <a:ext cx="2286000" cy="8001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EEE7136-4C93-0881-5552-B1588CA2D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6340" y="5305772"/>
              <a:ext cx="2476500" cy="571500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699EEF66-5406-FA0B-DC23-77FC416E0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18126" y="481612"/>
              <a:ext cx="4381500" cy="571500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654D01B-6FD0-FC93-E602-6AE88FA502B7}"/>
              </a:ext>
            </a:extLst>
          </p:cNvPr>
          <p:cNvGrpSpPr/>
          <p:nvPr/>
        </p:nvGrpSpPr>
        <p:grpSpPr>
          <a:xfrm>
            <a:off x="4566425" y="496782"/>
            <a:ext cx="7110195" cy="5541722"/>
            <a:chOff x="4566425" y="496782"/>
            <a:chExt cx="7110195" cy="554172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3C6DB4B-E6F8-CC57-232C-7E93728B0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66425" y="5086004"/>
              <a:ext cx="2095500" cy="9525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9A054EEC-1701-B6BB-0B01-63A8E7477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30984" y="4362967"/>
              <a:ext cx="1143000" cy="57150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E0D2BB7E-8A65-341F-BC5B-D69F1DDB8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95120" y="496782"/>
              <a:ext cx="4381500" cy="571500"/>
            </a:xfrm>
            <a:prstGeom prst="rect">
              <a:avLst/>
            </a:prstGeom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341E68B-8706-C343-81BC-527168E844FF}"/>
              </a:ext>
            </a:extLst>
          </p:cNvPr>
          <p:cNvGrpSpPr/>
          <p:nvPr/>
        </p:nvGrpSpPr>
        <p:grpSpPr>
          <a:xfrm>
            <a:off x="2396886" y="523011"/>
            <a:ext cx="9269254" cy="5363093"/>
            <a:chOff x="2396886" y="523011"/>
            <a:chExt cx="9269254" cy="5363093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FF43E63-C8DD-F542-F444-AC7F6D1C1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96886" y="5086004"/>
              <a:ext cx="2286000" cy="80010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F437234-8634-D1C3-983E-30E0F423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100" y="4362967"/>
              <a:ext cx="1143000" cy="57150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1F5139E-2B95-1EFF-BC78-ACD34AD7C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284640" y="523011"/>
              <a:ext cx="4381500" cy="571500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AFCBC4E-14DD-3046-CDEB-04098E3F6F88}"/>
              </a:ext>
            </a:extLst>
          </p:cNvPr>
          <p:cNvGrpSpPr/>
          <p:nvPr/>
        </p:nvGrpSpPr>
        <p:grpSpPr>
          <a:xfrm>
            <a:off x="227348" y="538181"/>
            <a:ext cx="11471237" cy="5347923"/>
            <a:chOff x="227348" y="538181"/>
            <a:chExt cx="11471237" cy="534792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B64683C-057F-54E7-55B2-F9E728823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7348" y="5086004"/>
              <a:ext cx="2286000" cy="80010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585DE471-C4D3-8A2C-BF0F-A4144B7C2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489840" y="4362967"/>
              <a:ext cx="1143000" cy="57150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996DC040-6E74-7E74-8C09-C4CE394C1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17085" y="538181"/>
              <a:ext cx="4381500" cy="571500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D1F6117-BDC5-34AF-B219-B9B8E469BA56}"/>
              </a:ext>
            </a:extLst>
          </p:cNvPr>
          <p:cNvGrpSpPr/>
          <p:nvPr/>
        </p:nvGrpSpPr>
        <p:grpSpPr>
          <a:xfrm>
            <a:off x="227348" y="530596"/>
            <a:ext cx="11466840" cy="4678996"/>
            <a:chOff x="227348" y="530596"/>
            <a:chExt cx="11466840" cy="4678996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AD9C420-1292-E380-5372-247C1BAEB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348" y="4257092"/>
              <a:ext cx="2095500" cy="9525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400F3E02-4BEA-8319-12EB-0F867A39F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038272" y="3357563"/>
              <a:ext cx="1143000" cy="571500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FA3BE44C-8460-8587-DD00-FEE6F66C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312688" y="530596"/>
              <a:ext cx="4381500" cy="571500"/>
            </a:xfrm>
            <a:prstGeom prst="rect">
              <a:avLst/>
            </a:prstGeom>
          </p:spPr>
        </p:pic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95DA8FD-0356-1CA4-8604-B14CD20CA1B0}"/>
              </a:ext>
            </a:extLst>
          </p:cNvPr>
          <p:cNvGrpSpPr/>
          <p:nvPr/>
        </p:nvGrpSpPr>
        <p:grpSpPr>
          <a:xfrm>
            <a:off x="2207568" y="567653"/>
            <a:ext cx="9476785" cy="4489539"/>
            <a:chOff x="2207568" y="567653"/>
            <a:chExt cx="9476785" cy="448953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46A2C3E-CBEA-910F-1650-1D7E66E15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207568" y="4257092"/>
              <a:ext cx="2286000" cy="8001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97C06139-6624-0AEC-CE54-981FC4DF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182100" y="3355239"/>
              <a:ext cx="1143000" cy="5715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B46154D1-E987-45C2-83BB-974A76B5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302853" y="567653"/>
              <a:ext cx="4381500" cy="571500"/>
            </a:xfrm>
            <a:prstGeom prst="rect">
              <a:avLst/>
            </a:prstGeom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993BE8A-D0A4-4B52-5DCA-D8D16E6CE325}"/>
              </a:ext>
            </a:extLst>
          </p:cNvPr>
          <p:cNvGrpSpPr/>
          <p:nvPr/>
        </p:nvGrpSpPr>
        <p:grpSpPr>
          <a:xfrm>
            <a:off x="256084" y="565329"/>
            <a:ext cx="11399180" cy="3835779"/>
            <a:chOff x="256084" y="565329"/>
            <a:chExt cx="11399180" cy="383577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93A4090-F3AB-1E8A-6892-D27DCE26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56084" y="3067608"/>
              <a:ext cx="2286000" cy="13335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7FF2937C-D3D0-B230-4394-8ECA30AF2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39100" y="2437459"/>
              <a:ext cx="2286000" cy="571500"/>
            </a:xfrm>
            <a:prstGeom prst="rect">
              <a:avLst/>
            </a:prstGeom>
          </p:spPr>
        </p:pic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E14CE329-3595-5E16-DEC0-8B087804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273764" y="565329"/>
              <a:ext cx="4381500" cy="571500"/>
            </a:xfrm>
            <a:prstGeom prst="rect">
              <a:avLst/>
            </a:prstGeom>
          </p:spPr>
        </p:pic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EBF2F25-917D-7AAC-FF48-00400B6E54CC}"/>
              </a:ext>
            </a:extLst>
          </p:cNvPr>
          <p:cNvGrpSpPr/>
          <p:nvPr/>
        </p:nvGrpSpPr>
        <p:grpSpPr>
          <a:xfrm>
            <a:off x="256084" y="538181"/>
            <a:ext cx="11448980" cy="2710799"/>
            <a:chOff x="256084" y="538181"/>
            <a:chExt cx="11448980" cy="2710799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A658E91-3741-B30D-AD8B-E78F47B3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56084" y="2296480"/>
              <a:ext cx="2095500" cy="952500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304120F8-B0F8-A101-EE21-62979648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7323564" y="538181"/>
              <a:ext cx="4381500" cy="571500"/>
            </a:xfrm>
            <a:prstGeom prst="rect">
              <a:avLst/>
            </a:prstGeom>
          </p:spPr>
        </p:pic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157E49E-8C4A-E2BC-58A0-CB53A4A1A2C6}"/>
              </a:ext>
            </a:extLst>
          </p:cNvPr>
          <p:cNvGrpSpPr/>
          <p:nvPr/>
        </p:nvGrpSpPr>
        <p:grpSpPr>
          <a:xfrm>
            <a:off x="256084" y="572111"/>
            <a:ext cx="11428878" cy="1921368"/>
            <a:chOff x="256084" y="572111"/>
            <a:chExt cx="11428878" cy="1921368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82D4093-D1C3-8BF6-DF24-CB8625194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56084" y="1540979"/>
              <a:ext cx="2095500" cy="952500"/>
            </a:xfrm>
            <a:prstGeom prst="rect">
              <a:avLst/>
            </a:prstGeom>
          </p:spPr>
        </p:pic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82967270-1158-838D-3970-2C9921FE8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7303462" y="572111"/>
              <a:ext cx="4381500" cy="571500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CA10E468-32D6-385F-387A-63C692DDFDE4}"/>
              </a:ext>
            </a:extLst>
          </p:cNvPr>
          <p:cNvGrpSpPr/>
          <p:nvPr/>
        </p:nvGrpSpPr>
        <p:grpSpPr>
          <a:xfrm>
            <a:off x="4350479" y="572111"/>
            <a:ext cx="7354585" cy="3828997"/>
            <a:chOff x="4350479" y="572111"/>
            <a:chExt cx="7354585" cy="3828997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F3C77DB-709C-E71F-560C-E34A25C8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50479" y="3067608"/>
              <a:ext cx="2286000" cy="133350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B68756EB-5B09-88A9-908D-4DA8172AE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0482919" y="2437459"/>
              <a:ext cx="1143000" cy="57150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15A4182B-C93B-EC35-BDE1-92EDF557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323564" y="572111"/>
              <a:ext cx="4381500" cy="571500"/>
            </a:xfrm>
            <a:prstGeom prst="rect">
              <a:avLst/>
            </a:prstGeom>
          </p:spPr>
        </p:pic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16E3376-B0C3-66B1-96BC-DA01BD1F433A}"/>
              </a:ext>
            </a:extLst>
          </p:cNvPr>
          <p:cNvGrpSpPr/>
          <p:nvPr/>
        </p:nvGrpSpPr>
        <p:grpSpPr>
          <a:xfrm>
            <a:off x="4547828" y="549240"/>
            <a:ext cx="7136525" cy="2735744"/>
            <a:chOff x="4547828" y="549240"/>
            <a:chExt cx="7136525" cy="2735744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E6DE0FFD-6D9C-5155-A1D5-A93918D7D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4547828" y="2332484"/>
              <a:ext cx="2095500" cy="952500"/>
            </a:xfrm>
            <a:prstGeom prst="rect">
              <a:avLst/>
            </a:prstGeom>
          </p:spPr>
        </p:pic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AA79E903-1D89-C25D-7C16-A893ACC52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7302853" y="549240"/>
              <a:ext cx="4381500" cy="571500"/>
            </a:xfrm>
            <a:prstGeom prst="rect">
              <a:avLst/>
            </a:prstGeom>
          </p:spPr>
        </p:pic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C28E38A-EDF0-86B4-250D-322581C14974}"/>
              </a:ext>
            </a:extLst>
          </p:cNvPr>
          <p:cNvGrpSpPr/>
          <p:nvPr/>
        </p:nvGrpSpPr>
        <p:grpSpPr>
          <a:xfrm>
            <a:off x="4547828" y="546303"/>
            <a:ext cx="7121031" cy="1962989"/>
            <a:chOff x="4547828" y="546303"/>
            <a:chExt cx="7121031" cy="1962989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F8C7576-8C7B-8A08-FD90-9373DE8F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4547828" y="1556792"/>
              <a:ext cx="2095500" cy="952500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B3E5C3DD-301A-F427-14F8-8E62D91DF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287359" y="546303"/>
              <a:ext cx="438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22752</TotalTime>
  <Words>3389</Words>
  <Application>Microsoft Office PowerPoint</Application>
  <PresentationFormat>宽屏</PresentationFormat>
  <Paragraphs>620</Paragraphs>
  <Slides>38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秋冬季训练营三阶段 组件化内核设计与实践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973</cp:revision>
  <dcterms:created xsi:type="dcterms:W3CDTF">2023-02-06T11:51:16Z</dcterms:created>
  <dcterms:modified xsi:type="dcterms:W3CDTF">2024-11-11T11:42:37Z</dcterms:modified>
</cp:coreProperties>
</file>